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未缩放</c:v>
                </c:pt>
              </c:strCache>
            </c:strRef>
          </c:tx>
          <c:spPr>
            <a:solidFill>
              <a:srgbClr val="16656B"/>
            </a:solidFill>
            <a:ln w="31750">
              <a:solidFill>
                <a:srgbClr val="16656B"/>
              </a:solidFill>
            </a:ln>
          </c:spPr>
          <c:cat>
            <c:strRef>
              <c:f>Sheet1!$A$2:$A$9</c:f>
              <c:strCache>
                <c:ptCount val="8"/>
                <c:pt idx="0">
                  <c:v>键1</c:v>
                </c:pt>
                <c:pt idx="1">
                  <c:v>键2</c:v>
                </c:pt>
                <c:pt idx="2">
                  <c:v>键3</c:v>
                </c:pt>
                <c:pt idx="3">
                  <c:v>键4</c:v>
                </c:pt>
                <c:pt idx="4">
                  <c:v>键5</c:v>
                </c:pt>
                <c:pt idx="5">
                  <c:v>键6</c:v>
                </c:pt>
                <c:pt idx="6">
                  <c:v>键7</c:v>
                </c:pt>
                <c:pt idx="7">
                  <c:v>键8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0.0297</c:v>
                </c:pt>
                <c:pt idx="1">
                  <c:v>0.0504</c:v>
                </c:pt>
                <c:pt idx="2">
                  <c:v>0.0023</c:v>
                </c:pt>
                <c:pt idx="3">
                  <c:v>0.0007</c:v>
                </c:pt>
                <c:pt idx="4">
                  <c:v>0.0</c:v>
                </c:pt>
                <c:pt idx="5">
                  <c:v>0.008</c:v>
                </c:pt>
                <c:pt idx="6">
                  <c:v>0.0425</c:v>
                </c:pt>
                <c:pt idx="7">
                  <c:v>0.8664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÷ √dₖ 后</c:v>
                </c:pt>
              </c:strCache>
            </c:strRef>
          </c:tx>
          <c:spPr>
            <a:solidFill>
              <a:srgbClr val="B84020"/>
            </a:solidFill>
            <a:ln w="31750">
              <a:solidFill>
                <a:srgbClr val="B84020"/>
              </a:solidFill>
            </a:ln>
          </c:spPr>
          <c:cat>
            <c:strRef>
              <c:f>Sheet1!$A$2:$A$9</c:f>
              <c:strCache>
                <c:ptCount val="8"/>
                <c:pt idx="0">
                  <c:v>键1</c:v>
                </c:pt>
                <c:pt idx="1">
                  <c:v>键2</c:v>
                </c:pt>
                <c:pt idx="2">
                  <c:v>键3</c:v>
                </c:pt>
                <c:pt idx="3">
                  <c:v>键4</c:v>
                </c:pt>
                <c:pt idx="4">
                  <c:v>键5</c:v>
                </c:pt>
                <c:pt idx="5">
                  <c:v>键6</c:v>
                </c:pt>
                <c:pt idx="6">
                  <c:v>键7</c:v>
                </c:pt>
                <c:pt idx="7">
                  <c:v>键8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0.1429</c:v>
                </c:pt>
                <c:pt idx="1">
                  <c:v>0.1527</c:v>
                </c:pt>
                <c:pt idx="2">
                  <c:v>0.1038</c:v>
                </c:pt>
                <c:pt idx="3">
                  <c:v>0.089</c:v>
                </c:pt>
                <c:pt idx="4">
                  <c:v>0.0229</c:v>
                </c:pt>
                <c:pt idx="5">
                  <c:v>0.1214</c:v>
                </c:pt>
                <c:pt idx="6">
                  <c:v>0.1495</c:v>
                </c:pt>
                <c:pt idx="7">
                  <c:v>0.2179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numFmt formatCode="0.00" sourceLinked="0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legend>
      <c:legendPos val="t"/>
      <c:overlay val="0"/>
      <c:txPr>
        <a:bodyPr/>
        <a:lstStyle/>
        <a:p>
          <a:pPr>
            <a:defRPr>
              <a:solidFill>
                <a:srgbClr val="222A37"/>
              </a:solidFill>
              <a:latin typeface="Hiragino Sans GB"/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BLEU</c:v>
                </c:pt>
              </c:strCache>
            </c:strRef>
          </c:tx>
          <c:spPr>
            <a:solidFill>
              <a:srgbClr val="B84020"/>
            </a:solidFill>
            <a:ln w="31750">
              <a:solidFill>
                <a:srgbClr val="B84020"/>
              </a:solidFill>
            </a:ln>
          </c:spPr>
          <c:dPt>
            <c:idx val="0"/>
            <c:spPr>
              <a:solidFill>
                <a:srgbClr val="B8BECC"/>
              </a:solidFill>
            </c:spPr>
          </c:dPt>
          <c:dPt>
            <c:idx val="1"/>
            <c:spPr>
              <a:solidFill>
                <a:srgbClr val="B8BECC"/>
              </a:solidFill>
            </c:spPr>
          </c:dPt>
          <c:dPt>
            <c:idx val="2"/>
            <c:spPr>
              <a:solidFill>
                <a:srgbClr val="B8BECC"/>
              </a:solidFill>
            </c:spPr>
          </c:dPt>
          <c:dPt>
            <c:idx val="3"/>
            <c:spPr>
              <a:solidFill>
                <a:srgbClr val="B8BECC"/>
              </a:solidFill>
            </c:spPr>
          </c:dPt>
          <c:dPt>
            <c:idx val="4"/>
            <c:spPr>
              <a:solidFill>
                <a:srgbClr val="B84020"/>
              </a:solidFill>
            </c:spPr>
          </c:dPt>
          <c:cat>
            <c:strRef>
              <c:f>Sheet1!$A$2:$A$6</c:f>
              <c:strCache>
                <c:ptCount val="5"/>
                <c:pt idx="0">
                  <c:v>ByteNet</c:v>
                </c:pt>
                <c:pt idx="1">
                  <c:v>GNMT+RL</c:v>
                </c:pt>
                <c:pt idx="2">
                  <c:v>ConvS2S</c:v>
                </c:pt>
                <c:pt idx="3">
                  <c:v>本文 base</c:v>
                </c:pt>
                <c:pt idx="4">
                  <c:v>本文 big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23.75</c:v>
                </c:pt>
                <c:pt idx="1">
                  <c:v>24.6</c:v>
                </c:pt>
                <c:pt idx="2">
                  <c:v>25.16</c:v>
                </c:pt>
                <c:pt idx="3">
                  <c:v>27.3</c:v>
                </c:pt>
                <c:pt idx="4">
                  <c:v>28.4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numFmt formatCode="0.0" sourceLinked="0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开场：这是 2017 年提出 Transformer 的论文，也是当下所有大模型的共同祖先。今天用约十五分钟，从它要解决的问题、核心主张、模型结构、注意力与位置编码的数学，到实验结果与影响，做一次精读。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两档配置：base 用 d_model=512、8 个头、6+6 层，6500 万参数；big 把维度、头数、前馈都翻倍，2.13 亿参数。训练都在 8 张 P100 上：base 约 12 小时、10 万步，big 约 3.5 天、30 万步。优化器 Adam，配合 0.1 的 dropout 和标签平滑。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结果看机器翻译。WMT2014 英译德，Transformer big 拿到 28.4 BLEU；相对图中最佳单模型 ConvS2S 的 25.16 高出约 3.2 分，而论文的原话是‘超过此前含集成在内的最佳结果 2 BLEU 以上’。base 版 27.3 也已超过所有对比系统。英译法上 big 是 41.8 BLEU，刷新单模型最好成绩。注意纵轴从 0 起，柱长如实反映数值。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效率是另一个被低估的贡献。因为没有循环，整段序列一次前向，GPU 利用率高。英译法上，big 用不到此前最优模型四分之一的训练算力就达到新 SOTA；base 只要 10 万步、12 小时就超过了强基线。既更准又更省，这是它能被迅速采纳的关键。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客观看局限：自注意力是 O(n²)，长序列时显存和算力二次增长，这也是后续高效注意力研究的起点；位置编码是人工设计的，外推不完美；在小数据上优势也不明显。但它的遗产极其深远：BERT、GPT 几乎都以它为骨架，可并行、可扩展的特性直接支撑了后来的规模化训练，影响力早已越过 NLP，进入视觉、语音等几乎所有领域。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五句话收束：第一，只用注意力；第二，缩放点积注意力是核心公式；第三，多头看不同关系、位置编码补回顺序；第四，并行且路径短，训练又快又稳；第五，它是此后一切大模型的地基。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谢谢。核心就一句话：注意力，改变了一切。欢迎提问和讨论。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在此之前，序列建模主流是 RNN/LSTM：隐藏状态一步步往后传，第 t 步必须等第 t−1 步。这带来两个硬伤：一是时间上串行、无法充分并行；二是两个相隔很远的词之间，梯度要穿过 O(n) 步，长程依赖很难学。卷积可以并行，但要覆盖远距离仍需堆很多层。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这篇论文的核心主张只有一句：完全不用循环、也不用卷积，只靠注意力机制来建模序列里任意位置之间的依赖。由此换来三件事：所有位置可以并行计算；任意两位置的信息传递路径长度是常数 O(1)；训练更快、效果更好。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论文 Table 1 把三类层放在一起比。看中间两列：自注意力的顺序操作是 O(1)，最大路径长度也是 O(1)；循环层这两项都是 O(n)。也就是说，序列越长，RNN 的串行代价和长程路径线性变长，而自注意力不变。代价是每层复杂度 O(n²·d)，序列很长时会偏贵——这也是后续工作的优化重点。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整体是经典的编码器—解码器。左边编码器由 6 个相同层堆叠，每层两个子层：多头自注意力 + 前馈网络。右边解码器也是 6 层，每层三个子层：多了一个掩码自注意力（防止看到未来）和一个编码器—解码器注意力（虚线，接收编码器输出）。每个子层外面都套残差连接 + 层归一化。最底下输入先做嵌入再加位置编码，最顶上线性层加 Softmax 出词概率。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缩放点积注意力分四步：先用查询 Q 和所有键 K 做点积打分，衡量相关性；再除以根号 d_k 做缩放，稳定梯度；然后 Softmax 归一成一组权重；最后用这组权重对值 V 加权求和，得到输出。一句话：用相似度当权重，对内容做加权平均。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为什么偏偏除以根号 d_k？因为 Q·K 是 d_k 个乘积求和，它的方差正比于 d_k。d_k=64 时点积数值就很大，Softmax 会饱和——右图蓝色，几乎把 0.87 的权重全给一个键，其余接近 0，梯度也接近 0，学不动。除以根号 d_k 把方差拉回约 1，分布变平缓（橙色），梯度健康。右图是用真实随机向量算出来的。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与其用一个 512 维的大注意力，不如把它拆成 8 个头，每个头在 64 维子空间里独立做注意力，最后拼接再过一个线性层。好处是不同的头可以关注不同类型的关系——有的看语法、有的看指代。因为 8×64=512，总算力和单头全维几乎一样。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注意力对输入是无序的——打乱词序结果不变，所以必须显式告诉它位置。作者用不同频率的正弦、余弦函数，按维度给每个位置生成一个编码向量，直接加到词嵌入上。右图是真实算出来的编码矩阵：低维随位置快速振荡、高维缓慢变化，每个位置都有独一无二的指纹；这种形式还便于表达相对位置、并外推到更长序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chart" Target="../charts/chart1.xml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5486400" y="777240"/>
            <a:ext cx="1554480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6004560" y="777240"/>
            <a:ext cx="1036320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6522720" y="777240"/>
            <a:ext cx="518160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7040880" y="777240"/>
            <a:ext cx="0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H="1">
            <a:off x="7040880" y="777240"/>
            <a:ext cx="518159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7040880" y="777240"/>
            <a:ext cx="1036319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7040880" y="777240"/>
            <a:ext cx="1554480" cy="9144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447538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5965697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83857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02018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520177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038337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556498" y="738378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992691" y="1643451"/>
            <a:ext cx="96377" cy="96377"/>
          </a:xfrm>
          <a:prstGeom prst="ellipse">
            <a:avLst/>
          </a:prstGeom>
          <a:solidFill>
            <a:srgbClr val="CD7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1417319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B84020"/>
                </a:solidFill>
                <a:latin typeface="Menlo"/>
                <a:ea typeface="Hiragino Sans GB"/>
              </a:rPr>
              <a:t>论文精读 · 组会分享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1874519"/>
            <a:ext cx="7863840" cy="12801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 i="0">
                <a:solidFill>
                  <a:srgbClr val="1C1D22"/>
                </a:solidFill>
                <a:latin typeface="Helvetica Neue"/>
                <a:ea typeface="Hiragino Sans GB"/>
              </a:rPr>
              <a:t>Attention Is All You Need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3429000"/>
            <a:ext cx="786384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1C1D22"/>
                </a:solidFill>
                <a:latin typeface="Helvetica Neue"/>
                <a:ea typeface="Hiragino Sans GB"/>
              </a:rPr>
              <a:t>Transformer：用注意力机制重写序列建模的奠基之作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450342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6F6656"/>
                </a:solidFill>
                <a:latin typeface="Menlo"/>
                <a:ea typeface="Hiragino Sans GB"/>
              </a:rPr>
              <a:t>VASWANI ET AL. · NEURIPS 2017 · ARXIV:1706.03762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4210812"/>
            <a:ext cx="7315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Google Brain · Google Research · University of Toronto　—　8 位作者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关键配置 · CONFIGURATION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两档模型与训练设置：base 与 big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10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374647"/>
            <a:ext cx="3776472" cy="2212848"/>
          </a:xfrm>
          <a:prstGeom prst="roundRect">
            <a:avLst>
              <a:gd name="adj" fmla="val 8000"/>
            </a:avLst>
          </a:prstGeom>
          <a:solidFill>
            <a:srgbClr val="FBFAF6"/>
          </a:solidFill>
          <a:ln w="12700">
            <a:solidFill>
              <a:srgbClr val="D6D6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520951"/>
            <a:ext cx="344728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6656B"/>
                </a:solidFill>
                <a:latin typeface="Menlo"/>
                <a:ea typeface="Hiragino Sans GB"/>
              </a:rPr>
              <a:t>基础版  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813559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模型维度 D_MODEL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28575" y="1813559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512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069591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层数 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28575" y="2069591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6 + 6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325623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注意力头 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28575" y="2325623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581656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前馈维度 D_FF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28575" y="2581656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2048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837688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参数量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575" y="2837688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65 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093720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训练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28575" y="3093720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12 小时 · 100k 步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00600" y="1374647"/>
            <a:ext cx="3776472" cy="2212848"/>
          </a:xfrm>
          <a:prstGeom prst="roundRect">
            <a:avLst>
              <a:gd name="adj" fmla="val 8000"/>
            </a:avLst>
          </a:prstGeom>
          <a:solidFill>
            <a:srgbClr val="FBFAF6"/>
          </a:solidFill>
          <a:ln w="12700">
            <a:solidFill>
              <a:srgbClr val="D6D6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65192" y="1520951"/>
            <a:ext cx="344728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B84020"/>
                </a:solidFill>
                <a:latin typeface="Menlo"/>
                <a:ea typeface="Hiragino Sans GB"/>
              </a:rPr>
              <a:t>大模型  BIG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65192" y="1813559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模型维度 D_MODEL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62247" y="1813559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1024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65192" y="2069591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层数 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62247" y="2069591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6 + 6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65192" y="2325623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注意力头 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62247" y="2325623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16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65192" y="2581656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前馈维度 D_FF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62247" y="2581656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4096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65192" y="2837688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参数量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62247" y="2837688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213 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65192" y="3093720"/>
            <a:ext cx="158611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训练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62247" y="3093720"/>
            <a:ext cx="1874702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Menlo"/>
                <a:ea typeface="Hiragino Sans GB"/>
              </a:rPr>
              <a:t>3.5 天 · 300k 步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59751" y="1484375"/>
            <a:ext cx="13716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B84020"/>
                </a:solidFill>
                <a:latin typeface="Helvetica Neue"/>
                <a:ea typeface="Hiragino Sans GB"/>
              </a:rPr>
              <a:t>↑ SOTA 版本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3733800"/>
            <a:ext cx="2743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6F6656"/>
                </a:solidFill>
                <a:latin typeface="Menlo"/>
                <a:ea typeface="Hiragino Sans GB"/>
              </a:rPr>
              <a:t>统一训练设置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66928" y="4026408"/>
            <a:ext cx="1796795" cy="512064"/>
          </a:xfrm>
          <a:prstGeom prst="roundRect">
            <a:avLst>
              <a:gd name="adj" fmla="val 16071"/>
            </a:avLst>
          </a:prstGeom>
          <a:solidFill>
            <a:srgbClr val="E4E3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13232" y="4090416"/>
            <a:ext cx="1522475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F6656"/>
                </a:solidFill>
                <a:latin typeface="Menlo"/>
                <a:ea typeface="Hiragino Sans GB"/>
              </a:rPr>
              <a:t>硬件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3232" y="4282440"/>
            <a:ext cx="1522475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8 × NVIDIA P100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638044" y="4026408"/>
            <a:ext cx="1796795" cy="512064"/>
          </a:xfrm>
          <a:prstGeom prst="roundRect">
            <a:avLst>
              <a:gd name="adj" fmla="val 16071"/>
            </a:avLst>
          </a:prstGeom>
          <a:solidFill>
            <a:srgbClr val="E4E3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2784348" y="4090416"/>
            <a:ext cx="1522475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F6656"/>
                </a:solidFill>
                <a:latin typeface="Menlo"/>
                <a:ea typeface="Hiragino Sans GB"/>
              </a:rPr>
              <a:t>优化器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784348" y="4282440"/>
            <a:ext cx="1522475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Adam β=(0.9, 0.98)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709159" y="4026408"/>
            <a:ext cx="1796795" cy="512064"/>
          </a:xfrm>
          <a:prstGeom prst="roundRect">
            <a:avLst>
              <a:gd name="adj" fmla="val 16071"/>
            </a:avLst>
          </a:prstGeom>
          <a:solidFill>
            <a:srgbClr val="E4E3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855464" y="4090416"/>
            <a:ext cx="1522475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F6656"/>
                </a:solidFill>
                <a:latin typeface="Menlo"/>
                <a:ea typeface="Hiragino Sans GB"/>
              </a:rPr>
              <a:t>Dropout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55464" y="4282440"/>
            <a:ext cx="1522475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0.1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780275" y="4026408"/>
            <a:ext cx="1796795" cy="512064"/>
          </a:xfrm>
          <a:prstGeom prst="roundRect">
            <a:avLst>
              <a:gd name="adj" fmla="val 16071"/>
            </a:avLst>
          </a:prstGeom>
          <a:solidFill>
            <a:srgbClr val="E4E3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926579" y="4090416"/>
            <a:ext cx="1522475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6F6656"/>
                </a:solidFill>
                <a:latin typeface="Menlo"/>
                <a:ea typeface="Hiragino Sans GB"/>
              </a:rPr>
              <a:t>标签平滑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26579" y="4282440"/>
            <a:ext cx="1522475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εₗₛ = 0.1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实验结果 ·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机器翻译新高：WMT 2014 英→德 BLEU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11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566928" y="1466088"/>
          <a:ext cx="4813130" cy="2808732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745818" y="1557527"/>
            <a:ext cx="283125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84020"/>
                </a:solidFill>
                <a:latin typeface="Helvetica Neue"/>
                <a:ea typeface="Hiragino Sans GB"/>
              </a:rPr>
              <a:t>英→德 · BIG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5818" y="1868423"/>
            <a:ext cx="283125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1C1D22"/>
                </a:solidFill>
                <a:latin typeface="Helvetica Neue"/>
                <a:ea typeface="Hiragino Sans GB"/>
              </a:rPr>
              <a:t>28.4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45818" y="2746247"/>
            <a:ext cx="2831253" cy="1828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5A5E68"/>
                </a:solidFill>
                <a:latin typeface="Helvetica Neue"/>
                <a:ea typeface="Hiragino Sans GB"/>
              </a:rPr>
              <a:t>较图中最佳单模型 ConvS2S（25.16）高出 +3.2 BLEU；base 版 27.3 亦超过所有基线。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45818" y="3660647"/>
            <a:ext cx="283125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 i="0">
                <a:solidFill>
                  <a:srgbClr val="1C1D22"/>
                </a:solidFill>
                <a:latin typeface="Helvetica Neue"/>
                <a:ea typeface="Hiragino Sans GB"/>
              </a:rPr>
              <a:t>英→法同样登顶：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 i="0">
                <a:solidFill>
                  <a:srgbClr val="B84020"/>
                </a:solidFill>
                <a:latin typeface="Helvetica Neue"/>
                <a:ea typeface="Hiragino Sans GB"/>
              </a:rPr>
              <a:t>big = 41.8 BLEU，单模型新 SOTA。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训练效率 · EFFICIENCY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不只是更准，更是更省：登顶所需算力大幅下降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12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603248"/>
            <a:ext cx="23774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1C1D22"/>
                </a:solidFill>
                <a:latin typeface="Helvetica Neue"/>
                <a:ea typeface="Hiragino Sans GB"/>
              </a:rPr>
              <a:t>28.4</a:t>
            </a:r>
            <a:r>
              <a:rPr sz="1512" b="1" i="0">
                <a:solidFill>
                  <a:srgbClr val="B84020"/>
                </a:solidFill>
                <a:latin typeface="Helvetica Neue"/>
                <a:ea typeface="Hiragino Sans GB"/>
              </a:rPr>
              <a:t> BLEU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206752"/>
            <a:ext cx="23774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6F6656"/>
                </a:solidFill>
                <a:latin typeface="Helvetica Neue"/>
                <a:ea typeface="Hiragino Sans GB"/>
              </a:rPr>
              <a:t>英→德 · big · 新高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83280" y="1603248"/>
            <a:ext cx="23774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1C1D22"/>
                </a:solidFill>
                <a:latin typeface="Helvetica Neue"/>
                <a:ea typeface="Hiragino Sans GB"/>
              </a:rPr>
              <a:t>3.5</a:t>
            </a:r>
            <a:r>
              <a:rPr sz="1512" b="1" i="0">
                <a:solidFill>
                  <a:srgbClr val="B84020"/>
                </a:solidFill>
                <a:latin typeface="Helvetica Neue"/>
                <a:ea typeface="Hiragino Sans GB"/>
              </a:rPr>
              <a:t> 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3280" y="2206752"/>
            <a:ext cx="23774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6F6656"/>
                </a:solidFill>
                <a:latin typeface="Helvetica Neue"/>
                <a:ea typeface="Hiragino Sans GB"/>
              </a:rPr>
              <a:t>8 × P100 上完成训练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00400" y="1658112"/>
            <a:ext cx="12801" cy="82296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26480" y="1603248"/>
            <a:ext cx="23774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1C1D22"/>
                </a:solidFill>
                <a:latin typeface="Helvetica Neue"/>
                <a:ea typeface="Hiragino Sans GB"/>
              </a:rPr>
              <a:t>&lt; 1/4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6480" y="2206752"/>
            <a:ext cx="23774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6F6656"/>
                </a:solidFill>
                <a:latin typeface="Helvetica Neue"/>
                <a:ea typeface="Hiragino Sans GB"/>
              </a:rPr>
              <a:t>英→法登顶所需训练成本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0" y="1658112"/>
            <a:ext cx="12801" cy="82296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40080" y="2828544"/>
            <a:ext cx="7863840" cy="530352"/>
          </a:xfrm>
          <a:prstGeom prst="roundRect">
            <a:avLst>
              <a:gd name="adj" fmla="val 8000"/>
            </a:avLst>
          </a:prstGeom>
          <a:solidFill>
            <a:srgbClr val="1C1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2919984"/>
            <a:ext cx="54864" cy="347471"/>
          </a:xfrm>
          <a:prstGeom prst="rect">
            <a:avLst/>
          </a:prstGeom>
          <a:solidFill>
            <a:srgbClr val="E69A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96112" y="2828544"/>
            <a:ext cx="740664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69A6E"/>
                </a:solidFill>
                <a:latin typeface="Helvetica Neue"/>
                <a:ea typeface="Hiragino Sans GB"/>
              </a:rPr>
              <a:t>所以   </a:t>
            </a:r>
            <a:r>
              <a:rPr sz="1350" b="0" i="0">
                <a:solidFill>
                  <a:srgbClr val="FFFFFF"/>
                </a:solidFill>
                <a:latin typeface="Helvetica Neue"/>
                <a:ea typeface="Hiragino Sans GB"/>
              </a:rPr>
              <a:t>英→法上，big 以不到此前最优模型 1/4 的训练算力，达到新的单模型 SOTA。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361492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6F6656"/>
                </a:solidFill>
                <a:latin typeface="Menlo"/>
                <a:ea typeface="Hiragino Sans GB"/>
              </a:rPr>
              <a:t>英→法训练算力 FLOPs（越短越好）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3944112"/>
            <a:ext cx="160020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本文 big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286000" y="3944112"/>
            <a:ext cx="4754880" cy="237744"/>
          </a:xfrm>
          <a:prstGeom prst="roundRect">
            <a:avLst>
              <a:gd name="adj" fmla="val 50000"/>
            </a:avLst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286000" y="3944112"/>
            <a:ext cx="727496" cy="237744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23760" y="3944112"/>
            <a:ext cx="146304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C1D22"/>
                </a:solidFill>
                <a:latin typeface="Helvetica Neue"/>
                <a:ea typeface="Hiragino Sans GB"/>
              </a:rPr>
              <a:t>2.3×10¹⁹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309872"/>
            <a:ext cx="160020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C1D22"/>
                </a:solidFill>
                <a:latin typeface="Helvetica Neue"/>
                <a:ea typeface="Hiragino Sans GB"/>
              </a:rPr>
              <a:t>此前 SOTA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286000" y="4309872"/>
            <a:ext cx="4754880" cy="237744"/>
          </a:xfrm>
          <a:prstGeom prst="roundRect">
            <a:avLst>
              <a:gd name="adj" fmla="val 50000"/>
            </a:avLst>
          </a:prstGeom>
          <a:solidFill>
            <a:srgbClr val="E6E9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2286000" y="4309872"/>
            <a:ext cx="4754880" cy="237744"/>
          </a:xfrm>
          <a:prstGeom prst="roundRect">
            <a:avLst>
              <a:gd name="adj" fmla="val 50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223760" y="4309872"/>
            <a:ext cx="146304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C1D22"/>
                </a:solidFill>
                <a:latin typeface="Helvetica Neue"/>
                <a:ea typeface="Hiragino Sans GB"/>
              </a:rPr>
              <a:t>1.5×10²⁰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局限与启示 · IMPLICATIONS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软肋与遗产：从一个翻译模型到大模型的地基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13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1374647"/>
            <a:ext cx="3776472" cy="3128772"/>
          </a:xfrm>
          <a:prstGeom prst="roundRect">
            <a:avLst>
              <a:gd name="adj" fmla="val 2922"/>
            </a:avLst>
          </a:prstGeom>
          <a:solidFill>
            <a:srgbClr val="FBFAF6"/>
          </a:solidFill>
          <a:ln w="15240">
            <a:solidFill>
              <a:srgbClr val="90B2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 Same Side Corner Rectangle 7"/>
          <p:cNvSpPr/>
          <p:nvPr/>
        </p:nvSpPr>
        <p:spPr>
          <a:xfrm>
            <a:off x="566928" y="1374647"/>
            <a:ext cx="3776472" cy="457200"/>
          </a:xfrm>
          <a:prstGeom prst="round2SameRect">
            <a:avLst>
              <a:gd name="adj1" fmla="val 20000"/>
              <a:gd name="adj2" fmla="val 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1374647"/>
            <a:ext cx="3410712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FFFFFF"/>
                </a:solidFill>
                <a:latin typeface="Helvetica Neue"/>
                <a:ea typeface="Hiragino Sans GB"/>
              </a:rPr>
              <a:t>局限 Limitations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1800" y="1374647"/>
            <a:ext cx="118872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ADC9CB"/>
                </a:solidFill>
                <a:latin typeface="Menlo"/>
                <a:ea typeface="Hiragino Sans GB"/>
              </a:rPr>
              <a:t>软肋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2" y="2051303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42416" y="1996439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注意力是 O(n²)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2416" y="2261616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序列很长时显存与算力二次增长，长文本吃力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4672" y="2746248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6" y="2691384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位置编码靠人工设计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2416" y="2956560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外推与超长依赖仍不完美，后续被相对位置等替代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4672" y="3441192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42416" y="3386328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依赖大数据与算力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3651504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小数据集上优势不明显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00600" y="1374647"/>
            <a:ext cx="3776472" cy="3128772"/>
          </a:xfrm>
          <a:prstGeom prst="roundRect">
            <a:avLst>
              <a:gd name="adj" fmla="val 2922"/>
            </a:avLst>
          </a:prstGeom>
          <a:solidFill>
            <a:srgbClr val="FBFAF6"/>
          </a:solidFill>
          <a:ln w="15240">
            <a:solidFill>
              <a:srgbClr val="D9A18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4800600" y="1374647"/>
            <a:ext cx="3776472" cy="457200"/>
          </a:xfrm>
          <a:prstGeom prst="round2SameRect">
            <a:avLst>
              <a:gd name="adj1" fmla="val 20000"/>
              <a:gd name="adj2" fmla="val 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0056" y="1374647"/>
            <a:ext cx="3410712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FFFFFF"/>
                </a:solidFill>
                <a:latin typeface="Helvetica Neue"/>
                <a:ea typeface="Hiragino Sans GB"/>
              </a:rPr>
              <a:t>启示 Legacy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05471" y="1374647"/>
            <a:ext cx="1188720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E6BCB1"/>
                </a:solidFill>
                <a:latin typeface="Menlo"/>
                <a:ea typeface="Hiragino Sans GB"/>
              </a:rPr>
              <a:t>遗产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38344" y="2051303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276088" y="1996439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成为通用架构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76088" y="2261616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BERT、GPT 等几乎都以 Transformer 为骨架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38344" y="2746248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276088" y="2691384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催生大模型时代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76088" y="2956560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可并行 + 可扩展，直接支撑了规模化训练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38344" y="3441192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276088" y="3386328"/>
            <a:ext cx="306323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影响跨越 NLP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76088" y="3651504"/>
            <a:ext cx="30632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视觉、语音、蛋白质…注意力成为通用积木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要点回顾 · RECAP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五句话记住这篇论文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14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530096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530096"/>
            <a:ext cx="402336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5024" y="1502664"/>
            <a:ext cx="46634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只用注意力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35024" y="1795272"/>
            <a:ext cx="4663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抛弃循环与卷积，仅凭自注意力建模序列的全局依赖。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78408" y="1932432"/>
            <a:ext cx="12801" cy="201168"/>
          </a:xfrm>
          <a:prstGeom prst="rect">
            <a:avLst/>
          </a:prstGeom>
          <a:solidFill>
            <a:srgbClr val="DCAA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77240" y="2133600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133600"/>
            <a:ext cx="402336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35024" y="2106168"/>
            <a:ext cx="46634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缩放点积是核心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5024" y="2398776"/>
            <a:ext cx="4663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softmax(QKᵀ/√dₖ)·V —— 用相似度加权求和值向量。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78408" y="2535936"/>
            <a:ext cx="12801" cy="201168"/>
          </a:xfrm>
          <a:prstGeom prst="rect">
            <a:avLst/>
          </a:prstGeom>
          <a:solidFill>
            <a:srgbClr val="DCAA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77240" y="2737104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2737104"/>
            <a:ext cx="402336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35024" y="2709672"/>
            <a:ext cx="46634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多头 + 位置编码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35024" y="3002280"/>
            <a:ext cx="4663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8 个头看不同关系；正弦位置编码补回顺序信息。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78408" y="3139440"/>
            <a:ext cx="12801" cy="201168"/>
          </a:xfrm>
          <a:prstGeom prst="rect">
            <a:avLst/>
          </a:prstGeom>
          <a:solidFill>
            <a:srgbClr val="DCAA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77240" y="3340608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3340608"/>
            <a:ext cx="402336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35024" y="3313176"/>
            <a:ext cx="46634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并行且路径短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35024" y="3605784"/>
            <a:ext cx="4663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顺序操作 O(1)、任意位置一步直连，训练又快又稳。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78408" y="3742944"/>
            <a:ext cx="12801" cy="201168"/>
          </a:xfrm>
          <a:prstGeom prst="rect">
            <a:avLst/>
          </a:prstGeom>
          <a:solidFill>
            <a:srgbClr val="DCAA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77240" y="3944112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3944112"/>
            <a:ext cx="402336" cy="4206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35024" y="3916680"/>
            <a:ext cx="4663440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大模型的地基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35024" y="4209288"/>
            <a:ext cx="46634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5A5E68"/>
                </a:solidFill>
                <a:latin typeface="Helvetica Neue"/>
                <a:ea typeface="Hiragino Sans GB"/>
              </a:rPr>
              <a:t>英德 28.4 / 英法 41.8 BLEU；成为此后一切大模型的骨架。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309360" y="1511808"/>
            <a:ext cx="2286000" cy="2889504"/>
          </a:xfrm>
          <a:prstGeom prst="roundRect">
            <a:avLst>
              <a:gd name="adj" fmla="val 4800"/>
            </a:avLst>
          </a:prstGeom>
          <a:solidFill>
            <a:srgbClr val="EEDF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309360" y="1658112"/>
            <a:ext cx="64008" cy="2596896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65392" y="178612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B84020"/>
                </a:solidFill>
                <a:latin typeface="Menlo"/>
                <a:ea typeface="Hiragino Sans GB"/>
              </a:rPr>
              <a:t>一句话记住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65392" y="2170175"/>
            <a:ext cx="1828800" cy="14630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 i="0">
                <a:solidFill>
                  <a:srgbClr val="1C1D22"/>
                </a:solidFill>
                <a:latin typeface="Songti SC"/>
                <a:ea typeface="Hiragino Sans GB"/>
              </a:rPr>
              <a:t>注意力，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 i="0">
                <a:solidFill>
                  <a:srgbClr val="1C1D22"/>
                </a:solidFill>
                <a:latin typeface="Songti SC"/>
                <a:ea typeface="Hiragino Sans GB"/>
              </a:rPr>
              <a:t>就是全部。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583680" y="3532632"/>
            <a:ext cx="731520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6876288" y="3532632"/>
            <a:ext cx="438912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7168896" y="3532632"/>
            <a:ext cx="146304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 flipH="1">
            <a:off x="7315200" y="3532632"/>
            <a:ext cx="146304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H="1">
            <a:off x="7315200" y="3532632"/>
            <a:ext cx="438912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H="1">
            <a:off x="7315200" y="3532632"/>
            <a:ext cx="731520" cy="50292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549390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6841998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7134606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7427214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7719822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8012430" y="3498342"/>
            <a:ext cx="68580" cy="68580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7272680" y="3993032"/>
            <a:ext cx="85039" cy="85039"/>
          </a:xfrm>
          <a:prstGeom prst="ellipse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>
            <a:off x="640080" y="3931920"/>
            <a:ext cx="1463040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127760" y="3931920"/>
            <a:ext cx="975360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1615440" y="3931920"/>
            <a:ext cx="487680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2103120" y="3931920"/>
            <a:ext cx="0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 flipH="1">
            <a:off x="2103120" y="3931920"/>
            <a:ext cx="487679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2103120" y="3931920"/>
            <a:ext cx="975359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2103120" y="3931920"/>
            <a:ext cx="1463040" cy="685800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01218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88898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576578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064257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551937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039617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527298" y="3893057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2054931" y="4569531"/>
            <a:ext cx="96377" cy="96377"/>
          </a:xfrm>
          <a:prstGeom prst="ellipse">
            <a:avLst/>
          </a:prstGeom>
          <a:solidFill>
            <a:srgbClr val="CD7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1748790"/>
            <a:ext cx="7863840" cy="12801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4000" b="1" i="0">
                <a:solidFill>
                  <a:srgbClr val="1C1D22"/>
                </a:solidFill>
                <a:latin typeface="Songti SC"/>
                <a:ea typeface="Hiragino Sans GB"/>
              </a:rPr>
              <a:t>注意力，改变了一切。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8368" y="3028950"/>
            <a:ext cx="1280160" cy="54864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332155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B84020"/>
                </a:solidFill>
                <a:latin typeface="Menlo"/>
                <a:ea typeface="Hiragino Sans GB"/>
              </a:rPr>
              <a:t>出处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3577589"/>
            <a:ext cx="786384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6F6656"/>
                </a:solidFill>
                <a:latin typeface="Menlo"/>
                <a:ea typeface="Hiragino Sans GB"/>
              </a:rPr>
              <a:t>Vaswani et al., NeurIPS 2017 · arXiv:1706.03762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312724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A5E68"/>
                </a:solidFill>
                <a:latin typeface="Helvetica Neue"/>
                <a:ea typeface="Hiragino Sans GB"/>
              </a:rPr>
              <a:t>讨论 · 组会分享　|　Q &amp; A 欢迎随时打断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15 / 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背景与问题 · 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循环与卷积的共同瓶颈：并行与长程依赖难两全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02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1786127"/>
            <a:ext cx="1207008" cy="548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23544" y="1786127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h1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hidden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59736" y="1786127"/>
            <a:ext cx="1207008" cy="548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514600" y="1786127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h2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hidden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075688" y="2060447"/>
            <a:ext cx="384048" cy="0"/>
          </a:xfrm>
          <a:prstGeom prst="line">
            <a:avLst/>
          </a:prstGeom>
          <a:ln w="20320">
            <a:solidFill>
              <a:srgbClr val="16656B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050791" y="1786127"/>
            <a:ext cx="1207008" cy="548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05655" y="1786127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h3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hidden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666744" y="2060447"/>
            <a:ext cx="384047" cy="0"/>
          </a:xfrm>
          <a:prstGeom prst="line">
            <a:avLst/>
          </a:prstGeom>
          <a:ln w="20320">
            <a:solidFill>
              <a:srgbClr val="16656B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641848" y="1786127"/>
            <a:ext cx="1207008" cy="548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96712" y="1786127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h4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hidden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257800" y="2060447"/>
            <a:ext cx="384048" cy="0"/>
          </a:xfrm>
          <a:prstGeom prst="line">
            <a:avLst/>
          </a:prstGeom>
          <a:ln w="20320">
            <a:solidFill>
              <a:srgbClr val="16656B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7232904" y="1786127"/>
            <a:ext cx="1207008" cy="548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87768" y="1786127"/>
            <a:ext cx="1097280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h5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hidden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48856" y="2060447"/>
            <a:ext cx="384048" cy="0"/>
          </a:xfrm>
          <a:prstGeom prst="line">
            <a:avLst/>
          </a:prstGeom>
          <a:ln w="20320">
            <a:solidFill>
              <a:srgbClr val="16656B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V="1">
            <a:off x="1472184" y="1475231"/>
            <a:ext cx="0" cy="310896"/>
          </a:xfrm>
          <a:prstGeom prst="line">
            <a:avLst/>
          </a:prstGeom>
          <a:ln w="19050">
            <a:solidFill>
              <a:srgbClr val="B8402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1472184" y="1475231"/>
            <a:ext cx="6364224" cy="0"/>
          </a:xfrm>
          <a:prstGeom prst="line">
            <a:avLst/>
          </a:prstGeom>
          <a:ln w="19050">
            <a:solidFill>
              <a:srgbClr val="B8402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7836408" y="1475231"/>
            <a:ext cx="0" cy="310896"/>
          </a:xfrm>
          <a:prstGeom prst="line">
            <a:avLst/>
          </a:prstGeom>
          <a:ln w="19050">
            <a:solidFill>
              <a:srgbClr val="B84020"/>
            </a:solidFill>
            <a:prstDash val="dash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472184" y="1182623"/>
            <a:ext cx="6364224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84020"/>
                </a:solidFill>
                <a:latin typeface="Helvetica Neue"/>
                <a:ea typeface="Hiragino Sans GB"/>
              </a:rPr>
              <a:t>长程依赖：任意两步需跨越 O(n) 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2444496"/>
            <a:ext cx="79552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A5E68"/>
                </a:solidFill>
                <a:latin typeface="Helvetica Neue"/>
                <a:ea typeface="Hiragino Sans GB"/>
              </a:rPr>
              <a:t>每一步都必须等待前一步算完 —— 时间上天然串行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2773680"/>
            <a:ext cx="2426208" cy="1546860"/>
          </a:xfrm>
          <a:prstGeom prst="roundRect">
            <a:avLst>
              <a:gd name="adj" fmla="val 5911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86384" y="2956560"/>
            <a:ext cx="493776" cy="493776"/>
          </a:xfrm>
          <a:prstGeom prst="roundRect">
            <a:avLst>
              <a:gd name="adj" fmla="val 24000"/>
            </a:avLst>
          </a:prstGeom>
          <a:solidFill>
            <a:srgbClr val="D5DD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ic_clock-bol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765" y="3084941"/>
            <a:ext cx="237012" cy="23701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86384" y="3523487"/>
            <a:ext cx="198729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无法并行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6384" y="3834384"/>
            <a:ext cx="1987296" cy="41300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长度 n 决定串行步数，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GPU 算力吃不满、训练慢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358896" y="2773680"/>
            <a:ext cx="2426208" cy="1546860"/>
          </a:xfrm>
          <a:prstGeom prst="roundRect">
            <a:avLst>
              <a:gd name="adj" fmla="val 5911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578352" y="2956560"/>
            <a:ext cx="493776" cy="493776"/>
          </a:xfrm>
          <a:prstGeom prst="roundRect">
            <a:avLst>
              <a:gd name="adj" fmla="val 24000"/>
            </a:avLst>
          </a:prstGeom>
          <a:solidFill>
            <a:srgbClr val="ECD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ic_rou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733" y="3084941"/>
            <a:ext cx="237012" cy="23701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578352" y="3523487"/>
            <a:ext cx="198729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长程依赖难学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78352" y="3834384"/>
            <a:ext cx="1987296" cy="41300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相隔越远的两词，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梯度要穿过越多步、信号越弱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50864" y="2773680"/>
            <a:ext cx="2426208" cy="1546860"/>
          </a:xfrm>
          <a:prstGeom prst="roundRect">
            <a:avLst>
              <a:gd name="adj" fmla="val 5911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6370320" y="2956560"/>
            <a:ext cx="493776" cy="493776"/>
          </a:xfrm>
          <a:prstGeom prst="roundRect">
            <a:avLst>
              <a:gd name="adj" fmla="val 24000"/>
            </a:avLst>
          </a:prstGeom>
          <a:solidFill>
            <a:srgbClr val="D8D8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ic_windmi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701" y="3084941"/>
            <a:ext cx="237012" cy="23701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370320" y="3523487"/>
            <a:ext cx="198729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 i="0">
                <a:solidFill>
                  <a:srgbClr val="1C1D22"/>
                </a:solidFill>
                <a:latin typeface="Helvetica Neue"/>
                <a:ea typeface="Hiragino Sans GB"/>
              </a:rPr>
              <a:t>卷积的短板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70320" y="3834384"/>
            <a:ext cx="1987296" cy="41300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卷积可并行，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但捕捉远距关系仍需堆很多层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03 / 15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943600" y="566928"/>
            <a:ext cx="13716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6400800" y="566928"/>
            <a:ext cx="9144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6858000" y="566928"/>
            <a:ext cx="4572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7315200" y="566928"/>
            <a:ext cx="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7315200" y="566928"/>
            <a:ext cx="4572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7315200" y="566928"/>
            <a:ext cx="9144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H="1">
            <a:off x="7315200" y="566928"/>
            <a:ext cx="1371600" cy="804672"/>
          </a:xfrm>
          <a:prstGeom prst="line">
            <a:avLst/>
          </a:prstGeom>
          <a:ln w="11430">
            <a:solidFill>
              <a:srgbClr val="E7CC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9047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3619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8191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2763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7335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1907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647938" y="528066"/>
            <a:ext cx="77724" cy="77724"/>
          </a:xfrm>
          <a:prstGeom prst="ellipse">
            <a:avLst/>
          </a:prstGeom>
          <a:solidFill>
            <a:srgbClr val="C4D6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267011" y="1323411"/>
            <a:ext cx="96377" cy="96377"/>
          </a:xfrm>
          <a:prstGeom prst="ellipse">
            <a:avLst/>
          </a:prstGeom>
          <a:solidFill>
            <a:srgbClr val="D08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64008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6F6656"/>
                </a:solidFill>
                <a:latin typeface="Menlo"/>
                <a:ea typeface="Hiragino Sans GB"/>
              </a:rPr>
              <a:t>核心主张 · THE CLAIM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1170432"/>
            <a:ext cx="7955279" cy="15544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 i="0">
                <a:solidFill>
                  <a:srgbClr val="1C1D22"/>
                </a:solidFill>
                <a:latin typeface="Songti SC"/>
                <a:ea typeface="Hiragino Sans GB"/>
              </a:rPr>
              <a:t>抛弃循环与卷积，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 i="0">
                <a:solidFill>
                  <a:srgbClr val="1C1D22"/>
                </a:solidFill>
                <a:latin typeface="Songti SC"/>
                <a:ea typeface="Hiragino Sans GB"/>
              </a:rPr>
              <a:t>仅凭</a:t>
            </a:r>
            <a:r>
              <a:rPr sz="4000" b="1" i="0">
                <a:solidFill>
                  <a:srgbClr val="B84020"/>
                </a:solidFill>
                <a:latin typeface="Songti SC"/>
                <a:ea typeface="Hiragino Sans GB"/>
              </a:rPr>
              <a:t>注意力</a:t>
            </a:r>
            <a:r>
              <a:rPr sz="4000" b="1" i="0">
                <a:solidFill>
                  <a:srgbClr val="1C1D22"/>
                </a:solidFill>
                <a:latin typeface="Songti SC"/>
                <a:ea typeface="Hiragino Sans GB"/>
              </a:rPr>
              <a:t>建模全局依赖。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2962656"/>
            <a:ext cx="777240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1">
                <a:solidFill>
                  <a:srgbClr val="5A5E68"/>
                </a:solidFill>
                <a:latin typeface="Helvetica Neue"/>
                <a:ea typeface="Hiragino Sans GB"/>
              </a:rPr>
              <a:t>“The Transformer … relies entirely on </a:t>
            </a:r>
            <a:r>
              <a:rPr sz="1350" b="1" i="1">
                <a:solidFill>
                  <a:srgbClr val="B84020"/>
                </a:solidFill>
                <a:latin typeface="Helvetica Neue"/>
                <a:ea typeface="Hiragino Sans GB"/>
              </a:rPr>
              <a:t>self-attention</a:t>
            </a:r>
            <a:r>
              <a:rPr sz="1350" b="0" i="1">
                <a:solidFill>
                  <a:srgbClr val="5A5E68"/>
                </a:solidFill>
                <a:latin typeface="Helvetica Neue"/>
                <a:ea typeface="Hiragino Sans GB"/>
              </a:rPr>
              <a:t> to compute representations of its input and output.”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8368" y="3584448"/>
            <a:ext cx="2389632" cy="992124"/>
          </a:xfrm>
          <a:prstGeom prst="roundRect">
            <a:avLst>
              <a:gd name="adj" fmla="val 921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58368" y="3712463"/>
            <a:ext cx="64008" cy="736092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96112" y="3584448"/>
            <a:ext cx="2005584" cy="9921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1C1D22"/>
                </a:solidFill>
                <a:latin typeface="Helvetica Neue"/>
                <a:ea typeface="Hiragino Sans GB"/>
              </a:rPr>
              <a:t>完全并行化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序列内所有位置一次算完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77184" y="3584448"/>
            <a:ext cx="2389632" cy="992124"/>
          </a:xfrm>
          <a:prstGeom prst="roundRect">
            <a:avLst>
              <a:gd name="adj" fmla="val 921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377184" y="3712463"/>
            <a:ext cx="64008" cy="736092"/>
          </a:xfrm>
          <a:prstGeom prst="rect">
            <a:avLst/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14928" y="3584448"/>
            <a:ext cx="2005584" cy="9921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1C1D22"/>
                </a:solidFill>
                <a:latin typeface="Helvetica Neue"/>
                <a:ea typeface="Hiragino Sans GB"/>
              </a:rPr>
              <a:t>路径长度 O(1)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任意两位置一步直连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96000" y="3584448"/>
            <a:ext cx="2389632" cy="992124"/>
          </a:xfrm>
          <a:prstGeom prst="roundRect">
            <a:avLst>
              <a:gd name="adj" fmla="val 921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096000" y="3712463"/>
            <a:ext cx="64008" cy="736092"/>
          </a:xfrm>
          <a:prstGeom prst="rect">
            <a:avLst/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33744" y="3584448"/>
            <a:ext cx="2005584" cy="99212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1C1D22"/>
                </a:solidFill>
                <a:latin typeface="Helvetica Neue"/>
                <a:ea typeface="Hiragino Sans GB"/>
              </a:rPr>
              <a:t>训练更快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同等甚至更强，成本更低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复杂度之争 · TABLE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为什么注意力更适合并行：三类层的复杂度对比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04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6928" y="1374647"/>
          <a:ext cx="4726678" cy="2267712"/>
        </p:xfrm>
        <a:graphic>
          <a:graphicData uri="http://schemas.openxmlformats.org/drawingml/2006/table">
            <a:tbl>
              <a:tblPr firstRow="0" bandRow="0">
                <a:tableStyleId>{2D5ABB26-0587-4C30-8999-92F81FD0307C}</a:tableStyleId>
              </a:tblPr>
              <a:tblGrid>
                <a:gridCol w="1512537"/>
                <a:gridCol w="992602"/>
                <a:gridCol w="898069"/>
                <a:gridCol w="1323470"/>
              </a:tblGrid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200" b="1" i="0">
                          <a:solidFill>
                            <a:srgbClr val="1C1D22"/>
                          </a:solidFill>
                          <a:latin typeface="Helvetica Neue"/>
                          <a:ea typeface="Hiragino Sans GB"/>
                        </a:rPr>
                        <a:t>层类型</a:t>
                      </a:r>
                    </a:p>
                  </a:txBody>
                  <a:tcPr marL="88900" marR="88900" marT="25400" marB="25400" anchor="ctr">
                    <a:lnT w="17780" cap="flat" cmpd="sng" algn="ctr">
                      <a:solidFill>
                        <a:srgbClr val="1C1D22"/>
                      </a:solidFill>
                    </a:lnT>
                    <a:lnB w="10160" cap="flat" cmpd="sng" algn="ctr">
                      <a:solidFill>
                        <a:srgbClr val="6F665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1C1D22"/>
                          </a:solidFill>
                          <a:latin typeface="Helvetica Neue"/>
                          <a:ea typeface="Hiragino Sans GB"/>
                        </a:rPr>
                        <a:t>每层复杂度</a:t>
                      </a:r>
                    </a:p>
                  </a:txBody>
                  <a:tcPr marL="88900" marR="88900" marT="25400" marB="25400" anchor="ctr">
                    <a:lnT w="17780" cap="flat" cmpd="sng" algn="ctr">
                      <a:solidFill>
                        <a:srgbClr val="1C1D22"/>
                      </a:solidFill>
                    </a:lnT>
                    <a:lnB w="10160" cap="flat" cmpd="sng" algn="ctr">
                      <a:solidFill>
                        <a:srgbClr val="6F665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1C1D22"/>
                          </a:solidFill>
                          <a:latin typeface="Helvetica Neue"/>
                          <a:ea typeface="Hiragino Sans GB"/>
                        </a:rPr>
                        <a:t>顺序操作</a:t>
                      </a:r>
                    </a:p>
                  </a:txBody>
                  <a:tcPr marL="88900" marR="88900" marT="25400" marB="25400" anchor="ctr">
                    <a:lnT w="17780" cap="flat" cmpd="sng" algn="ctr">
                      <a:solidFill>
                        <a:srgbClr val="1C1D22"/>
                      </a:solidFill>
                    </a:lnT>
                    <a:lnB w="10160" cap="flat" cmpd="sng" algn="ctr">
                      <a:solidFill>
                        <a:srgbClr val="6F665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1C1D22"/>
                          </a:solidFill>
                          <a:latin typeface="Helvetica Neue"/>
                          <a:ea typeface="Hiragino Sans GB"/>
                        </a:rPr>
                        <a:t>最大路径长度</a:t>
                      </a:r>
                    </a:p>
                  </a:txBody>
                  <a:tcPr marL="88900" marR="88900" marT="25400" marB="25400" anchor="ctr">
                    <a:lnT w="17780" cap="flat" cmpd="sng" algn="ctr">
                      <a:solidFill>
                        <a:srgbClr val="1C1D22"/>
                      </a:solidFill>
                    </a:lnT>
                    <a:lnB w="10160" cap="flat" cmpd="sng" algn="ctr">
                      <a:solidFill>
                        <a:srgbClr val="6F6656"/>
                      </a:solidFill>
                    </a:lnB>
                    <a:noFill/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200" b="1" i="0">
                          <a:solidFill>
                            <a:srgbClr val="B84020"/>
                          </a:solidFill>
                          <a:latin typeface="Helvetica Neue"/>
                          <a:ea typeface="Hiragino Sans GB"/>
                        </a:rPr>
                        <a:t>自注意力 Self-Attention</a:t>
                      </a:r>
                    </a:p>
                  </a:txBody>
                  <a:tcPr marL="88900" marR="88900" marT="25400" marB="25400" anchor="ctr">
                    <a:solidFill>
                      <a:srgbClr val="ECD8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B84020"/>
                          </a:solidFill>
                          <a:latin typeface="Helvetica Neue"/>
                          <a:ea typeface="Hiragino Sans GB"/>
                        </a:rPr>
                        <a:t>O(n²·d)</a:t>
                      </a:r>
                    </a:p>
                  </a:txBody>
                  <a:tcPr marL="88900" marR="88900" marT="25400" marB="25400" anchor="ctr">
                    <a:solidFill>
                      <a:srgbClr val="ECD8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B84020"/>
                          </a:solidFill>
                          <a:latin typeface="Helvetica Neue"/>
                          <a:ea typeface="Hiragino Sans GB"/>
                        </a:rPr>
                        <a:t>O(1)</a:t>
                      </a:r>
                    </a:p>
                  </a:txBody>
                  <a:tcPr marL="88900" marR="88900" marT="25400" marB="25400" anchor="ctr">
                    <a:solidFill>
                      <a:srgbClr val="ECD8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1" i="0">
                          <a:solidFill>
                            <a:srgbClr val="B84020"/>
                          </a:solidFill>
                          <a:latin typeface="Helvetica Neue"/>
                          <a:ea typeface="Hiragino Sans GB"/>
                        </a:rPr>
                        <a:t>O(1)</a:t>
                      </a:r>
                    </a:p>
                  </a:txBody>
                  <a:tcPr marL="88900" marR="88900" marT="25400" marB="25400" anchor="ctr">
                    <a:solidFill>
                      <a:srgbClr val="ECD8CD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循环 Recurrent</a:t>
                      </a:r>
                    </a:p>
                  </a:txBody>
                  <a:tcPr marL="88900" marR="88900" marT="25400" marB="254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O(n·d²)</a:t>
                      </a:r>
                    </a:p>
                  </a:txBody>
                  <a:tcPr marL="88900" marR="88900" marT="25400" marB="254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O(n)</a:t>
                      </a:r>
                    </a:p>
                  </a:txBody>
                  <a:tcPr marL="88900" marR="88900" marT="25400" marB="254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O(n)</a:t>
                      </a:r>
                    </a:p>
                  </a:txBody>
                  <a:tcPr marL="88900" marR="88900" marT="25400" marB="25400" anchor="ctr">
                    <a:noFill/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卷积 Convolutional</a:t>
                      </a:r>
                    </a:p>
                  </a:txBody>
                  <a:tcPr marL="88900" marR="88900" marT="25400" marB="25400" anchor="ctr">
                    <a:lnB w="17780" cap="flat" cmpd="sng" algn="ctr">
                      <a:solidFill>
                        <a:srgbClr val="1C1D2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O(k·n·d²)</a:t>
                      </a:r>
                    </a:p>
                  </a:txBody>
                  <a:tcPr marL="88900" marR="88900" marT="25400" marB="25400" anchor="ctr">
                    <a:lnB w="17780" cap="flat" cmpd="sng" algn="ctr">
                      <a:solidFill>
                        <a:srgbClr val="1C1D2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O(1)</a:t>
                      </a:r>
                    </a:p>
                  </a:txBody>
                  <a:tcPr marL="88900" marR="88900" marT="25400" marB="25400" anchor="ctr">
                    <a:lnB w="17780" cap="flat" cmpd="sng" algn="ctr">
                      <a:solidFill>
                        <a:srgbClr val="1C1D22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b="0" i="0">
                          <a:solidFill>
                            <a:srgbClr val="5A5E68"/>
                          </a:solidFill>
                          <a:latin typeface="Helvetica Neue"/>
                          <a:ea typeface="Hiragino Sans GB"/>
                        </a:rPr>
                        <a:t>O(logₖ n)</a:t>
                      </a:r>
                    </a:p>
                  </a:txBody>
                  <a:tcPr marL="88900" marR="88900" marT="25400" marB="25400" anchor="ctr">
                    <a:lnB w="17780" cap="flat" cmpd="sng" algn="ctr">
                      <a:solidFill>
                        <a:srgbClr val="1C1D22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66928" y="3788664"/>
            <a:ext cx="472668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F6656"/>
                </a:solidFill>
                <a:latin typeface="Helvetica Neue"/>
                <a:ea typeface="Hiragino Sans GB"/>
              </a:rPr>
              <a:t>n = 序列长度　d = 表示维度　k = 卷积核宽度　（橙色行为自注意力）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59368" y="1557527"/>
            <a:ext cx="291770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84020"/>
                </a:solidFill>
                <a:latin typeface="Helvetica Neue"/>
                <a:ea typeface="Hiragino Sans GB"/>
              </a:rPr>
              <a:t>关键差别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9368" y="1868423"/>
            <a:ext cx="2917703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1C1D22"/>
                </a:solidFill>
                <a:latin typeface="Helvetica Neue"/>
                <a:ea typeface="Hiragino Sans GB"/>
              </a:rPr>
              <a:t>O(1)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59368" y="2746247"/>
            <a:ext cx="2917703" cy="18288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5A5E68"/>
                </a:solidFill>
                <a:latin typeface="Helvetica Neue"/>
                <a:ea typeface="Hiragino Sans GB"/>
              </a:rPr>
              <a:t>自注意力的“顺序操作”是常数 —— 与序列长度无关，因此天然可并行；而循环层是 O(n)，长度翻倍、串行步数就翻倍。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模型架构 ·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编码器—解码器：各由 6 个相同层堆叠而成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05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1188720"/>
            <a:ext cx="31638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A3F57"/>
                </a:solidFill>
                <a:latin typeface="Helvetica Neue"/>
                <a:ea typeface="Hiragino Sans GB"/>
              </a:rPr>
              <a:t>每个子层外包 残差 + 层归一化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93208" y="1188720"/>
            <a:ext cx="31638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C1D22"/>
                </a:solidFill>
                <a:latin typeface="Helvetica Neue"/>
                <a:ea typeface="Hiragino Sans GB"/>
              </a:rPr>
              <a:t>↑  线性 · Softmax · 输出概率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86968" y="1572768"/>
            <a:ext cx="3163824" cy="2304288"/>
          </a:xfrm>
          <a:prstGeom prst="roundRect">
            <a:avLst>
              <a:gd name="adj" fmla="val 3174"/>
            </a:avLst>
          </a:prstGeom>
          <a:solidFill>
            <a:srgbClr val="E4E7E0"/>
          </a:solidFill>
          <a:ln w="15240">
            <a:solidFill>
              <a:srgbClr val="90B2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093208" y="1572768"/>
            <a:ext cx="3163824" cy="2304288"/>
          </a:xfrm>
          <a:prstGeom prst="roundRect">
            <a:avLst>
              <a:gd name="adj" fmla="val 3174"/>
            </a:avLst>
          </a:prstGeom>
          <a:solidFill>
            <a:srgbClr val="F0E5DB"/>
          </a:solidFill>
          <a:ln w="15240">
            <a:solidFill>
              <a:srgbClr val="D9A18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1627632"/>
            <a:ext cx="219456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16656B"/>
                </a:solidFill>
                <a:latin typeface="Helvetica Neue"/>
                <a:ea typeface="Hiragino Sans GB"/>
              </a:rPr>
              <a:t>编码器 Encoder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82696" y="1627632"/>
            <a:ext cx="603504" cy="256032"/>
          </a:xfrm>
          <a:prstGeom prst="roundRect">
            <a:avLst>
              <a:gd name="adj" fmla="val 17857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82696" y="1618488"/>
            <a:ext cx="603504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Helvetica Neue"/>
                <a:ea typeface="Hiragino Sans GB"/>
              </a:rPr>
              <a:t>× 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57800" y="1627632"/>
            <a:ext cx="219456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B84020"/>
                </a:solidFill>
                <a:latin typeface="Helvetica Neue"/>
                <a:ea typeface="Hiragino Sans GB"/>
              </a:rPr>
              <a:t>解码器 Decoder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88936" y="1627632"/>
            <a:ext cx="603504" cy="256032"/>
          </a:xfrm>
          <a:prstGeom prst="roundRect">
            <a:avLst>
              <a:gd name="adj" fmla="val 17857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88936" y="1618488"/>
            <a:ext cx="603504" cy="25603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Helvetica Neue"/>
                <a:ea typeface="Hiragino Sans GB"/>
              </a:rPr>
              <a:t>× 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51560" y="2322576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24712" y="2322576"/>
            <a:ext cx="2688336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Helvetica Neue"/>
                <a:ea typeface="Hiragino Sans GB"/>
              </a:rPr>
              <a:t>多头自注意力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51560" y="2962656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24712" y="2962656"/>
            <a:ext cx="2688336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Helvetica Neue"/>
                <a:ea typeface="Hiragino Sans GB"/>
              </a:rPr>
              <a:t>前馈网络 FFN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57800" y="1975104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330952" y="1975104"/>
            <a:ext cx="2688336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Helvetica Neue"/>
                <a:ea typeface="Hiragino Sans GB"/>
              </a:rPr>
              <a:t>掩码多头自注意力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257800" y="2615184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330952" y="2615184"/>
            <a:ext cx="2688336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Helvetica Neue"/>
                <a:ea typeface="Hiragino Sans GB"/>
              </a:rPr>
              <a:t>编码器—解码器注意力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57800" y="3255264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330952" y="3255264"/>
            <a:ext cx="2688336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FFFFFF"/>
                </a:solidFill>
                <a:latin typeface="Helvetica Neue"/>
                <a:ea typeface="Hiragino Sans GB"/>
              </a:rPr>
              <a:t>前馈网络 FFN</a:t>
            </a:r>
          </a:p>
        </p:txBody>
      </p:sp>
      <p:cxnSp>
        <p:nvCxnSpPr>
          <p:cNvPr id="27" name="Connector 26"/>
          <p:cNvCxnSpPr/>
          <p:nvPr/>
        </p:nvCxnSpPr>
        <p:spPr>
          <a:xfrm flipV="1">
            <a:off x="3886200" y="2843784"/>
            <a:ext cx="1371600" cy="347472"/>
          </a:xfrm>
          <a:prstGeom prst="line">
            <a:avLst/>
          </a:prstGeom>
          <a:ln w="19050">
            <a:solidFill>
              <a:srgbClr val="16656B"/>
            </a:solidFill>
            <a:prstDash val="dash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886968" y="4023360"/>
            <a:ext cx="3163824" cy="384048"/>
          </a:xfrm>
          <a:prstGeom prst="roundRect">
            <a:avLst>
              <a:gd name="adj" fmla="val 19047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41831" y="4023360"/>
            <a:ext cx="3054096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5A5E68"/>
                </a:solidFill>
                <a:latin typeface="Helvetica Neue"/>
                <a:ea typeface="Hiragino Sans GB"/>
              </a:rPr>
              <a:t>输入嵌入 ⊕ 位置编码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93208" y="4023360"/>
            <a:ext cx="3163824" cy="384048"/>
          </a:xfrm>
          <a:prstGeom prst="roundRect">
            <a:avLst>
              <a:gd name="adj" fmla="val 19047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148072" y="4023360"/>
            <a:ext cx="3054096" cy="38404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5A5E68"/>
                </a:solidFill>
                <a:latin typeface="Helvetica Neue"/>
                <a:ea typeface="Hiragino Sans GB"/>
              </a:rPr>
              <a:t>输出嵌入 ⊕ 位置编码（右移一位）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注意力机制 · SCALED DOT-PRODUCT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缩放点积注意力：以相似度为权，对值向量加权求和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06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pic>
        <p:nvPicPr>
          <p:cNvPr id="7" name="Picture 6" descr="equation attention" title="equation atten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209" y="1493520"/>
            <a:ext cx="5009581" cy="56692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471928"/>
            <a:ext cx="2346960" cy="786384"/>
          </a:xfrm>
          <a:prstGeom prst="roundRect">
            <a:avLst>
              <a:gd name="adj" fmla="val 11627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" y="2581656"/>
            <a:ext cx="64008" cy="566928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05256" y="2599944"/>
            <a:ext cx="1981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C1D22"/>
                </a:solidFill>
                <a:latin typeface="Helvetica Neue"/>
                <a:ea typeface="Hiragino Sans GB"/>
              </a:rPr>
              <a:t>Q  查询 Query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256" y="2929128"/>
            <a:ext cx="1981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当前要计算的位置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98520" y="2471928"/>
            <a:ext cx="2346960" cy="786384"/>
          </a:xfrm>
          <a:prstGeom prst="roundRect">
            <a:avLst>
              <a:gd name="adj" fmla="val 11627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398520" y="2581656"/>
            <a:ext cx="64008" cy="566928"/>
          </a:xfrm>
          <a:prstGeom prst="rect">
            <a:avLst/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17976" y="2599944"/>
            <a:ext cx="1981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C1D22"/>
                </a:solidFill>
                <a:latin typeface="Helvetica Neue"/>
                <a:ea typeface="Hiragino Sans GB"/>
              </a:rPr>
              <a:t>K  键 Key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7976" y="2929128"/>
            <a:ext cx="1981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被比对的所有位置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11240" y="2471928"/>
            <a:ext cx="2346960" cy="786384"/>
          </a:xfrm>
          <a:prstGeom prst="roundRect">
            <a:avLst>
              <a:gd name="adj" fmla="val 11627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111240" y="2581656"/>
            <a:ext cx="64008" cy="566928"/>
          </a:xfrm>
          <a:prstGeom prst="rect">
            <a:avLst/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30696" y="2599944"/>
            <a:ext cx="19812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C1D22"/>
                </a:solidFill>
                <a:latin typeface="Helvetica Neue"/>
                <a:ea typeface="Hiragino Sans GB"/>
              </a:rPr>
              <a:t>V  值 Value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30696" y="2929128"/>
            <a:ext cx="1981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真正被聚合的内容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3642360"/>
            <a:ext cx="1709928" cy="53035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0664" y="3642360"/>
            <a:ext cx="160020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QKᵀ 打分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相似度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706624" y="3642360"/>
            <a:ext cx="1709928" cy="53035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761488" y="3642360"/>
            <a:ext cx="160020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÷ √dₖ 缩放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稳定梯度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414016" y="3907536"/>
            <a:ext cx="274320" cy="0"/>
          </a:xfrm>
          <a:prstGeom prst="line">
            <a:avLst/>
          </a:prstGeom>
          <a:ln w="19050">
            <a:solidFill>
              <a:srgbClr val="5C939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727448" y="3642360"/>
            <a:ext cx="1709928" cy="530352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665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82312" y="3642360"/>
            <a:ext cx="160020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Softmax 归一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6F6656"/>
                </a:solidFill>
                <a:latin typeface="Menlo"/>
                <a:ea typeface="Hiragino Sans GB"/>
              </a:rPr>
              <a:t>得到权重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434840" y="3907536"/>
            <a:ext cx="274320" cy="0"/>
          </a:xfrm>
          <a:prstGeom prst="line">
            <a:avLst/>
          </a:prstGeom>
          <a:ln w="19050">
            <a:solidFill>
              <a:srgbClr val="5C939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748272" y="3642360"/>
            <a:ext cx="1709928" cy="530352"/>
          </a:xfrm>
          <a:prstGeom prst="round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03136" y="3642360"/>
            <a:ext cx="160020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1300" b="1" i="0">
                <a:solidFill>
                  <a:srgbClr val="FFFFFF"/>
                </a:solidFill>
                <a:latin typeface="Helvetica Neue"/>
                <a:ea typeface="Hiragino Sans GB"/>
              </a:rPr>
              <a:t>· V 加权</a:t>
            </a:r>
          </a:p>
          <a:p>
            <a:pPr algn="ctr">
              <a:lnSpc>
                <a:spcPct val="96000"/>
              </a:lnSpc>
              <a:spcBef>
                <a:spcPts val="0"/>
              </a:spcBef>
              <a:spcAft>
                <a:spcPts val="100"/>
              </a:spcAft>
            </a:pPr>
            <a:r>
              <a:rPr sz="950" b="0" i="0">
                <a:solidFill>
                  <a:srgbClr val="FFFFFF"/>
                </a:solidFill>
                <a:latin typeface="Menlo"/>
                <a:ea typeface="Hiragino Sans GB"/>
              </a:rPr>
              <a:t>输出表示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455664" y="3907536"/>
            <a:ext cx="274320" cy="0"/>
          </a:xfrm>
          <a:prstGeom prst="line">
            <a:avLst/>
          </a:prstGeom>
          <a:ln w="19050">
            <a:solidFill>
              <a:srgbClr val="5C9397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设计细节 · WHY √Dₖ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为什么要除以 √dₖ：阻止点积过大、Softmax 饱和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07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pic>
        <p:nvPicPr>
          <p:cNvPr id="7" name="Picture 6" descr="equation var" title="equation v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438656"/>
            <a:ext cx="2604532" cy="29260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66928" y="1987295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987295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Helvetica Neue"/>
                <a:ea typeface="Hiragino Sans GB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1959863"/>
            <a:ext cx="295859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维度 dₖ 越大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2225039"/>
            <a:ext cx="2958592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Q·K 是 dₖ 个乘积之和，方差随 dₖ 线性增大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663952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66928" y="2663952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Helvetica Neue"/>
                <a:ea typeface="Hiragino Sans GB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2636520"/>
            <a:ext cx="295859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点积数值被放大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2901695"/>
            <a:ext cx="2958592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Softmax 落入两端饱和区，几乎全押一个键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340608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66928" y="3340608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Helvetica Neue"/>
                <a:ea typeface="Hiragino Sans GB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3313176"/>
            <a:ext cx="295859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梯度趋近于 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3578352"/>
            <a:ext cx="2958592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反向传播学不动 —— 训练停滞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017264"/>
            <a:ext cx="310896" cy="310896"/>
          </a:xfrm>
          <a:prstGeom prst="roundRect">
            <a:avLst>
              <a:gd name="adj" fmla="val 50000"/>
            </a:avLst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6928" y="4017264"/>
            <a:ext cx="310896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Helvetica Neue"/>
                <a:ea typeface="Hiragino Sans GB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3989832"/>
            <a:ext cx="295859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1C1D22"/>
                </a:solidFill>
                <a:latin typeface="Helvetica Neue"/>
                <a:ea typeface="Hiragino Sans GB"/>
              </a:rPr>
              <a:t>÷ √dₖ 后方差回到 ~1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4255008"/>
            <a:ext cx="2958592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分布平缓、梯度健康，训练稳定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30192" y="1365503"/>
            <a:ext cx="424687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6F6656"/>
                </a:solidFill>
                <a:latin typeface="Helvetica Neue"/>
                <a:ea typeface="Hiragino Sans GB"/>
              </a:rPr>
              <a:t>同一组打分的 Softmax 权重分布（dₖ = 64 · 随机输入复现，非论文数值）</a:t>
            </a:r>
          </a:p>
        </p:txBody>
      </p:sp>
      <p:graphicFrame>
        <p:nvGraphicFramePr>
          <p:cNvPr id="25" name="Chart 24"/>
          <p:cNvGraphicFramePr>
            <a:graphicFrameLocks noGrp="1"/>
          </p:cNvGraphicFramePr>
          <p:nvPr/>
        </p:nvGraphicFramePr>
        <p:xfrm>
          <a:off x="4330192" y="1676399"/>
          <a:ext cx="4246879" cy="2150364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330192" y="3899916"/>
            <a:ext cx="424687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未缩放时权重几乎全压给一个键（0.87）；缩放后分布平缓 —— 梯度得以回传。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多头注意力 · MULTI-HEAD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并行 h = 8 个注意力头，各看一种关系，再拼接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08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93520"/>
            <a:ext cx="1159459" cy="658368"/>
          </a:xfrm>
          <a:prstGeom prst="roundRect">
            <a:avLst>
              <a:gd name="adj" fmla="val 8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04672" y="1493520"/>
            <a:ext cx="921715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FFFFFF"/>
                </a:solidFill>
                <a:latin typeface="Helvetica Neue"/>
                <a:ea typeface="Hiragino Sans GB"/>
              </a:rPr>
              <a:t>头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19579" y="1493520"/>
            <a:ext cx="1159459" cy="658368"/>
          </a:xfrm>
          <a:prstGeom prst="roundRect">
            <a:avLst>
              <a:gd name="adj" fmla="val 8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38451" y="1493520"/>
            <a:ext cx="921715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FFFFFF"/>
                </a:solidFill>
                <a:latin typeface="Helvetica Neue"/>
                <a:ea typeface="Hiragino Sans GB"/>
              </a:rPr>
              <a:t>头 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3358" y="1493520"/>
            <a:ext cx="1159459" cy="658368"/>
          </a:xfrm>
          <a:prstGeom prst="roundRect">
            <a:avLst>
              <a:gd name="adj" fmla="val 8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72230" y="1493520"/>
            <a:ext cx="921715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FFFFFF"/>
                </a:solidFill>
                <a:latin typeface="Helvetica Neue"/>
                <a:ea typeface="Hiragino Sans GB"/>
              </a:rPr>
              <a:t>头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7137" y="1493520"/>
            <a:ext cx="1159459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6F6656"/>
                </a:solidFill>
                <a:latin typeface="Helvetica Neue"/>
                <a:ea typeface="Hiragino Sans GB"/>
              </a:rPr>
              <a:t>…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20916" y="1493520"/>
            <a:ext cx="1159459" cy="658368"/>
          </a:xfrm>
          <a:prstGeom prst="roundRect">
            <a:avLst>
              <a:gd name="adj" fmla="val 8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39788" y="1493520"/>
            <a:ext cx="921715" cy="658368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100"/>
              </a:spcAft>
            </a:pPr>
            <a:r>
              <a:rPr sz="1400" b="1" i="0">
                <a:solidFill>
                  <a:srgbClr val="FFFFFF"/>
                </a:solidFill>
                <a:latin typeface="Helvetica Neue"/>
                <a:ea typeface="Hiragino Sans GB"/>
              </a:rPr>
              <a:t>头 8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854696" y="1594103"/>
            <a:ext cx="603504" cy="457200"/>
          </a:xfrm>
          <a:prstGeom prst="roundRect">
            <a:avLst>
              <a:gd name="adj" fmla="val 8000"/>
            </a:avLst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854696" y="1594103"/>
            <a:ext cx="603504" cy="45720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Helvetica Neue"/>
                <a:ea typeface="Hiragino Sans GB"/>
              </a:rPr>
              <a:t>× 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243328"/>
            <a:ext cx="7772400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5A5E68"/>
                </a:solidFill>
                <a:latin typeface="Helvetica Neue"/>
                <a:ea typeface="Hiragino Sans GB"/>
              </a:rPr>
              <a:t>每个头在 dₖ = dᵥ = 64 维子空间独立做缩放点积注意力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2682240"/>
            <a:ext cx="7772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↓  拼接 Concat  →  线性投影 Wᴼ</a:t>
            </a:r>
          </a:p>
        </p:txBody>
      </p:sp>
      <p:pic>
        <p:nvPicPr>
          <p:cNvPr id="20" name="Picture 19" descr="equation multihead" title="equation multihe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46" y="3066288"/>
            <a:ext cx="4302106" cy="713231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58368" y="3980688"/>
            <a:ext cx="2389632" cy="504443"/>
          </a:xfrm>
          <a:prstGeom prst="roundRect">
            <a:avLst>
              <a:gd name="adj" fmla="val 1812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58368" y="4090416"/>
            <a:ext cx="64008" cy="284987"/>
          </a:xfrm>
          <a:prstGeom prst="rect">
            <a:avLst/>
          </a:prstGeom>
          <a:solidFill>
            <a:srgbClr val="166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77824" y="3980688"/>
            <a:ext cx="2005584" cy="50444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单头会被平均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不同关系互相稀释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77184" y="3980688"/>
            <a:ext cx="2389632" cy="504443"/>
          </a:xfrm>
          <a:prstGeom prst="roundRect">
            <a:avLst>
              <a:gd name="adj" fmla="val 1812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3377184" y="4090416"/>
            <a:ext cx="64008" cy="284987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96640" y="3980688"/>
            <a:ext cx="2005584" cy="50444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多头分工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语法 / 指代 / 位置各司其职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096000" y="3980688"/>
            <a:ext cx="2389632" cy="504443"/>
          </a:xfrm>
          <a:prstGeom prst="roundRect">
            <a:avLst>
              <a:gd name="adj" fmla="val 18126"/>
            </a:avLst>
          </a:prstGeom>
          <a:solidFill>
            <a:srgbClr val="FBFAF6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096000" y="4090416"/>
            <a:ext cx="64008" cy="284987"/>
          </a:xfrm>
          <a:prstGeom prst="rect">
            <a:avLst/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15456" y="3980688"/>
            <a:ext cx="2005584" cy="504443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1C1D22"/>
                </a:solidFill>
                <a:latin typeface="Helvetica Neue"/>
                <a:ea typeface="Hiragino Sans GB"/>
              </a:rPr>
              <a:t>总维度不变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0">
                <a:solidFill>
                  <a:srgbClr val="5A5E68"/>
                </a:solidFill>
                <a:latin typeface="Helvetica Neue"/>
                <a:ea typeface="Hiragino Sans GB"/>
              </a:rPr>
              <a:t>h × 64 = 512 = 单头全维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1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02336"/>
            <a:ext cx="801014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B84020"/>
                </a:solidFill>
                <a:latin typeface="Helvetica Neue"/>
                <a:ea typeface="Hiragino Sans GB"/>
              </a:rPr>
              <a:t>位置编码 · POSITIONAL ENCODING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80101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1C1D22"/>
                </a:solidFill>
                <a:latin typeface="Helvetica Neue"/>
                <a:ea typeface="Songti SC"/>
              </a:rPr>
              <a:t>注意力本身无序：用正弦函数把“位置”编码进去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0960" y="4759452"/>
            <a:ext cx="109728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6F6656"/>
                </a:solidFill>
                <a:latin typeface="Menlo"/>
                <a:ea typeface="Hiragino Sans GB"/>
              </a:rPr>
              <a:t>09 /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47777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F6656"/>
                </a:solidFill>
                <a:latin typeface="Menlo"/>
                <a:ea typeface="Hiragino Sans GB"/>
              </a:rPr>
              <a:t>ATTENTION IS ALL YOU NEED · 论文精读</a:t>
            </a:r>
          </a:p>
        </p:txBody>
      </p:sp>
      <p:pic>
        <p:nvPicPr>
          <p:cNvPr id="7" name="Picture 6" descr="equation pe" title="equation 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438656"/>
            <a:ext cx="3396675" cy="65836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85216" y="2453640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7" y="2398775"/>
            <a:ext cx="320039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1D22"/>
                </a:solidFill>
                <a:latin typeface="Helvetica Neue"/>
                <a:ea typeface="Hiragino Sans GB"/>
              </a:rPr>
              <a:t>按维度用不同频率的正弦 / 余弦函数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5216" y="2874264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2819399"/>
            <a:ext cx="320039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1D22"/>
                </a:solidFill>
                <a:latin typeface="Helvetica Neue"/>
                <a:ea typeface="Hiragino Sans GB"/>
              </a:rPr>
              <a:t>相对位置可由线性变换表达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5216" y="3294887"/>
            <a:ext cx="128016" cy="128016"/>
          </a:xfrm>
          <a:prstGeom prst="roundRect">
            <a:avLst>
              <a:gd name="adj" fmla="val 50000"/>
            </a:avLst>
          </a:prstGeom>
          <a:solidFill>
            <a:srgbClr val="2A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7" y="3240023"/>
            <a:ext cx="3200399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1C1D22"/>
                </a:solidFill>
                <a:latin typeface="Helvetica Neue"/>
                <a:ea typeface="Hiragino Sans GB"/>
              </a:rPr>
              <a:t>可外推到比训练更长的序列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07407" y="1365503"/>
            <a:ext cx="416966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6F6656"/>
                </a:solidFill>
                <a:latin typeface="Helvetica Neue"/>
                <a:ea typeface="Hiragino Sans GB"/>
              </a:rPr>
              <a:t>位置编码矩阵（真实计算：位置 × 维度）</a:t>
            </a:r>
          </a:p>
        </p:txBody>
      </p:sp>
      <p:pic>
        <p:nvPicPr>
          <p:cNvPr id="15" name="Picture 14" descr="positional encoding heatmap" title="positional encoding heatma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407" y="1694687"/>
            <a:ext cx="4169663" cy="18869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07407" y="3654774"/>
            <a:ext cx="4169663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A5E68"/>
                </a:solidFill>
                <a:latin typeface="Helvetica Neue"/>
                <a:ea typeface="Hiragino Sans GB"/>
              </a:rPr>
              <a:t>低维随位置快变、高维缓变 —— 每个位置得到独一无二的“指纹”。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050791"/>
            <a:ext cx="8010144" cy="498347"/>
          </a:xfrm>
          <a:prstGeom prst="roundRect">
            <a:avLst>
              <a:gd name="adj" fmla="val 8000"/>
            </a:avLst>
          </a:prstGeom>
          <a:solidFill>
            <a:srgbClr val="EA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4090659"/>
            <a:ext cx="64008" cy="418612"/>
          </a:xfrm>
          <a:prstGeom prst="rect">
            <a:avLst/>
          </a:prstGeom>
          <a:solidFill>
            <a:srgbClr val="B84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" y="4050791"/>
            <a:ext cx="7607808" cy="498347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B84020"/>
                </a:solidFill>
                <a:latin typeface="Helvetica Neue"/>
                <a:ea typeface="Hiragino Sans GB"/>
              </a:rPr>
              <a:t>设计巧思  </a:t>
            </a:r>
            <a:r>
              <a:rPr sz="1250" b="0" i="0">
                <a:solidFill>
                  <a:srgbClr val="1C1D22"/>
                </a:solidFill>
                <a:latin typeface="Helvetica Neue"/>
                <a:ea typeface="Hiragino Sans GB"/>
              </a:rPr>
              <a:t>正弦位置编码无需学习额外参数：相对位置可由线性变换表示，并能平滑外推到更长的序列。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