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各位老师好。这是一份毕业论文答辩的示例，用一篇真实的经典论文来演示答辩的结构：克劳德·香农 1937 年在 MIT 电机工程系提交的硕士论文《继电器与开关电路的符号分析》。我不是香农本人，答辩人一栏写的是示例。右边这张图就是论文里的一个真实电路，尺寸线上标注的不是长度，而是它的代数式，这正是这篇论文要讲的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先交代论文档案。论文于 1937 年 8 月 10 日以电机工程系名义提交，1940 年授予理学硕士学位，由 F. L. 希区柯克教授指导；论文的摘要版 1938 年发表在美国电气工程师学会会刊上。左边是本次答辩的图纸目录，后面每一页都是一张编号图纸，右下角的标题栏标着图号。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先看背景。这类继电器网络当时用在自动电话交换机、工业电机控制里。论文开头点出两个问题：分析：给定电路求它的行为，只能把所有开关状态逐一列出、顺着动作链追，原话是非常繁琐、常常出错；综合：给定要求设计电路，只能试凑，先满足一条再加一条，结果很少是最简的，还会藏着潜通路。左边这张详图提醒大家：一个线圈同时带动常开和常闭两种触点，触点只有闭合和断开两种状态，这是后面一切代数的物理基础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于是论文的研究问题可以压成一句话：能不能把开关电路写成方程，像解代数题一样处理它？具体是三个子问题：分析，从电路得到方程；综合，从要求得到方程再直接画出电路；以及化简和等效，找触点最少的电路，并得到任意多个等效电路。每个子问题下面标了回答它的图纸页码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相关工作按时间排开。代数早就有了：1854 年布尔的《思维规律》；1886 年皮尔士在信里设想过用开关电路做逻辑；香农把自己的电路公设与亨廷顿 1933 年的布尔代数公设对照，说明二者等价。同一时期，日本 NEC 的中岛章从 1934 年前后起陆续发表开关电路理论，苏联的舍斯塔科夫 1935 年提出了类似思想，但到 1941 年才发表。香农 1938 年论文的参考文献里没有这两位的工作。香农的位置在于：给出了一套完整、可操作、能直接用于设计的电路演算。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这是方法的核心。香农给每个触点一个变量，叫阻抗：0 表示闭合、1 表示断开。两个触点串联，只要有一个断开整路就断开，所以 1 加 0 等于 1，串联对应加法；两个触点并联，只要有一个闭合整路就闭合，所以 0 乘 1 等于 0，并联对应乘法；常闭触点记作 X 撇，和 X 恰好相反。请注意每张图上方的尺寸线，它量的不是长度，而是这段电路的代数式。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这些公设是成对出现的：把 a 列里的 0 和 1 互换、乘号和加号互换，就得到 b 列。香农强调这件事非常重要：每条定理都自带一条对偶定理，证一条等于证两条。右边是论文的表 I：把 0 读作假、1 读作真，串联就是“或”，并联就是“且”，这套电路演算和命题演算完全同构，所以逻辑学里现成的定理，都可以直接拿来化简电路。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这是论文里最经典的化简例子，原文一共写了四步。原式是图 5 电路的阻抗函数。第一步用定理 17b：一个变量和含它的函数相加时，函数里的它可以换成 0。以 W 为对象，W 撇变成 1。第二步再依次对 X、Y 用同一条定理，再用 1 加任何数等于 1、1 乘任何数等于它本身，括号整个消掉。第三步用分配律乘开，第四步用 Z 乘 Z 撇等于 0，最后剩下 W 加 X 加 Y 加 Z S 撇 V。为了稳妥，我按香农自己的证明方法，也就是完美归纳法，把 6 个开关的 64 种组合都代入验算过，首末两式完全相等。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把推导结果画回电路，就是这一页。左边是图 5，13 个触点、三层嵌套；右边是图 6，只剩 6 个。两张图上方的尺寸线，标的就是各自的阻抗函数。论文里每个字母代表一个触点，所以数字母就是数触点。电路行为完全不变，这就是代数化简的价值：用纸笔演算，代替在实验台上一根根改线。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论文第五章用五个案例展示方法，也回答了研究问题里的综合：先把要求写成方程，再直接画电路。选择电路的要求是四个继电器中恰有一个、三个或四个动作时 U 动作，用对称函数一行就能写成 U 等于 S 下标 1、3、4。直接写成最简串并联形式要 20 个元件，用对称函数法降到 15 个，再对它的反函数求对偶网络，只要 14 个。香农说这大概是任何形式里最经济的电路。其余四个是继电器密码锁、计票电路、二进制加法器，以及一台打印 1 到 1 亿因数表的机器。需要说明：香农自己讲，这些例子是为了演示演算，而不是描述实用装置。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总结贡献，我归纳为三点。第一，一套电路演算：电路对应函数，设计变成计算。第二，电路与逻辑同构：凡是能用如果、或、且在有限步内说清楚的运算，都可以用继电器自动完成，这是原文的话。第三，一套可以直接上手的工具：化简定理、星网变换、对称函数、对偶网络和二进制加法器。右边是两条有出处的历史评价。加德纳称它可能是 20 世纪最重要、也最著名的硕士论文；戈德斯坦说它帮助数字电路设计从艺术变成了科学。这篇论文还在 1939 年获得美国工程学会联合颁发的阿尔弗雷德·诺布尔奖，也有资料记为 1940 年，我按皇家学会传记取 1939 年。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局限，我尽量用原文自己的话。第一，化简能做到什么程度，原文说部分取决于设计者的巧思，也就是没有机械步骤；后来 Veitch 和卡诺的图形化简、奎因和麦克拉斯基的列表算法，把这一步变成了可执行的流程。第二，最简性只对串并联电路有保证，任意连接方式只在某些情形下能求最简。第三，它假设继电器瞬时动作、触点同时切换，延时和次序作为补充处理；时序电路的一般综合理论要等到 1954 年的 Huffman。另外，香农自己说过，第五章的例子重在演示，实际设计还要考虑电流容量、触点动作次序等约束。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最后用三句话收束，都标在这张图上。一，电路可以写成代数：尺寸线上的式子就是这张电路。二，代数可以化简电路：图 5 的 13 个触点化简成这 6 个，行为完全不变。三，逻辑可以交给继电器：常闭触点就是非，串联并联就是或与且，这正是后来数字电路设计的起点。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我的汇报就到这里，谢谢各位老师，请批评指正。下方签署栏引自原论文的致谢：香农感谢指导教师希区柯克教授；1938 年发表的版本还感谢了布什和考德威尔两位。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备用页 A。如果评委问记法为什么和今天相反：香农用阻抗，0 闭合 1 断开，所以串联是加；今天多用导通，所以串联是与。两者互为对偶，公设本来就成对。如果问优先权：中岛章和舍斯塔科夫都有同期工作，香农论文没有引用他们；香农的位置在于完整可操作的设计演算。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备用页 B。如果问能否保证最简：对串并联电路可以，一般连接只在某些情形下可以，而且化简靠技巧，系统算法要等卡诺图和奎因–麦克拉斯基。如果问时序：论文第三章处理了延时继电器，第四章给出时序系统每增加一个阶段就引入一个变量的规则，第五章的密码锁就是例子，一般理论由 Huffman 在 1954 年给出。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2.xml"/><Relationship Id="rId4" Type="http://schemas.openxmlformats.org/officeDocument/2006/relationships/slide" Target="slide3.xml"/><Relationship Id="rId5" Type="http://schemas.openxmlformats.org/officeDocument/2006/relationships/slide" Target="slide4.xml"/><Relationship Id="rId6" Type="http://schemas.openxmlformats.org/officeDocument/2006/relationships/slide" Target="slide5.xml"/><Relationship Id="rId7" Type="http://schemas.openxmlformats.org/officeDocument/2006/relationships/slide" Target="slide6.xml"/><Relationship Id="rId8" Type="http://schemas.openxmlformats.org/officeDocument/2006/relationships/slide" Target="slide7.xml"/><Relationship Id="rId9" Type="http://schemas.openxmlformats.org/officeDocument/2006/relationships/slide" Target="slide8.xml"/><Relationship Id="rId10" Type="http://schemas.openxmlformats.org/officeDocument/2006/relationships/slide" Target="slide9.xml"/><Relationship Id="rId11" Type="http://schemas.openxmlformats.org/officeDocument/2006/relationships/slide" Target="slide10.xml"/><Relationship Id="rId12" Type="http://schemas.openxmlformats.org/officeDocument/2006/relationships/slide" Target="slide11.xml"/><Relationship Id="rId13" Type="http://schemas.openxmlformats.org/officeDocument/2006/relationships/slide" Target="slide12.xml"/><Relationship Id="rId14" Type="http://schemas.openxmlformats.org/officeDocument/2006/relationships/slide" Target="slide13.xml"/><Relationship Id="rId15" Type="http://schemas.openxmlformats.org/officeDocument/2006/relationships/slide" Target="slide14.xml"/><Relationship Id="rId16" Type="http://schemas.openxmlformats.org/officeDocument/2006/relationships/slide" Target="slide15.xml"/><Relationship Id="rId17" Type="http://schemas.openxmlformats.org/officeDocument/2006/relationships/slide" Target="slide1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4.xml"/><Relationship Id="rId4" Type="http://schemas.openxmlformats.org/officeDocument/2006/relationships/slide" Target="slide6.xml"/><Relationship Id="rId5" Type="http://schemas.openxmlformats.org/officeDocument/2006/relationships/slide" Target="slide10.xml"/><Relationship Id="rId6" Type="http://schemas.openxmlformats.org/officeDocument/2006/relationships/slide" Target="slide8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1.xml"/><Relationship Id="rId4" Type="http://schemas.openxmlformats.org/officeDocument/2006/relationships/slide" Target="slide6.xml"/><Relationship Id="rId5" Type="http://schemas.openxmlformats.org/officeDocument/2006/relationships/slide" Target="slide7.xml"/><Relationship Id="rId6" Type="http://schemas.openxmlformats.org/officeDocument/2006/relationships/slide" Target="slide8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15.xml"/><Relationship Id="rId4" Type="http://schemas.openxmlformats.org/officeDocument/2006/relationships/slide" Target="slide6.xml"/><Relationship Id="rId5" Type="http://schemas.openxmlformats.org/officeDocument/2006/relationships/slide" Target="slide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16.xml"/><Relationship Id="rId4" Type="http://schemas.openxmlformats.org/officeDocument/2006/relationships/slide" Target="slide8.xml"/><Relationship Id="rId5" Type="http://schemas.openxmlformats.org/officeDocument/2006/relationships/slide" Target="slide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 name="vl.drafting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2" name="deckkit-a11ytitle"/>
          <p:cNvSpPr>
            <a:spLocks noGrp="1"/>
          </p:cNvSpPr>
          <p:nvPr>
            <p:ph type="title"/>
          </p:nvPr>
        </p:nvSpPr>
        <p:spPr>
          <a:xfrm>
            <a:off x="0" y="-914400"/>
            <a:ext cx="12191695" cy="457200"/>
          </a:xfrm>
          <a:ln/>
        </p:spPr>
        <p:txBody>
          <a:bodyPr/>
          <a:lstStyle/>
          <a:p>
            <a:pPr/>
            <a:r>
              <a:rPr sz="1000" b="0" i="0">
                <a:solidFill>
                  <a:srgbClr val="1E3A5F"/>
                </a:solidFill>
                <a:latin typeface="Arial"/>
                <a:ea typeface="Hiragino Sans GB"/>
              </a:rPr>
              <a:t>继电器与开关电路的 符号分析</a:t>
            </a:r>
          </a:p>
        </p:txBody>
      </p:sp>
      <p:sp>
        <p:nvSpPr>
          <p:cNvPr id="2" name="deckkit-vl.drafting"/>
          <p:cNvSpPr/>
          <p:nvPr/>
        </p:nvSpPr>
        <p:spPr>
          <a:xfrm>
            <a:off x="292608" y="292608"/>
            <a:ext cx="11606479" cy="6272784"/>
          </a:xfrm>
          <a:prstGeom prst="rect">
            <a:avLst/>
          </a:prstGeom>
          <a:noFill/>
          <a:ln w="12700">
            <a:solidFill>
              <a:srgbClr val="1E3A5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deckkit-vl.drafting"/>
          <p:cNvSpPr/>
          <p:nvPr/>
        </p:nvSpPr>
        <p:spPr>
          <a:xfrm>
            <a:off x="384048" y="384048"/>
            <a:ext cx="11423599" cy="6089904"/>
          </a:xfrm>
          <a:prstGeom prst="rect">
            <a:avLst/>
          </a:prstGeom>
          <a:noFill/>
          <a:ln w="6350">
            <a:solidFill>
              <a:srgbClr val="1E3A5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deckkit-vl.drafting"/>
          <p:cNvSpPr txBox="1"/>
          <p:nvPr/>
        </p:nvSpPr>
        <p:spPr>
          <a:xfrm>
            <a:off x="1198854" y="27432"/>
            <a:ext cx="274320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1</a:t>
            </a:r>
          </a:p>
        </p:txBody>
      </p:sp>
      <p:sp>
        <p:nvSpPr>
          <p:cNvPr id="5" name="deckkit-vl.drafting"/>
          <p:cNvSpPr txBox="1"/>
          <p:nvPr/>
        </p:nvSpPr>
        <p:spPr>
          <a:xfrm>
            <a:off x="3102787" y="27432"/>
            <a:ext cx="274320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2</a:t>
            </a:r>
          </a:p>
        </p:txBody>
      </p:sp>
      <p:sp>
        <p:nvSpPr>
          <p:cNvPr id="6" name="deckkit-vl.drafting"/>
          <p:cNvSpPr txBox="1"/>
          <p:nvPr/>
        </p:nvSpPr>
        <p:spPr>
          <a:xfrm>
            <a:off x="5006720" y="27432"/>
            <a:ext cx="274320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3</a:t>
            </a:r>
          </a:p>
        </p:txBody>
      </p:sp>
      <p:sp>
        <p:nvSpPr>
          <p:cNvPr id="7" name="deckkit-vl.drafting"/>
          <p:cNvSpPr txBox="1"/>
          <p:nvPr/>
        </p:nvSpPr>
        <p:spPr>
          <a:xfrm>
            <a:off x="6910654" y="27432"/>
            <a:ext cx="274320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4</a:t>
            </a:r>
          </a:p>
        </p:txBody>
      </p:sp>
      <p:sp>
        <p:nvSpPr>
          <p:cNvPr id="8" name="deckkit-vl.drafting"/>
          <p:cNvSpPr txBox="1"/>
          <p:nvPr/>
        </p:nvSpPr>
        <p:spPr>
          <a:xfrm>
            <a:off x="8814587" y="27432"/>
            <a:ext cx="274320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5</a:t>
            </a:r>
          </a:p>
        </p:txBody>
      </p:sp>
      <p:sp>
        <p:nvSpPr>
          <p:cNvPr id="9" name="deckkit-vl.drafting"/>
          <p:cNvSpPr txBox="1"/>
          <p:nvPr/>
        </p:nvSpPr>
        <p:spPr>
          <a:xfrm>
            <a:off x="10718520" y="27432"/>
            <a:ext cx="274320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6</a:t>
            </a:r>
          </a:p>
        </p:txBody>
      </p:sp>
      <p:sp>
        <p:nvSpPr>
          <p:cNvPr id="10" name="deckkit-vl.drafting"/>
          <p:cNvSpPr txBox="1"/>
          <p:nvPr/>
        </p:nvSpPr>
        <p:spPr>
          <a:xfrm>
            <a:off x="18288" y="1035557"/>
            <a:ext cx="256032" cy="219456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A</a:t>
            </a:r>
          </a:p>
        </p:txBody>
      </p:sp>
      <p:sp>
        <p:nvSpPr>
          <p:cNvPr id="11" name="deckkit-vl.drafting"/>
          <p:cNvSpPr txBox="1"/>
          <p:nvPr/>
        </p:nvSpPr>
        <p:spPr>
          <a:xfrm>
            <a:off x="18288" y="2558034"/>
            <a:ext cx="256032" cy="219456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B</a:t>
            </a:r>
          </a:p>
        </p:txBody>
      </p:sp>
      <p:sp>
        <p:nvSpPr>
          <p:cNvPr id="12" name="deckkit-vl.drafting"/>
          <p:cNvSpPr txBox="1"/>
          <p:nvPr/>
        </p:nvSpPr>
        <p:spPr>
          <a:xfrm>
            <a:off x="18288" y="4080509"/>
            <a:ext cx="256032" cy="219456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C</a:t>
            </a:r>
          </a:p>
        </p:txBody>
      </p:sp>
      <p:sp>
        <p:nvSpPr>
          <p:cNvPr id="13" name="deckkit-vl.drafting"/>
          <p:cNvSpPr txBox="1"/>
          <p:nvPr/>
        </p:nvSpPr>
        <p:spPr>
          <a:xfrm>
            <a:off x="18288" y="5602986"/>
            <a:ext cx="256032" cy="219456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D</a:t>
            </a:r>
          </a:p>
        </p:txBody>
      </p:sp>
      <p:sp>
        <p:nvSpPr>
          <p:cNvPr id="14" name="deckkit-vl.drafting"/>
          <p:cNvSpPr/>
          <p:nvPr/>
        </p:nvSpPr>
        <p:spPr>
          <a:xfrm>
            <a:off x="8131759" y="5541264"/>
            <a:ext cx="3566160" cy="822960"/>
          </a:xfrm>
          <a:prstGeom prst="rect">
            <a:avLst/>
          </a:prstGeom>
          <a:noFill/>
          <a:ln w="9525">
            <a:solidFill>
              <a:srgbClr val="1E3A5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5" name="deckkit-vl.drafting"/>
          <p:cNvCxnSpPr/>
          <p:nvPr/>
        </p:nvCxnSpPr>
        <p:spPr>
          <a:xfrm>
            <a:off x="10485424" y="5541264"/>
            <a:ext cx="0" cy="822960"/>
          </a:xfrm>
          <a:prstGeom prst="line">
            <a:avLst/>
          </a:prstGeom>
          <a:ln w="6350">
            <a:solidFill>
              <a:srgbClr val="1E3A5F"/>
            </a:solidFill>
          </a:ln>
          <a:effectLst/>
        </p:spPr>
      </p:cxnSp>
      <p:sp>
        <p:nvSpPr>
          <p:cNvPr id="16" name="deckkit-vl.drafting"/>
          <p:cNvSpPr txBox="1"/>
          <p:nvPr/>
        </p:nvSpPr>
        <p:spPr>
          <a:xfrm>
            <a:off x="10558576" y="5596127"/>
            <a:ext cx="1084478" cy="71323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SHEET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E3A5F"/>
                </a:solidFill>
                <a:latin typeface="Courier New"/>
                <a:ea typeface="Hiragino Sans GB"/>
              </a:rPr>
              <a:t>01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04911" y="6089904"/>
            <a:ext cx="2225649" cy="219456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750" b="0" i="0">
                <a:solidFill>
                  <a:srgbClr val="3E5674"/>
                </a:solidFill>
                <a:latin typeface="Courier New"/>
                <a:ea typeface="Hiragino Sans GB"/>
              </a:rPr>
              <a:t>DRAWN 示例  DATE 1937-08-10  NTS</a:t>
            </a:r>
          </a:p>
        </p:txBody>
      </p:sp>
      <p:sp>
        <p:nvSpPr>
          <p:cNvPr id="18" name="deckkit-vl.drafting"/>
          <p:cNvSpPr txBox="1"/>
          <p:nvPr/>
        </p:nvSpPr>
        <p:spPr>
          <a:xfrm>
            <a:off x="8204911" y="5596127"/>
            <a:ext cx="2225649" cy="71323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PROJECT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E3A5F"/>
                </a:solidFill>
                <a:latin typeface="Courier New"/>
                <a:ea typeface="Hiragino Sans GB"/>
              </a:rPr>
              <a:t>香农 1937 · 硕士论文答辩示例</a:t>
            </a:r>
          </a:p>
        </p:txBody>
      </p:sp>
      <p:sp>
        <p:nvSpPr>
          <p:cNvPr id="19" name="deckkit-vl.drafting"/>
          <p:cNvSpPr txBox="1"/>
          <p:nvPr/>
        </p:nvSpPr>
        <p:spPr>
          <a:xfrm>
            <a:off x="822960" y="1499757"/>
            <a:ext cx="6538380" cy="259689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1E3A5F"/>
                </a:solidFill>
                <a:latin typeface="Courier New"/>
                <a:ea typeface="Hiragino Sans GB"/>
              </a:rPr>
              <a:t>答辩示例 · 以香农 1937 年硕士论文为例</a:t>
            </a:r>
          </a:p>
        </p:txBody>
      </p:sp>
      <p:sp>
        <p:nvSpPr>
          <p:cNvPr id="20" name="deckkit-vl.drafting"/>
          <p:cNvSpPr txBox="1"/>
          <p:nvPr/>
        </p:nvSpPr>
        <p:spPr>
          <a:xfrm>
            <a:off x="822960" y="1942327"/>
            <a:ext cx="6538380" cy="191877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5460" b="0" i="0">
                <a:solidFill>
                  <a:srgbClr val="1E3A5F"/>
                </a:solidFill>
                <a:latin typeface="Georgia"/>
                <a:ea typeface="Hiragino Sans GB"/>
              </a:rPr>
              <a:t>继电器与开关电路的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5460" b="0" i="0">
                <a:solidFill>
                  <a:srgbClr val="1E3A5F"/>
                </a:solidFill>
                <a:latin typeface="Georgia"/>
                <a:ea typeface="Hiragino Sans GB"/>
              </a:rPr>
              <a:t>符号分析</a:t>
            </a:r>
          </a:p>
        </p:txBody>
      </p:sp>
      <p:sp>
        <p:nvSpPr>
          <p:cNvPr id="21" name="deckkit-vl.drafting"/>
          <p:cNvSpPr txBox="1"/>
          <p:nvPr/>
        </p:nvSpPr>
        <p:spPr>
          <a:xfrm>
            <a:off x="822960" y="4043984"/>
            <a:ext cx="6538380" cy="57180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1">
                <a:solidFill>
                  <a:srgbClr val="3E5674"/>
                </a:solidFill>
                <a:latin typeface="Georgia"/>
                <a:ea typeface="Hiragino Sans GB"/>
              </a:rPr>
              <a:t>A Symbolic Analysis of Relay and Switching Circuits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3E5674"/>
                </a:solidFill>
                <a:latin typeface="Georgia"/>
                <a:ea typeface="Hiragino Sans GB"/>
              </a:rPr>
              <a:t>答辩人：示例　　原论文作者：克劳德·香农，MIT 电机工程系</a:t>
            </a:r>
          </a:p>
        </p:txBody>
      </p:sp>
      <p:sp>
        <p:nvSpPr>
          <p:cNvPr id="23" name="deckkit-motif-loud" descr="继电器触点网络（香农 1938 年论文图 6）：W、X、Y 三个触点串联，再串联 Z、S′、V 三路并联；上方尺寸线标注其阻抗函数 W + X + Y + ZS′V" title="继电器触点网络（香农 1938 年论文图 6）：W、X、Y 三个触点串联，再串联 Z、S′、V 三路并联；上方尺寸线标注其阻抗函数 W + X + Y + ZS′V"/>
          <p:cNvSpPr/>
          <p:nvPr/>
        </p:nvSpPr>
        <p:spPr>
          <a:xfrm>
            <a:off x="8395844" y="2477566"/>
            <a:ext cx="74066" cy="74066"/>
          </a:xfrm>
          <a:prstGeom prst="ellipse">
            <a:avLst/>
          </a:prstGeom>
          <a:solidFill>
            <a:srgbClr val="1E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" name="deckkit-motif-loud"/>
          <p:cNvSpPr/>
          <p:nvPr/>
        </p:nvSpPr>
        <p:spPr>
          <a:xfrm>
            <a:off x="8720808" y="2477566"/>
            <a:ext cx="74066" cy="74066"/>
          </a:xfrm>
          <a:prstGeom prst="ellipse">
            <a:avLst/>
          </a:prstGeom>
          <a:solidFill>
            <a:srgbClr val="1E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" name="deckkit-motif-loud"/>
          <p:cNvSpPr txBox="1"/>
          <p:nvPr/>
        </p:nvSpPr>
        <p:spPr>
          <a:xfrm>
            <a:off x="8293608" y="2127738"/>
            <a:ext cx="603504" cy="256032"/>
          </a:xfrm>
          <a:prstGeom prst="rect">
            <a:avLst/>
          </a:prstGeom>
          <a:noFill/>
          <a:ln/>
        </p:spPr>
        <p:txBody>
          <a:bodyPr wrap="non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1">
                <a:solidFill>
                  <a:srgbClr val="1E3A5F"/>
                </a:solidFill>
                <a:latin typeface="Times New Roman"/>
                <a:ea typeface="Hiragino Sans GB"/>
              </a:rPr>
              <a:t>W</a:t>
            </a:r>
          </a:p>
        </p:txBody>
      </p:sp>
      <p:sp>
        <p:nvSpPr>
          <p:cNvPr id="26" name="deckkit-motif-loud"/>
          <p:cNvSpPr/>
          <p:nvPr/>
        </p:nvSpPr>
        <p:spPr>
          <a:xfrm>
            <a:off x="8999348" y="2477566"/>
            <a:ext cx="74066" cy="74066"/>
          </a:xfrm>
          <a:prstGeom prst="ellipse">
            <a:avLst/>
          </a:prstGeom>
          <a:solidFill>
            <a:srgbClr val="1E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" name="deckkit-motif-loud"/>
          <p:cNvSpPr/>
          <p:nvPr/>
        </p:nvSpPr>
        <p:spPr>
          <a:xfrm>
            <a:off x="9324312" y="2477566"/>
            <a:ext cx="74066" cy="74066"/>
          </a:xfrm>
          <a:prstGeom prst="ellipse">
            <a:avLst/>
          </a:prstGeom>
          <a:solidFill>
            <a:srgbClr val="1E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" name="deckkit-motif-loud"/>
          <p:cNvSpPr txBox="1"/>
          <p:nvPr/>
        </p:nvSpPr>
        <p:spPr>
          <a:xfrm>
            <a:off x="8897112" y="2127738"/>
            <a:ext cx="603504" cy="256032"/>
          </a:xfrm>
          <a:prstGeom prst="rect">
            <a:avLst/>
          </a:prstGeom>
          <a:noFill/>
          <a:ln/>
        </p:spPr>
        <p:txBody>
          <a:bodyPr wrap="non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1">
                <a:solidFill>
                  <a:srgbClr val="1E3A5F"/>
                </a:solidFill>
                <a:latin typeface="Times New Roman"/>
                <a:ea typeface="Hiragino Sans GB"/>
              </a:rPr>
              <a:t>X</a:t>
            </a:r>
          </a:p>
        </p:txBody>
      </p:sp>
      <p:sp>
        <p:nvSpPr>
          <p:cNvPr id="29" name="deckkit-motif-loud"/>
          <p:cNvSpPr/>
          <p:nvPr/>
        </p:nvSpPr>
        <p:spPr>
          <a:xfrm>
            <a:off x="9602852" y="2477566"/>
            <a:ext cx="74066" cy="74066"/>
          </a:xfrm>
          <a:prstGeom prst="ellipse">
            <a:avLst/>
          </a:prstGeom>
          <a:solidFill>
            <a:srgbClr val="1E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" name="deckkit-motif-loud"/>
          <p:cNvSpPr/>
          <p:nvPr/>
        </p:nvSpPr>
        <p:spPr>
          <a:xfrm>
            <a:off x="9927816" y="2477566"/>
            <a:ext cx="74066" cy="74066"/>
          </a:xfrm>
          <a:prstGeom prst="ellipse">
            <a:avLst/>
          </a:prstGeom>
          <a:solidFill>
            <a:srgbClr val="1E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" name="deckkit-motif-loud"/>
          <p:cNvSpPr txBox="1"/>
          <p:nvPr/>
        </p:nvSpPr>
        <p:spPr>
          <a:xfrm>
            <a:off x="9500616" y="2127738"/>
            <a:ext cx="603504" cy="256032"/>
          </a:xfrm>
          <a:prstGeom prst="rect">
            <a:avLst/>
          </a:prstGeom>
          <a:noFill/>
          <a:ln/>
        </p:spPr>
        <p:txBody>
          <a:bodyPr wrap="non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1">
                <a:solidFill>
                  <a:srgbClr val="1E3A5F"/>
                </a:solidFill>
                <a:latin typeface="Times New Roman"/>
                <a:ea typeface="Hiragino Sans GB"/>
              </a:rPr>
              <a:t>Y</a:t>
            </a:r>
          </a:p>
        </p:txBody>
      </p:sp>
      <p:sp>
        <p:nvSpPr>
          <p:cNvPr id="32" name="deckkit-motif-loud"/>
          <p:cNvSpPr/>
          <p:nvPr/>
        </p:nvSpPr>
        <p:spPr>
          <a:xfrm>
            <a:off x="10361101" y="2477566"/>
            <a:ext cx="74066" cy="74066"/>
          </a:xfrm>
          <a:prstGeom prst="ellipse">
            <a:avLst/>
          </a:prstGeom>
          <a:solidFill>
            <a:srgbClr val="1E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" name="deckkit-motif-loud"/>
          <p:cNvSpPr/>
          <p:nvPr/>
        </p:nvSpPr>
        <p:spPr>
          <a:xfrm>
            <a:off x="10686065" y="2477566"/>
            <a:ext cx="74066" cy="74066"/>
          </a:xfrm>
          <a:prstGeom prst="ellipse">
            <a:avLst/>
          </a:prstGeom>
          <a:solidFill>
            <a:srgbClr val="1E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" name="deckkit-motif-loud"/>
          <p:cNvSpPr txBox="1"/>
          <p:nvPr/>
        </p:nvSpPr>
        <p:spPr>
          <a:xfrm>
            <a:off x="10258864" y="2127738"/>
            <a:ext cx="603504" cy="256032"/>
          </a:xfrm>
          <a:prstGeom prst="rect">
            <a:avLst/>
          </a:prstGeom>
          <a:noFill/>
          <a:ln/>
        </p:spPr>
        <p:txBody>
          <a:bodyPr wrap="non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1">
                <a:solidFill>
                  <a:srgbClr val="1E3A5F"/>
                </a:solidFill>
                <a:latin typeface="Times New Roman"/>
                <a:ea typeface="Hiragino Sans GB"/>
              </a:rPr>
              <a:t>Z</a:t>
            </a:r>
          </a:p>
        </p:txBody>
      </p:sp>
      <p:sp>
        <p:nvSpPr>
          <p:cNvPr id="35" name="deckkit-motif-loud"/>
          <p:cNvSpPr/>
          <p:nvPr/>
        </p:nvSpPr>
        <p:spPr>
          <a:xfrm>
            <a:off x="10361101" y="3158443"/>
            <a:ext cx="74066" cy="74066"/>
          </a:xfrm>
          <a:prstGeom prst="ellipse">
            <a:avLst/>
          </a:prstGeom>
          <a:solidFill>
            <a:srgbClr val="1E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" name="deckkit-motif-loud"/>
          <p:cNvSpPr/>
          <p:nvPr/>
        </p:nvSpPr>
        <p:spPr>
          <a:xfrm>
            <a:off x="10686065" y="3158443"/>
            <a:ext cx="74066" cy="74066"/>
          </a:xfrm>
          <a:prstGeom prst="ellipse">
            <a:avLst/>
          </a:prstGeom>
          <a:solidFill>
            <a:srgbClr val="1E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" name="deckkit-motif-loud"/>
          <p:cNvSpPr txBox="1"/>
          <p:nvPr/>
        </p:nvSpPr>
        <p:spPr>
          <a:xfrm>
            <a:off x="10258864" y="2808614"/>
            <a:ext cx="603504" cy="256032"/>
          </a:xfrm>
          <a:prstGeom prst="rect">
            <a:avLst/>
          </a:prstGeom>
          <a:noFill/>
          <a:ln/>
        </p:spPr>
        <p:txBody>
          <a:bodyPr wrap="non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1">
                <a:solidFill>
                  <a:srgbClr val="1E3A5F"/>
                </a:solidFill>
                <a:latin typeface="Times New Roman"/>
                <a:ea typeface="Hiragino Sans GB"/>
              </a:rPr>
              <a:t>S′</a:t>
            </a:r>
          </a:p>
        </p:txBody>
      </p:sp>
      <p:sp>
        <p:nvSpPr>
          <p:cNvPr id="38" name="deckkit-motif-loud"/>
          <p:cNvSpPr/>
          <p:nvPr/>
        </p:nvSpPr>
        <p:spPr>
          <a:xfrm>
            <a:off x="10361101" y="3839319"/>
            <a:ext cx="74066" cy="74066"/>
          </a:xfrm>
          <a:prstGeom prst="ellipse">
            <a:avLst/>
          </a:prstGeom>
          <a:solidFill>
            <a:srgbClr val="1E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" name="deckkit-motif-loud"/>
          <p:cNvSpPr/>
          <p:nvPr/>
        </p:nvSpPr>
        <p:spPr>
          <a:xfrm>
            <a:off x="10686065" y="3839319"/>
            <a:ext cx="74066" cy="74066"/>
          </a:xfrm>
          <a:prstGeom prst="ellipse">
            <a:avLst/>
          </a:prstGeom>
          <a:solidFill>
            <a:srgbClr val="1E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" name="deckkit-motif-loud"/>
          <p:cNvSpPr txBox="1"/>
          <p:nvPr/>
        </p:nvSpPr>
        <p:spPr>
          <a:xfrm>
            <a:off x="10258864" y="3489491"/>
            <a:ext cx="603504" cy="256032"/>
          </a:xfrm>
          <a:prstGeom prst="rect">
            <a:avLst/>
          </a:prstGeom>
          <a:noFill/>
          <a:ln/>
        </p:spPr>
        <p:txBody>
          <a:bodyPr wrap="non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1">
                <a:solidFill>
                  <a:srgbClr val="1E3A5F"/>
                </a:solidFill>
                <a:latin typeface="Times New Roman"/>
                <a:ea typeface="Hiragino Sans GB"/>
              </a:rPr>
              <a:t>V</a:t>
            </a:r>
          </a:p>
        </p:txBody>
      </p:sp>
      <p:sp>
        <p:nvSpPr>
          <p:cNvPr id="41" name="deckkit-motif-loud"/>
          <p:cNvSpPr/>
          <p:nvPr/>
        </p:nvSpPr>
        <p:spPr>
          <a:xfrm>
            <a:off x="10225946" y="2481681"/>
            <a:ext cx="65836" cy="65836"/>
          </a:xfrm>
          <a:prstGeom prst="ellipse">
            <a:avLst/>
          </a:prstGeom>
          <a:solidFill>
            <a:srgbClr val="1E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2" name="deckkit-motif-loud"/>
          <p:cNvSpPr/>
          <p:nvPr/>
        </p:nvSpPr>
        <p:spPr>
          <a:xfrm>
            <a:off x="10829450" y="2481681"/>
            <a:ext cx="65836" cy="65836"/>
          </a:xfrm>
          <a:prstGeom prst="ellipse">
            <a:avLst/>
          </a:prstGeom>
          <a:solidFill>
            <a:srgbClr val="1E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3" name="deckkit-motif-loud"/>
          <p:cNvSpPr/>
          <p:nvPr/>
        </p:nvSpPr>
        <p:spPr>
          <a:xfrm>
            <a:off x="8001000" y="2383067"/>
            <a:ext cx="3308721" cy="1493285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8808"/>
                </a:moveTo>
                <a:lnTo>
                  <a:pt x="8844" y="8808"/>
                </a:lnTo>
                <a:moveTo>
                  <a:pt x="8844" y="8808"/>
                </a:moveTo>
                <a:lnTo>
                  <a:pt x="13053" y="8808"/>
                </a:lnTo>
                <a:moveTo>
                  <a:pt x="22874" y="8808"/>
                </a:moveTo>
                <a:lnTo>
                  <a:pt x="27083" y="8808"/>
                </a:lnTo>
                <a:moveTo>
                  <a:pt x="13053" y="8808"/>
                </a:moveTo>
                <a:lnTo>
                  <a:pt x="22321" y="0"/>
                </a:lnTo>
                <a:moveTo>
                  <a:pt x="27083" y="8808"/>
                </a:moveTo>
                <a:lnTo>
                  <a:pt x="31293" y="8808"/>
                </a:lnTo>
                <a:moveTo>
                  <a:pt x="41114" y="8808"/>
                </a:moveTo>
                <a:lnTo>
                  <a:pt x="45323" y="8808"/>
                </a:lnTo>
                <a:moveTo>
                  <a:pt x="31293" y="8808"/>
                </a:moveTo>
                <a:lnTo>
                  <a:pt x="40561" y="0"/>
                </a:lnTo>
                <a:moveTo>
                  <a:pt x="45323" y="8808"/>
                </a:moveTo>
                <a:lnTo>
                  <a:pt x="49532" y="8808"/>
                </a:lnTo>
                <a:moveTo>
                  <a:pt x="59354" y="8808"/>
                </a:moveTo>
                <a:lnTo>
                  <a:pt x="63563" y="8808"/>
                </a:lnTo>
                <a:moveTo>
                  <a:pt x="49532" y="8808"/>
                </a:moveTo>
                <a:lnTo>
                  <a:pt x="58801" y="0"/>
                </a:lnTo>
                <a:moveTo>
                  <a:pt x="63563" y="8808"/>
                </a:moveTo>
                <a:lnTo>
                  <a:pt x="68240" y="8808"/>
                </a:lnTo>
                <a:moveTo>
                  <a:pt x="86480" y="8808"/>
                </a:moveTo>
                <a:lnTo>
                  <a:pt x="91156" y="8808"/>
                </a:lnTo>
                <a:moveTo>
                  <a:pt x="68240" y="8808"/>
                </a:moveTo>
                <a:lnTo>
                  <a:pt x="68240" y="100000"/>
                </a:lnTo>
                <a:moveTo>
                  <a:pt x="86480" y="8808"/>
                </a:moveTo>
                <a:lnTo>
                  <a:pt x="86480" y="100000"/>
                </a:lnTo>
                <a:moveTo>
                  <a:pt x="68240" y="8808"/>
                </a:moveTo>
                <a:lnTo>
                  <a:pt x="72449" y="8808"/>
                </a:lnTo>
                <a:moveTo>
                  <a:pt x="82270" y="8808"/>
                </a:moveTo>
                <a:lnTo>
                  <a:pt x="86480" y="8808"/>
                </a:lnTo>
                <a:moveTo>
                  <a:pt x="72449" y="8808"/>
                </a:moveTo>
                <a:lnTo>
                  <a:pt x="81718" y="0"/>
                </a:lnTo>
                <a:moveTo>
                  <a:pt x="68240" y="54404"/>
                </a:moveTo>
                <a:lnTo>
                  <a:pt x="72449" y="54404"/>
                </a:lnTo>
                <a:moveTo>
                  <a:pt x="82270" y="54404"/>
                </a:moveTo>
                <a:lnTo>
                  <a:pt x="86480" y="54404"/>
                </a:lnTo>
                <a:moveTo>
                  <a:pt x="72449" y="54404"/>
                </a:moveTo>
                <a:lnTo>
                  <a:pt x="82270" y="54404"/>
                </a:lnTo>
                <a:moveTo>
                  <a:pt x="74787" y="61140"/>
                </a:moveTo>
                <a:lnTo>
                  <a:pt x="79932" y="47668"/>
                </a:lnTo>
                <a:moveTo>
                  <a:pt x="68240" y="100000"/>
                </a:moveTo>
                <a:lnTo>
                  <a:pt x="72449" y="100000"/>
                </a:lnTo>
                <a:moveTo>
                  <a:pt x="82270" y="100000"/>
                </a:moveTo>
                <a:lnTo>
                  <a:pt x="86480" y="100000"/>
                </a:lnTo>
                <a:moveTo>
                  <a:pt x="72449" y="100000"/>
                </a:moveTo>
                <a:lnTo>
                  <a:pt x="81718" y="91192"/>
                </a:lnTo>
                <a:moveTo>
                  <a:pt x="91156" y="8808"/>
                </a:moveTo>
                <a:lnTo>
                  <a:pt x="100000" y="8808"/>
                </a:lnTo>
              </a:path>
            </a:pathLst>
          </a:custGeom>
          <a:noFill/>
          <a:ln w="13970" cap="rnd">
            <a:solidFill>
              <a:srgbClr val="1E3A5F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4" name="deckkit-motif-loud+decor:a terminal ring: its ink outline carries it, the ground-coloured fill only hides the wire end"/>
          <p:cNvSpPr/>
          <p:nvPr/>
        </p:nvSpPr>
        <p:spPr>
          <a:xfrm>
            <a:off x="7935163" y="2448763"/>
            <a:ext cx="131673" cy="131673"/>
          </a:xfrm>
          <a:prstGeom prst="ellipse">
            <a:avLst/>
          </a:prstGeom>
          <a:solidFill>
            <a:srgbClr val="F1EFE8"/>
          </a:solidFill>
          <a:ln w="12700">
            <a:solidFill>
              <a:srgbClr val="1E3A5F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5" name="deckkit-motif-loud+decor:a terminal ring: its ink outline carries it, the ground-coloured fill only hides the wire end"/>
          <p:cNvSpPr/>
          <p:nvPr/>
        </p:nvSpPr>
        <p:spPr>
          <a:xfrm>
            <a:off x="11243884" y="2448763"/>
            <a:ext cx="131673" cy="131673"/>
          </a:xfrm>
          <a:prstGeom prst="ellipse">
            <a:avLst/>
          </a:prstGeom>
          <a:solidFill>
            <a:srgbClr val="F1EFE8"/>
          </a:solidFill>
          <a:ln w="12700">
            <a:solidFill>
              <a:srgbClr val="1E3A5F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6" name="deckkit-motif-loud"/>
          <p:cNvSpPr txBox="1"/>
          <p:nvPr/>
        </p:nvSpPr>
        <p:spPr>
          <a:xfrm>
            <a:off x="7616952" y="2377440"/>
            <a:ext cx="329184" cy="274320"/>
          </a:xfrm>
          <a:prstGeom prst="rect">
            <a:avLst/>
          </a:prstGeom>
          <a:noFill/>
          <a:ln/>
        </p:spPr>
        <p:txBody>
          <a:bodyPr wrap="non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1">
                <a:solidFill>
                  <a:srgbClr val="1E3A5F"/>
                </a:solidFill>
                <a:latin typeface="Times New Roman"/>
                <a:ea typeface="Hiragino Sans GB"/>
              </a:rPr>
              <a:t>a</a:t>
            </a:r>
          </a:p>
        </p:txBody>
      </p:sp>
      <p:sp>
        <p:nvSpPr>
          <p:cNvPr id="47" name="deckkit-motif-loud"/>
          <p:cNvSpPr txBox="1"/>
          <p:nvPr/>
        </p:nvSpPr>
        <p:spPr>
          <a:xfrm>
            <a:off x="11364585" y="2377440"/>
            <a:ext cx="329184" cy="274320"/>
          </a:xfrm>
          <a:prstGeom prst="rect">
            <a:avLst/>
          </a:prstGeom>
          <a:noFill/>
          <a:ln/>
        </p:spPr>
        <p:txBody>
          <a:bodyPr wrap="none" anchor="ctr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1">
                <a:solidFill>
                  <a:srgbClr val="1E3A5F"/>
                </a:solidFill>
                <a:latin typeface="Times New Roman"/>
                <a:ea typeface="Hiragino Sans GB"/>
              </a:rPr>
              <a:t>b</a:t>
            </a:r>
          </a:p>
        </p:txBody>
      </p:sp>
      <p:sp>
        <p:nvSpPr>
          <p:cNvPr id="48" name="deckkit-motif-loud"/>
          <p:cNvSpPr/>
          <p:nvPr/>
        </p:nvSpPr>
        <p:spPr>
          <a:xfrm>
            <a:off x="7927848" y="1819655"/>
            <a:ext cx="3455025" cy="28346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2117" y="32258"/>
                </a:moveTo>
                <a:lnTo>
                  <a:pt x="97883" y="32258"/>
                </a:lnTo>
                <a:moveTo>
                  <a:pt x="0" y="58065"/>
                </a:moveTo>
                <a:lnTo>
                  <a:pt x="4235" y="6452"/>
                </a:lnTo>
                <a:moveTo>
                  <a:pt x="2117" y="100000"/>
                </a:moveTo>
                <a:lnTo>
                  <a:pt x="2117" y="0"/>
                </a:lnTo>
                <a:moveTo>
                  <a:pt x="95765" y="58065"/>
                </a:moveTo>
                <a:lnTo>
                  <a:pt x="100000" y="6452"/>
                </a:lnTo>
                <a:moveTo>
                  <a:pt x="97883" y="100000"/>
                </a:moveTo>
                <a:lnTo>
                  <a:pt x="97883" y="0"/>
                </a:lnTo>
              </a:path>
            </a:pathLst>
          </a:custGeom>
          <a:noFill/>
          <a:ln w="7620" cap="rnd">
            <a:solidFill>
              <a:srgbClr val="1E3A5F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9" name="deckkit-motif-loud"/>
          <p:cNvSpPr txBox="1"/>
          <p:nvPr/>
        </p:nvSpPr>
        <p:spPr>
          <a:xfrm>
            <a:off x="7726679" y="1600199"/>
            <a:ext cx="3857361" cy="292608"/>
          </a:xfrm>
          <a:prstGeom prst="rect">
            <a:avLst/>
          </a:prstGeom>
          <a:noFill/>
          <a:ln/>
        </p:spPr>
        <p:txBody>
          <a:bodyPr wrap="square" anchor="ctr" lIns="18288" rIns="18288" tIns="18288" bIns="18288">
            <a:spAutoFit/>
          </a:bodyPr>
          <a:lstStyle/>
          <a:p>
            <a:pPr algn="ctr"/>
            <a:r>
              <a:rPr sz="1700" b="0" i="1">
                <a:solidFill>
                  <a:srgbClr val="B8401A"/>
                </a:solidFill>
                <a:latin typeface="Times New Roman"/>
                <a:ea typeface="Hiragino Sans GB"/>
              </a:rPr>
              <a:t>X</a:t>
            </a:r>
            <a:r>
              <a:rPr sz="1054" b="0" i="1" baseline="-22000">
                <a:solidFill>
                  <a:srgbClr val="B8401A"/>
                </a:solidFill>
                <a:latin typeface="Times New Roman"/>
                <a:ea typeface="Hiragino Sans GB"/>
              </a:rPr>
              <a:t>a</a:t>
            </a:r>
            <a:r>
              <a:rPr sz="1054" b="0" i="1" baseline="-22000">
                <a:solidFill>
                  <a:srgbClr val="B8401A"/>
                </a:solidFill>
                <a:latin typeface="Times New Roman"/>
                <a:ea typeface="Hiragino Sans GB"/>
              </a:rPr>
              <a:t>b</a:t>
            </a:r>
            <a:r>
              <a:rPr sz="1700" b="0" i="0">
                <a:solidFill>
                  <a:srgbClr val="B8401A"/>
                </a:solidFill>
                <a:latin typeface="Times New Roman"/>
                <a:ea typeface="Hiragino Sans GB"/>
              </a:rPr>
              <a:t> </a:t>
            </a:r>
            <a:r>
              <a:rPr sz="1700" b="0" i="0">
                <a:solidFill>
                  <a:srgbClr val="B8401A"/>
                </a:solidFill>
                <a:latin typeface="Times New Roman"/>
                <a:ea typeface="Hiragino Sans GB"/>
              </a:rPr>
              <a:t>=</a:t>
            </a:r>
            <a:r>
              <a:rPr sz="1700" b="0" i="0">
                <a:solidFill>
                  <a:srgbClr val="B8401A"/>
                </a:solidFill>
                <a:latin typeface="Times New Roman"/>
                <a:ea typeface="Hiragino Sans GB"/>
              </a:rPr>
              <a:t> </a:t>
            </a:r>
            <a:r>
              <a:rPr sz="1700" b="0" i="1">
                <a:solidFill>
                  <a:srgbClr val="B8401A"/>
                </a:solidFill>
                <a:latin typeface="Times New Roman"/>
                <a:ea typeface="Hiragino Sans GB"/>
              </a:rPr>
              <a:t>W</a:t>
            </a:r>
            <a:r>
              <a:rPr sz="1700" b="0" i="0">
                <a:solidFill>
                  <a:srgbClr val="B8401A"/>
                </a:solidFill>
                <a:latin typeface="Times New Roman"/>
                <a:ea typeface="Hiragino Sans GB"/>
              </a:rPr>
              <a:t> </a:t>
            </a:r>
            <a:r>
              <a:rPr sz="1700" b="0" i="0">
                <a:solidFill>
                  <a:srgbClr val="B8401A"/>
                </a:solidFill>
                <a:latin typeface="Times New Roman"/>
                <a:ea typeface="Hiragino Sans GB"/>
              </a:rPr>
              <a:t>+</a:t>
            </a:r>
            <a:r>
              <a:rPr sz="1700" b="0" i="0">
                <a:solidFill>
                  <a:srgbClr val="B8401A"/>
                </a:solidFill>
                <a:latin typeface="Times New Roman"/>
                <a:ea typeface="Hiragino Sans GB"/>
              </a:rPr>
              <a:t> </a:t>
            </a:r>
            <a:r>
              <a:rPr sz="1700" b="0" i="1">
                <a:solidFill>
                  <a:srgbClr val="B8401A"/>
                </a:solidFill>
                <a:latin typeface="Times New Roman"/>
                <a:ea typeface="Hiragino Sans GB"/>
              </a:rPr>
              <a:t>X</a:t>
            </a:r>
            <a:r>
              <a:rPr sz="1700" b="0" i="0">
                <a:solidFill>
                  <a:srgbClr val="B8401A"/>
                </a:solidFill>
                <a:latin typeface="Times New Roman"/>
                <a:ea typeface="Hiragino Sans GB"/>
              </a:rPr>
              <a:t> </a:t>
            </a:r>
            <a:r>
              <a:rPr sz="1700" b="0" i="0">
                <a:solidFill>
                  <a:srgbClr val="B8401A"/>
                </a:solidFill>
                <a:latin typeface="Times New Roman"/>
                <a:ea typeface="Hiragino Sans GB"/>
              </a:rPr>
              <a:t>+</a:t>
            </a:r>
            <a:r>
              <a:rPr sz="1700" b="0" i="0">
                <a:solidFill>
                  <a:srgbClr val="B8401A"/>
                </a:solidFill>
                <a:latin typeface="Times New Roman"/>
                <a:ea typeface="Hiragino Sans GB"/>
              </a:rPr>
              <a:t> </a:t>
            </a:r>
            <a:r>
              <a:rPr sz="1700" b="0" i="1">
                <a:solidFill>
                  <a:srgbClr val="B8401A"/>
                </a:solidFill>
                <a:latin typeface="Times New Roman"/>
                <a:ea typeface="Hiragino Sans GB"/>
              </a:rPr>
              <a:t>Y</a:t>
            </a:r>
            <a:r>
              <a:rPr sz="1700" b="0" i="0">
                <a:solidFill>
                  <a:srgbClr val="B8401A"/>
                </a:solidFill>
                <a:latin typeface="Times New Roman"/>
                <a:ea typeface="Hiragino Sans GB"/>
              </a:rPr>
              <a:t> </a:t>
            </a:r>
            <a:r>
              <a:rPr sz="1700" b="0" i="0">
                <a:solidFill>
                  <a:srgbClr val="B8401A"/>
                </a:solidFill>
                <a:latin typeface="Times New Roman"/>
                <a:ea typeface="Hiragino Sans GB"/>
              </a:rPr>
              <a:t>+</a:t>
            </a:r>
            <a:r>
              <a:rPr sz="1700" b="0" i="0">
                <a:solidFill>
                  <a:srgbClr val="B8401A"/>
                </a:solidFill>
                <a:latin typeface="Times New Roman"/>
                <a:ea typeface="Hiragino Sans GB"/>
              </a:rPr>
              <a:t> </a:t>
            </a:r>
            <a:r>
              <a:rPr sz="1700" b="0" i="1">
                <a:solidFill>
                  <a:srgbClr val="B8401A"/>
                </a:solidFill>
                <a:latin typeface="Times New Roman"/>
                <a:ea typeface="Hiragino Sans GB"/>
              </a:rPr>
              <a:t>Z</a:t>
            </a:r>
            <a:r>
              <a:rPr sz="1700" b="0" i="1">
                <a:solidFill>
                  <a:srgbClr val="B8401A"/>
                </a:solidFill>
                <a:latin typeface="Times New Roman"/>
                <a:ea typeface="Hiragino Sans GB"/>
              </a:rPr>
              <a:t>S</a:t>
            </a:r>
            <a:r>
              <a:rPr sz="1700" b="0" i="0">
                <a:solidFill>
                  <a:srgbClr val="B8401A"/>
                </a:solidFill>
                <a:latin typeface="Times New Roman"/>
                <a:ea typeface="Hiragino Sans GB"/>
              </a:rPr>
              <a:t>′</a:t>
            </a:r>
            <a:r>
              <a:rPr sz="1700" b="0" i="1">
                <a:solidFill>
                  <a:srgbClr val="B8401A"/>
                </a:solidFill>
                <a:latin typeface="Times New Roman"/>
                <a:ea typeface="Hiragino Sans GB"/>
              </a:rPr>
              <a:t>V</a:t>
            </a:r>
          </a:p>
        </p:txBody>
      </p:sp>
      <p:sp>
        <p:nvSpPr>
          <p:cNvPr id="50" name="deckkit-motif-loud"/>
          <p:cNvSpPr/>
          <p:nvPr/>
        </p:nvSpPr>
        <p:spPr>
          <a:xfrm>
            <a:off x="8220456" y="4036724"/>
            <a:ext cx="749808" cy="384047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9756" y="76190"/>
                </a:moveTo>
                <a:lnTo>
                  <a:pt x="90244" y="76190"/>
                </a:lnTo>
                <a:moveTo>
                  <a:pt x="0" y="95238"/>
                </a:moveTo>
                <a:lnTo>
                  <a:pt x="19512" y="57143"/>
                </a:lnTo>
                <a:moveTo>
                  <a:pt x="9756" y="0"/>
                </a:moveTo>
                <a:lnTo>
                  <a:pt x="9756" y="100000"/>
                </a:lnTo>
                <a:moveTo>
                  <a:pt x="80488" y="95238"/>
                </a:moveTo>
                <a:lnTo>
                  <a:pt x="100000" y="57143"/>
                </a:lnTo>
                <a:moveTo>
                  <a:pt x="90244" y="0"/>
                </a:moveTo>
                <a:lnTo>
                  <a:pt x="90244" y="100000"/>
                </a:lnTo>
              </a:path>
            </a:pathLst>
          </a:custGeom>
          <a:noFill/>
          <a:ln w="7620" cap="rnd">
            <a:solidFill>
              <a:srgbClr val="1E3A5F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1" name="deckkit-motif-loud"/>
          <p:cNvSpPr txBox="1"/>
          <p:nvPr/>
        </p:nvSpPr>
        <p:spPr>
          <a:xfrm>
            <a:off x="8293608" y="4448204"/>
            <a:ext cx="603504" cy="292608"/>
          </a:xfrm>
          <a:prstGeom prst="rect">
            <a:avLst/>
          </a:prstGeom>
          <a:noFill/>
          <a:ln/>
        </p:spPr>
        <p:txBody>
          <a:bodyPr wrap="non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1">
                <a:solidFill>
                  <a:srgbClr val="1E3A5F"/>
                </a:solidFill>
                <a:latin typeface="Times New Roman"/>
                <a:ea typeface="Hiragino Sans GB"/>
              </a:rPr>
              <a:t>W</a:t>
            </a:r>
          </a:p>
        </p:txBody>
      </p:sp>
      <p:sp>
        <p:nvSpPr>
          <p:cNvPr id="52" name="deckkit-motif-loud"/>
          <p:cNvSpPr/>
          <p:nvPr/>
        </p:nvSpPr>
        <p:spPr>
          <a:xfrm>
            <a:off x="8823960" y="4036724"/>
            <a:ext cx="749808" cy="384047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9756" y="76190"/>
                </a:moveTo>
                <a:lnTo>
                  <a:pt x="90244" y="76190"/>
                </a:lnTo>
                <a:moveTo>
                  <a:pt x="0" y="95238"/>
                </a:moveTo>
                <a:lnTo>
                  <a:pt x="19512" y="57143"/>
                </a:lnTo>
                <a:moveTo>
                  <a:pt x="9756" y="0"/>
                </a:moveTo>
                <a:lnTo>
                  <a:pt x="9756" y="100000"/>
                </a:lnTo>
                <a:moveTo>
                  <a:pt x="80488" y="95238"/>
                </a:moveTo>
                <a:lnTo>
                  <a:pt x="100000" y="57143"/>
                </a:lnTo>
                <a:moveTo>
                  <a:pt x="90244" y="0"/>
                </a:moveTo>
                <a:lnTo>
                  <a:pt x="90244" y="100000"/>
                </a:lnTo>
              </a:path>
            </a:pathLst>
          </a:custGeom>
          <a:noFill/>
          <a:ln w="7620" cap="rnd">
            <a:solidFill>
              <a:srgbClr val="1E3A5F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3" name="deckkit-motif-loud"/>
          <p:cNvSpPr txBox="1"/>
          <p:nvPr/>
        </p:nvSpPr>
        <p:spPr>
          <a:xfrm>
            <a:off x="8897112" y="4448204"/>
            <a:ext cx="603504" cy="292608"/>
          </a:xfrm>
          <a:prstGeom prst="rect">
            <a:avLst/>
          </a:prstGeom>
          <a:noFill/>
          <a:ln/>
        </p:spPr>
        <p:txBody>
          <a:bodyPr wrap="non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1">
                <a:solidFill>
                  <a:srgbClr val="1E3A5F"/>
                </a:solidFill>
                <a:latin typeface="Times New Roman"/>
                <a:ea typeface="Hiragino Sans GB"/>
              </a:rPr>
              <a:t>X</a:t>
            </a:r>
          </a:p>
        </p:txBody>
      </p:sp>
      <p:sp>
        <p:nvSpPr>
          <p:cNvPr id="54" name="deckkit-motif-loud"/>
          <p:cNvSpPr/>
          <p:nvPr/>
        </p:nvSpPr>
        <p:spPr>
          <a:xfrm>
            <a:off x="9427464" y="4036724"/>
            <a:ext cx="749808" cy="384047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9756" y="76190"/>
                </a:moveTo>
                <a:lnTo>
                  <a:pt x="90244" y="76190"/>
                </a:lnTo>
                <a:moveTo>
                  <a:pt x="0" y="95238"/>
                </a:moveTo>
                <a:lnTo>
                  <a:pt x="19512" y="57143"/>
                </a:lnTo>
                <a:moveTo>
                  <a:pt x="9756" y="0"/>
                </a:moveTo>
                <a:lnTo>
                  <a:pt x="9756" y="100000"/>
                </a:lnTo>
                <a:moveTo>
                  <a:pt x="80488" y="95238"/>
                </a:moveTo>
                <a:lnTo>
                  <a:pt x="100000" y="57143"/>
                </a:lnTo>
                <a:moveTo>
                  <a:pt x="90244" y="0"/>
                </a:moveTo>
                <a:lnTo>
                  <a:pt x="90244" y="100000"/>
                </a:lnTo>
              </a:path>
            </a:pathLst>
          </a:custGeom>
          <a:noFill/>
          <a:ln w="7620" cap="rnd">
            <a:solidFill>
              <a:srgbClr val="1E3A5F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5" name="deckkit-motif-loud"/>
          <p:cNvSpPr txBox="1"/>
          <p:nvPr/>
        </p:nvSpPr>
        <p:spPr>
          <a:xfrm>
            <a:off x="9500616" y="4448204"/>
            <a:ext cx="603504" cy="292608"/>
          </a:xfrm>
          <a:prstGeom prst="rect">
            <a:avLst/>
          </a:prstGeom>
          <a:noFill/>
          <a:ln/>
        </p:spPr>
        <p:txBody>
          <a:bodyPr wrap="non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1">
                <a:solidFill>
                  <a:srgbClr val="1E3A5F"/>
                </a:solidFill>
                <a:latin typeface="Times New Roman"/>
                <a:ea typeface="Hiragino Sans GB"/>
              </a:rPr>
              <a:t>Y</a:t>
            </a:r>
          </a:p>
        </p:txBody>
      </p:sp>
      <p:sp>
        <p:nvSpPr>
          <p:cNvPr id="56" name="deckkit-motif-loud"/>
          <p:cNvSpPr/>
          <p:nvPr/>
        </p:nvSpPr>
        <p:spPr>
          <a:xfrm>
            <a:off x="10030968" y="4036724"/>
            <a:ext cx="1059297" cy="384047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6906" y="76190"/>
                </a:moveTo>
                <a:lnTo>
                  <a:pt x="93094" y="76190"/>
                </a:lnTo>
                <a:moveTo>
                  <a:pt x="0" y="95238"/>
                </a:moveTo>
                <a:lnTo>
                  <a:pt x="13811" y="57143"/>
                </a:lnTo>
                <a:moveTo>
                  <a:pt x="6906" y="0"/>
                </a:moveTo>
                <a:lnTo>
                  <a:pt x="6906" y="100000"/>
                </a:lnTo>
                <a:moveTo>
                  <a:pt x="86189" y="95238"/>
                </a:moveTo>
                <a:lnTo>
                  <a:pt x="100000" y="57143"/>
                </a:lnTo>
                <a:moveTo>
                  <a:pt x="93094" y="0"/>
                </a:moveTo>
                <a:lnTo>
                  <a:pt x="93094" y="100000"/>
                </a:lnTo>
              </a:path>
            </a:pathLst>
          </a:custGeom>
          <a:noFill/>
          <a:ln w="7620" cap="rnd">
            <a:solidFill>
              <a:srgbClr val="1E3A5F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7" name="deckkit-motif-loud"/>
          <p:cNvSpPr txBox="1"/>
          <p:nvPr/>
        </p:nvSpPr>
        <p:spPr>
          <a:xfrm>
            <a:off x="10104120" y="4448204"/>
            <a:ext cx="912993" cy="292608"/>
          </a:xfrm>
          <a:prstGeom prst="rect">
            <a:avLst/>
          </a:prstGeom>
          <a:noFill/>
          <a:ln/>
        </p:spPr>
        <p:txBody>
          <a:bodyPr wrap="non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1">
                <a:solidFill>
                  <a:srgbClr val="1E3A5F"/>
                </a:solidFill>
                <a:latin typeface="Times New Roman"/>
                <a:ea typeface="Hiragino Sans GB"/>
              </a:rPr>
              <a:t>ZS′V</a:t>
            </a:r>
          </a:p>
        </p:txBody>
      </p:sp>
      <p:sp>
        <p:nvSpPr>
          <p:cNvPr id="58" name="deckkit-motif-loud"/>
          <p:cNvSpPr txBox="1"/>
          <p:nvPr/>
        </p:nvSpPr>
        <p:spPr>
          <a:xfrm>
            <a:off x="7818120" y="4841396"/>
            <a:ext cx="3674481" cy="45720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3E5674"/>
                </a:solidFill>
                <a:latin typeface="Georgia"/>
                <a:ea typeface="Hiragino Sans GB"/>
              </a:rPr>
              <a:t>图</a:t>
            </a:r>
            <a:r>
              <a:rPr sz="1050" b="0" i="0">
                <a:solidFill>
                  <a:srgbClr val="3E5674"/>
                </a:solidFill>
                <a:latin typeface="Times New Roman"/>
                <a:ea typeface="Hiragino Sans GB"/>
              </a:rPr>
              <a:t>6</a:t>
            </a:r>
            <a:r>
              <a:rPr sz="1050" b="0" i="0">
                <a:solidFill>
                  <a:srgbClr val="3E5674"/>
                </a:solidFill>
                <a:latin typeface="Georgia"/>
                <a:ea typeface="Hiragino Sans GB"/>
              </a:rPr>
              <a:t>（引自</a:t>
            </a:r>
            <a:r>
              <a:rPr sz="1050" b="0" i="0">
                <a:solidFill>
                  <a:srgbClr val="3E5674"/>
                </a:solidFill>
                <a:latin typeface="Times New Roman"/>
                <a:ea typeface="Hiragino Sans GB"/>
              </a:rPr>
              <a:t>1938</a:t>
            </a:r>
            <a:r>
              <a:rPr sz="1050" b="0" i="0">
                <a:solidFill>
                  <a:srgbClr val="3E5674"/>
                </a:solidFill>
                <a:latin typeface="Georgia"/>
                <a:ea typeface="Hiragino Sans GB"/>
              </a:rPr>
              <a:t>年发表版）：触点网络与它的阻抗函数</a:t>
            </a:r>
          </a:p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3E5674"/>
                </a:solidFill>
                <a:latin typeface="Georgia"/>
                <a:ea typeface="Hiragino Sans GB"/>
              </a:rPr>
              <a:t>尺寸线上标注的不是长度，而是代数式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 name="vl.drafting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1" name="deckkit-a11ytitle"/>
          <p:cNvSpPr>
            <a:spLocks noGrp="1"/>
          </p:cNvSpPr>
          <p:nvPr>
            <p:ph type="title"/>
          </p:nvPr>
        </p:nvSpPr>
        <p:spPr>
          <a:xfrm>
            <a:off x="0" y="-914400"/>
            <a:ext cx="12191695" cy="457200"/>
          </a:xfrm>
          <a:ln/>
        </p:spPr>
        <p:txBody>
          <a:bodyPr/>
          <a:lstStyle/>
          <a:p>
            <a:pPr/>
            <a:r>
              <a:rPr sz="1000" b="0" i="0">
                <a:solidFill>
                  <a:srgbClr val="1E3A5F"/>
                </a:solidFill>
                <a:latin typeface="Arial"/>
                <a:ea typeface="Hiragino Sans GB"/>
              </a:rPr>
              <a:t>本次答辩共 16 张图纸</a:t>
            </a:r>
          </a:p>
        </p:txBody>
      </p:sp>
      <p:sp>
        <p:nvSpPr>
          <p:cNvPr id="2" name="deckkit-vl.drafting"/>
          <p:cNvSpPr/>
          <p:nvPr/>
        </p:nvSpPr>
        <p:spPr>
          <a:xfrm>
            <a:off x="292608" y="292608"/>
            <a:ext cx="11606479" cy="6272784"/>
          </a:xfrm>
          <a:prstGeom prst="rect">
            <a:avLst/>
          </a:prstGeom>
          <a:noFill/>
          <a:ln w="12700">
            <a:solidFill>
              <a:srgbClr val="1E3A5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deckkit-vl.drafting"/>
          <p:cNvSpPr/>
          <p:nvPr/>
        </p:nvSpPr>
        <p:spPr>
          <a:xfrm>
            <a:off x="384048" y="384048"/>
            <a:ext cx="11423599" cy="6089904"/>
          </a:xfrm>
          <a:prstGeom prst="rect">
            <a:avLst/>
          </a:prstGeom>
          <a:noFill/>
          <a:ln w="6350">
            <a:solidFill>
              <a:srgbClr val="1E3A5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deckkit-vl.drafting"/>
          <p:cNvSpPr txBox="1"/>
          <p:nvPr/>
        </p:nvSpPr>
        <p:spPr>
          <a:xfrm>
            <a:off x="1198854" y="27432"/>
            <a:ext cx="274320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1</a:t>
            </a:r>
          </a:p>
        </p:txBody>
      </p:sp>
      <p:sp>
        <p:nvSpPr>
          <p:cNvPr id="5" name="deckkit-vl.drafting"/>
          <p:cNvSpPr txBox="1"/>
          <p:nvPr/>
        </p:nvSpPr>
        <p:spPr>
          <a:xfrm>
            <a:off x="3102787" y="27432"/>
            <a:ext cx="274320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2</a:t>
            </a:r>
          </a:p>
        </p:txBody>
      </p:sp>
      <p:sp>
        <p:nvSpPr>
          <p:cNvPr id="6" name="deckkit-vl.drafting"/>
          <p:cNvSpPr txBox="1"/>
          <p:nvPr/>
        </p:nvSpPr>
        <p:spPr>
          <a:xfrm>
            <a:off x="5006720" y="27432"/>
            <a:ext cx="274320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3</a:t>
            </a:r>
          </a:p>
        </p:txBody>
      </p:sp>
      <p:sp>
        <p:nvSpPr>
          <p:cNvPr id="7" name="deckkit-vl.drafting"/>
          <p:cNvSpPr txBox="1"/>
          <p:nvPr/>
        </p:nvSpPr>
        <p:spPr>
          <a:xfrm>
            <a:off x="6910654" y="27432"/>
            <a:ext cx="274320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4</a:t>
            </a:r>
          </a:p>
        </p:txBody>
      </p:sp>
      <p:sp>
        <p:nvSpPr>
          <p:cNvPr id="8" name="deckkit-vl.drafting"/>
          <p:cNvSpPr txBox="1"/>
          <p:nvPr/>
        </p:nvSpPr>
        <p:spPr>
          <a:xfrm>
            <a:off x="8814587" y="27432"/>
            <a:ext cx="274320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5</a:t>
            </a:r>
          </a:p>
        </p:txBody>
      </p:sp>
      <p:sp>
        <p:nvSpPr>
          <p:cNvPr id="9" name="deckkit-vl.drafting"/>
          <p:cNvSpPr txBox="1"/>
          <p:nvPr/>
        </p:nvSpPr>
        <p:spPr>
          <a:xfrm>
            <a:off x="10718520" y="27432"/>
            <a:ext cx="274320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6</a:t>
            </a:r>
          </a:p>
        </p:txBody>
      </p:sp>
      <p:sp>
        <p:nvSpPr>
          <p:cNvPr id="10" name="deckkit-vl.drafting"/>
          <p:cNvSpPr txBox="1"/>
          <p:nvPr/>
        </p:nvSpPr>
        <p:spPr>
          <a:xfrm>
            <a:off x="18288" y="1035557"/>
            <a:ext cx="256032" cy="219456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A</a:t>
            </a:r>
          </a:p>
        </p:txBody>
      </p:sp>
      <p:sp>
        <p:nvSpPr>
          <p:cNvPr id="11" name="deckkit-vl.drafting"/>
          <p:cNvSpPr txBox="1"/>
          <p:nvPr/>
        </p:nvSpPr>
        <p:spPr>
          <a:xfrm>
            <a:off x="18288" y="2558034"/>
            <a:ext cx="256032" cy="219456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B</a:t>
            </a:r>
          </a:p>
        </p:txBody>
      </p:sp>
      <p:sp>
        <p:nvSpPr>
          <p:cNvPr id="12" name="deckkit-vl.drafting"/>
          <p:cNvSpPr txBox="1"/>
          <p:nvPr/>
        </p:nvSpPr>
        <p:spPr>
          <a:xfrm>
            <a:off x="18288" y="4080509"/>
            <a:ext cx="256032" cy="219456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C</a:t>
            </a:r>
          </a:p>
        </p:txBody>
      </p:sp>
      <p:sp>
        <p:nvSpPr>
          <p:cNvPr id="13" name="deckkit-vl.drafting"/>
          <p:cNvSpPr txBox="1"/>
          <p:nvPr/>
        </p:nvSpPr>
        <p:spPr>
          <a:xfrm>
            <a:off x="18288" y="5602986"/>
            <a:ext cx="256032" cy="219456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D</a:t>
            </a:r>
          </a:p>
        </p:txBody>
      </p:sp>
      <p:sp>
        <p:nvSpPr>
          <p:cNvPr id="14" name="deckkit-vl.drafting"/>
          <p:cNvSpPr/>
          <p:nvPr/>
        </p:nvSpPr>
        <p:spPr>
          <a:xfrm>
            <a:off x="8131759" y="5541264"/>
            <a:ext cx="3566160" cy="822960"/>
          </a:xfrm>
          <a:prstGeom prst="rect">
            <a:avLst/>
          </a:prstGeom>
          <a:noFill/>
          <a:ln w="9525">
            <a:solidFill>
              <a:srgbClr val="1E3A5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5" name="deckkit-vl.drafting"/>
          <p:cNvCxnSpPr/>
          <p:nvPr/>
        </p:nvCxnSpPr>
        <p:spPr>
          <a:xfrm>
            <a:off x="10485424" y="5541264"/>
            <a:ext cx="0" cy="822960"/>
          </a:xfrm>
          <a:prstGeom prst="line">
            <a:avLst/>
          </a:prstGeom>
          <a:ln w="6350">
            <a:solidFill>
              <a:srgbClr val="1E3A5F"/>
            </a:solidFill>
          </a:ln>
          <a:effectLst/>
        </p:spPr>
      </p:cxnSp>
      <p:sp>
        <p:nvSpPr>
          <p:cNvPr id="16" name="deckkit-vl.drafting"/>
          <p:cNvSpPr txBox="1"/>
          <p:nvPr/>
        </p:nvSpPr>
        <p:spPr>
          <a:xfrm>
            <a:off x="10558576" y="5596127"/>
            <a:ext cx="1084478" cy="71323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SHEET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E3A5F"/>
                </a:solidFill>
                <a:latin typeface="Courier New"/>
                <a:ea typeface="Hiragino Sans GB"/>
              </a:rPr>
              <a:t>02</a:t>
            </a:r>
          </a:p>
        </p:txBody>
      </p:sp>
      <p:sp>
        <p:nvSpPr>
          <p:cNvPr id="17" name="deckkit-vl.drafting"/>
          <p:cNvSpPr txBox="1"/>
          <p:nvPr/>
        </p:nvSpPr>
        <p:spPr>
          <a:xfrm>
            <a:off x="8204911" y="5596127"/>
            <a:ext cx="2225649" cy="71323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PROJECT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E3A5F"/>
                </a:solidFill>
                <a:latin typeface="Courier New"/>
                <a:ea typeface="Hiragino Sans GB"/>
              </a:rPr>
              <a:t>香农 1937 · 硕士论文答辩示例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04911" y="6089904"/>
            <a:ext cx="2225649" cy="219456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750" b="0" i="0">
                <a:solidFill>
                  <a:srgbClr val="3E5674"/>
                </a:solidFill>
                <a:latin typeface="Courier New"/>
                <a:ea typeface="Hiragino Sans GB"/>
              </a:rPr>
              <a:t>DRAWN 示例  DATE 1937-08-10  NTS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60" y="713232"/>
            <a:ext cx="5800176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1" i="0">
                <a:solidFill>
                  <a:srgbClr val="1E3A5F"/>
                </a:solidFill>
                <a:latin typeface="Courier New"/>
                <a:ea typeface="Hiragino Sans GB"/>
              </a:rPr>
              <a:t>图纸目录 · 论文档案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60" y="1024128"/>
            <a:ext cx="5800176" cy="53279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800" b="0" i="0">
                <a:solidFill>
                  <a:srgbClr val="1E3A5F"/>
                </a:solidFill>
                <a:latin typeface="Georgia"/>
                <a:ea typeface="Hiragino Sans GB"/>
              </a:rPr>
              <a:t>本次答辩共</a:t>
            </a:r>
            <a:r>
              <a:rPr sz="2800" b="0" i="0">
                <a:solidFill>
                  <a:srgbClr val="1E3A5F"/>
                </a:solidFill>
                <a:latin typeface="Times New Roman"/>
                <a:ea typeface="Hiragino Sans GB"/>
              </a:rPr>
              <a:t>16</a:t>
            </a:r>
            <a:r>
              <a:rPr sz="2800" b="0" i="0">
                <a:solidFill>
                  <a:srgbClr val="1E3A5F"/>
                </a:solidFill>
                <a:latin typeface="Georgia"/>
                <a:ea typeface="Hiragino Sans GB"/>
              </a:rPr>
              <a:t>张图纸</a:t>
            </a:r>
          </a:p>
        </p:txBody>
      </p:sp>
      <p:sp>
        <p:nvSpPr>
          <p:cNvPr id="22" name="deckkit-motif-quiet"/>
          <p:cNvSpPr/>
          <p:nvPr/>
        </p:nvSpPr>
        <p:spPr>
          <a:xfrm>
            <a:off x="822960" y="1666646"/>
            <a:ext cx="5589260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0"/>
                </a:lnTo>
              </a:path>
            </a:pathLst>
          </a:custGeom>
          <a:noFill/>
          <a:ln w="11430" cap="rnd">
            <a:solidFill>
              <a:srgbClr val="1E3A5F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>
            <a:hlinkClick action="ppaction://hlinksldjump" r:id="rId4"/>
          </p:cNvPr>
          <p:cNvSpPr txBox="1"/>
          <p:nvPr/>
        </p:nvSpPr>
        <p:spPr>
          <a:xfrm>
            <a:off x="822960" y="1684934"/>
            <a:ext cx="5589260" cy="21536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3E5674"/>
                </a:solidFill>
                <a:latin typeface="Courier New"/>
                <a:ea typeface="Hiragino Sans GB"/>
              </a:rPr>
              <a:t>03</a:t>
            </a:r>
            <a:r>
              <a:rPr sz="1350" b="0" i="0">
                <a:solidFill>
                  <a:srgbClr val="1E3A5F"/>
                </a:solidFill>
                <a:latin typeface="Georgia"/>
                <a:ea typeface="Hiragino Sans GB"/>
              </a:rPr>
              <a:t>研究背景：继电器电路怎么设计</a:t>
            </a:r>
          </a:p>
        </p:txBody>
      </p:sp>
      <p:sp>
        <p:nvSpPr>
          <p:cNvPr id="24" name="deckkit-motif-quiet"/>
          <p:cNvSpPr/>
          <p:nvPr/>
        </p:nvSpPr>
        <p:spPr>
          <a:xfrm>
            <a:off x="822960" y="1918585"/>
            <a:ext cx="5589260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0"/>
                </a:lnTo>
              </a:path>
            </a:pathLst>
          </a:custGeom>
          <a:noFill/>
          <a:ln w="5080" cap="rnd">
            <a:solidFill>
              <a:srgbClr val="3E5674"/>
            </a:solidFill>
            <a:prstDash val="dash"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>
            <a:hlinkClick action="ppaction://hlinksldjump" r:id="rId5"/>
          </p:cNvPr>
          <p:cNvSpPr txBox="1"/>
          <p:nvPr/>
        </p:nvSpPr>
        <p:spPr>
          <a:xfrm>
            <a:off x="822960" y="1936873"/>
            <a:ext cx="5589260" cy="21536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3E5674"/>
                </a:solidFill>
                <a:latin typeface="Courier New"/>
                <a:ea typeface="Hiragino Sans GB"/>
              </a:rPr>
              <a:t>04</a:t>
            </a:r>
            <a:r>
              <a:rPr sz="1350" b="0" i="0">
                <a:solidFill>
                  <a:srgbClr val="1E3A5F"/>
                </a:solidFill>
                <a:latin typeface="Georgia"/>
                <a:ea typeface="Hiragino Sans GB"/>
              </a:rPr>
              <a:t>研究问题</a:t>
            </a:r>
          </a:p>
        </p:txBody>
      </p:sp>
      <p:sp>
        <p:nvSpPr>
          <p:cNvPr id="26" name="deckkit-motif-quiet"/>
          <p:cNvSpPr/>
          <p:nvPr/>
        </p:nvSpPr>
        <p:spPr>
          <a:xfrm>
            <a:off x="822960" y="2170524"/>
            <a:ext cx="5589260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0"/>
                </a:lnTo>
              </a:path>
            </a:pathLst>
          </a:custGeom>
          <a:noFill/>
          <a:ln w="5080" cap="rnd">
            <a:solidFill>
              <a:srgbClr val="3E5674"/>
            </a:solidFill>
            <a:prstDash val="dash"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" name="TextBox 26">
            <a:hlinkClick action="ppaction://hlinksldjump" r:id="rId6"/>
          </p:cNvPr>
          <p:cNvSpPr txBox="1"/>
          <p:nvPr/>
        </p:nvSpPr>
        <p:spPr>
          <a:xfrm>
            <a:off x="822960" y="2188812"/>
            <a:ext cx="5589260" cy="21536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3E5674"/>
                </a:solidFill>
                <a:latin typeface="Courier New"/>
                <a:ea typeface="Hiragino Sans GB"/>
              </a:rPr>
              <a:t>05</a:t>
            </a:r>
            <a:r>
              <a:rPr sz="1350" b="0" i="0">
                <a:solidFill>
                  <a:srgbClr val="1E3A5F"/>
                </a:solidFill>
                <a:latin typeface="Georgia"/>
                <a:ea typeface="Hiragino Sans GB"/>
              </a:rPr>
              <a:t>相关工作</a:t>
            </a:r>
          </a:p>
        </p:txBody>
      </p:sp>
      <p:sp>
        <p:nvSpPr>
          <p:cNvPr id="28" name="deckkit-motif-quiet"/>
          <p:cNvSpPr/>
          <p:nvPr/>
        </p:nvSpPr>
        <p:spPr>
          <a:xfrm>
            <a:off x="822960" y="2422463"/>
            <a:ext cx="5589260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0"/>
                </a:lnTo>
              </a:path>
            </a:pathLst>
          </a:custGeom>
          <a:noFill/>
          <a:ln w="5080" cap="rnd">
            <a:solidFill>
              <a:srgbClr val="3E5674"/>
            </a:solidFill>
            <a:prstDash val="dash"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" name="TextBox 28">
            <a:hlinkClick action="ppaction://hlinksldjump" r:id="rId7"/>
          </p:cNvPr>
          <p:cNvSpPr txBox="1"/>
          <p:nvPr/>
        </p:nvSpPr>
        <p:spPr>
          <a:xfrm>
            <a:off x="822960" y="2440751"/>
            <a:ext cx="5589260" cy="21536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3E5674"/>
                </a:solidFill>
                <a:latin typeface="Courier New"/>
                <a:ea typeface="Hiragino Sans GB"/>
              </a:rPr>
              <a:t>06</a:t>
            </a:r>
            <a:r>
              <a:rPr sz="1350" b="0" i="0">
                <a:solidFill>
                  <a:srgbClr val="1E3A5F"/>
                </a:solidFill>
                <a:latin typeface="Georgia"/>
                <a:ea typeface="Hiragino Sans GB"/>
              </a:rPr>
              <a:t>方法：串联是加，并联是乘</a:t>
            </a:r>
          </a:p>
        </p:txBody>
      </p:sp>
      <p:sp>
        <p:nvSpPr>
          <p:cNvPr id="30" name="deckkit-motif-quiet"/>
          <p:cNvSpPr/>
          <p:nvPr/>
        </p:nvSpPr>
        <p:spPr>
          <a:xfrm>
            <a:off x="822960" y="2674402"/>
            <a:ext cx="5589260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0"/>
                </a:lnTo>
              </a:path>
            </a:pathLst>
          </a:custGeom>
          <a:noFill/>
          <a:ln w="5080" cap="rnd">
            <a:solidFill>
              <a:srgbClr val="3E5674"/>
            </a:solidFill>
            <a:prstDash val="dash"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" name="TextBox 30">
            <a:hlinkClick action="ppaction://hlinksldjump" r:id="rId8"/>
          </p:cNvPr>
          <p:cNvSpPr txBox="1"/>
          <p:nvPr/>
        </p:nvSpPr>
        <p:spPr>
          <a:xfrm>
            <a:off x="822960" y="2692690"/>
            <a:ext cx="5589260" cy="21536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3E5674"/>
                </a:solidFill>
                <a:latin typeface="Courier New"/>
                <a:ea typeface="Hiragino Sans GB"/>
              </a:rPr>
              <a:t>07</a:t>
            </a:r>
            <a:r>
              <a:rPr sz="1350" b="0" i="0">
                <a:solidFill>
                  <a:srgbClr val="1E3A5F"/>
                </a:solidFill>
                <a:latin typeface="Georgia"/>
                <a:ea typeface="Hiragino Sans GB"/>
              </a:rPr>
              <a:t>方法：公设与对偶</a:t>
            </a:r>
          </a:p>
        </p:txBody>
      </p:sp>
      <p:sp>
        <p:nvSpPr>
          <p:cNvPr id="32" name="deckkit-motif-quiet"/>
          <p:cNvSpPr/>
          <p:nvPr/>
        </p:nvSpPr>
        <p:spPr>
          <a:xfrm>
            <a:off x="822960" y="2926341"/>
            <a:ext cx="5589260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0"/>
                </a:lnTo>
              </a:path>
            </a:pathLst>
          </a:custGeom>
          <a:noFill/>
          <a:ln w="5080" cap="rnd">
            <a:solidFill>
              <a:srgbClr val="3E5674"/>
            </a:solidFill>
            <a:prstDash val="dash"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" name="TextBox 32">
            <a:hlinkClick action="ppaction://hlinksldjump" r:id="rId9"/>
          </p:cNvPr>
          <p:cNvSpPr txBox="1"/>
          <p:nvPr/>
        </p:nvSpPr>
        <p:spPr>
          <a:xfrm>
            <a:off x="822960" y="2944629"/>
            <a:ext cx="5589260" cy="21536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3E5674"/>
                </a:solidFill>
                <a:latin typeface="Courier New"/>
                <a:ea typeface="Hiragino Sans GB"/>
              </a:rPr>
              <a:t>08</a:t>
            </a:r>
            <a:r>
              <a:rPr sz="1350" b="0" i="0">
                <a:solidFill>
                  <a:srgbClr val="1E3A5F"/>
                </a:solidFill>
                <a:latin typeface="Georgia"/>
                <a:ea typeface="Hiragino Sans GB"/>
              </a:rPr>
              <a:t>关键推导：图</a:t>
            </a:r>
            <a:r>
              <a:rPr sz="1350" b="0" i="0">
                <a:solidFill>
                  <a:srgbClr val="1E3A5F"/>
                </a:solidFill>
                <a:latin typeface="Times New Roman"/>
                <a:ea typeface="Hiragino Sans GB"/>
              </a:rPr>
              <a:t>5</a:t>
            </a:r>
            <a:r>
              <a:rPr sz="1350" b="0" i="0">
                <a:solidFill>
                  <a:srgbClr val="1E3A5F"/>
                </a:solidFill>
                <a:latin typeface="Georgia"/>
                <a:ea typeface="Hiragino Sans GB"/>
              </a:rPr>
              <a:t>的化简</a:t>
            </a:r>
          </a:p>
        </p:txBody>
      </p:sp>
      <p:sp>
        <p:nvSpPr>
          <p:cNvPr id="34" name="deckkit-motif-quiet"/>
          <p:cNvSpPr/>
          <p:nvPr/>
        </p:nvSpPr>
        <p:spPr>
          <a:xfrm>
            <a:off x="822960" y="3178280"/>
            <a:ext cx="5589260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0"/>
                </a:lnTo>
              </a:path>
            </a:pathLst>
          </a:custGeom>
          <a:noFill/>
          <a:ln w="5080" cap="rnd">
            <a:solidFill>
              <a:srgbClr val="3E5674"/>
            </a:solidFill>
            <a:prstDash val="dash"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" name="TextBox 34">
            <a:hlinkClick action="ppaction://hlinksldjump" r:id="rId10"/>
          </p:cNvPr>
          <p:cNvSpPr txBox="1"/>
          <p:nvPr/>
        </p:nvSpPr>
        <p:spPr>
          <a:xfrm>
            <a:off x="822960" y="3196568"/>
            <a:ext cx="5589260" cy="21536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3E5674"/>
                </a:solidFill>
                <a:latin typeface="Courier New"/>
                <a:ea typeface="Hiragino Sans GB"/>
              </a:rPr>
              <a:t>09</a:t>
            </a:r>
            <a:r>
              <a:rPr sz="1350" b="0" i="0">
                <a:solidFill>
                  <a:srgbClr val="1E3A5F"/>
                </a:solidFill>
                <a:latin typeface="Georgia"/>
                <a:ea typeface="Hiragino Sans GB"/>
              </a:rPr>
              <a:t>化简前后：</a:t>
            </a:r>
            <a:r>
              <a:rPr sz="1350" b="0" i="0">
                <a:solidFill>
                  <a:srgbClr val="1E3A5F"/>
                </a:solidFill>
                <a:latin typeface="Times New Roman"/>
                <a:ea typeface="Hiragino Sans GB"/>
              </a:rPr>
              <a:t>13</a:t>
            </a:r>
            <a:r>
              <a:rPr sz="1350" b="0" i="0">
                <a:solidFill>
                  <a:srgbClr val="1E3A5F"/>
                </a:solidFill>
                <a:latin typeface="Georgia"/>
                <a:ea typeface="Hiragino Sans GB"/>
              </a:rPr>
              <a:t>个触点变</a:t>
            </a:r>
            <a:r>
              <a:rPr sz="1350" b="0" i="0">
                <a:solidFill>
                  <a:srgbClr val="1E3A5F"/>
                </a:solidFill>
                <a:latin typeface="Times New Roman"/>
                <a:ea typeface="Hiragino Sans GB"/>
              </a:rPr>
              <a:t>6</a:t>
            </a:r>
            <a:r>
              <a:rPr sz="1350" b="0" i="0">
                <a:solidFill>
                  <a:srgbClr val="1E3A5F"/>
                </a:solidFill>
                <a:latin typeface="Georgia"/>
                <a:ea typeface="Hiragino Sans GB"/>
              </a:rPr>
              <a:t>个</a:t>
            </a:r>
          </a:p>
        </p:txBody>
      </p:sp>
      <p:sp>
        <p:nvSpPr>
          <p:cNvPr id="36" name="deckkit-motif-quiet"/>
          <p:cNvSpPr/>
          <p:nvPr/>
        </p:nvSpPr>
        <p:spPr>
          <a:xfrm>
            <a:off x="822960" y="3430219"/>
            <a:ext cx="5589260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0"/>
                </a:lnTo>
              </a:path>
            </a:pathLst>
          </a:custGeom>
          <a:noFill/>
          <a:ln w="5080" cap="rnd">
            <a:solidFill>
              <a:srgbClr val="3E5674"/>
            </a:solidFill>
            <a:prstDash val="dash"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" name="TextBox 36">
            <a:hlinkClick action="ppaction://hlinksldjump" r:id="rId11"/>
          </p:cNvPr>
          <p:cNvSpPr txBox="1"/>
          <p:nvPr/>
        </p:nvSpPr>
        <p:spPr>
          <a:xfrm>
            <a:off x="822960" y="3448507"/>
            <a:ext cx="5589260" cy="21536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3E5674"/>
                </a:solidFill>
                <a:latin typeface="Courier New"/>
                <a:ea typeface="Hiragino Sans GB"/>
              </a:rPr>
              <a:t>10</a:t>
            </a:r>
            <a:r>
              <a:rPr sz="1350" b="0" i="0">
                <a:solidFill>
                  <a:srgbClr val="1E3A5F"/>
                </a:solidFill>
                <a:latin typeface="Georgia"/>
                <a:ea typeface="Hiragino Sans GB"/>
              </a:rPr>
              <a:t>论文中的应用案例</a:t>
            </a:r>
          </a:p>
        </p:txBody>
      </p:sp>
      <p:sp>
        <p:nvSpPr>
          <p:cNvPr id="38" name="deckkit-motif-quiet"/>
          <p:cNvSpPr/>
          <p:nvPr/>
        </p:nvSpPr>
        <p:spPr>
          <a:xfrm>
            <a:off x="822960" y="3682158"/>
            <a:ext cx="5589260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0"/>
                </a:lnTo>
              </a:path>
            </a:pathLst>
          </a:custGeom>
          <a:noFill/>
          <a:ln w="5080" cap="rnd">
            <a:solidFill>
              <a:srgbClr val="3E5674"/>
            </a:solidFill>
            <a:prstDash val="dash"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" name="TextBox 38">
            <a:hlinkClick action="ppaction://hlinksldjump" r:id="rId12"/>
          </p:cNvPr>
          <p:cNvSpPr txBox="1"/>
          <p:nvPr/>
        </p:nvSpPr>
        <p:spPr>
          <a:xfrm>
            <a:off x="822960" y="3700446"/>
            <a:ext cx="5589260" cy="21536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3E5674"/>
                </a:solidFill>
                <a:latin typeface="Courier New"/>
                <a:ea typeface="Hiragino Sans GB"/>
              </a:rPr>
              <a:t>11</a:t>
            </a:r>
            <a:r>
              <a:rPr sz="1350" b="0" i="0">
                <a:solidFill>
                  <a:srgbClr val="1E3A5F"/>
                </a:solidFill>
                <a:latin typeface="Georgia"/>
                <a:ea typeface="Hiragino Sans GB"/>
              </a:rPr>
              <a:t>结果与贡献</a:t>
            </a:r>
          </a:p>
        </p:txBody>
      </p:sp>
      <p:sp>
        <p:nvSpPr>
          <p:cNvPr id="40" name="deckkit-motif-quiet"/>
          <p:cNvSpPr/>
          <p:nvPr/>
        </p:nvSpPr>
        <p:spPr>
          <a:xfrm>
            <a:off x="822960" y="3934097"/>
            <a:ext cx="5589260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0"/>
                </a:lnTo>
              </a:path>
            </a:pathLst>
          </a:custGeom>
          <a:noFill/>
          <a:ln w="5080" cap="rnd">
            <a:solidFill>
              <a:srgbClr val="3E5674"/>
            </a:solidFill>
            <a:prstDash val="dash"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" name="TextBox 40">
            <a:hlinkClick action="ppaction://hlinksldjump" r:id="rId13"/>
          </p:cNvPr>
          <p:cNvSpPr txBox="1"/>
          <p:nvPr/>
        </p:nvSpPr>
        <p:spPr>
          <a:xfrm>
            <a:off x="822960" y="3952385"/>
            <a:ext cx="5589260" cy="21536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3E5674"/>
                </a:solidFill>
                <a:latin typeface="Courier New"/>
                <a:ea typeface="Hiragino Sans GB"/>
              </a:rPr>
              <a:t>12</a:t>
            </a:r>
            <a:r>
              <a:rPr sz="1350" b="0" i="0">
                <a:solidFill>
                  <a:srgbClr val="1E3A5F"/>
                </a:solidFill>
                <a:latin typeface="Georgia"/>
                <a:ea typeface="Hiragino Sans GB"/>
              </a:rPr>
              <a:t>局限与后续影响</a:t>
            </a:r>
          </a:p>
        </p:txBody>
      </p:sp>
      <p:sp>
        <p:nvSpPr>
          <p:cNvPr id="42" name="deckkit-motif-quiet"/>
          <p:cNvSpPr/>
          <p:nvPr/>
        </p:nvSpPr>
        <p:spPr>
          <a:xfrm>
            <a:off x="822960" y="4186036"/>
            <a:ext cx="5589260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0"/>
                </a:lnTo>
              </a:path>
            </a:pathLst>
          </a:custGeom>
          <a:noFill/>
          <a:ln w="5080" cap="rnd">
            <a:solidFill>
              <a:srgbClr val="3E5674"/>
            </a:solidFill>
            <a:prstDash val="dash"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3" name="TextBox 42">
            <a:hlinkClick action="ppaction://hlinksldjump" r:id="rId14"/>
          </p:cNvPr>
          <p:cNvSpPr txBox="1"/>
          <p:nvPr/>
        </p:nvSpPr>
        <p:spPr>
          <a:xfrm>
            <a:off x="822960" y="4204324"/>
            <a:ext cx="5589260" cy="21536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3E5674"/>
                </a:solidFill>
                <a:latin typeface="Courier New"/>
                <a:ea typeface="Hiragino Sans GB"/>
              </a:rPr>
              <a:t>13</a:t>
            </a:r>
            <a:r>
              <a:rPr sz="1350" b="0" i="0">
                <a:solidFill>
                  <a:srgbClr val="1E3A5F"/>
                </a:solidFill>
                <a:latin typeface="Georgia"/>
                <a:ea typeface="Hiragino Sans GB"/>
              </a:rPr>
              <a:t>结论</a:t>
            </a:r>
          </a:p>
        </p:txBody>
      </p:sp>
      <p:sp>
        <p:nvSpPr>
          <p:cNvPr id="44" name="deckkit-motif-quiet"/>
          <p:cNvSpPr/>
          <p:nvPr/>
        </p:nvSpPr>
        <p:spPr>
          <a:xfrm>
            <a:off x="822960" y="4437975"/>
            <a:ext cx="5589260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0"/>
                </a:lnTo>
              </a:path>
            </a:pathLst>
          </a:custGeom>
          <a:noFill/>
          <a:ln w="5080" cap="rnd">
            <a:solidFill>
              <a:srgbClr val="3E5674"/>
            </a:solidFill>
            <a:prstDash val="dash"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5" name="TextBox 44">
            <a:hlinkClick action="ppaction://hlinksldjump" r:id="rId15"/>
          </p:cNvPr>
          <p:cNvSpPr txBox="1"/>
          <p:nvPr/>
        </p:nvSpPr>
        <p:spPr>
          <a:xfrm>
            <a:off x="822960" y="4456263"/>
            <a:ext cx="5589260" cy="21536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3E5674"/>
                </a:solidFill>
                <a:latin typeface="Courier New"/>
                <a:ea typeface="Hiragino Sans GB"/>
              </a:rPr>
              <a:t>14</a:t>
            </a:r>
            <a:r>
              <a:rPr sz="1350" b="0" i="0">
                <a:solidFill>
                  <a:srgbClr val="1E3A5F"/>
                </a:solidFill>
                <a:latin typeface="Georgia"/>
                <a:ea typeface="Hiragino Sans GB"/>
              </a:rPr>
              <a:t>致谢</a:t>
            </a:r>
          </a:p>
        </p:txBody>
      </p:sp>
      <p:sp>
        <p:nvSpPr>
          <p:cNvPr id="46" name="deckkit-motif-quiet"/>
          <p:cNvSpPr/>
          <p:nvPr/>
        </p:nvSpPr>
        <p:spPr>
          <a:xfrm>
            <a:off x="822960" y="4689914"/>
            <a:ext cx="5589260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0"/>
                </a:lnTo>
              </a:path>
            </a:pathLst>
          </a:custGeom>
          <a:noFill/>
          <a:ln w="5080" cap="rnd">
            <a:solidFill>
              <a:srgbClr val="3E5674"/>
            </a:solidFill>
            <a:prstDash val="dash"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7" name="TextBox 46">
            <a:hlinkClick action="ppaction://hlinksldjump" r:id="rId16"/>
          </p:cNvPr>
          <p:cNvSpPr txBox="1"/>
          <p:nvPr/>
        </p:nvSpPr>
        <p:spPr>
          <a:xfrm>
            <a:off x="822960" y="4708202"/>
            <a:ext cx="5589260" cy="21536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3E5674"/>
                </a:solidFill>
                <a:latin typeface="Courier New"/>
                <a:ea typeface="Hiragino Sans GB"/>
              </a:rPr>
              <a:t>15</a:t>
            </a:r>
            <a:r>
              <a:rPr sz="1350" b="0" i="0">
                <a:solidFill>
                  <a:srgbClr val="1E3A5F"/>
                </a:solidFill>
                <a:latin typeface="Georgia"/>
                <a:ea typeface="Hiragino Sans GB"/>
              </a:rPr>
              <a:t>备用页A: 记法与优先权</a:t>
            </a:r>
          </a:p>
        </p:txBody>
      </p:sp>
      <p:sp>
        <p:nvSpPr>
          <p:cNvPr id="48" name="deckkit-motif-quiet"/>
          <p:cNvSpPr/>
          <p:nvPr/>
        </p:nvSpPr>
        <p:spPr>
          <a:xfrm>
            <a:off x="822960" y="4941853"/>
            <a:ext cx="5589260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0"/>
                </a:lnTo>
              </a:path>
            </a:pathLst>
          </a:custGeom>
          <a:noFill/>
          <a:ln w="5080" cap="rnd">
            <a:solidFill>
              <a:srgbClr val="3E5674"/>
            </a:solidFill>
            <a:prstDash val="dash"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9" name="TextBox 48">
            <a:hlinkClick action="ppaction://hlinksldjump" r:id="rId17"/>
          </p:cNvPr>
          <p:cNvSpPr txBox="1"/>
          <p:nvPr/>
        </p:nvSpPr>
        <p:spPr>
          <a:xfrm>
            <a:off x="822960" y="4960141"/>
            <a:ext cx="5589260" cy="21536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3E5674"/>
                </a:solidFill>
                <a:latin typeface="Courier New"/>
                <a:ea typeface="Hiragino Sans GB"/>
              </a:rPr>
              <a:t>16</a:t>
            </a:r>
            <a:r>
              <a:rPr sz="1350" b="0" i="0">
                <a:solidFill>
                  <a:srgbClr val="1E3A5F"/>
                </a:solidFill>
                <a:latin typeface="Georgia"/>
                <a:ea typeface="Hiragino Sans GB"/>
              </a:rPr>
              <a:t>备用页B: 最简性与时序</a:t>
            </a:r>
          </a:p>
        </p:txBody>
      </p:sp>
      <p:sp>
        <p:nvSpPr>
          <p:cNvPr id="50" name="deckkit-motif-quiet"/>
          <p:cNvSpPr/>
          <p:nvPr/>
        </p:nvSpPr>
        <p:spPr>
          <a:xfrm>
            <a:off x="822960" y="5193792"/>
            <a:ext cx="5589260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0"/>
                </a:lnTo>
              </a:path>
            </a:pathLst>
          </a:custGeom>
          <a:noFill/>
          <a:ln w="5080" cap="rnd">
            <a:solidFill>
              <a:srgbClr val="3E5674"/>
            </a:solidFill>
            <a:prstDash val="dash"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7150425" y="758952"/>
            <a:ext cx="4218310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1" i="0">
                <a:solidFill>
                  <a:srgbClr val="1E3A5F"/>
                </a:solidFill>
                <a:latin typeface="Courier New"/>
                <a:ea typeface="Hiragino Sans GB"/>
              </a:rPr>
              <a:t>论文档案</a:t>
            </a:r>
          </a:p>
        </p:txBody>
      </p:sp>
      <p:sp>
        <p:nvSpPr>
          <p:cNvPr id="52" name="Rectangle 51"/>
          <p:cNvSpPr/>
          <p:nvPr/>
        </p:nvSpPr>
        <p:spPr>
          <a:xfrm>
            <a:off x="7150425" y="1069848"/>
            <a:ext cx="4218310" cy="18288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7150425" y="1161288"/>
            <a:ext cx="777240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3E5674"/>
                </a:solidFill>
                <a:latin typeface="Courier New"/>
                <a:ea typeface="Hiragino Sans GB"/>
              </a:rPr>
              <a:t>题目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973385" y="1143000"/>
            <a:ext cx="3349629" cy="37795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0" i="0">
                <a:solidFill>
                  <a:srgbClr val="1E3A5F"/>
                </a:solidFill>
                <a:latin typeface="Georgia"/>
                <a:ea typeface="Hiragino Sans GB"/>
              </a:rPr>
              <a:t>A Symbolic Analysis of Relay and Switching Circuits</a:t>
            </a:r>
          </a:p>
        </p:txBody>
      </p:sp>
      <p:sp>
        <p:nvSpPr>
          <p:cNvPr id="55" name="deckkit-motif-quiet"/>
          <p:cNvSpPr/>
          <p:nvPr/>
        </p:nvSpPr>
        <p:spPr>
          <a:xfrm>
            <a:off x="7150425" y="1557528"/>
            <a:ext cx="4218310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0"/>
                </a:lnTo>
              </a:path>
            </a:pathLst>
          </a:custGeom>
          <a:noFill/>
          <a:ln w="5080" cap="rnd">
            <a:solidFill>
              <a:srgbClr val="3E5674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7150425" y="1612392"/>
            <a:ext cx="777240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3E5674"/>
                </a:solidFill>
                <a:latin typeface="Courier New"/>
                <a:ea typeface="Hiragino Sans GB"/>
              </a:rPr>
              <a:t>作者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973385" y="1594104"/>
            <a:ext cx="3349629" cy="241401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0" i="0">
                <a:solidFill>
                  <a:srgbClr val="1E3A5F"/>
                </a:solidFill>
                <a:latin typeface="Georgia"/>
                <a:ea typeface="Hiragino Sans GB"/>
              </a:rPr>
              <a:t>Claude Elwood Shannon（克劳德·香农）</a:t>
            </a:r>
          </a:p>
        </p:txBody>
      </p:sp>
      <p:sp>
        <p:nvSpPr>
          <p:cNvPr id="58" name="deckkit-motif-quiet"/>
          <p:cNvSpPr/>
          <p:nvPr/>
        </p:nvSpPr>
        <p:spPr>
          <a:xfrm>
            <a:off x="7150425" y="1959864"/>
            <a:ext cx="4218310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0"/>
                </a:lnTo>
              </a:path>
            </a:pathLst>
          </a:custGeom>
          <a:noFill/>
          <a:ln w="5080" cap="rnd">
            <a:solidFill>
              <a:srgbClr val="3E5674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7150425" y="2014728"/>
            <a:ext cx="777240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3E5674"/>
                </a:solidFill>
                <a:latin typeface="Courier New"/>
                <a:ea typeface="Hiragino Sans GB"/>
              </a:rPr>
              <a:t>单位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7973385" y="1996440"/>
            <a:ext cx="3349629" cy="241401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0" i="0">
                <a:solidFill>
                  <a:srgbClr val="1E3A5F"/>
                </a:solidFill>
                <a:latin typeface="Georgia"/>
                <a:ea typeface="Hiragino Sans GB"/>
              </a:rPr>
              <a:t>麻省理工学院(MIT)电机工程系</a:t>
            </a:r>
          </a:p>
        </p:txBody>
      </p:sp>
      <p:sp>
        <p:nvSpPr>
          <p:cNvPr id="61" name="deckkit-motif-quiet"/>
          <p:cNvSpPr/>
          <p:nvPr/>
        </p:nvSpPr>
        <p:spPr>
          <a:xfrm>
            <a:off x="7150425" y="2362200"/>
            <a:ext cx="4218310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0"/>
                </a:lnTo>
              </a:path>
            </a:pathLst>
          </a:custGeom>
          <a:noFill/>
          <a:ln w="5080" cap="rnd">
            <a:solidFill>
              <a:srgbClr val="3E5674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7150425" y="2417064"/>
            <a:ext cx="777240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3E5674"/>
                </a:solidFill>
                <a:latin typeface="Courier New"/>
                <a:ea typeface="Hiragino Sans GB"/>
              </a:rPr>
              <a:t>提交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7973385" y="2398776"/>
            <a:ext cx="3349629" cy="241401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0" i="0">
                <a:solidFill>
                  <a:srgbClr val="1E3A5F"/>
                </a:solidFill>
                <a:latin typeface="Times New Roman"/>
                <a:ea typeface="Hiragino Sans GB"/>
              </a:rPr>
              <a:t>1937</a:t>
            </a:r>
            <a:r>
              <a:rPr sz="1200" b="0" i="0">
                <a:solidFill>
                  <a:srgbClr val="1E3A5F"/>
                </a:solidFill>
                <a:latin typeface="Georgia"/>
                <a:ea typeface="Hiragino Sans GB"/>
              </a:rPr>
              <a:t>年</a:t>
            </a:r>
            <a:r>
              <a:rPr sz="1200" b="0" i="0">
                <a:solidFill>
                  <a:srgbClr val="1E3A5F"/>
                </a:solidFill>
                <a:latin typeface="Times New Roman"/>
                <a:ea typeface="Hiragino Sans GB"/>
              </a:rPr>
              <a:t>8</a:t>
            </a:r>
            <a:r>
              <a:rPr sz="1200" b="0" i="0">
                <a:solidFill>
                  <a:srgbClr val="1E3A5F"/>
                </a:solidFill>
                <a:latin typeface="Georgia"/>
                <a:ea typeface="Hiragino Sans GB"/>
              </a:rPr>
              <a:t>月</a:t>
            </a:r>
            <a:r>
              <a:rPr sz="1200" b="0" i="0">
                <a:solidFill>
                  <a:srgbClr val="1E3A5F"/>
                </a:solidFill>
                <a:latin typeface="Times New Roman"/>
                <a:ea typeface="Hiragino Sans GB"/>
              </a:rPr>
              <a:t>10</a:t>
            </a:r>
            <a:r>
              <a:rPr sz="1200" b="0" i="0">
                <a:solidFill>
                  <a:srgbClr val="1E3A5F"/>
                </a:solidFill>
                <a:latin typeface="Georgia"/>
                <a:ea typeface="Hiragino Sans GB"/>
              </a:rPr>
              <a:t>日（封面页所署日期）</a:t>
            </a:r>
          </a:p>
        </p:txBody>
      </p:sp>
      <p:sp>
        <p:nvSpPr>
          <p:cNvPr id="64" name="deckkit-motif-quiet"/>
          <p:cNvSpPr/>
          <p:nvPr/>
        </p:nvSpPr>
        <p:spPr>
          <a:xfrm>
            <a:off x="7150425" y="2764536"/>
            <a:ext cx="4218310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0"/>
                </a:lnTo>
              </a:path>
            </a:pathLst>
          </a:custGeom>
          <a:noFill/>
          <a:ln w="5080" cap="rnd">
            <a:solidFill>
              <a:srgbClr val="3E5674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7150425" y="2819400"/>
            <a:ext cx="777240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3E5674"/>
                </a:solidFill>
                <a:latin typeface="Courier New"/>
                <a:ea typeface="Hiragino Sans GB"/>
              </a:rPr>
              <a:t>学位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7973385" y="2801112"/>
            <a:ext cx="3349629" cy="241401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0" i="0">
                <a:solidFill>
                  <a:srgbClr val="1E3A5F"/>
                </a:solidFill>
                <a:latin typeface="Georgia"/>
                <a:ea typeface="Hiragino Sans GB"/>
              </a:rPr>
              <a:t>理学硕士Master of Science, </a:t>
            </a:r>
            <a:r>
              <a:rPr sz="1200" b="0" i="0">
                <a:solidFill>
                  <a:srgbClr val="1E3A5F"/>
                </a:solidFill>
                <a:latin typeface="Times New Roman"/>
                <a:ea typeface="Hiragino Sans GB"/>
              </a:rPr>
              <a:t>1940</a:t>
            </a:r>
            <a:r>
              <a:rPr sz="1200" b="0" i="0">
                <a:solidFill>
                  <a:srgbClr val="1E3A5F"/>
                </a:solidFill>
                <a:latin typeface="Georgia"/>
                <a:ea typeface="Hiragino Sans GB"/>
              </a:rPr>
              <a:t>年</a:t>
            </a:r>
          </a:p>
        </p:txBody>
      </p:sp>
      <p:sp>
        <p:nvSpPr>
          <p:cNvPr id="67" name="deckkit-motif-quiet"/>
          <p:cNvSpPr/>
          <p:nvPr/>
        </p:nvSpPr>
        <p:spPr>
          <a:xfrm>
            <a:off x="7150425" y="3166872"/>
            <a:ext cx="4218310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0"/>
                </a:lnTo>
              </a:path>
            </a:pathLst>
          </a:custGeom>
          <a:noFill/>
          <a:ln w="5080" cap="rnd">
            <a:solidFill>
              <a:srgbClr val="3E5674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7150425" y="3221736"/>
            <a:ext cx="777240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3E5674"/>
                </a:solidFill>
                <a:latin typeface="Courier New"/>
                <a:ea typeface="Hiragino Sans GB"/>
              </a:rPr>
              <a:t>指导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7973385" y="3203448"/>
            <a:ext cx="3349629" cy="241401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0" i="0">
                <a:solidFill>
                  <a:srgbClr val="1E3A5F"/>
                </a:solidFill>
                <a:latin typeface="Georgia"/>
                <a:ea typeface="Hiragino Sans GB"/>
              </a:rPr>
              <a:t>F. L.希区柯克(Frank L. Hitchcock)教授</a:t>
            </a:r>
          </a:p>
        </p:txBody>
      </p:sp>
      <p:sp>
        <p:nvSpPr>
          <p:cNvPr id="70" name="deckkit-motif-quiet"/>
          <p:cNvSpPr/>
          <p:nvPr/>
        </p:nvSpPr>
        <p:spPr>
          <a:xfrm>
            <a:off x="7150425" y="3569208"/>
            <a:ext cx="4218310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0"/>
                </a:lnTo>
              </a:path>
            </a:pathLst>
          </a:custGeom>
          <a:noFill/>
          <a:ln w="5080" cap="rnd">
            <a:solidFill>
              <a:srgbClr val="3E5674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7150425" y="3624072"/>
            <a:ext cx="777240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3E5674"/>
                </a:solidFill>
                <a:latin typeface="Courier New"/>
                <a:ea typeface="Hiragino Sans GB"/>
              </a:rPr>
              <a:t>发表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7973385" y="3605784"/>
            <a:ext cx="3349629" cy="446227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0" i="0">
                <a:solidFill>
                  <a:srgbClr val="1E3A5F"/>
                </a:solidFill>
                <a:latin typeface="Georgia"/>
                <a:ea typeface="Hiragino Sans GB"/>
              </a:rPr>
              <a:t>摘要版刊于Transactions of the AIEE第</a:t>
            </a:r>
            <a:r>
              <a:rPr sz="1200" b="0" i="0">
                <a:solidFill>
                  <a:srgbClr val="1E3A5F"/>
                </a:solidFill>
                <a:latin typeface="Times New Roman"/>
                <a:ea typeface="Hiragino Sans GB"/>
              </a:rPr>
              <a:t>57</a:t>
            </a:r>
            <a:r>
              <a:rPr sz="1200" b="0" i="0">
                <a:solidFill>
                  <a:srgbClr val="1E3A5F"/>
                </a:solidFill>
                <a:latin typeface="Georgia"/>
                <a:ea typeface="Hiragino Sans GB"/>
              </a:rPr>
              <a:t>卷第</a:t>
            </a:r>
            <a:r>
              <a:rPr sz="1200" b="0" i="0">
                <a:solidFill>
                  <a:srgbClr val="1E3A5F"/>
                </a:solidFill>
                <a:latin typeface="Times New Roman"/>
                <a:ea typeface="Hiragino Sans GB"/>
              </a:rPr>
              <a:t>12</a:t>
            </a:r>
            <a:r>
              <a:rPr sz="1200" b="0" i="0">
                <a:solidFill>
                  <a:srgbClr val="1E3A5F"/>
                </a:solidFill>
                <a:latin typeface="Georgia"/>
                <a:ea typeface="Hiragino Sans GB"/>
              </a:rPr>
              <a:t>期，</a:t>
            </a:r>
            <a:r>
              <a:rPr sz="1200" b="0" i="0">
                <a:solidFill>
                  <a:srgbClr val="1E3A5F"/>
                </a:solidFill>
                <a:latin typeface="Times New Roman"/>
                <a:ea typeface="Hiragino Sans GB"/>
              </a:rPr>
              <a:t>1938</a:t>
            </a:r>
            <a:r>
              <a:rPr sz="1200" b="0" i="0">
                <a:solidFill>
                  <a:srgbClr val="1E3A5F"/>
                </a:solidFill>
                <a:latin typeface="Georgia"/>
                <a:ea typeface="Hiragino Sans GB"/>
              </a:rPr>
              <a:t>年，第</a:t>
            </a:r>
            <a:r>
              <a:rPr sz="1200" b="0" i="0">
                <a:solidFill>
                  <a:srgbClr val="1E3A5F"/>
                </a:solidFill>
                <a:latin typeface="Times New Roman"/>
                <a:ea typeface="Hiragino Sans GB"/>
              </a:rPr>
              <a:t>713–723</a:t>
            </a:r>
            <a:r>
              <a:rPr sz="1200" b="0" i="0">
                <a:solidFill>
                  <a:srgbClr val="1E3A5F"/>
                </a:solidFill>
                <a:latin typeface="Georgia"/>
                <a:ea typeface="Hiragino Sans GB"/>
              </a:rPr>
              <a:t>页</a:t>
            </a:r>
          </a:p>
        </p:txBody>
      </p:sp>
      <p:sp>
        <p:nvSpPr>
          <p:cNvPr id="73" name="deckkit-motif-quiet"/>
          <p:cNvSpPr/>
          <p:nvPr/>
        </p:nvSpPr>
        <p:spPr>
          <a:xfrm>
            <a:off x="7150425" y="4088587"/>
            <a:ext cx="4218310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0"/>
                </a:lnTo>
              </a:path>
            </a:pathLst>
          </a:custGeom>
          <a:noFill/>
          <a:ln w="5080" cap="rnd">
            <a:solidFill>
              <a:srgbClr val="3E5674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822960" y="5768035"/>
            <a:ext cx="7086600" cy="3950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3E5674"/>
                </a:solidFill>
                <a:latin typeface="Georgia"/>
                <a:ea typeface="Hiragino Sans GB"/>
              </a:rPr>
              <a:t>来源：论文封面页(MIT DSpace </a:t>
            </a:r>
            <a:r>
              <a:rPr sz="1050" b="0" i="0">
                <a:solidFill>
                  <a:srgbClr val="3E5674"/>
                </a:solidFill>
                <a:latin typeface="Times New Roman"/>
                <a:ea typeface="Hiragino Sans GB"/>
              </a:rPr>
              <a:t>1721.1/11173</a:t>
            </a:r>
            <a:r>
              <a:rPr sz="1050" b="0" i="0">
                <a:solidFill>
                  <a:srgbClr val="3E5674"/>
                </a:solidFill>
                <a:latin typeface="Georgia"/>
                <a:ea typeface="Hiragino Sans GB"/>
              </a:rPr>
              <a:t>); AIEE Transactions </a:t>
            </a:r>
            <a:r>
              <a:rPr sz="1050" b="0" i="0">
                <a:solidFill>
                  <a:srgbClr val="3E5674"/>
                </a:solidFill>
                <a:latin typeface="Times New Roman"/>
                <a:ea typeface="Hiragino Sans GB"/>
              </a:rPr>
              <a:t>57</a:t>
            </a:r>
            <a:r>
              <a:rPr sz="1050" b="0" i="0">
                <a:solidFill>
                  <a:srgbClr val="3E5674"/>
                </a:solidFill>
                <a:latin typeface="Georgia"/>
                <a:ea typeface="Hiragino Sans GB"/>
              </a:rPr>
              <a:t>(</a:t>
            </a:r>
            <a:r>
              <a:rPr sz="1050" b="0" i="0">
                <a:solidFill>
                  <a:srgbClr val="3E5674"/>
                </a:solidFill>
                <a:latin typeface="Times New Roman"/>
                <a:ea typeface="Hiragino Sans GB"/>
              </a:rPr>
              <a:t>12</a:t>
            </a:r>
            <a:r>
              <a:rPr sz="1050" b="0" i="0">
                <a:solidFill>
                  <a:srgbClr val="3E5674"/>
                </a:solidFill>
                <a:latin typeface="Georgia"/>
                <a:ea typeface="Hiragino Sans GB"/>
              </a:rPr>
              <a:t>):</a:t>
            </a:r>
            <a:r>
              <a:rPr sz="1050" b="0" i="0">
                <a:solidFill>
                  <a:srgbClr val="3E5674"/>
                </a:solidFill>
                <a:latin typeface="Times New Roman"/>
                <a:ea typeface="Hiragino Sans GB"/>
              </a:rPr>
              <a:t>713–723</a:t>
            </a:r>
            <a:r>
              <a:rPr sz="1050" b="0" i="0">
                <a:solidFill>
                  <a:srgbClr val="3E5674"/>
                </a:solidFill>
                <a:latin typeface="Georgia"/>
                <a:ea typeface="Hiragino Sans GB"/>
              </a:rPr>
              <a:t>(</a:t>
            </a:r>
            <a:r>
              <a:rPr sz="1050" b="0" i="0">
                <a:solidFill>
                  <a:srgbClr val="3E5674"/>
                </a:solidFill>
                <a:latin typeface="Times New Roman"/>
                <a:ea typeface="Hiragino Sans GB"/>
              </a:rPr>
              <a:t>1938</a:t>
            </a:r>
            <a:r>
              <a:rPr sz="1050" b="0" i="0">
                <a:solidFill>
                  <a:srgbClr val="3E5674"/>
                </a:solidFill>
                <a:latin typeface="Georgia"/>
                <a:ea typeface="Hiragino Sans GB"/>
              </a:rPr>
              <a:t>).点击左侧目录可跳转到对应图纸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 name="vl.drafting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1" name="deckkit-a11ytitle"/>
          <p:cNvSpPr>
            <a:spLocks noGrp="1"/>
          </p:cNvSpPr>
          <p:nvPr>
            <p:ph type="title"/>
          </p:nvPr>
        </p:nvSpPr>
        <p:spPr>
          <a:xfrm>
            <a:off x="0" y="-914400"/>
            <a:ext cx="12191695" cy="457200"/>
          </a:xfrm>
          <a:ln/>
        </p:spPr>
        <p:txBody>
          <a:bodyPr/>
          <a:lstStyle/>
          <a:p>
            <a:pPr/>
            <a:r>
              <a:rPr sz="1000" b="0" i="0">
                <a:solidFill>
                  <a:srgbClr val="1E3A5F"/>
                </a:solidFill>
                <a:latin typeface="Arial"/>
                <a:ea typeface="Hiragino Sans GB"/>
              </a:rPr>
              <a:t>继电器电路靠“试凑”设计，既慢又难保证最简</a:t>
            </a:r>
          </a:p>
        </p:txBody>
      </p:sp>
      <p:sp>
        <p:nvSpPr>
          <p:cNvPr id="2" name="deckkit-vl.drafting"/>
          <p:cNvSpPr/>
          <p:nvPr/>
        </p:nvSpPr>
        <p:spPr>
          <a:xfrm>
            <a:off x="292608" y="292608"/>
            <a:ext cx="11606479" cy="6272784"/>
          </a:xfrm>
          <a:prstGeom prst="rect">
            <a:avLst/>
          </a:prstGeom>
          <a:noFill/>
          <a:ln w="12700">
            <a:solidFill>
              <a:srgbClr val="1E3A5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deckkit-vl.drafting"/>
          <p:cNvSpPr/>
          <p:nvPr/>
        </p:nvSpPr>
        <p:spPr>
          <a:xfrm>
            <a:off x="384048" y="384048"/>
            <a:ext cx="11423599" cy="6089904"/>
          </a:xfrm>
          <a:prstGeom prst="rect">
            <a:avLst/>
          </a:prstGeom>
          <a:noFill/>
          <a:ln w="6350">
            <a:solidFill>
              <a:srgbClr val="1E3A5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deckkit-vl.drafting"/>
          <p:cNvSpPr txBox="1"/>
          <p:nvPr/>
        </p:nvSpPr>
        <p:spPr>
          <a:xfrm>
            <a:off x="1198854" y="27432"/>
            <a:ext cx="274320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1</a:t>
            </a:r>
          </a:p>
        </p:txBody>
      </p:sp>
      <p:sp>
        <p:nvSpPr>
          <p:cNvPr id="5" name="deckkit-vl.drafting"/>
          <p:cNvSpPr txBox="1"/>
          <p:nvPr/>
        </p:nvSpPr>
        <p:spPr>
          <a:xfrm>
            <a:off x="3102787" y="27432"/>
            <a:ext cx="274320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2</a:t>
            </a:r>
          </a:p>
        </p:txBody>
      </p:sp>
      <p:sp>
        <p:nvSpPr>
          <p:cNvPr id="6" name="deckkit-vl.drafting"/>
          <p:cNvSpPr txBox="1"/>
          <p:nvPr/>
        </p:nvSpPr>
        <p:spPr>
          <a:xfrm>
            <a:off x="5006720" y="27432"/>
            <a:ext cx="274320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3</a:t>
            </a:r>
          </a:p>
        </p:txBody>
      </p:sp>
      <p:sp>
        <p:nvSpPr>
          <p:cNvPr id="7" name="deckkit-vl.drafting"/>
          <p:cNvSpPr txBox="1"/>
          <p:nvPr/>
        </p:nvSpPr>
        <p:spPr>
          <a:xfrm>
            <a:off x="6910654" y="27432"/>
            <a:ext cx="274320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4</a:t>
            </a:r>
          </a:p>
        </p:txBody>
      </p:sp>
      <p:sp>
        <p:nvSpPr>
          <p:cNvPr id="8" name="deckkit-vl.drafting"/>
          <p:cNvSpPr txBox="1"/>
          <p:nvPr/>
        </p:nvSpPr>
        <p:spPr>
          <a:xfrm>
            <a:off x="8814587" y="27432"/>
            <a:ext cx="274320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5</a:t>
            </a:r>
          </a:p>
        </p:txBody>
      </p:sp>
      <p:sp>
        <p:nvSpPr>
          <p:cNvPr id="9" name="deckkit-vl.drafting"/>
          <p:cNvSpPr txBox="1"/>
          <p:nvPr/>
        </p:nvSpPr>
        <p:spPr>
          <a:xfrm>
            <a:off x="10718520" y="27432"/>
            <a:ext cx="274320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6</a:t>
            </a:r>
          </a:p>
        </p:txBody>
      </p:sp>
      <p:sp>
        <p:nvSpPr>
          <p:cNvPr id="10" name="deckkit-vl.drafting"/>
          <p:cNvSpPr txBox="1"/>
          <p:nvPr/>
        </p:nvSpPr>
        <p:spPr>
          <a:xfrm>
            <a:off x="18288" y="1035557"/>
            <a:ext cx="256032" cy="219456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A</a:t>
            </a:r>
          </a:p>
        </p:txBody>
      </p:sp>
      <p:sp>
        <p:nvSpPr>
          <p:cNvPr id="11" name="deckkit-vl.drafting"/>
          <p:cNvSpPr txBox="1"/>
          <p:nvPr/>
        </p:nvSpPr>
        <p:spPr>
          <a:xfrm>
            <a:off x="18288" y="2558034"/>
            <a:ext cx="256032" cy="219456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B</a:t>
            </a:r>
          </a:p>
        </p:txBody>
      </p:sp>
      <p:sp>
        <p:nvSpPr>
          <p:cNvPr id="12" name="deckkit-vl.drafting"/>
          <p:cNvSpPr txBox="1"/>
          <p:nvPr/>
        </p:nvSpPr>
        <p:spPr>
          <a:xfrm>
            <a:off x="18288" y="4080509"/>
            <a:ext cx="256032" cy="219456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C</a:t>
            </a:r>
          </a:p>
        </p:txBody>
      </p:sp>
      <p:sp>
        <p:nvSpPr>
          <p:cNvPr id="13" name="deckkit-vl.drafting"/>
          <p:cNvSpPr txBox="1"/>
          <p:nvPr/>
        </p:nvSpPr>
        <p:spPr>
          <a:xfrm>
            <a:off x="18288" y="5602986"/>
            <a:ext cx="256032" cy="219456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D</a:t>
            </a:r>
          </a:p>
        </p:txBody>
      </p:sp>
      <p:sp>
        <p:nvSpPr>
          <p:cNvPr id="14" name="deckkit-vl.drafting"/>
          <p:cNvSpPr/>
          <p:nvPr/>
        </p:nvSpPr>
        <p:spPr>
          <a:xfrm>
            <a:off x="8131759" y="5541264"/>
            <a:ext cx="3566160" cy="822960"/>
          </a:xfrm>
          <a:prstGeom prst="rect">
            <a:avLst/>
          </a:prstGeom>
          <a:noFill/>
          <a:ln w="9525">
            <a:solidFill>
              <a:srgbClr val="1E3A5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5" name="deckkit-vl.drafting"/>
          <p:cNvCxnSpPr/>
          <p:nvPr/>
        </p:nvCxnSpPr>
        <p:spPr>
          <a:xfrm>
            <a:off x="10485424" y="5541264"/>
            <a:ext cx="0" cy="822960"/>
          </a:xfrm>
          <a:prstGeom prst="line">
            <a:avLst/>
          </a:prstGeom>
          <a:ln w="6350">
            <a:solidFill>
              <a:srgbClr val="1E3A5F"/>
            </a:solidFill>
          </a:ln>
          <a:effectLst/>
        </p:spPr>
      </p:cxnSp>
      <p:sp>
        <p:nvSpPr>
          <p:cNvPr id="16" name="deckkit-vl.drafting"/>
          <p:cNvSpPr txBox="1"/>
          <p:nvPr/>
        </p:nvSpPr>
        <p:spPr>
          <a:xfrm>
            <a:off x="10558576" y="5596127"/>
            <a:ext cx="1084478" cy="71323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SHEET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E3A5F"/>
                </a:solidFill>
                <a:latin typeface="Courier New"/>
                <a:ea typeface="Hiragino Sans GB"/>
              </a:rPr>
              <a:t>03</a:t>
            </a:r>
          </a:p>
        </p:txBody>
      </p:sp>
      <p:sp>
        <p:nvSpPr>
          <p:cNvPr id="17" name="deckkit-vl.drafting"/>
          <p:cNvSpPr txBox="1"/>
          <p:nvPr/>
        </p:nvSpPr>
        <p:spPr>
          <a:xfrm>
            <a:off x="8204911" y="5596127"/>
            <a:ext cx="2225649" cy="71323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PROJECT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E3A5F"/>
                </a:solidFill>
                <a:latin typeface="Courier New"/>
                <a:ea typeface="Hiragino Sans GB"/>
              </a:rPr>
              <a:t>香农 1937 · 硕士论文答辩示例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04911" y="6089904"/>
            <a:ext cx="2225649" cy="219456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750" b="0" i="0">
                <a:solidFill>
                  <a:srgbClr val="3E5674"/>
                </a:solidFill>
                <a:latin typeface="Courier New"/>
                <a:ea typeface="Hiragino Sans GB"/>
              </a:rPr>
              <a:t>DRAWN 示例  DATE 1937-08-10  NTS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60" y="713232"/>
            <a:ext cx="10545775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1" i="0">
                <a:solidFill>
                  <a:srgbClr val="1E3A5F"/>
                </a:solidFill>
                <a:latin typeface="Courier New"/>
                <a:ea typeface="Hiragino Sans GB"/>
              </a:rPr>
              <a:t>研究背景 · 1930年代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60" y="1024128"/>
            <a:ext cx="10545775" cy="53279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800" b="0" i="0">
                <a:solidFill>
                  <a:srgbClr val="1E3A5F"/>
                </a:solidFill>
                <a:latin typeface="Georgia"/>
                <a:ea typeface="Hiragino Sans GB"/>
              </a:rPr>
              <a:t>继电器电路靠“试凑”设计，既慢又难保证最简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2960" y="1758086"/>
            <a:ext cx="4572000" cy="25603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3E5674"/>
                </a:solidFill>
                <a:latin typeface="Courier New"/>
                <a:ea typeface="Hiragino Sans GB"/>
              </a:rPr>
              <a:t>详图A　继电器：一个线圈带动两种触点</a:t>
            </a:r>
          </a:p>
        </p:txBody>
      </p:sp>
      <p:sp>
        <p:nvSpPr>
          <p:cNvPr id="23" name="deckkit-motif-quiet"/>
          <p:cNvSpPr/>
          <p:nvPr/>
        </p:nvSpPr>
        <p:spPr>
          <a:xfrm>
            <a:off x="1234440" y="2059838"/>
            <a:ext cx="457200" cy="1737360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5789"/>
                </a:moveTo>
                <a:lnTo>
                  <a:pt x="100000" y="15789"/>
                </a:lnTo>
                <a:moveTo>
                  <a:pt x="100000" y="15789"/>
                </a:moveTo>
                <a:lnTo>
                  <a:pt x="100000" y="84211"/>
                </a:lnTo>
                <a:moveTo>
                  <a:pt x="100000" y="84211"/>
                </a:moveTo>
                <a:lnTo>
                  <a:pt x="0" y="84211"/>
                </a:lnTo>
                <a:moveTo>
                  <a:pt x="0" y="84211"/>
                </a:moveTo>
                <a:lnTo>
                  <a:pt x="0" y="15789"/>
                </a:lnTo>
                <a:moveTo>
                  <a:pt x="0" y="21711"/>
                </a:moveTo>
                <a:lnTo>
                  <a:pt x="100000" y="26974"/>
                </a:lnTo>
                <a:moveTo>
                  <a:pt x="0" y="30263"/>
                </a:moveTo>
                <a:lnTo>
                  <a:pt x="100000" y="35526"/>
                </a:lnTo>
                <a:moveTo>
                  <a:pt x="0" y="38816"/>
                </a:moveTo>
                <a:lnTo>
                  <a:pt x="100000" y="44079"/>
                </a:lnTo>
                <a:moveTo>
                  <a:pt x="0" y="47368"/>
                </a:moveTo>
                <a:lnTo>
                  <a:pt x="100000" y="52632"/>
                </a:lnTo>
                <a:moveTo>
                  <a:pt x="0" y="55921"/>
                </a:moveTo>
                <a:lnTo>
                  <a:pt x="100000" y="61184"/>
                </a:lnTo>
                <a:moveTo>
                  <a:pt x="0" y="64474"/>
                </a:moveTo>
                <a:lnTo>
                  <a:pt x="100000" y="69737"/>
                </a:lnTo>
                <a:moveTo>
                  <a:pt x="0" y="73026"/>
                </a:moveTo>
                <a:lnTo>
                  <a:pt x="100000" y="78289"/>
                </a:lnTo>
                <a:moveTo>
                  <a:pt x="26000" y="15789"/>
                </a:moveTo>
                <a:lnTo>
                  <a:pt x="26000" y="0"/>
                </a:lnTo>
                <a:moveTo>
                  <a:pt x="74000" y="84211"/>
                </a:moveTo>
                <a:lnTo>
                  <a:pt x="74000" y="100000"/>
                </a:lnTo>
              </a:path>
            </a:pathLst>
          </a:custGeom>
          <a:noFill/>
          <a:ln w="12700" cap="rnd">
            <a:solidFill>
              <a:srgbClr val="1E3A5F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" name="deckkit-decor:a coil terminal ring: its ink outline carries it"/>
          <p:cNvSpPr/>
          <p:nvPr/>
        </p:nvSpPr>
        <p:spPr>
          <a:xfrm>
            <a:off x="1298448" y="2004974"/>
            <a:ext cx="109728" cy="109728"/>
          </a:xfrm>
          <a:prstGeom prst="ellipse">
            <a:avLst/>
          </a:prstGeom>
          <a:solidFill>
            <a:srgbClr val="F1EFE8"/>
          </a:solidFill>
          <a:ln w="12700">
            <a:solidFill>
              <a:srgbClr val="1E3A5F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" name="deckkit-decor:a coil terminal ring: its ink outline carries it"/>
          <p:cNvSpPr/>
          <p:nvPr/>
        </p:nvSpPr>
        <p:spPr>
          <a:xfrm>
            <a:off x="1517904" y="3742334"/>
            <a:ext cx="109728" cy="109728"/>
          </a:xfrm>
          <a:prstGeom prst="ellipse">
            <a:avLst/>
          </a:prstGeom>
          <a:solidFill>
            <a:srgbClr val="F1EFE8"/>
          </a:solidFill>
          <a:ln w="12700">
            <a:solidFill>
              <a:srgbClr val="1E3A5F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764792" y="2773070"/>
            <a:ext cx="365760" cy="31089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600" b="0" i="1">
                <a:solidFill>
                  <a:srgbClr val="1E3A5F"/>
                </a:solidFill>
                <a:latin typeface="Times New Roman"/>
                <a:ea typeface="Hiragino Sans GB"/>
              </a:rPr>
              <a:t>X</a:t>
            </a:r>
          </a:p>
        </p:txBody>
      </p:sp>
      <p:sp>
        <p:nvSpPr>
          <p:cNvPr id="27" name="Oval 26"/>
          <p:cNvSpPr/>
          <p:nvPr/>
        </p:nvSpPr>
        <p:spPr>
          <a:xfrm>
            <a:off x="3391966" y="2434285"/>
            <a:ext cx="74066" cy="74066"/>
          </a:xfrm>
          <a:prstGeom prst="ellipse">
            <a:avLst/>
          </a:prstGeom>
          <a:solidFill>
            <a:srgbClr val="1E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3776014" y="2434285"/>
            <a:ext cx="74066" cy="74066"/>
          </a:xfrm>
          <a:prstGeom prst="ellipse">
            <a:avLst/>
          </a:prstGeom>
          <a:solidFill>
            <a:srgbClr val="1E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3264408" y="2014118"/>
            <a:ext cx="713232" cy="256032"/>
          </a:xfrm>
          <a:prstGeom prst="rect">
            <a:avLst/>
          </a:prstGeom>
          <a:noFill/>
          <a:ln/>
        </p:spPr>
        <p:txBody>
          <a:bodyPr wrap="non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1">
                <a:solidFill>
                  <a:srgbClr val="1E3A5F"/>
                </a:solidFill>
                <a:latin typeface="Times New Roman"/>
                <a:ea typeface="Hiragino Sans GB"/>
              </a:rPr>
              <a:t>X</a:t>
            </a:r>
          </a:p>
        </p:txBody>
      </p:sp>
      <p:sp>
        <p:nvSpPr>
          <p:cNvPr id="30" name="deckkit-motif-quiet"/>
          <p:cNvSpPr/>
          <p:nvPr/>
        </p:nvSpPr>
        <p:spPr>
          <a:xfrm>
            <a:off x="2971800" y="2315870"/>
            <a:ext cx="1298448" cy="155447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22535" y="100000"/>
                </a:lnTo>
                <a:moveTo>
                  <a:pt x="22535" y="100000"/>
                </a:moveTo>
                <a:lnTo>
                  <a:pt x="35211" y="100000"/>
                </a:lnTo>
                <a:moveTo>
                  <a:pt x="64789" y="100000"/>
                </a:moveTo>
                <a:lnTo>
                  <a:pt x="77465" y="100000"/>
                </a:lnTo>
                <a:moveTo>
                  <a:pt x="35211" y="100000"/>
                </a:moveTo>
                <a:lnTo>
                  <a:pt x="63380" y="0"/>
                </a:lnTo>
                <a:moveTo>
                  <a:pt x="77465" y="100000"/>
                </a:moveTo>
                <a:lnTo>
                  <a:pt x="100000" y="100000"/>
                </a:lnTo>
              </a:path>
            </a:pathLst>
          </a:custGeom>
          <a:noFill/>
          <a:ln w="13970" cap="rnd">
            <a:solidFill>
              <a:srgbClr val="1E3A5F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" name="deckkit-decor:a terminal ring: its ink outline carries it, the ground-coloured fill only hides the wire end"/>
          <p:cNvSpPr/>
          <p:nvPr/>
        </p:nvSpPr>
        <p:spPr>
          <a:xfrm>
            <a:off x="2905963" y="2405481"/>
            <a:ext cx="131673" cy="131673"/>
          </a:xfrm>
          <a:prstGeom prst="ellipse">
            <a:avLst/>
          </a:prstGeom>
          <a:solidFill>
            <a:srgbClr val="F1EFE8"/>
          </a:solidFill>
          <a:ln w="12700">
            <a:solidFill>
              <a:srgbClr val="1E3A5F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" name="deckkit-decor:a terminal ring: its ink outline carries it, the ground-coloured fill only hides the wire end"/>
          <p:cNvSpPr/>
          <p:nvPr/>
        </p:nvSpPr>
        <p:spPr>
          <a:xfrm>
            <a:off x="4204411" y="2405481"/>
            <a:ext cx="131673" cy="131673"/>
          </a:xfrm>
          <a:prstGeom prst="ellipse">
            <a:avLst/>
          </a:prstGeom>
          <a:solidFill>
            <a:srgbClr val="F1EFE8"/>
          </a:solidFill>
          <a:ln w="12700">
            <a:solidFill>
              <a:srgbClr val="1E3A5F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3391966" y="3348685"/>
            <a:ext cx="74066" cy="74066"/>
          </a:xfrm>
          <a:prstGeom prst="ellipse">
            <a:avLst/>
          </a:prstGeom>
          <a:solidFill>
            <a:srgbClr val="1E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3776014" y="3348685"/>
            <a:ext cx="74066" cy="74066"/>
          </a:xfrm>
          <a:prstGeom prst="ellipse">
            <a:avLst/>
          </a:prstGeom>
          <a:solidFill>
            <a:srgbClr val="1E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264408" y="2928518"/>
            <a:ext cx="713232" cy="256032"/>
          </a:xfrm>
          <a:prstGeom prst="rect">
            <a:avLst/>
          </a:prstGeom>
          <a:noFill/>
          <a:ln/>
        </p:spPr>
        <p:txBody>
          <a:bodyPr wrap="non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1">
                <a:solidFill>
                  <a:srgbClr val="1E3A5F"/>
                </a:solidFill>
                <a:latin typeface="Times New Roman"/>
                <a:ea typeface="Hiragino Sans GB"/>
              </a:rPr>
              <a:t>X′</a:t>
            </a:r>
          </a:p>
        </p:txBody>
      </p:sp>
      <p:sp>
        <p:nvSpPr>
          <p:cNvPr id="36" name="deckkit-motif-quiet"/>
          <p:cNvSpPr/>
          <p:nvPr/>
        </p:nvSpPr>
        <p:spPr>
          <a:xfrm>
            <a:off x="2971800" y="3266846"/>
            <a:ext cx="1298448" cy="237743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50000"/>
                </a:moveTo>
                <a:lnTo>
                  <a:pt x="22535" y="50000"/>
                </a:lnTo>
                <a:moveTo>
                  <a:pt x="22535" y="50000"/>
                </a:moveTo>
                <a:lnTo>
                  <a:pt x="35211" y="50000"/>
                </a:lnTo>
                <a:moveTo>
                  <a:pt x="64789" y="50000"/>
                </a:moveTo>
                <a:lnTo>
                  <a:pt x="77465" y="50000"/>
                </a:lnTo>
                <a:moveTo>
                  <a:pt x="35211" y="50000"/>
                </a:moveTo>
                <a:lnTo>
                  <a:pt x="64789" y="50000"/>
                </a:lnTo>
                <a:moveTo>
                  <a:pt x="42254" y="100000"/>
                </a:moveTo>
                <a:lnTo>
                  <a:pt x="57746" y="0"/>
                </a:lnTo>
                <a:moveTo>
                  <a:pt x="77465" y="50000"/>
                </a:moveTo>
                <a:lnTo>
                  <a:pt x="100000" y="50000"/>
                </a:lnTo>
              </a:path>
            </a:pathLst>
          </a:custGeom>
          <a:noFill/>
          <a:ln w="13970" cap="rnd">
            <a:solidFill>
              <a:srgbClr val="1E3A5F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" name="deckkit-decor:a terminal ring: its ink outline carries it, the ground-coloured fill only hides the wire end"/>
          <p:cNvSpPr/>
          <p:nvPr/>
        </p:nvSpPr>
        <p:spPr>
          <a:xfrm>
            <a:off x="2905963" y="3319881"/>
            <a:ext cx="131673" cy="131673"/>
          </a:xfrm>
          <a:prstGeom prst="ellipse">
            <a:avLst/>
          </a:prstGeom>
          <a:solidFill>
            <a:srgbClr val="F1EFE8"/>
          </a:solidFill>
          <a:ln w="12700">
            <a:solidFill>
              <a:srgbClr val="1E3A5F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" name="deckkit-decor:a terminal ring: its ink outline carries it, the ground-coloured fill only hides the wire end"/>
          <p:cNvSpPr/>
          <p:nvPr/>
        </p:nvSpPr>
        <p:spPr>
          <a:xfrm>
            <a:off x="4204411" y="3319881"/>
            <a:ext cx="131673" cy="131673"/>
          </a:xfrm>
          <a:prstGeom prst="ellipse">
            <a:avLst/>
          </a:prstGeom>
          <a:solidFill>
            <a:srgbClr val="F1EFE8"/>
          </a:solidFill>
          <a:ln w="12700">
            <a:solidFill>
              <a:srgbClr val="1E3A5F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" name="deckkit-motif-quiet"/>
          <p:cNvSpPr/>
          <p:nvPr/>
        </p:nvSpPr>
        <p:spPr>
          <a:xfrm>
            <a:off x="2103120" y="2379878"/>
            <a:ext cx="1632021" cy="1115568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49180"/>
                </a:moveTo>
                <a:lnTo>
                  <a:pt x="100000" y="49180"/>
                </a:lnTo>
                <a:moveTo>
                  <a:pt x="100000" y="0"/>
                </a:moveTo>
                <a:lnTo>
                  <a:pt x="100000" y="100000"/>
                </a:lnTo>
              </a:path>
            </a:pathLst>
          </a:custGeom>
          <a:noFill/>
          <a:ln w="8890" cap="rnd">
            <a:solidFill>
              <a:srgbClr val="1E3A5F"/>
            </a:solidFill>
            <a:prstDash val="dash"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" name="deckkit-motif-quiet"/>
          <p:cNvSpPr/>
          <p:nvPr/>
        </p:nvSpPr>
        <p:spPr>
          <a:xfrm>
            <a:off x="1051668" y="3285134"/>
            <a:ext cx="182771" cy="27710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100000" y="0"/>
                </a:moveTo>
                <a:lnTo>
                  <a:pt x="0" y="100000"/>
                </a:lnTo>
              </a:path>
            </a:pathLst>
          </a:custGeom>
          <a:noFill/>
          <a:ln w="7620" cap="rnd">
            <a:solidFill>
              <a:srgbClr val="1E3A5F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1202436" y="3253130"/>
            <a:ext cx="64008" cy="64008"/>
          </a:xfrm>
          <a:prstGeom prst="ellipse">
            <a:avLst/>
          </a:prstGeom>
          <a:solidFill>
            <a:srgbClr val="1E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804672" y="3568598"/>
            <a:ext cx="292608" cy="292608"/>
          </a:xfrm>
          <a:prstGeom prst="ellipse">
            <a:avLst/>
          </a:prstGeom>
          <a:solidFill>
            <a:srgbClr val="F1EFE8"/>
          </a:solidFill>
          <a:ln w="11430">
            <a:solidFill>
              <a:srgbClr val="1E3A5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deckkit-overlap:a numbered balloon: the number sits inside its circle"/>
          <p:cNvSpPr txBox="1"/>
          <p:nvPr/>
        </p:nvSpPr>
        <p:spPr>
          <a:xfrm>
            <a:off x="804672" y="3568598"/>
            <a:ext cx="292608" cy="292608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E3A5F"/>
                </a:solidFill>
                <a:latin typeface="Courier New"/>
                <a:ea typeface="Hiragino Sans GB"/>
              </a:rPr>
              <a:t>1</a:t>
            </a:r>
          </a:p>
        </p:txBody>
      </p:sp>
      <p:sp>
        <p:nvSpPr>
          <p:cNvPr id="44" name="deckkit-motif-quiet"/>
          <p:cNvSpPr/>
          <p:nvPr/>
        </p:nvSpPr>
        <p:spPr>
          <a:xfrm>
            <a:off x="3867912" y="2122952"/>
            <a:ext cx="682392" cy="293502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100000" y="0"/>
                </a:lnTo>
              </a:path>
            </a:pathLst>
          </a:custGeom>
          <a:noFill/>
          <a:ln w="7620" cap="rnd">
            <a:solidFill>
              <a:srgbClr val="1E3A5F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3835908" y="2384450"/>
            <a:ext cx="64008" cy="64008"/>
          </a:xfrm>
          <a:prstGeom prst="ellipse">
            <a:avLst/>
          </a:prstGeom>
          <a:solidFill>
            <a:srgbClr val="1E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4572000" y="1904390"/>
            <a:ext cx="292608" cy="292608"/>
          </a:xfrm>
          <a:prstGeom prst="ellipse">
            <a:avLst/>
          </a:prstGeom>
          <a:solidFill>
            <a:srgbClr val="F1EFE8"/>
          </a:solidFill>
          <a:ln w="11430">
            <a:solidFill>
              <a:srgbClr val="1E3A5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deckkit-overlap:a numbered balloon: the number sits inside its circle"/>
          <p:cNvSpPr txBox="1"/>
          <p:nvPr/>
        </p:nvSpPr>
        <p:spPr>
          <a:xfrm>
            <a:off x="4572000" y="1904390"/>
            <a:ext cx="292608" cy="292608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E3A5F"/>
                </a:solidFill>
                <a:latin typeface="Courier New"/>
                <a:ea typeface="Hiragino Sans GB"/>
              </a:rPr>
              <a:t>2</a:t>
            </a:r>
          </a:p>
        </p:txBody>
      </p:sp>
      <p:sp>
        <p:nvSpPr>
          <p:cNvPr id="48" name="deckkit-motif-quiet"/>
          <p:cNvSpPr/>
          <p:nvPr/>
        </p:nvSpPr>
        <p:spPr>
          <a:xfrm>
            <a:off x="3867912" y="3440582"/>
            <a:ext cx="681098" cy="278298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00000"/>
                </a:lnTo>
              </a:path>
            </a:pathLst>
          </a:custGeom>
          <a:noFill/>
          <a:ln w="7620" cap="rnd">
            <a:solidFill>
              <a:srgbClr val="1E3A5F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3835908" y="3408578"/>
            <a:ext cx="64008" cy="64008"/>
          </a:xfrm>
          <a:prstGeom prst="ellipse">
            <a:avLst/>
          </a:prstGeom>
          <a:solidFill>
            <a:srgbClr val="1E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4572000" y="3641750"/>
            <a:ext cx="292608" cy="292608"/>
          </a:xfrm>
          <a:prstGeom prst="ellipse">
            <a:avLst/>
          </a:prstGeom>
          <a:solidFill>
            <a:srgbClr val="F1EFE8"/>
          </a:solidFill>
          <a:ln w="11430">
            <a:solidFill>
              <a:srgbClr val="1E3A5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deckkit-overlap:a numbered balloon: the number sits inside its circle"/>
          <p:cNvSpPr txBox="1"/>
          <p:nvPr/>
        </p:nvSpPr>
        <p:spPr>
          <a:xfrm>
            <a:off x="4572000" y="3641750"/>
            <a:ext cx="292608" cy="292608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E3A5F"/>
                </a:solidFill>
                <a:latin typeface="Courier New"/>
                <a:ea typeface="Hiragino Sans GB"/>
              </a:rPr>
              <a:t>3</a:t>
            </a:r>
          </a:p>
        </p:txBody>
      </p:sp>
      <p:sp>
        <p:nvSpPr>
          <p:cNvPr id="52" name="Rectangle 51"/>
          <p:cNvSpPr/>
          <p:nvPr/>
        </p:nvSpPr>
        <p:spPr>
          <a:xfrm>
            <a:off x="822960" y="4089806"/>
            <a:ext cx="256032" cy="256032"/>
          </a:xfrm>
          <a:prstGeom prst="ellipse">
            <a:avLst/>
          </a:prstGeom>
          <a:solidFill>
            <a:srgbClr val="F1EFE8"/>
          </a:solidFill>
          <a:ln w="11430">
            <a:solidFill>
              <a:srgbClr val="1E3A5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deckkit-overlap:a numbered balloon: the number sits inside its circle"/>
          <p:cNvSpPr txBox="1"/>
          <p:nvPr/>
        </p:nvSpPr>
        <p:spPr>
          <a:xfrm>
            <a:off x="822960" y="4089806"/>
            <a:ext cx="256032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E3A5F"/>
                </a:solidFill>
                <a:latin typeface="Courier New"/>
                <a:ea typeface="Hiragino Sans GB"/>
              </a:rPr>
              <a:t>1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170432" y="4080662"/>
            <a:ext cx="4206240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E3A5F"/>
                </a:solidFill>
                <a:latin typeface="Georgia"/>
                <a:ea typeface="Hiragino Sans GB"/>
              </a:rPr>
              <a:t>线圈：通电时吸合，同时带动它的全部触点</a:t>
            </a:r>
          </a:p>
        </p:txBody>
      </p:sp>
      <p:sp>
        <p:nvSpPr>
          <p:cNvPr id="55" name="Rectangle 54"/>
          <p:cNvSpPr/>
          <p:nvPr/>
        </p:nvSpPr>
        <p:spPr>
          <a:xfrm>
            <a:off x="822960" y="4437278"/>
            <a:ext cx="256032" cy="256032"/>
          </a:xfrm>
          <a:prstGeom prst="ellipse">
            <a:avLst/>
          </a:prstGeom>
          <a:solidFill>
            <a:srgbClr val="F1EFE8"/>
          </a:solidFill>
          <a:ln w="11430">
            <a:solidFill>
              <a:srgbClr val="1E3A5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deckkit-overlap:a numbered balloon: the number sits inside its circle"/>
          <p:cNvSpPr txBox="1"/>
          <p:nvPr/>
        </p:nvSpPr>
        <p:spPr>
          <a:xfrm>
            <a:off x="822960" y="4437278"/>
            <a:ext cx="256032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E3A5F"/>
                </a:solidFill>
                <a:latin typeface="Courier New"/>
                <a:ea typeface="Hiragino Sans GB"/>
              </a:rPr>
              <a:t>2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1170432" y="4428134"/>
            <a:ext cx="4206240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E3A5F"/>
                </a:solidFill>
                <a:latin typeface="Georgia"/>
                <a:ea typeface="Hiragino Sans GB"/>
              </a:rPr>
              <a:t>常开触点X: 线圈吸合时闭合</a:t>
            </a:r>
          </a:p>
        </p:txBody>
      </p:sp>
      <p:sp>
        <p:nvSpPr>
          <p:cNvPr id="58" name="Rectangle 57"/>
          <p:cNvSpPr/>
          <p:nvPr/>
        </p:nvSpPr>
        <p:spPr>
          <a:xfrm>
            <a:off x="822960" y="4784750"/>
            <a:ext cx="256032" cy="256032"/>
          </a:xfrm>
          <a:prstGeom prst="ellipse">
            <a:avLst/>
          </a:prstGeom>
          <a:solidFill>
            <a:srgbClr val="F1EFE8"/>
          </a:solidFill>
          <a:ln w="11430">
            <a:solidFill>
              <a:srgbClr val="1E3A5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deckkit-overlap:a numbered balloon: the number sits inside its circle"/>
          <p:cNvSpPr txBox="1"/>
          <p:nvPr/>
        </p:nvSpPr>
        <p:spPr>
          <a:xfrm>
            <a:off x="822960" y="4784750"/>
            <a:ext cx="256032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E3A5F"/>
                </a:solidFill>
                <a:latin typeface="Courier New"/>
                <a:ea typeface="Hiragino Sans GB"/>
              </a:rPr>
              <a:t>3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1170432" y="4775606"/>
            <a:ext cx="4206240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E3A5F"/>
                </a:solidFill>
                <a:latin typeface="Georgia"/>
                <a:ea typeface="Hiragino Sans GB"/>
              </a:rPr>
              <a:t>常闭触点X′: 线圈吸合时断开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5990389" y="1831238"/>
            <a:ext cx="548640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1" i="0">
                <a:solidFill>
                  <a:srgbClr val="3E5674"/>
                </a:solidFill>
                <a:latin typeface="Courier New"/>
                <a:ea typeface="Hiragino Sans GB"/>
              </a:rPr>
              <a:t>01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6557317" y="1812950"/>
            <a:ext cx="4811417" cy="29260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600" b="1" i="0">
                <a:solidFill>
                  <a:srgbClr val="1E3A5F"/>
                </a:solidFill>
                <a:latin typeface="Georgia"/>
                <a:ea typeface="Hiragino Sans GB"/>
              </a:rPr>
              <a:t>应用场景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6557317" y="2178710"/>
            <a:ext cx="4811417" cy="515721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 i="0">
                <a:solidFill>
                  <a:srgbClr val="3E5674"/>
                </a:solidFill>
                <a:latin typeface="Georgia"/>
                <a:ea typeface="Hiragino Sans GB"/>
              </a:rPr>
              <a:t>自动电话交换机、工业电机控制设备，以及几乎所有要自动完成复杂操作的电路。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5990389" y="2968752"/>
            <a:ext cx="548640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1" i="0">
                <a:solidFill>
                  <a:srgbClr val="3E5674"/>
                </a:solidFill>
                <a:latin typeface="Courier New"/>
                <a:ea typeface="Hiragino Sans GB"/>
              </a:rPr>
              <a:t>02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6557317" y="2950464"/>
            <a:ext cx="4811417" cy="29260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600" b="1" i="0">
                <a:solidFill>
                  <a:srgbClr val="1E3A5F"/>
                </a:solidFill>
                <a:latin typeface="Georgia"/>
                <a:ea typeface="Hiragino Sans GB"/>
              </a:rPr>
              <a:t>分析：已有电路 → 工作特性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6557317" y="3316224"/>
            <a:ext cx="4811417" cy="515721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 i="0">
                <a:solidFill>
                  <a:srgbClr val="3E5674"/>
                </a:solidFill>
                <a:latin typeface="Georgia"/>
                <a:ea typeface="Hiragino Sans GB"/>
              </a:rPr>
              <a:t>把开关与继电器的所有初始状态逐一列出，顺着动作链追下去。原文评价：“非常繁琐，且常常出错”。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5990389" y="4106265"/>
            <a:ext cx="548640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1" i="0">
                <a:solidFill>
                  <a:srgbClr val="3E5674"/>
                </a:solidFill>
                <a:latin typeface="Courier New"/>
                <a:ea typeface="Hiragino Sans GB"/>
              </a:rPr>
              <a:t>03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6557317" y="4087977"/>
            <a:ext cx="4811417" cy="29260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600" b="1" i="0">
                <a:solidFill>
                  <a:srgbClr val="1E3A5F"/>
                </a:solidFill>
                <a:latin typeface="Georgia"/>
                <a:ea typeface="Hiragino Sans GB"/>
              </a:rPr>
              <a:t>综合：所需特性 → 电路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6557317" y="4453737"/>
            <a:ext cx="4811417" cy="74615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 i="0">
                <a:solidFill>
                  <a:srgbClr val="3E5674"/>
                </a:solidFill>
                <a:latin typeface="Georgia"/>
                <a:ea typeface="Hiragino Sans GB"/>
              </a:rPr>
              <a:t>靠“试凑”(cut and try): 先满足一条要求，再逐步添加。得到的电路“很少是最简的”，费时，还常藏着“潜通路”(sneak circuits)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822960" y="5768035"/>
            <a:ext cx="7086600" cy="3950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3E5674"/>
                </a:solidFill>
                <a:latin typeface="Georgia"/>
                <a:ea typeface="Hiragino Sans GB"/>
              </a:rPr>
              <a:t>来源：香农硕士论文第I章Introduction（第</a:t>
            </a:r>
            <a:r>
              <a:rPr sz="1050" b="0" i="0">
                <a:solidFill>
                  <a:srgbClr val="3E5674"/>
                </a:solidFill>
                <a:latin typeface="Times New Roman"/>
                <a:ea typeface="Hiragino Sans GB"/>
              </a:rPr>
              <a:t>1–2</a:t>
            </a:r>
            <a:r>
              <a:rPr sz="1050" b="0" i="0">
                <a:solidFill>
                  <a:srgbClr val="3E5674"/>
                </a:solidFill>
                <a:latin typeface="Georgia"/>
                <a:ea typeface="Hiragino Sans GB"/>
              </a:rPr>
              <a:t>页），引号内为原文意译；触点只有闭合、断开两种状态，见AIEE论文第II章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 name="vl.drafting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1" name="deckkit-a11ytitle"/>
          <p:cNvSpPr>
            <a:spLocks noGrp="1"/>
          </p:cNvSpPr>
          <p:nvPr>
            <p:ph type="title"/>
          </p:nvPr>
        </p:nvSpPr>
        <p:spPr>
          <a:xfrm>
            <a:off x="0" y="-914400"/>
            <a:ext cx="12191695" cy="457200"/>
          </a:xfrm>
          <a:ln/>
        </p:spPr>
        <p:txBody>
          <a:bodyPr/>
          <a:lstStyle/>
          <a:p>
            <a:pPr/>
            <a:r>
              <a:rPr sz="1000" b="0" i="0">
                <a:solidFill>
                  <a:srgbClr val="1E3A5F"/>
                </a:solidFill>
                <a:latin typeface="Arial"/>
                <a:ea typeface="Hiragino Sans GB"/>
              </a:rPr>
              <a:t>研究问题：能否用代数分析、设计和化简开关电路</a:t>
            </a:r>
          </a:p>
        </p:txBody>
      </p:sp>
      <p:sp>
        <p:nvSpPr>
          <p:cNvPr id="2" name="deckkit-vl.drafting"/>
          <p:cNvSpPr/>
          <p:nvPr/>
        </p:nvSpPr>
        <p:spPr>
          <a:xfrm>
            <a:off x="292608" y="292608"/>
            <a:ext cx="11606479" cy="6272784"/>
          </a:xfrm>
          <a:prstGeom prst="rect">
            <a:avLst/>
          </a:prstGeom>
          <a:noFill/>
          <a:ln w="12700">
            <a:solidFill>
              <a:srgbClr val="1E3A5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deckkit-vl.drafting"/>
          <p:cNvSpPr/>
          <p:nvPr/>
        </p:nvSpPr>
        <p:spPr>
          <a:xfrm>
            <a:off x="384048" y="384048"/>
            <a:ext cx="11423599" cy="6089904"/>
          </a:xfrm>
          <a:prstGeom prst="rect">
            <a:avLst/>
          </a:prstGeom>
          <a:noFill/>
          <a:ln w="6350">
            <a:solidFill>
              <a:srgbClr val="1E3A5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deckkit-vl.drafting"/>
          <p:cNvSpPr txBox="1"/>
          <p:nvPr/>
        </p:nvSpPr>
        <p:spPr>
          <a:xfrm>
            <a:off x="1198854" y="27432"/>
            <a:ext cx="274320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1</a:t>
            </a:r>
          </a:p>
        </p:txBody>
      </p:sp>
      <p:sp>
        <p:nvSpPr>
          <p:cNvPr id="5" name="deckkit-vl.drafting"/>
          <p:cNvSpPr txBox="1"/>
          <p:nvPr/>
        </p:nvSpPr>
        <p:spPr>
          <a:xfrm>
            <a:off x="3102787" y="27432"/>
            <a:ext cx="274320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2</a:t>
            </a:r>
          </a:p>
        </p:txBody>
      </p:sp>
      <p:sp>
        <p:nvSpPr>
          <p:cNvPr id="6" name="deckkit-vl.drafting"/>
          <p:cNvSpPr txBox="1"/>
          <p:nvPr/>
        </p:nvSpPr>
        <p:spPr>
          <a:xfrm>
            <a:off x="5006720" y="27432"/>
            <a:ext cx="274320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3</a:t>
            </a:r>
          </a:p>
        </p:txBody>
      </p:sp>
      <p:sp>
        <p:nvSpPr>
          <p:cNvPr id="7" name="deckkit-vl.drafting"/>
          <p:cNvSpPr txBox="1"/>
          <p:nvPr/>
        </p:nvSpPr>
        <p:spPr>
          <a:xfrm>
            <a:off x="6910654" y="27432"/>
            <a:ext cx="274320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4</a:t>
            </a:r>
          </a:p>
        </p:txBody>
      </p:sp>
      <p:sp>
        <p:nvSpPr>
          <p:cNvPr id="8" name="deckkit-vl.drafting"/>
          <p:cNvSpPr txBox="1"/>
          <p:nvPr/>
        </p:nvSpPr>
        <p:spPr>
          <a:xfrm>
            <a:off x="8814587" y="27432"/>
            <a:ext cx="274320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5</a:t>
            </a:r>
          </a:p>
        </p:txBody>
      </p:sp>
      <p:sp>
        <p:nvSpPr>
          <p:cNvPr id="9" name="deckkit-vl.drafting"/>
          <p:cNvSpPr txBox="1"/>
          <p:nvPr/>
        </p:nvSpPr>
        <p:spPr>
          <a:xfrm>
            <a:off x="10718520" y="27432"/>
            <a:ext cx="274320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6</a:t>
            </a:r>
          </a:p>
        </p:txBody>
      </p:sp>
      <p:sp>
        <p:nvSpPr>
          <p:cNvPr id="10" name="deckkit-vl.drafting"/>
          <p:cNvSpPr txBox="1"/>
          <p:nvPr/>
        </p:nvSpPr>
        <p:spPr>
          <a:xfrm>
            <a:off x="18288" y="1035557"/>
            <a:ext cx="256032" cy="219456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A</a:t>
            </a:r>
          </a:p>
        </p:txBody>
      </p:sp>
      <p:sp>
        <p:nvSpPr>
          <p:cNvPr id="11" name="deckkit-vl.drafting"/>
          <p:cNvSpPr txBox="1"/>
          <p:nvPr/>
        </p:nvSpPr>
        <p:spPr>
          <a:xfrm>
            <a:off x="18288" y="2558034"/>
            <a:ext cx="256032" cy="219456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B</a:t>
            </a:r>
          </a:p>
        </p:txBody>
      </p:sp>
      <p:sp>
        <p:nvSpPr>
          <p:cNvPr id="12" name="deckkit-vl.drafting"/>
          <p:cNvSpPr txBox="1"/>
          <p:nvPr/>
        </p:nvSpPr>
        <p:spPr>
          <a:xfrm>
            <a:off x="18288" y="4080509"/>
            <a:ext cx="256032" cy="219456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C</a:t>
            </a:r>
          </a:p>
        </p:txBody>
      </p:sp>
      <p:sp>
        <p:nvSpPr>
          <p:cNvPr id="13" name="deckkit-vl.drafting"/>
          <p:cNvSpPr txBox="1"/>
          <p:nvPr/>
        </p:nvSpPr>
        <p:spPr>
          <a:xfrm>
            <a:off x="18288" y="5602986"/>
            <a:ext cx="256032" cy="219456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D</a:t>
            </a:r>
          </a:p>
        </p:txBody>
      </p:sp>
      <p:sp>
        <p:nvSpPr>
          <p:cNvPr id="14" name="deckkit-vl.drafting"/>
          <p:cNvSpPr/>
          <p:nvPr/>
        </p:nvSpPr>
        <p:spPr>
          <a:xfrm>
            <a:off x="8131759" y="5541264"/>
            <a:ext cx="3566160" cy="822960"/>
          </a:xfrm>
          <a:prstGeom prst="rect">
            <a:avLst/>
          </a:prstGeom>
          <a:noFill/>
          <a:ln w="9525">
            <a:solidFill>
              <a:srgbClr val="1E3A5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5" name="deckkit-vl.drafting"/>
          <p:cNvCxnSpPr/>
          <p:nvPr/>
        </p:nvCxnSpPr>
        <p:spPr>
          <a:xfrm>
            <a:off x="10485424" y="5541264"/>
            <a:ext cx="0" cy="822960"/>
          </a:xfrm>
          <a:prstGeom prst="line">
            <a:avLst/>
          </a:prstGeom>
          <a:ln w="6350">
            <a:solidFill>
              <a:srgbClr val="1E3A5F"/>
            </a:solidFill>
          </a:ln>
          <a:effectLst/>
        </p:spPr>
      </p:cxnSp>
      <p:sp>
        <p:nvSpPr>
          <p:cNvPr id="16" name="deckkit-vl.drafting"/>
          <p:cNvSpPr txBox="1"/>
          <p:nvPr/>
        </p:nvSpPr>
        <p:spPr>
          <a:xfrm>
            <a:off x="10558576" y="5596127"/>
            <a:ext cx="1084478" cy="71323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SHEET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E3A5F"/>
                </a:solidFill>
                <a:latin typeface="Courier New"/>
                <a:ea typeface="Hiragino Sans GB"/>
              </a:rPr>
              <a:t>04</a:t>
            </a:r>
          </a:p>
        </p:txBody>
      </p:sp>
      <p:sp>
        <p:nvSpPr>
          <p:cNvPr id="17" name="deckkit-vl.drafting"/>
          <p:cNvSpPr txBox="1"/>
          <p:nvPr/>
        </p:nvSpPr>
        <p:spPr>
          <a:xfrm>
            <a:off x="8204911" y="5596127"/>
            <a:ext cx="2225649" cy="71323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PROJECT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E3A5F"/>
                </a:solidFill>
                <a:latin typeface="Courier New"/>
                <a:ea typeface="Hiragino Sans GB"/>
              </a:rPr>
              <a:t>香农 1937 · 硕士论文答辩示例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04911" y="6089904"/>
            <a:ext cx="2225649" cy="219456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750" b="0" i="0">
                <a:solidFill>
                  <a:srgbClr val="3E5674"/>
                </a:solidFill>
                <a:latin typeface="Courier New"/>
                <a:ea typeface="Hiragino Sans GB"/>
              </a:rPr>
              <a:t>DRAWN 示例  DATE 1937-08-10  NTS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60" y="713232"/>
            <a:ext cx="10545775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1" i="0">
                <a:solidFill>
                  <a:srgbClr val="1E3A5F"/>
                </a:solidFill>
                <a:latin typeface="Courier New"/>
                <a:ea typeface="Hiragino Sans GB"/>
              </a:rPr>
              <a:t>研究问题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60" y="1124712"/>
            <a:ext cx="9069366" cy="125211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3400" b="0" i="0">
                <a:solidFill>
                  <a:srgbClr val="1E3A5F"/>
                </a:solidFill>
                <a:latin typeface="Georgia"/>
                <a:ea typeface="Hiragino Sans GB"/>
              </a:rPr>
              <a:t>能不能把开关电路写成方程，像解代数题一样分析、设计和化简它？</a:t>
            </a:r>
          </a:p>
        </p:txBody>
      </p:sp>
      <p:sp>
        <p:nvSpPr>
          <p:cNvPr id="22" name="deckkit-motif-quiet"/>
          <p:cNvSpPr/>
          <p:nvPr/>
        </p:nvSpPr>
        <p:spPr>
          <a:xfrm>
            <a:off x="749808" y="3135782"/>
            <a:ext cx="10692079" cy="219456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684" y="0"/>
                </a:moveTo>
                <a:lnTo>
                  <a:pt x="684" y="100000"/>
                </a:lnTo>
                <a:moveTo>
                  <a:pt x="0" y="83333"/>
                </a:moveTo>
                <a:lnTo>
                  <a:pt x="1368" y="16667"/>
                </a:lnTo>
                <a:moveTo>
                  <a:pt x="33561" y="0"/>
                </a:moveTo>
                <a:lnTo>
                  <a:pt x="33561" y="100000"/>
                </a:lnTo>
                <a:moveTo>
                  <a:pt x="32877" y="83333"/>
                </a:moveTo>
                <a:lnTo>
                  <a:pt x="34246" y="16667"/>
                </a:lnTo>
                <a:moveTo>
                  <a:pt x="66439" y="0"/>
                </a:moveTo>
                <a:lnTo>
                  <a:pt x="66439" y="100000"/>
                </a:lnTo>
                <a:moveTo>
                  <a:pt x="65754" y="83333"/>
                </a:moveTo>
                <a:lnTo>
                  <a:pt x="67123" y="16667"/>
                </a:lnTo>
                <a:moveTo>
                  <a:pt x="99316" y="0"/>
                </a:moveTo>
                <a:lnTo>
                  <a:pt x="99316" y="100000"/>
                </a:lnTo>
                <a:moveTo>
                  <a:pt x="98632" y="83333"/>
                </a:moveTo>
                <a:lnTo>
                  <a:pt x="100000" y="16667"/>
                </a:lnTo>
                <a:moveTo>
                  <a:pt x="684" y="50000"/>
                </a:moveTo>
                <a:lnTo>
                  <a:pt x="99316" y="50000"/>
                </a:lnTo>
              </a:path>
            </a:pathLst>
          </a:custGeom>
          <a:noFill/>
          <a:ln w="8890" cap="rnd">
            <a:solidFill>
              <a:srgbClr val="1E3A5F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22960" y="2861462"/>
            <a:ext cx="3515258" cy="25603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1" i="0">
                <a:solidFill>
                  <a:srgbClr val="1E3A5F"/>
                </a:solidFill>
                <a:latin typeface="Courier New"/>
                <a:ea typeface="Hiragino Sans GB"/>
              </a:rPr>
              <a:t>Q1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" y="3474110"/>
            <a:ext cx="3149498" cy="36576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600" b="1" i="0">
                <a:solidFill>
                  <a:srgbClr val="1E3A5F"/>
                </a:solidFill>
                <a:latin typeface="Georgia"/>
                <a:ea typeface="Hiragino Sans GB"/>
              </a:rPr>
              <a:t>分析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97280" y="3903878"/>
            <a:ext cx="2966618" cy="7315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3E5674"/>
                </a:solidFill>
                <a:latin typeface="Georgia"/>
                <a:ea typeface="Hiragino Sans GB"/>
              </a:rPr>
              <a:t>已有电路 → 写出方程，读出工作特性</a:t>
            </a:r>
          </a:p>
        </p:txBody>
      </p:sp>
      <p:sp>
        <p:nvSpPr>
          <p:cNvPr id="26" name="TextBox 25">
            <a:hlinkClick action="ppaction://hlinksldjump" r:id="rId4"/>
          </p:cNvPr>
          <p:cNvSpPr txBox="1"/>
          <p:nvPr/>
        </p:nvSpPr>
        <p:spPr>
          <a:xfrm>
            <a:off x="1097280" y="4662830"/>
            <a:ext cx="2966618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3E5674"/>
                </a:solidFill>
                <a:latin typeface="Courier New"/>
                <a:ea typeface="Hiragino Sans GB"/>
              </a:rPr>
              <a:t>答：第06–07页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338218" y="2861462"/>
            <a:ext cx="3515258" cy="25603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1" i="0">
                <a:solidFill>
                  <a:srgbClr val="1E3A5F"/>
                </a:solidFill>
                <a:latin typeface="Courier New"/>
                <a:ea typeface="Hiragino Sans GB"/>
              </a:rPr>
              <a:t>Q2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21098" y="3474110"/>
            <a:ext cx="3149498" cy="36576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600" b="1" i="0">
                <a:solidFill>
                  <a:srgbClr val="1E3A5F"/>
                </a:solidFill>
                <a:latin typeface="Georgia"/>
                <a:ea typeface="Hiragino Sans GB"/>
              </a:rPr>
              <a:t>综合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612538" y="3903878"/>
            <a:ext cx="2966618" cy="7315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3E5674"/>
                </a:solidFill>
                <a:latin typeface="Georgia"/>
                <a:ea typeface="Hiragino Sans GB"/>
              </a:rPr>
              <a:t>给定要求 → 写成方程 → 画出电路</a:t>
            </a:r>
          </a:p>
        </p:txBody>
      </p:sp>
      <p:sp>
        <p:nvSpPr>
          <p:cNvPr id="30" name="TextBox 29">
            <a:hlinkClick action="ppaction://hlinksldjump" r:id="rId5"/>
          </p:cNvPr>
          <p:cNvSpPr txBox="1"/>
          <p:nvPr/>
        </p:nvSpPr>
        <p:spPr>
          <a:xfrm>
            <a:off x="4612538" y="4662830"/>
            <a:ext cx="2966618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3E5674"/>
                </a:solidFill>
                <a:latin typeface="Courier New"/>
                <a:ea typeface="Hiragino Sans GB"/>
              </a:rPr>
              <a:t>答：第10页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853476" y="2861462"/>
            <a:ext cx="3515258" cy="25603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1" i="0">
                <a:solidFill>
                  <a:srgbClr val="1E3A5F"/>
                </a:solidFill>
                <a:latin typeface="Courier New"/>
                <a:ea typeface="Hiragino Sans GB"/>
              </a:rPr>
              <a:t>Q3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036356" y="3474110"/>
            <a:ext cx="3149498" cy="36576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600" b="1" i="0">
                <a:solidFill>
                  <a:srgbClr val="1E3A5F"/>
                </a:solidFill>
                <a:latin typeface="Georgia"/>
                <a:ea typeface="Hiragino Sans GB"/>
              </a:rPr>
              <a:t>化简与等效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127796" y="3903878"/>
            <a:ext cx="2966618" cy="7315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3E5674"/>
                </a:solidFill>
                <a:latin typeface="Georgia"/>
                <a:ea typeface="Hiragino Sans GB"/>
              </a:rPr>
              <a:t>求触点最少的电路</a:t>
            </a:r>
          </a:p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3E5674"/>
                </a:solidFill>
                <a:latin typeface="Georgia"/>
                <a:ea typeface="Hiragino Sans GB"/>
              </a:rPr>
              <a:t>得到任意多个等效电路</a:t>
            </a:r>
          </a:p>
        </p:txBody>
      </p:sp>
      <p:sp>
        <p:nvSpPr>
          <p:cNvPr id="34" name="TextBox 33">
            <a:hlinkClick action="ppaction://hlinksldjump" r:id="rId6"/>
          </p:cNvPr>
          <p:cNvSpPr txBox="1"/>
          <p:nvPr/>
        </p:nvSpPr>
        <p:spPr>
          <a:xfrm>
            <a:off x="8127796" y="4662830"/>
            <a:ext cx="2966618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3E5674"/>
                </a:solidFill>
                <a:latin typeface="Courier New"/>
                <a:ea typeface="Hiragino Sans GB"/>
              </a:rPr>
              <a:t>答：第08–09页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22960" y="5768035"/>
            <a:ext cx="7086600" cy="3950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3E5674"/>
                </a:solidFill>
                <a:latin typeface="Georgia"/>
                <a:ea typeface="Hiragino Sans GB"/>
              </a:rPr>
              <a:t>来源：香农硕士论文第I章：“Two problems … analysis … synthesis”；AIEE论文引言：“methods of finding those particular circuits requiring the least number of relay contacts”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 name="vl.drafting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1" name="deckkit-a11ytitle"/>
          <p:cNvSpPr>
            <a:spLocks noGrp="1"/>
          </p:cNvSpPr>
          <p:nvPr>
            <p:ph type="title"/>
          </p:nvPr>
        </p:nvSpPr>
        <p:spPr>
          <a:xfrm>
            <a:off x="0" y="-914400"/>
            <a:ext cx="12191695" cy="457200"/>
          </a:xfrm>
          <a:ln/>
        </p:spPr>
        <p:txBody>
          <a:bodyPr/>
          <a:lstStyle/>
          <a:p>
            <a:pPr/>
            <a:r>
              <a:rPr sz="1000" b="0" i="0">
                <a:solidFill>
                  <a:srgbClr val="1E3A5F"/>
                </a:solidFill>
                <a:latin typeface="Arial"/>
                <a:ea typeface="Hiragino Sans GB"/>
              </a:rPr>
              <a:t>同期也有人在做；香农给出了完整可用的电路演算</a:t>
            </a:r>
          </a:p>
        </p:txBody>
      </p:sp>
      <p:sp>
        <p:nvSpPr>
          <p:cNvPr id="2" name="deckkit-vl.drafting"/>
          <p:cNvSpPr/>
          <p:nvPr/>
        </p:nvSpPr>
        <p:spPr>
          <a:xfrm>
            <a:off x="292608" y="292608"/>
            <a:ext cx="11606479" cy="6272784"/>
          </a:xfrm>
          <a:prstGeom prst="rect">
            <a:avLst/>
          </a:prstGeom>
          <a:noFill/>
          <a:ln w="12700">
            <a:solidFill>
              <a:srgbClr val="1E3A5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deckkit-vl.drafting"/>
          <p:cNvSpPr/>
          <p:nvPr/>
        </p:nvSpPr>
        <p:spPr>
          <a:xfrm>
            <a:off x="384048" y="384048"/>
            <a:ext cx="11423599" cy="6089904"/>
          </a:xfrm>
          <a:prstGeom prst="rect">
            <a:avLst/>
          </a:prstGeom>
          <a:noFill/>
          <a:ln w="6350">
            <a:solidFill>
              <a:srgbClr val="1E3A5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deckkit-vl.drafting"/>
          <p:cNvSpPr txBox="1"/>
          <p:nvPr/>
        </p:nvSpPr>
        <p:spPr>
          <a:xfrm>
            <a:off x="1198854" y="27432"/>
            <a:ext cx="274320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1</a:t>
            </a:r>
          </a:p>
        </p:txBody>
      </p:sp>
      <p:sp>
        <p:nvSpPr>
          <p:cNvPr id="5" name="deckkit-vl.drafting"/>
          <p:cNvSpPr txBox="1"/>
          <p:nvPr/>
        </p:nvSpPr>
        <p:spPr>
          <a:xfrm>
            <a:off x="3102787" y="27432"/>
            <a:ext cx="274320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2</a:t>
            </a:r>
          </a:p>
        </p:txBody>
      </p:sp>
      <p:sp>
        <p:nvSpPr>
          <p:cNvPr id="6" name="deckkit-vl.drafting"/>
          <p:cNvSpPr txBox="1"/>
          <p:nvPr/>
        </p:nvSpPr>
        <p:spPr>
          <a:xfrm>
            <a:off x="5006720" y="27432"/>
            <a:ext cx="274320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3</a:t>
            </a:r>
          </a:p>
        </p:txBody>
      </p:sp>
      <p:sp>
        <p:nvSpPr>
          <p:cNvPr id="7" name="deckkit-vl.drafting"/>
          <p:cNvSpPr txBox="1"/>
          <p:nvPr/>
        </p:nvSpPr>
        <p:spPr>
          <a:xfrm>
            <a:off x="6910654" y="27432"/>
            <a:ext cx="274320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4</a:t>
            </a:r>
          </a:p>
        </p:txBody>
      </p:sp>
      <p:sp>
        <p:nvSpPr>
          <p:cNvPr id="8" name="deckkit-vl.drafting"/>
          <p:cNvSpPr txBox="1"/>
          <p:nvPr/>
        </p:nvSpPr>
        <p:spPr>
          <a:xfrm>
            <a:off x="8814587" y="27432"/>
            <a:ext cx="274320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5</a:t>
            </a:r>
          </a:p>
        </p:txBody>
      </p:sp>
      <p:sp>
        <p:nvSpPr>
          <p:cNvPr id="9" name="deckkit-vl.drafting"/>
          <p:cNvSpPr txBox="1"/>
          <p:nvPr/>
        </p:nvSpPr>
        <p:spPr>
          <a:xfrm>
            <a:off x="10718520" y="27432"/>
            <a:ext cx="274320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6</a:t>
            </a:r>
          </a:p>
        </p:txBody>
      </p:sp>
      <p:sp>
        <p:nvSpPr>
          <p:cNvPr id="10" name="deckkit-vl.drafting"/>
          <p:cNvSpPr txBox="1"/>
          <p:nvPr/>
        </p:nvSpPr>
        <p:spPr>
          <a:xfrm>
            <a:off x="18288" y="1035557"/>
            <a:ext cx="256032" cy="219456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A</a:t>
            </a:r>
          </a:p>
        </p:txBody>
      </p:sp>
      <p:sp>
        <p:nvSpPr>
          <p:cNvPr id="11" name="deckkit-vl.drafting"/>
          <p:cNvSpPr txBox="1"/>
          <p:nvPr/>
        </p:nvSpPr>
        <p:spPr>
          <a:xfrm>
            <a:off x="18288" y="2558034"/>
            <a:ext cx="256032" cy="219456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B</a:t>
            </a:r>
          </a:p>
        </p:txBody>
      </p:sp>
      <p:sp>
        <p:nvSpPr>
          <p:cNvPr id="12" name="deckkit-vl.drafting"/>
          <p:cNvSpPr txBox="1"/>
          <p:nvPr/>
        </p:nvSpPr>
        <p:spPr>
          <a:xfrm>
            <a:off x="18288" y="4080509"/>
            <a:ext cx="256032" cy="219456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C</a:t>
            </a:r>
          </a:p>
        </p:txBody>
      </p:sp>
      <p:sp>
        <p:nvSpPr>
          <p:cNvPr id="13" name="deckkit-vl.drafting"/>
          <p:cNvSpPr txBox="1"/>
          <p:nvPr/>
        </p:nvSpPr>
        <p:spPr>
          <a:xfrm>
            <a:off x="18288" y="5602986"/>
            <a:ext cx="256032" cy="219456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D</a:t>
            </a:r>
          </a:p>
        </p:txBody>
      </p:sp>
      <p:sp>
        <p:nvSpPr>
          <p:cNvPr id="14" name="deckkit-vl.drafting"/>
          <p:cNvSpPr/>
          <p:nvPr/>
        </p:nvSpPr>
        <p:spPr>
          <a:xfrm>
            <a:off x="8131759" y="5541264"/>
            <a:ext cx="3566160" cy="822960"/>
          </a:xfrm>
          <a:prstGeom prst="rect">
            <a:avLst/>
          </a:prstGeom>
          <a:noFill/>
          <a:ln w="9525">
            <a:solidFill>
              <a:srgbClr val="1E3A5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5" name="deckkit-vl.drafting"/>
          <p:cNvCxnSpPr/>
          <p:nvPr/>
        </p:nvCxnSpPr>
        <p:spPr>
          <a:xfrm>
            <a:off x="10485424" y="5541264"/>
            <a:ext cx="0" cy="822960"/>
          </a:xfrm>
          <a:prstGeom prst="line">
            <a:avLst/>
          </a:prstGeom>
          <a:ln w="6350">
            <a:solidFill>
              <a:srgbClr val="1E3A5F"/>
            </a:solidFill>
          </a:ln>
          <a:effectLst/>
        </p:spPr>
      </p:cxnSp>
      <p:sp>
        <p:nvSpPr>
          <p:cNvPr id="16" name="deckkit-vl.drafting"/>
          <p:cNvSpPr txBox="1"/>
          <p:nvPr/>
        </p:nvSpPr>
        <p:spPr>
          <a:xfrm>
            <a:off x="10558576" y="5596127"/>
            <a:ext cx="1084478" cy="71323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SHEET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E3A5F"/>
                </a:solidFill>
                <a:latin typeface="Courier New"/>
                <a:ea typeface="Hiragino Sans GB"/>
              </a:rPr>
              <a:t>05</a:t>
            </a:r>
          </a:p>
        </p:txBody>
      </p:sp>
      <p:sp>
        <p:nvSpPr>
          <p:cNvPr id="17" name="deckkit-vl.drafting"/>
          <p:cNvSpPr txBox="1"/>
          <p:nvPr/>
        </p:nvSpPr>
        <p:spPr>
          <a:xfrm>
            <a:off x="8204911" y="5596127"/>
            <a:ext cx="2225649" cy="71323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PROJECT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E3A5F"/>
                </a:solidFill>
                <a:latin typeface="Courier New"/>
                <a:ea typeface="Hiragino Sans GB"/>
              </a:rPr>
              <a:t>香农 1937 · 硕士论文答辩示例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04911" y="6089904"/>
            <a:ext cx="2225649" cy="219456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750" b="0" i="0">
                <a:solidFill>
                  <a:srgbClr val="3E5674"/>
                </a:solidFill>
                <a:latin typeface="Courier New"/>
                <a:ea typeface="Hiragino Sans GB"/>
              </a:rPr>
              <a:t>DRAWN 示例  DATE 1937-08-10  NTS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60" y="713232"/>
            <a:ext cx="10545775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1" i="0">
                <a:solidFill>
                  <a:srgbClr val="1E3A5F"/>
                </a:solidFill>
                <a:latin typeface="Courier New"/>
                <a:ea typeface="Hiragino Sans GB"/>
              </a:rPr>
              <a:t>相关工作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60" y="1024128"/>
            <a:ext cx="10545775" cy="53279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800" b="0" i="0">
                <a:solidFill>
                  <a:srgbClr val="1E3A5F"/>
                </a:solidFill>
                <a:latin typeface="Georgia"/>
                <a:ea typeface="Hiragino Sans GB"/>
              </a:rPr>
              <a:t>同期也有人在做；香农给出了完整可用的电路演算</a:t>
            </a:r>
          </a:p>
        </p:txBody>
      </p:sp>
      <p:cxnSp>
        <p:nvCxnSpPr>
          <p:cNvPr id="22" name="deckkit-skin:rule:dashed"/>
          <p:cNvCxnSpPr/>
          <p:nvPr/>
        </p:nvCxnSpPr>
        <p:spPr>
          <a:xfrm>
            <a:off x="1234440" y="2882798"/>
            <a:ext cx="9722814" cy="0"/>
          </a:xfrm>
          <a:prstGeom prst="line">
            <a:avLst/>
          </a:prstGeom>
          <a:ln w="21590">
            <a:solidFill>
              <a:srgbClr val="3E5674"/>
            </a:solidFill>
            <a:prstDash val="dash"/>
          </a:ln>
          <a:effectLst/>
        </p:spPr>
      </p:cxnSp>
      <p:sp>
        <p:nvSpPr>
          <p:cNvPr id="23" name="deckkit-skin:marker:circled"/>
          <p:cNvSpPr/>
          <p:nvPr/>
        </p:nvSpPr>
        <p:spPr>
          <a:xfrm>
            <a:off x="1152144" y="2800502"/>
            <a:ext cx="164592" cy="164592"/>
          </a:xfrm>
          <a:prstGeom prst="roundRect">
            <a:avLst>
              <a:gd name="adj" fmla="val 50000"/>
            </a:avLst>
          </a:prstGeom>
          <a:noFill/>
          <a:ln w="17780">
            <a:solidFill>
              <a:srgbClr val="3E5674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20040" y="3047390"/>
            <a:ext cx="1828800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3E5674"/>
                </a:solidFill>
                <a:latin typeface="Consolas"/>
                <a:ea typeface="Hiragino Sans GB"/>
              </a:rPr>
              <a:t>1854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20040" y="3339998"/>
            <a:ext cx="1828800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1E3A5F"/>
                </a:solidFill>
                <a:latin typeface="Georgia"/>
                <a:ea typeface="Hiragino Sans GB"/>
              </a:rPr>
              <a:t>布尔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28600" y="3596030"/>
            <a:ext cx="2011680" cy="45720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3E5674"/>
                </a:solidFill>
                <a:latin typeface="Georgia"/>
                <a:ea typeface="Hiragino Sans GB"/>
              </a:rPr>
              <a:t>《思维规律》</a:t>
            </a:r>
          </a:p>
        </p:txBody>
      </p:sp>
      <p:sp>
        <p:nvSpPr>
          <p:cNvPr id="27" name="deckkit-skin:marker:circled"/>
          <p:cNvSpPr/>
          <p:nvPr/>
        </p:nvSpPr>
        <p:spPr>
          <a:xfrm>
            <a:off x="3096707" y="2800502"/>
            <a:ext cx="164592" cy="164592"/>
          </a:xfrm>
          <a:prstGeom prst="roundRect">
            <a:avLst>
              <a:gd name="adj" fmla="val 50000"/>
            </a:avLst>
          </a:prstGeom>
          <a:noFill/>
          <a:ln w="17780">
            <a:solidFill>
              <a:srgbClr val="3E5674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2264603" y="2443886"/>
            <a:ext cx="1828800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3E5674"/>
                </a:solidFill>
                <a:latin typeface="Consolas"/>
                <a:ea typeface="Hiragino Sans GB"/>
              </a:rPr>
              <a:t>1886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264603" y="2151278"/>
            <a:ext cx="1828800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1E3A5F"/>
                </a:solidFill>
                <a:latin typeface="Georgia"/>
                <a:ea typeface="Hiragino Sans GB"/>
              </a:rPr>
              <a:t>皮尔士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173163" y="1694078"/>
            <a:ext cx="2011680" cy="457200"/>
          </a:xfrm>
          <a:prstGeom prst="rect">
            <a:avLst/>
          </a:prstGeom>
          <a:noFill/>
          <a:ln/>
        </p:spPr>
        <p:txBody>
          <a:bodyPr wrap="square" anchor="b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3E5674"/>
                </a:solidFill>
                <a:latin typeface="Georgia"/>
                <a:ea typeface="Hiragino Sans GB"/>
              </a:rPr>
              <a:t>信中设想用开关电路做逻辑</a:t>
            </a:r>
          </a:p>
        </p:txBody>
      </p:sp>
      <p:sp>
        <p:nvSpPr>
          <p:cNvPr id="31" name="deckkit-skin:marker:circled"/>
          <p:cNvSpPr/>
          <p:nvPr/>
        </p:nvSpPr>
        <p:spPr>
          <a:xfrm>
            <a:off x="5041270" y="2800502"/>
            <a:ext cx="164592" cy="164592"/>
          </a:xfrm>
          <a:prstGeom prst="roundRect">
            <a:avLst>
              <a:gd name="adj" fmla="val 50000"/>
            </a:avLst>
          </a:prstGeom>
          <a:noFill/>
          <a:ln w="17780">
            <a:solidFill>
              <a:srgbClr val="3E5674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209166" y="3047390"/>
            <a:ext cx="1828800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3E5674"/>
                </a:solidFill>
                <a:latin typeface="Consolas"/>
                <a:ea typeface="Hiragino Sans GB"/>
              </a:rPr>
              <a:t>1933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209166" y="3339998"/>
            <a:ext cx="1828800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1E3A5F"/>
                </a:solidFill>
                <a:latin typeface="Georgia"/>
                <a:ea typeface="Hiragino Sans GB"/>
              </a:rPr>
              <a:t>亨廷顿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117726" y="3596030"/>
            <a:ext cx="2011680" cy="45720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3E5674"/>
                </a:solidFill>
                <a:latin typeface="Georgia"/>
                <a:ea typeface="Hiragino Sans GB"/>
              </a:rPr>
              <a:t>布尔代数公设（香农引用）</a:t>
            </a:r>
          </a:p>
        </p:txBody>
      </p:sp>
      <p:sp>
        <p:nvSpPr>
          <p:cNvPr id="35" name="deckkit-skin:marker:circled"/>
          <p:cNvSpPr/>
          <p:nvPr/>
        </p:nvSpPr>
        <p:spPr>
          <a:xfrm>
            <a:off x="6985832" y="2800502"/>
            <a:ext cx="164592" cy="164592"/>
          </a:xfrm>
          <a:prstGeom prst="roundRect">
            <a:avLst>
              <a:gd name="adj" fmla="val 50000"/>
            </a:avLst>
          </a:prstGeom>
          <a:noFill/>
          <a:ln w="17780">
            <a:solidFill>
              <a:srgbClr val="3E5674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153728" y="2443886"/>
            <a:ext cx="1828800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3E5674"/>
                </a:solidFill>
                <a:latin typeface="Consolas"/>
                <a:ea typeface="Hiragino Sans GB"/>
              </a:rPr>
              <a:t>1934 起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153728" y="2151278"/>
            <a:ext cx="1828800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1E3A5F"/>
                </a:solidFill>
                <a:latin typeface="Georgia"/>
                <a:ea typeface="Hiragino Sans GB"/>
              </a:rPr>
              <a:t>中岛章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062288" y="1694078"/>
            <a:ext cx="2011680" cy="457200"/>
          </a:xfrm>
          <a:prstGeom prst="rect">
            <a:avLst/>
          </a:prstGeom>
          <a:noFill/>
          <a:ln/>
        </p:spPr>
        <p:txBody>
          <a:bodyPr wrap="square" anchor="b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3E5674"/>
                </a:solidFill>
                <a:latin typeface="Georgia"/>
                <a:ea typeface="Hiragino Sans GB"/>
              </a:rPr>
              <a:t>在日本陆续发表开关电路理论</a:t>
            </a:r>
          </a:p>
        </p:txBody>
      </p:sp>
      <p:sp>
        <p:nvSpPr>
          <p:cNvPr id="39" name="deckkit-skin:marker:circled"/>
          <p:cNvSpPr/>
          <p:nvPr/>
        </p:nvSpPr>
        <p:spPr>
          <a:xfrm>
            <a:off x="8930395" y="2800502"/>
            <a:ext cx="164592" cy="164592"/>
          </a:xfrm>
          <a:prstGeom prst="roundRect">
            <a:avLst>
              <a:gd name="adj" fmla="val 50000"/>
            </a:avLst>
          </a:prstGeom>
          <a:noFill/>
          <a:ln w="17780">
            <a:solidFill>
              <a:srgbClr val="3E5674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098291" y="3047390"/>
            <a:ext cx="1828800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3E5674"/>
                </a:solidFill>
                <a:latin typeface="Consolas"/>
                <a:ea typeface="Hiragino Sans GB"/>
              </a:rPr>
              <a:t>1935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098291" y="3339998"/>
            <a:ext cx="1828800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1E3A5F"/>
                </a:solidFill>
                <a:latin typeface="Georgia"/>
                <a:ea typeface="Hiragino Sans GB"/>
              </a:rPr>
              <a:t>舍斯塔科夫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006851" y="3596030"/>
            <a:ext cx="2011680" cy="45720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3E5674"/>
                </a:solidFill>
                <a:latin typeface="Georgia"/>
                <a:ea typeface="Hiragino Sans GB"/>
              </a:rPr>
              <a:t>提出类似思想，1941 年发表</a:t>
            </a:r>
          </a:p>
        </p:txBody>
      </p:sp>
      <p:sp>
        <p:nvSpPr>
          <p:cNvPr id="43" name="deckkit-skin:marker:circled"/>
          <p:cNvSpPr/>
          <p:nvPr/>
        </p:nvSpPr>
        <p:spPr>
          <a:xfrm>
            <a:off x="10874959" y="2800502"/>
            <a:ext cx="164592" cy="164592"/>
          </a:xfrm>
          <a:prstGeom prst="roundRect">
            <a:avLst>
              <a:gd name="adj" fmla="val 50000"/>
            </a:avLst>
          </a:prstGeom>
          <a:solidFill>
            <a:srgbClr val="B8401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10042854" y="2443886"/>
            <a:ext cx="1828800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B8401A"/>
                </a:solidFill>
                <a:latin typeface="Consolas"/>
                <a:ea typeface="Hiragino Sans GB"/>
              </a:rPr>
              <a:t>1937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042854" y="2151278"/>
            <a:ext cx="1828800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1E3A5F"/>
                </a:solidFill>
                <a:latin typeface="Georgia"/>
                <a:ea typeface="Hiragino Sans GB"/>
              </a:rPr>
              <a:t>香农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951415" y="1694078"/>
            <a:ext cx="2011680" cy="457200"/>
          </a:xfrm>
          <a:prstGeom prst="rect">
            <a:avLst/>
          </a:prstGeom>
          <a:noFill/>
          <a:ln/>
        </p:spPr>
        <p:txBody>
          <a:bodyPr wrap="square" anchor="b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3E5674"/>
                </a:solidFill>
                <a:latin typeface="Georgia"/>
                <a:ea typeface="Hiragino Sans GB"/>
              </a:rPr>
              <a:t>系统的电路演算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991295" y="1538630"/>
            <a:ext cx="2377440" cy="21945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3E5674"/>
                </a:solidFill>
                <a:latin typeface="Courier New"/>
                <a:ea typeface="Hiragino Sans GB"/>
              </a:rPr>
              <a:t>上轴不按比例(NTS)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22960" y="3952646"/>
            <a:ext cx="5486400" cy="25603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1" i="0">
                <a:solidFill>
                  <a:srgbClr val="1E3A5F"/>
                </a:solidFill>
                <a:latin typeface="Courier New"/>
                <a:ea typeface="Hiragino Sans GB"/>
              </a:rPr>
              <a:t>同一时期的三条线（箭头表示其后仍在继续）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22960" y="4162958"/>
            <a:ext cx="1097280" cy="27432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E3A5F"/>
                </a:solidFill>
                <a:latin typeface="Georgia"/>
                <a:ea typeface="Hiragino Sans GB"/>
              </a:rPr>
              <a:t>中岛章</a:t>
            </a:r>
          </a:p>
        </p:txBody>
      </p:sp>
      <p:sp>
        <p:nvSpPr>
          <p:cNvPr id="50" name="deckkit-motif-quiet"/>
          <p:cNvSpPr/>
          <p:nvPr/>
        </p:nvSpPr>
        <p:spPr>
          <a:xfrm>
            <a:off x="3270504" y="4208678"/>
            <a:ext cx="1322832" cy="182879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4147" y="50000"/>
                </a:moveTo>
                <a:lnTo>
                  <a:pt x="100000" y="50000"/>
                </a:lnTo>
                <a:moveTo>
                  <a:pt x="0" y="80000"/>
                </a:moveTo>
                <a:lnTo>
                  <a:pt x="8295" y="20000"/>
                </a:lnTo>
                <a:moveTo>
                  <a:pt x="4147" y="0"/>
                </a:moveTo>
                <a:lnTo>
                  <a:pt x="4147" y="100000"/>
                </a:lnTo>
                <a:moveTo>
                  <a:pt x="91705" y="15000"/>
                </a:moveTo>
                <a:lnTo>
                  <a:pt x="100000" y="50000"/>
                </a:lnTo>
                <a:moveTo>
                  <a:pt x="91705" y="85000"/>
                </a:moveTo>
                <a:lnTo>
                  <a:pt x="100000" y="50000"/>
                </a:lnTo>
              </a:path>
            </a:pathLst>
          </a:custGeom>
          <a:noFill/>
          <a:ln w="11430" cap="rnd">
            <a:solidFill>
              <a:srgbClr val="1E3A5F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4703064" y="4162958"/>
            <a:ext cx="6665671" cy="27432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3E5674"/>
                </a:solidFill>
                <a:latin typeface="Times New Roman"/>
                <a:ea typeface="Hiragino Sans GB"/>
              </a:rPr>
              <a:t>1934</a:t>
            </a:r>
            <a:r>
              <a:rPr sz="1050" b="0" i="0">
                <a:solidFill>
                  <a:srgbClr val="3E5674"/>
                </a:solidFill>
                <a:latin typeface="Georgia"/>
                <a:ea typeface="Hiragino Sans GB"/>
              </a:rPr>
              <a:t>年前后起陆续发表系列论文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822960" y="4455566"/>
            <a:ext cx="1097280" cy="27432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E3A5F"/>
                </a:solidFill>
                <a:latin typeface="Georgia"/>
                <a:ea typeface="Hiragino Sans GB"/>
              </a:rPr>
              <a:t>舍斯塔科夫</a:t>
            </a:r>
          </a:p>
        </p:txBody>
      </p:sp>
      <p:sp>
        <p:nvSpPr>
          <p:cNvPr id="53" name="deckkit-motif-quiet"/>
          <p:cNvSpPr/>
          <p:nvPr/>
        </p:nvSpPr>
        <p:spPr>
          <a:xfrm>
            <a:off x="3587496" y="4501286"/>
            <a:ext cx="2011679" cy="182879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2727" y="50000"/>
                </a:moveTo>
                <a:lnTo>
                  <a:pt x="97273" y="50000"/>
                </a:lnTo>
                <a:moveTo>
                  <a:pt x="0" y="80000"/>
                </a:moveTo>
                <a:lnTo>
                  <a:pt x="5455" y="20000"/>
                </a:lnTo>
                <a:moveTo>
                  <a:pt x="2727" y="0"/>
                </a:moveTo>
                <a:lnTo>
                  <a:pt x="2727" y="100000"/>
                </a:lnTo>
                <a:moveTo>
                  <a:pt x="94545" y="80000"/>
                </a:moveTo>
                <a:lnTo>
                  <a:pt x="100000" y="20000"/>
                </a:lnTo>
                <a:moveTo>
                  <a:pt x="97273" y="0"/>
                </a:moveTo>
                <a:lnTo>
                  <a:pt x="97273" y="100000"/>
                </a:lnTo>
              </a:path>
            </a:pathLst>
          </a:custGeom>
          <a:noFill/>
          <a:ln w="11430" cap="rnd">
            <a:solidFill>
              <a:srgbClr val="1E3A5F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5654039" y="4455566"/>
            <a:ext cx="5714695" cy="27432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3E5674"/>
                </a:solidFill>
                <a:latin typeface="Times New Roman"/>
                <a:ea typeface="Hiragino Sans GB"/>
              </a:rPr>
              <a:t>1935</a:t>
            </a:r>
            <a:r>
              <a:rPr sz="1050" b="0" i="0">
                <a:solidFill>
                  <a:srgbClr val="3E5674"/>
                </a:solidFill>
                <a:latin typeface="Georgia"/>
                <a:ea typeface="Hiragino Sans GB"/>
              </a:rPr>
              <a:t>年提出，</a:t>
            </a:r>
            <a:r>
              <a:rPr sz="1050" b="0" i="0">
                <a:solidFill>
                  <a:srgbClr val="3E5674"/>
                </a:solidFill>
                <a:latin typeface="Times New Roman"/>
                <a:ea typeface="Hiragino Sans GB"/>
              </a:rPr>
              <a:t>1941</a:t>
            </a:r>
            <a:r>
              <a:rPr sz="1050" b="0" i="0">
                <a:solidFill>
                  <a:srgbClr val="3E5674"/>
                </a:solidFill>
                <a:latin typeface="Georgia"/>
                <a:ea typeface="Hiragino Sans GB"/>
              </a:rPr>
              <a:t>年才发表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22960" y="4748174"/>
            <a:ext cx="1097280" cy="27432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B8401A"/>
                </a:solidFill>
                <a:latin typeface="Georgia"/>
                <a:ea typeface="Hiragino Sans GB"/>
              </a:rPr>
              <a:t>香农</a:t>
            </a:r>
          </a:p>
        </p:txBody>
      </p:sp>
      <p:sp>
        <p:nvSpPr>
          <p:cNvPr id="56" name="deckkit-motif-quiet"/>
          <p:cNvSpPr/>
          <p:nvPr/>
        </p:nvSpPr>
        <p:spPr>
          <a:xfrm>
            <a:off x="4221480" y="4793894"/>
            <a:ext cx="426719" cy="182879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12857" y="50000"/>
                </a:moveTo>
                <a:lnTo>
                  <a:pt x="87143" y="50000"/>
                </a:lnTo>
                <a:moveTo>
                  <a:pt x="0" y="80000"/>
                </a:moveTo>
                <a:lnTo>
                  <a:pt x="25714" y="20000"/>
                </a:lnTo>
                <a:moveTo>
                  <a:pt x="12857" y="0"/>
                </a:moveTo>
                <a:lnTo>
                  <a:pt x="12857" y="100000"/>
                </a:lnTo>
                <a:moveTo>
                  <a:pt x="74286" y="80000"/>
                </a:moveTo>
                <a:lnTo>
                  <a:pt x="100000" y="20000"/>
                </a:lnTo>
                <a:moveTo>
                  <a:pt x="87143" y="0"/>
                </a:moveTo>
                <a:lnTo>
                  <a:pt x="87143" y="100000"/>
                </a:lnTo>
              </a:path>
            </a:pathLst>
          </a:custGeom>
          <a:noFill/>
          <a:ln w="16510" cap="rnd">
            <a:solidFill>
              <a:srgbClr val="B8401A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4703064" y="4748174"/>
            <a:ext cx="6665671" cy="27432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3E5674"/>
                </a:solidFill>
                <a:latin typeface="Times New Roman"/>
                <a:ea typeface="Hiragino Sans GB"/>
              </a:rPr>
              <a:t>1937</a:t>
            </a:r>
            <a:r>
              <a:rPr sz="1050" b="0" i="0">
                <a:solidFill>
                  <a:srgbClr val="3E5674"/>
                </a:solidFill>
                <a:latin typeface="Georgia"/>
                <a:ea typeface="Hiragino Sans GB"/>
              </a:rPr>
              <a:t>年提交论文，</a:t>
            </a:r>
            <a:r>
              <a:rPr sz="1050" b="0" i="0">
                <a:solidFill>
                  <a:srgbClr val="3E5674"/>
                </a:solidFill>
                <a:latin typeface="Times New Roman"/>
                <a:ea typeface="Hiragino Sans GB"/>
              </a:rPr>
              <a:t>1938</a:t>
            </a:r>
            <a:r>
              <a:rPr sz="1050" b="0" i="0">
                <a:solidFill>
                  <a:srgbClr val="3E5674"/>
                </a:solidFill>
                <a:latin typeface="Georgia"/>
                <a:ea typeface="Hiragino Sans GB"/>
              </a:rPr>
              <a:t>年发表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1783080" y="5269382"/>
            <a:ext cx="548640" cy="21945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3E5674"/>
                </a:solidFill>
                <a:latin typeface="Courier New"/>
                <a:ea typeface="Hiragino Sans GB"/>
              </a:rPr>
              <a:t>1930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3368040" y="5269382"/>
            <a:ext cx="548640" cy="21945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3E5674"/>
                </a:solidFill>
                <a:latin typeface="Courier New"/>
                <a:ea typeface="Hiragino Sans GB"/>
              </a:rPr>
              <a:t>1935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4953000" y="5269382"/>
            <a:ext cx="548640" cy="21945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3E5674"/>
                </a:solidFill>
                <a:latin typeface="Courier New"/>
                <a:ea typeface="Hiragino Sans GB"/>
              </a:rPr>
              <a:t>1940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6537960" y="5269382"/>
            <a:ext cx="548640" cy="21945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3E5674"/>
                </a:solidFill>
                <a:latin typeface="Courier New"/>
                <a:ea typeface="Hiragino Sans GB"/>
              </a:rPr>
              <a:t>1945</a:t>
            </a:r>
          </a:p>
        </p:txBody>
      </p:sp>
      <p:sp>
        <p:nvSpPr>
          <p:cNvPr id="62" name="deckkit-motif-quiet"/>
          <p:cNvSpPr/>
          <p:nvPr/>
        </p:nvSpPr>
        <p:spPr>
          <a:xfrm>
            <a:off x="2057400" y="5168798"/>
            <a:ext cx="4754880" cy="91439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0" y="100000"/>
                </a:lnTo>
                <a:moveTo>
                  <a:pt x="33333" y="0"/>
                </a:moveTo>
                <a:lnTo>
                  <a:pt x="33333" y="100000"/>
                </a:lnTo>
                <a:moveTo>
                  <a:pt x="66667" y="0"/>
                </a:moveTo>
                <a:lnTo>
                  <a:pt x="66667" y="100000"/>
                </a:lnTo>
                <a:moveTo>
                  <a:pt x="100000" y="0"/>
                </a:moveTo>
                <a:lnTo>
                  <a:pt x="100000" y="100000"/>
                </a:lnTo>
                <a:moveTo>
                  <a:pt x="0" y="50000"/>
                </a:moveTo>
                <a:lnTo>
                  <a:pt x="100000" y="50000"/>
                </a:lnTo>
              </a:path>
            </a:pathLst>
          </a:custGeom>
          <a:noFill/>
          <a:ln w="6350" cap="rnd">
            <a:solidFill>
              <a:srgbClr val="3E5674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822960" y="5588812"/>
            <a:ext cx="7086600" cy="574243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3E5674"/>
                </a:solidFill>
                <a:latin typeface="Georgia"/>
                <a:ea typeface="Hiragino Sans GB"/>
              </a:rPr>
              <a:t>来源：布尔</a:t>
            </a:r>
            <a:r>
              <a:rPr sz="1050" b="0" i="0">
                <a:solidFill>
                  <a:srgbClr val="3E5674"/>
                </a:solidFill>
                <a:latin typeface="Times New Roman"/>
                <a:ea typeface="Hiragino Sans GB"/>
              </a:rPr>
              <a:t>1854</a:t>
            </a:r>
            <a:r>
              <a:rPr sz="1050" b="0" i="0">
                <a:solidFill>
                  <a:srgbClr val="3E5674"/>
                </a:solidFill>
                <a:latin typeface="Georgia"/>
                <a:ea typeface="Hiragino Sans GB"/>
              </a:rPr>
              <a:t>(Project Gutenberg #</a:t>
            </a:r>
            <a:r>
              <a:rPr sz="1050" b="0" i="0">
                <a:solidFill>
                  <a:srgbClr val="3E5674"/>
                </a:solidFill>
                <a:latin typeface="Times New Roman"/>
                <a:ea typeface="Hiragino Sans GB"/>
              </a:rPr>
              <a:t>15114</a:t>
            </a:r>
            <a:r>
              <a:rPr sz="1050" b="0" i="0">
                <a:solidFill>
                  <a:srgbClr val="3E5674"/>
                </a:solidFill>
                <a:latin typeface="Georgia"/>
                <a:ea typeface="Hiragino Sans GB"/>
              </a:rPr>
              <a:t>); 皮尔士</a:t>
            </a:r>
            <a:r>
              <a:rPr sz="1050" b="0" i="0">
                <a:solidFill>
                  <a:srgbClr val="3E5674"/>
                </a:solidFill>
                <a:latin typeface="Times New Roman"/>
                <a:ea typeface="Hiragino Sans GB"/>
              </a:rPr>
              <a:t>1886</a:t>
            </a:r>
            <a:r>
              <a:rPr sz="1050" b="0" i="0">
                <a:solidFill>
                  <a:srgbClr val="3E5674"/>
                </a:solidFill>
                <a:latin typeface="Georgia"/>
                <a:ea typeface="Hiragino Sans GB"/>
              </a:rPr>
              <a:t>年信(historyofinformation.com #</a:t>
            </a:r>
            <a:r>
              <a:rPr sz="1050" b="0" i="0">
                <a:solidFill>
                  <a:srgbClr val="3E5674"/>
                </a:solidFill>
                <a:latin typeface="Times New Roman"/>
                <a:ea typeface="Hiragino Sans GB"/>
              </a:rPr>
              <a:t>3634</a:t>
            </a:r>
            <a:r>
              <a:rPr sz="1050" b="0" i="0">
                <a:solidFill>
                  <a:srgbClr val="3E5674"/>
                </a:solidFill>
                <a:latin typeface="Georgia"/>
                <a:ea typeface="Hiragino Sans GB"/>
              </a:rPr>
              <a:t>); 亨廷顿Trans. AMS </a:t>
            </a:r>
            <a:r>
              <a:rPr sz="1050" b="0" i="0">
                <a:solidFill>
                  <a:srgbClr val="3E5674"/>
                </a:solidFill>
                <a:latin typeface="Times New Roman"/>
                <a:ea typeface="Hiragino Sans GB"/>
              </a:rPr>
              <a:t>35</a:t>
            </a:r>
            <a:r>
              <a:rPr sz="1050" b="0" i="0">
                <a:solidFill>
                  <a:srgbClr val="3E5674"/>
                </a:solidFill>
                <a:latin typeface="Georgia"/>
                <a:ea typeface="Hiragino Sans GB"/>
              </a:rPr>
              <a:t> (</a:t>
            </a:r>
            <a:r>
              <a:rPr sz="1050" b="0" i="0">
                <a:solidFill>
                  <a:srgbClr val="3E5674"/>
                </a:solidFill>
                <a:latin typeface="Times New Roman"/>
                <a:ea typeface="Hiragino Sans GB"/>
              </a:rPr>
              <a:t>1933</a:t>
            </a:r>
            <a:r>
              <a:rPr sz="1050" b="0" i="0">
                <a:solidFill>
                  <a:srgbClr val="3E5674"/>
                </a:solidFill>
                <a:latin typeface="Georgia"/>
                <a:ea typeface="Hiragino Sans GB"/>
              </a:rPr>
              <a:t>), 见香农论文参考文献(</a:t>
            </a:r>
            <a:r>
              <a:rPr sz="1050" b="0" i="0">
                <a:solidFill>
                  <a:srgbClr val="3E5674"/>
                </a:solidFill>
                <a:latin typeface="Times New Roman"/>
                <a:ea typeface="Hiragino Sans GB"/>
              </a:rPr>
              <a:t>4</a:t>
            </a:r>
            <a:r>
              <a:rPr sz="1050" b="0" i="0">
                <a:solidFill>
                  <a:srgbClr val="3E5674"/>
                </a:solidFill>
                <a:latin typeface="Georgia"/>
                <a:ea typeface="Hiragino Sans GB"/>
              </a:rPr>
              <a:t>); 中岛章、舍斯塔科夫据Wikipedia, James (</a:t>
            </a:r>
            <a:r>
              <a:rPr sz="1050" b="0" i="0">
                <a:solidFill>
                  <a:srgbClr val="3E5674"/>
                </a:solidFill>
                <a:latin typeface="Times New Roman"/>
                <a:ea typeface="Hiragino Sans GB"/>
              </a:rPr>
              <a:t>2009</a:t>
            </a:r>
            <a:r>
              <a:rPr sz="1050" b="0" i="0">
                <a:solidFill>
                  <a:srgbClr val="3E5674"/>
                </a:solidFill>
                <a:latin typeface="Georgia"/>
                <a:ea typeface="Hiragino Sans GB"/>
              </a:rPr>
              <a:t>)与J. Symbolic Logic书评目录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 name="vl.drafting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1" name="deckkit-a11ytitle"/>
          <p:cNvSpPr>
            <a:spLocks noGrp="1"/>
          </p:cNvSpPr>
          <p:nvPr>
            <p:ph type="title"/>
          </p:nvPr>
        </p:nvSpPr>
        <p:spPr>
          <a:xfrm>
            <a:off x="0" y="-914400"/>
            <a:ext cx="12191695" cy="457200"/>
          </a:xfrm>
          <a:ln/>
        </p:spPr>
        <p:txBody>
          <a:bodyPr/>
          <a:lstStyle/>
          <a:p>
            <a:pPr/>
            <a:r>
              <a:rPr sz="1000" b="0" i="0">
                <a:solidFill>
                  <a:srgbClr val="1E3A5F"/>
                </a:solidFill>
                <a:latin typeface="Arial"/>
                <a:ea typeface="Hiragino Sans GB"/>
              </a:rPr>
              <a:t>串联记作加法，并联记作乘法</a:t>
            </a:r>
          </a:p>
        </p:txBody>
      </p:sp>
      <p:sp>
        <p:nvSpPr>
          <p:cNvPr id="2" name="deckkit-vl.drafting"/>
          <p:cNvSpPr/>
          <p:nvPr/>
        </p:nvSpPr>
        <p:spPr>
          <a:xfrm>
            <a:off x="292608" y="292608"/>
            <a:ext cx="11606479" cy="6272784"/>
          </a:xfrm>
          <a:prstGeom prst="rect">
            <a:avLst/>
          </a:prstGeom>
          <a:noFill/>
          <a:ln w="12700">
            <a:solidFill>
              <a:srgbClr val="1E3A5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deckkit-vl.drafting"/>
          <p:cNvSpPr/>
          <p:nvPr/>
        </p:nvSpPr>
        <p:spPr>
          <a:xfrm>
            <a:off x="384048" y="384048"/>
            <a:ext cx="11423599" cy="6089904"/>
          </a:xfrm>
          <a:prstGeom prst="rect">
            <a:avLst/>
          </a:prstGeom>
          <a:noFill/>
          <a:ln w="6350">
            <a:solidFill>
              <a:srgbClr val="1E3A5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deckkit-vl.drafting"/>
          <p:cNvSpPr txBox="1"/>
          <p:nvPr/>
        </p:nvSpPr>
        <p:spPr>
          <a:xfrm>
            <a:off x="1198854" y="27432"/>
            <a:ext cx="274320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1</a:t>
            </a:r>
          </a:p>
        </p:txBody>
      </p:sp>
      <p:sp>
        <p:nvSpPr>
          <p:cNvPr id="5" name="deckkit-vl.drafting"/>
          <p:cNvSpPr txBox="1"/>
          <p:nvPr/>
        </p:nvSpPr>
        <p:spPr>
          <a:xfrm>
            <a:off x="3102787" y="27432"/>
            <a:ext cx="274320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2</a:t>
            </a:r>
          </a:p>
        </p:txBody>
      </p:sp>
      <p:sp>
        <p:nvSpPr>
          <p:cNvPr id="6" name="deckkit-vl.drafting"/>
          <p:cNvSpPr txBox="1"/>
          <p:nvPr/>
        </p:nvSpPr>
        <p:spPr>
          <a:xfrm>
            <a:off x="5006720" y="27432"/>
            <a:ext cx="274320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3</a:t>
            </a:r>
          </a:p>
        </p:txBody>
      </p:sp>
      <p:sp>
        <p:nvSpPr>
          <p:cNvPr id="7" name="deckkit-vl.drafting"/>
          <p:cNvSpPr txBox="1"/>
          <p:nvPr/>
        </p:nvSpPr>
        <p:spPr>
          <a:xfrm>
            <a:off x="6910654" y="27432"/>
            <a:ext cx="274320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4</a:t>
            </a:r>
          </a:p>
        </p:txBody>
      </p:sp>
      <p:sp>
        <p:nvSpPr>
          <p:cNvPr id="8" name="deckkit-vl.drafting"/>
          <p:cNvSpPr txBox="1"/>
          <p:nvPr/>
        </p:nvSpPr>
        <p:spPr>
          <a:xfrm>
            <a:off x="8814587" y="27432"/>
            <a:ext cx="274320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5</a:t>
            </a:r>
          </a:p>
        </p:txBody>
      </p:sp>
      <p:sp>
        <p:nvSpPr>
          <p:cNvPr id="9" name="deckkit-vl.drafting"/>
          <p:cNvSpPr txBox="1"/>
          <p:nvPr/>
        </p:nvSpPr>
        <p:spPr>
          <a:xfrm>
            <a:off x="10718520" y="27432"/>
            <a:ext cx="274320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6</a:t>
            </a:r>
          </a:p>
        </p:txBody>
      </p:sp>
      <p:sp>
        <p:nvSpPr>
          <p:cNvPr id="10" name="deckkit-vl.drafting"/>
          <p:cNvSpPr txBox="1"/>
          <p:nvPr/>
        </p:nvSpPr>
        <p:spPr>
          <a:xfrm>
            <a:off x="18288" y="1035557"/>
            <a:ext cx="256032" cy="219456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A</a:t>
            </a:r>
          </a:p>
        </p:txBody>
      </p:sp>
      <p:sp>
        <p:nvSpPr>
          <p:cNvPr id="11" name="deckkit-vl.drafting"/>
          <p:cNvSpPr txBox="1"/>
          <p:nvPr/>
        </p:nvSpPr>
        <p:spPr>
          <a:xfrm>
            <a:off x="18288" y="2558034"/>
            <a:ext cx="256032" cy="219456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B</a:t>
            </a:r>
          </a:p>
        </p:txBody>
      </p:sp>
      <p:sp>
        <p:nvSpPr>
          <p:cNvPr id="12" name="deckkit-vl.drafting"/>
          <p:cNvSpPr txBox="1"/>
          <p:nvPr/>
        </p:nvSpPr>
        <p:spPr>
          <a:xfrm>
            <a:off x="18288" y="4080509"/>
            <a:ext cx="256032" cy="219456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C</a:t>
            </a:r>
          </a:p>
        </p:txBody>
      </p:sp>
      <p:sp>
        <p:nvSpPr>
          <p:cNvPr id="13" name="deckkit-vl.drafting"/>
          <p:cNvSpPr txBox="1"/>
          <p:nvPr/>
        </p:nvSpPr>
        <p:spPr>
          <a:xfrm>
            <a:off x="18288" y="5602986"/>
            <a:ext cx="256032" cy="219456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D</a:t>
            </a:r>
          </a:p>
        </p:txBody>
      </p:sp>
      <p:sp>
        <p:nvSpPr>
          <p:cNvPr id="14" name="deckkit-vl.drafting"/>
          <p:cNvSpPr/>
          <p:nvPr/>
        </p:nvSpPr>
        <p:spPr>
          <a:xfrm>
            <a:off x="8131759" y="5541264"/>
            <a:ext cx="3566160" cy="822960"/>
          </a:xfrm>
          <a:prstGeom prst="rect">
            <a:avLst/>
          </a:prstGeom>
          <a:noFill/>
          <a:ln w="9525">
            <a:solidFill>
              <a:srgbClr val="1E3A5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5" name="deckkit-vl.drafting"/>
          <p:cNvCxnSpPr/>
          <p:nvPr/>
        </p:nvCxnSpPr>
        <p:spPr>
          <a:xfrm>
            <a:off x="10485424" y="5541264"/>
            <a:ext cx="0" cy="822960"/>
          </a:xfrm>
          <a:prstGeom prst="line">
            <a:avLst/>
          </a:prstGeom>
          <a:ln w="6350">
            <a:solidFill>
              <a:srgbClr val="1E3A5F"/>
            </a:solidFill>
          </a:ln>
          <a:effectLst/>
        </p:spPr>
      </p:cxnSp>
      <p:sp>
        <p:nvSpPr>
          <p:cNvPr id="16" name="deckkit-vl.drafting"/>
          <p:cNvSpPr txBox="1"/>
          <p:nvPr/>
        </p:nvSpPr>
        <p:spPr>
          <a:xfrm>
            <a:off x="10558576" y="5596127"/>
            <a:ext cx="1084478" cy="71323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SHEET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E3A5F"/>
                </a:solidFill>
                <a:latin typeface="Courier New"/>
                <a:ea typeface="Hiragino Sans GB"/>
              </a:rPr>
              <a:t>06</a:t>
            </a:r>
          </a:p>
        </p:txBody>
      </p:sp>
      <p:sp>
        <p:nvSpPr>
          <p:cNvPr id="17" name="deckkit-vl.drafting"/>
          <p:cNvSpPr txBox="1"/>
          <p:nvPr/>
        </p:nvSpPr>
        <p:spPr>
          <a:xfrm>
            <a:off x="8204911" y="5596127"/>
            <a:ext cx="2225649" cy="71323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PROJECT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E3A5F"/>
                </a:solidFill>
                <a:latin typeface="Courier New"/>
                <a:ea typeface="Hiragino Sans GB"/>
              </a:rPr>
              <a:t>香农 1937 · 硕士论文答辩示例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04911" y="6089904"/>
            <a:ext cx="2225649" cy="219456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750" b="0" i="0">
                <a:solidFill>
                  <a:srgbClr val="3E5674"/>
                </a:solidFill>
                <a:latin typeface="Courier New"/>
                <a:ea typeface="Hiragino Sans GB"/>
              </a:rPr>
              <a:t>DRAWN 示例  DATE 1937-08-10  NTS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60" y="713232"/>
            <a:ext cx="6327465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1" i="0">
                <a:solidFill>
                  <a:srgbClr val="1E3A5F"/>
                </a:solidFill>
                <a:latin typeface="Courier New"/>
                <a:ea typeface="Hiragino Sans GB"/>
              </a:rPr>
              <a:t>方法 · 阻抗记法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60" y="1024128"/>
            <a:ext cx="6327465" cy="53279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800" b="0" i="0">
                <a:solidFill>
                  <a:srgbClr val="1E3A5F"/>
                </a:solidFill>
                <a:latin typeface="Georgia"/>
                <a:ea typeface="Hiragino Sans GB"/>
              </a:rPr>
              <a:t>串联记作加法，并联记作乘法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361340" y="758952"/>
            <a:ext cx="4007394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1" i="0">
                <a:solidFill>
                  <a:srgbClr val="1E3A5F"/>
                </a:solidFill>
                <a:latin typeface="Courier New"/>
                <a:ea typeface="Hiragino Sans GB"/>
              </a:rPr>
              <a:t>总说明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361340" y="1078992"/>
            <a:ext cx="4007394" cy="31089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3E5674"/>
                </a:solidFill>
                <a:latin typeface="Georgia"/>
                <a:ea typeface="Hiragino Sans GB"/>
              </a:rPr>
              <a:t>每个触点一个变量，称“阻抗”(hindrance):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361340" y="1408176"/>
            <a:ext cx="868680" cy="329184"/>
          </a:xfrm>
          <a:prstGeom prst="rect">
            <a:avLst/>
          </a:prstGeom>
          <a:noFill/>
          <a:ln/>
        </p:spPr>
        <p:txBody>
          <a:bodyPr wrap="square" anchor="ctr" lIns="18288" rIns="18288" tIns="18288" bIns="18288">
            <a:spAutoFit/>
          </a:bodyPr>
          <a:lstStyle/>
          <a:p>
            <a:pPr algn="l"/>
            <a:r>
              <a:rPr sz="1600" b="0" i="1">
                <a:solidFill>
                  <a:srgbClr val="1E3A5F"/>
                </a:solidFill>
                <a:latin typeface="Times New Roman"/>
                <a:ea typeface="Hiragino Sans GB"/>
              </a:rPr>
              <a:t>X</a:t>
            </a:r>
            <a:r>
              <a:rPr sz="16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1600" b="0" i="0">
                <a:solidFill>
                  <a:srgbClr val="1E3A5F"/>
                </a:solidFill>
                <a:latin typeface="Times New Roman"/>
                <a:ea typeface="Hiragino Sans GB"/>
              </a:rPr>
              <a:t>=</a:t>
            </a:r>
            <a:r>
              <a:rPr sz="16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1600" b="0" i="0">
                <a:solidFill>
                  <a:srgbClr val="1E3A5F"/>
                </a:solidFill>
                <a:latin typeface="Times New Roman"/>
                <a:ea typeface="Hiragino Sans GB"/>
              </a:rPr>
              <a:t>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57452" y="1444752"/>
            <a:ext cx="1089297" cy="29260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E3A5F"/>
                </a:solidFill>
                <a:latin typeface="Georgia"/>
                <a:ea typeface="Hiragino Sans GB"/>
              </a:rPr>
              <a:t>闭合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365037" y="1408176"/>
            <a:ext cx="868680" cy="329184"/>
          </a:xfrm>
          <a:prstGeom prst="rect">
            <a:avLst/>
          </a:prstGeom>
          <a:noFill/>
          <a:ln/>
        </p:spPr>
        <p:txBody>
          <a:bodyPr wrap="square" anchor="ctr" lIns="18288" rIns="18288" tIns="18288" bIns="18288">
            <a:spAutoFit/>
          </a:bodyPr>
          <a:lstStyle/>
          <a:p>
            <a:pPr algn="l"/>
            <a:r>
              <a:rPr sz="1600" b="0" i="1">
                <a:solidFill>
                  <a:srgbClr val="1E3A5F"/>
                </a:solidFill>
                <a:latin typeface="Times New Roman"/>
                <a:ea typeface="Hiragino Sans GB"/>
              </a:rPr>
              <a:t>X</a:t>
            </a:r>
            <a:r>
              <a:rPr sz="16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1600" b="0" i="0">
                <a:solidFill>
                  <a:srgbClr val="1E3A5F"/>
                </a:solidFill>
                <a:latin typeface="Times New Roman"/>
                <a:ea typeface="Hiragino Sans GB"/>
              </a:rPr>
              <a:t>=</a:t>
            </a:r>
            <a:r>
              <a:rPr sz="16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1600" b="0" i="0">
                <a:solidFill>
                  <a:srgbClr val="1E3A5F"/>
                </a:solidFill>
                <a:latin typeface="Times New Roman"/>
                <a:ea typeface="Hiragino Sans GB"/>
              </a:rPr>
              <a:t>1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261149" y="1444752"/>
            <a:ext cx="1089297" cy="29260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E3A5F"/>
                </a:solidFill>
                <a:latin typeface="Georgia"/>
                <a:ea typeface="Hiragino Sans GB"/>
              </a:rPr>
              <a:t>断开</a:t>
            </a:r>
          </a:p>
        </p:txBody>
      </p:sp>
      <p:sp>
        <p:nvSpPr>
          <p:cNvPr id="28" name="deckkit-motif-loud"/>
          <p:cNvSpPr/>
          <p:nvPr/>
        </p:nvSpPr>
        <p:spPr>
          <a:xfrm>
            <a:off x="1994915" y="3046933"/>
            <a:ext cx="74066" cy="74066"/>
          </a:xfrm>
          <a:prstGeom prst="ellipse">
            <a:avLst/>
          </a:prstGeom>
          <a:solidFill>
            <a:srgbClr val="1E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" name="deckkit-motif-loud"/>
          <p:cNvSpPr/>
          <p:nvPr/>
        </p:nvSpPr>
        <p:spPr>
          <a:xfrm>
            <a:off x="2378963" y="3046933"/>
            <a:ext cx="74066" cy="74066"/>
          </a:xfrm>
          <a:prstGeom prst="ellipse">
            <a:avLst/>
          </a:prstGeom>
          <a:solidFill>
            <a:srgbClr val="1E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" name="deckkit-motif-loud"/>
          <p:cNvSpPr txBox="1"/>
          <p:nvPr/>
        </p:nvSpPr>
        <p:spPr>
          <a:xfrm>
            <a:off x="1867357" y="2626766"/>
            <a:ext cx="713232" cy="256032"/>
          </a:xfrm>
          <a:prstGeom prst="rect">
            <a:avLst/>
          </a:prstGeom>
          <a:noFill/>
          <a:ln/>
        </p:spPr>
        <p:txBody>
          <a:bodyPr wrap="non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1">
                <a:solidFill>
                  <a:srgbClr val="1E3A5F"/>
                </a:solidFill>
                <a:latin typeface="Times New Roman"/>
                <a:ea typeface="Hiragino Sans GB"/>
              </a:rPr>
              <a:t>X</a:t>
            </a:r>
          </a:p>
        </p:txBody>
      </p:sp>
      <p:sp>
        <p:nvSpPr>
          <p:cNvPr id="31" name="deckkit-motif-loud"/>
          <p:cNvSpPr/>
          <p:nvPr/>
        </p:nvSpPr>
        <p:spPr>
          <a:xfrm>
            <a:off x="2708147" y="3046933"/>
            <a:ext cx="74066" cy="74066"/>
          </a:xfrm>
          <a:prstGeom prst="ellipse">
            <a:avLst/>
          </a:prstGeom>
          <a:solidFill>
            <a:srgbClr val="1E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" name="deckkit-motif-loud"/>
          <p:cNvSpPr/>
          <p:nvPr/>
        </p:nvSpPr>
        <p:spPr>
          <a:xfrm>
            <a:off x="3092195" y="3046933"/>
            <a:ext cx="74066" cy="74066"/>
          </a:xfrm>
          <a:prstGeom prst="ellipse">
            <a:avLst/>
          </a:prstGeom>
          <a:solidFill>
            <a:srgbClr val="1E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" name="deckkit-motif-loud"/>
          <p:cNvSpPr txBox="1"/>
          <p:nvPr/>
        </p:nvSpPr>
        <p:spPr>
          <a:xfrm>
            <a:off x="2580589" y="2626766"/>
            <a:ext cx="713232" cy="256032"/>
          </a:xfrm>
          <a:prstGeom prst="rect">
            <a:avLst/>
          </a:prstGeom>
          <a:noFill/>
          <a:ln/>
        </p:spPr>
        <p:txBody>
          <a:bodyPr wrap="non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1">
                <a:solidFill>
                  <a:srgbClr val="1E3A5F"/>
                </a:solidFill>
                <a:latin typeface="Times New Roman"/>
                <a:ea typeface="Hiragino Sans GB"/>
              </a:rPr>
              <a:t>Y</a:t>
            </a:r>
          </a:p>
        </p:txBody>
      </p:sp>
      <p:sp>
        <p:nvSpPr>
          <p:cNvPr id="34" name="deckkit-motif-loud"/>
          <p:cNvSpPr/>
          <p:nvPr/>
        </p:nvSpPr>
        <p:spPr>
          <a:xfrm>
            <a:off x="1574749" y="2928518"/>
            <a:ext cx="2011680" cy="155447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14545" y="100000"/>
                </a:lnTo>
                <a:moveTo>
                  <a:pt x="14545" y="100000"/>
                </a:moveTo>
                <a:lnTo>
                  <a:pt x="22727" y="100000"/>
                </a:lnTo>
                <a:moveTo>
                  <a:pt x="41818" y="100000"/>
                </a:moveTo>
                <a:lnTo>
                  <a:pt x="50000" y="100000"/>
                </a:lnTo>
                <a:moveTo>
                  <a:pt x="22727" y="100000"/>
                </a:moveTo>
                <a:lnTo>
                  <a:pt x="40909" y="0"/>
                </a:lnTo>
                <a:moveTo>
                  <a:pt x="50000" y="100000"/>
                </a:moveTo>
                <a:lnTo>
                  <a:pt x="58182" y="100000"/>
                </a:lnTo>
                <a:moveTo>
                  <a:pt x="77273" y="100000"/>
                </a:moveTo>
                <a:lnTo>
                  <a:pt x="85455" y="100000"/>
                </a:lnTo>
                <a:moveTo>
                  <a:pt x="58182" y="100000"/>
                </a:moveTo>
                <a:lnTo>
                  <a:pt x="76364" y="0"/>
                </a:lnTo>
                <a:moveTo>
                  <a:pt x="85455" y="100000"/>
                </a:moveTo>
                <a:lnTo>
                  <a:pt x="100000" y="100000"/>
                </a:lnTo>
              </a:path>
            </a:pathLst>
          </a:custGeom>
          <a:noFill/>
          <a:ln w="13970" cap="rnd">
            <a:solidFill>
              <a:srgbClr val="1E3A5F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" name="deckkit-motif-loud+decor:a terminal ring: its ink outline carries it, the ground-coloured fill only hides the wire end"/>
          <p:cNvSpPr/>
          <p:nvPr/>
        </p:nvSpPr>
        <p:spPr>
          <a:xfrm>
            <a:off x="1508912" y="3018129"/>
            <a:ext cx="131673" cy="131673"/>
          </a:xfrm>
          <a:prstGeom prst="ellipse">
            <a:avLst/>
          </a:prstGeom>
          <a:solidFill>
            <a:srgbClr val="F1EFE8"/>
          </a:solidFill>
          <a:ln w="12700">
            <a:solidFill>
              <a:srgbClr val="1E3A5F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" name="deckkit-motif-loud+decor:a terminal ring: its ink outline carries it, the ground-coloured fill only hides the wire end"/>
          <p:cNvSpPr/>
          <p:nvPr/>
        </p:nvSpPr>
        <p:spPr>
          <a:xfrm>
            <a:off x="3520592" y="3018129"/>
            <a:ext cx="131673" cy="131673"/>
          </a:xfrm>
          <a:prstGeom prst="ellipse">
            <a:avLst/>
          </a:prstGeom>
          <a:solidFill>
            <a:srgbClr val="F1EFE8"/>
          </a:solidFill>
          <a:ln w="12700">
            <a:solidFill>
              <a:srgbClr val="1E3A5F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" name="deckkit-motif-loud"/>
          <p:cNvSpPr txBox="1"/>
          <p:nvPr/>
        </p:nvSpPr>
        <p:spPr>
          <a:xfrm>
            <a:off x="1190701" y="2946806"/>
            <a:ext cx="329184" cy="274320"/>
          </a:xfrm>
          <a:prstGeom prst="rect">
            <a:avLst/>
          </a:prstGeom>
          <a:noFill/>
          <a:ln/>
        </p:spPr>
        <p:txBody>
          <a:bodyPr wrap="non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1">
                <a:solidFill>
                  <a:srgbClr val="1E3A5F"/>
                </a:solidFill>
                <a:latin typeface="Times New Roman"/>
                <a:ea typeface="Hiragino Sans GB"/>
              </a:rPr>
              <a:t>a</a:t>
            </a:r>
          </a:p>
        </p:txBody>
      </p:sp>
      <p:sp>
        <p:nvSpPr>
          <p:cNvPr id="38" name="deckkit-motif-loud"/>
          <p:cNvSpPr txBox="1"/>
          <p:nvPr/>
        </p:nvSpPr>
        <p:spPr>
          <a:xfrm>
            <a:off x="3641293" y="2946806"/>
            <a:ext cx="329184" cy="274320"/>
          </a:xfrm>
          <a:prstGeom prst="rect">
            <a:avLst/>
          </a:prstGeom>
          <a:noFill/>
          <a:ln/>
        </p:spPr>
        <p:txBody>
          <a:bodyPr wrap="none" anchor="ctr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1">
                <a:solidFill>
                  <a:srgbClr val="1E3A5F"/>
                </a:solidFill>
                <a:latin typeface="Times New Roman"/>
                <a:ea typeface="Hiragino Sans GB"/>
              </a:rPr>
              <a:t>b</a:t>
            </a:r>
          </a:p>
        </p:txBody>
      </p:sp>
      <p:sp>
        <p:nvSpPr>
          <p:cNvPr id="39" name="deckkit-motif-loud"/>
          <p:cNvSpPr/>
          <p:nvPr/>
        </p:nvSpPr>
        <p:spPr>
          <a:xfrm>
            <a:off x="1501597" y="2233574"/>
            <a:ext cx="2157984" cy="411479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3390" y="22222"/>
                </a:moveTo>
                <a:lnTo>
                  <a:pt x="96610" y="22222"/>
                </a:lnTo>
                <a:moveTo>
                  <a:pt x="0" y="40000"/>
                </a:moveTo>
                <a:lnTo>
                  <a:pt x="6780" y="4444"/>
                </a:lnTo>
                <a:moveTo>
                  <a:pt x="3390" y="100000"/>
                </a:moveTo>
                <a:lnTo>
                  <a:pt x="3390" y="0"/>
                </a:lnTo>
                <a:moveTo>
                  <a:pt x="93220" y="40000"/>
                </a:moveTo>
                <a:lnTo>
                  <a:pt x="100000" y="4444"/>
                </a:lnTo>
                <a:moveTo>
                  <a:pt x="96610" y="100000"/>
                </a:moveTo>
                <a:lnTo>
                  <a:pt x="96610" y="0"/>
                </a:lnTo>
              </a:path>
            </a:pathLst>
          </a:custGeom>
          <a:noFill/>
          <a:ln w="7620" cap="rnd">
            <a:solidFill>
              <a:srgbClr val="1E3A5F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" name="deckkit-motif-loud"/>
          <p:cNvSpPr txBox="1"/>
          <p:nvPr/>
        </p:nvSpPr>
        <p:spPr>
          <a:xfrm>
            <a:off x="1391869" y="1929536"/>
            <a:ext cx="2377440" cy="377190"/>
          </a:xfrm>
          <a:prstGeom prst="rect">
            <a:avLst/>
          </a:prstGeom>
          <a:noFill/>
          <a:ln/>
        </p:spPr>
        <p:txBody>
          <a:bodyPr wrap="square" anchor="ctr" lIns="18288" rIns="18288" tIns="18288" bIns="18288">
            <a:spAutoFit/>
          </a:bodyPr>
          <a:lstStyle/>
          <a:p>
            <a:pPr algn="ctr"/>
            <a:r>
              <a:rPr sz="2200" b="0" i="1">
                <a:solidFill>
                  <a:srgbClr val="B8401A"/>
                </a:solidFill>
                <a:latin typeface="Times New Roman"/>
                <a:ea typeface="Hiragino Sans GB"/>
              </a:rPr>
              <a:t>X</a:t>
            </a:r>
            <a:r>
              <a:rPr sz="2200" b="0" i="0">
                <a:solidFill>
                  <a:srgbClr val="B8401A"/>
                </a:solidFill>
                <a:latin typeface="Times New Roman"/>
                <a:ea typeface="Hiragino Sans GB"/>
              </a:rPr>
              <a:t> </a:t>
            </a:r>
            <a:r>
              <a:rPr sz="2200" b="0" i="0">
                <a:solidFill>
                  <a:srgbClr val="B8401A"/>
                </a:solidFill>
                <a:latin typeface="Times New Roman"/>
                <a:ea typeface="Hiragino Sans GB"/>
              </a:rPr>
              <a:t>+</a:t>
            </a:r>
            <a:r>
              <a:rPr sz="2200" b="0" i="0">
                <a:solidFill>
                  <a:srgbClr val="B8401A"/>
                </a:solidFill>
                <a:latin typeface="Times New Roman"/>
                <a:ea typeface="Hiragino Sans GB"/>
              </a:rPr>
              <a:t> </a:t>
            </a:r>
            <a:r>
              <a:rPr sz="2200" b="0" i="1">
                <a:solidFill>
                  <a:srgbClr val="B8401A"/>
                </a:solidFill>
                <a:latin typeface="Times New Roman"/>
                <a:ea typeface="Hiragino Sans GB"/>
              </a:rPr>
              <a:t>Y</a:t>
            </a:r>
          </a:p>
        </p:txBody>
      </p:sp>
      <p:sp>
        <p:nvSpPr>
          <p:cNvPr id="41" name="deckkit-motif-loud"/>
          <p:cNvSpPr txBox="1"/>
          <p:nvPr/>
        </p:nvSpPr>
        <p:spPr>
          <a:xfrm>
            <a:off x="1051560" y="4135526"/>
            <a:ext cx="3058058" cy="31089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600" b="1" i="0">
                <a:solidFill>
                  <a:srgbClr val="1E3A5F"/>
                </a:solidFill>
                <a:latin typeface="Georgia"/>
                <a:ea typeface="Hiragino Sans GB"/>
              </a:rPr>
              <a:t>串联</a:t>
            </a:r>
          </a:p>
        </p:txBody>
      </p:sp>
      <p:sp>
        <p:nvSpPr>
          <p:cNvPr id="42" name="deckkit-motif-loud"/>
          <p:cNvSpPr txBox="1"/>
          <p:nvPr/>
        </p:nvSpPr>
        <p:spPr>
          <a:xfrm>
            <a:off x="1051560" y="4482998"/>
            <a:ext cx="3058058" cy="29260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 i="0">
                <a:solidFill>
                  <a:srgbClr val="3E5674"/>
                </a:solidFill>
                <a:latin typeface="Georgia"/>
                <a:ea typeface="Hiragino Sans GB"/>
              </a:rPr>
              <a:t>任一触点断开，整路就断开</a:t>
            </a:r>
          </a:p>
        </p:txBody>
      </p:sp>
      <p:sp>
        <p:nvSpPr>
          <p:cNvPr id="43" name="deckkit-motif-loud"/>
          <p:cNvSpPr txBox="1"/>
          <p:nvPr/>
        </p:nvSpPr>
        <p:spPr>
          <a:xfrm>
            <a:off x="1051560" y="4830470"/>
            <a:ext cx="3058058" cy="329184"/>
          </a:xfrm>
          <a:prstGeom prst="rect">
            <a:avLst/>
          </a:prstGeom>
          <a:noFill/>
          <a:ln/>
        </p:spPr>
        <p:txBody>
          <a:bodyPr wrap="square" anchor="ctr" lIns="18288" rIns="18288" tIns="18288" bIns="18288">
            <a:spAutoFit/>
          </a:bodyPr>
          <a:lstStyle/>
          <a:p>
            <a:pPr algn="ctr"/>
            <a:r>
              <a:rPr sz="1350" b="0" i="0">
                <a:solidFill>
                  <a:srgbClr val="1E3A5F"/>
                </a:solidFill>
                <a:latin typeface="Times New Roman"/>
                <a:ea typeface="Hiragino Sans GB"/>
              </a:rPr>
              <a:t>1</a:t>
            </a:r>
            <a:r>
              <a:rPr sz="135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1350" b="0" i="0">
                <a:solidFill>
                  <a:srgbClr val="1E3A5F"/>
                </a:solidFill>
                <a:latin typeface="Times New Roman"/>
                <a:ea typeface="Hiragino Sans GB"/>
              </a:rPr>
              <a:t>+</a:t>
            </a:r>
            <a:r>
              <a:rPr sz="135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1350" b="0" i="0">
                <a:solidFill>
                  <a:srgbClr val="1E3A5F"/>
                </a:solidFill>
                <a:latin typeface="Times New Roman"/>
                <a:ea typeface="Hiragino Sans GB"/>
              </a:rPr>
              <a:t>0</a:t>
            </a:r>
            <a:r>
              <a:rPr sz="135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1350" b="0" i="0">
                <a:solidFill>
                  <a:srgbClr val="1E3A5F"/>
                </a:solidFill>
                <a:latin typeface="Times New Roman"/>
                <a:ea typeface="Hiragino Sans GB"/>
              </a:rPr>
              <a:t>=</a:t>
            </a:r>
            <a:r>
              <a:rPr sz="135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1350" b="0" i="0">
                <a:solidFill>
                  <a:srgbClr val="1E3A5F"/>
                </a:solidFill>
                <a:latin typeface="Times New Roman"/>
                <a:ea typeface="Hiragino Sans GB"/>
              </a:rPr>
              <a:t>0</a:t>
            </a:r>
            <a:r>
              <a:rPr sz="135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1350" b="0" i="0">
                <a:solidFill>
                  <a:srgbClr val="1E3A5F"/>
                </a:solidFill>
                <a:latin typeface="Times New Roman"/>
                <a:ea typeface="Hiragino Sans GB"/>
              </a:rPr>
              <a:t>+</a:t>
            </a:r>
            <a:r>
              <a:rPr sz="135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1350" b="0" i="0">
                <a:solidFill>
                  <a:srgbClr val="1E3A5F"/>
                </a:solidFill>
                <a:latin typeface="Times New Roman"/>
                <a:ea typeface="Hiragino Sans GB"/>
              </a:rPr>
              <a:t>1</a:t>
            </a:r>
            <a:r>
              <a:rPr sz="135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1350" b="0" i="0">
                <a:solidFill>
                  <a:srgbClr val="1E3A5F"/>
                </a:solidFill>
                <a:latin typeface="Times New Roman"/>
                <a:ea typeface="Hiragino Sans GB"/>
              </a:rPr>
              <a:t>=</a:t>
            </a:r>
            <a:r>
              <a:rPr sz="135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1350" b="0" i="0">
                <a:solidFill>
                  <a:srgbClr val="1E3A5F"/>
                </a:solidFill>
                <a:latin typeface="Times New Roman"/>
                <a:ea typeface="Hiragino Sans GB"/>
              </a:rPr>
              <a:t>1</a:t>
            </a:r>
          </a:p>
        </p:txBody>
      </p:sp>
      <p:sp>
        <p:nvSpPr>
          <p:cNvPr id="44" name="deckkit-motif-loud"/>
          <p:cNvSpPr/>
          <p:nvPr/>
        </p:nvSpPr>
        <p:spPr>
          <a:xfrm>
            <a:off x="5866790" y="3046933"/>
            <a:ext cx="74066" cy="74066"/>
          </a:xfrm>
          <a:prstGeom prst="ellipse">
            <a:avLst/>
          </a:prstGeom>
          <a:solidFill>
            <a:srgbClr val="1E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5" name="deckkit-motif-loud"/>
          <p:cNvSpPr/>
          <p:nvPr/>
        </p:nvSpPr>
        <p:spPr>
          <a:xfrm>
            <a:off x="6250838" y="3046933"/>
            <a:ext cx="74066" cy="74066"/>
          </a:xfrm>
          <a:prstGeom prst="ellipse">
            <a:avLst/>
          </a:prstGeom>
          <a:solidFill>
            <a:srgbClr val="1E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6" name="deckkit-motif-loud"/>
          <p:cNvSpPr txBox="1"/>
          <p:nvPr/>
        </p:nvSpPr>
        <p:spPr>
          <a:xfrm>
            <a:off x="5739231" y="2626766"/>
            <a:ext cx="713232" cy="256032"/>
          </a:xfrm>
          <a:prstGeom prst="rect">
            <a:avLst/>
          </a:prstGeom>
          <a:noFill/>
          <a:ln/>
        </p:spPr>
        <p:txBody>
          <a:bodyPr wrap="non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1">
                <a:solidFill>
                  <a:srgbClr val="1E3A5F"/>
                </a:solidFill>
                <a:latin typeface="Times New Roman"/>
                <a:ea typeface="Hiragino Sans GB"/>
              </a:rPr>
              <a:t>X</a:t>
            </a:r>
          </a:p>
        </p:txBody>
      </p:sp>
      <p:sp>
        <p:nvSpPr>
          <p:cNvPr id="47" name="deckkit-motif-loud"/>
          <p:cNvSpPr/>
          <p:nvPr/>
        </p:nvSpPr>
        <p:spPr>
          <a:xfrm>
            <a:off x="5866790" y="3851605"/>
            <a:ext cx="74066" cy="74066"/>
          </a:xfrm>
          <a:prstGeom prst="ellipse">
            <a:avLst/>
          </a:prstGeom>
          <a:solidFill>
            <a:srgbClr val="1E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8" name="deckkit-motif-loud"/>
          <p:cNvSpPr/>
          <p:nvPr/>
        </p:nvSpPr>
        <p:spPr>
          <a:xfrm>
            <a:off x="6250838" y="3851605"/>
            <a:ext cx="74066" cy="74066"/>
          </a:xfrm>
          <a:prstGeom prst="ellipse">
            <a:avLst/>
          </a:prstGeom>
          <a:solidFill>
            <a:srgbClr val="1E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9" name="deckkit-motif-loud"/>
          <p:cNvSpPr txBox="1"/>
          <p:nvPr/>
        </p:nvSpPr>
        <p:spPr>
          <a:xfrm>
            <a:off x="5739231" y="3431438"/>
            <a:ext cx="713232" cy="256032"/>
          </a:xfrm>
          <a:prstGeom prst="rect">
            <a:avLst/>
          </a:prstGeom>
          <a:noFill/>
          <a:ln/>
        </p:spPr>
        <p:txBody>
          <a:bodyPr wrap="non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1">
                <a:solidFill>
                  <a:srgbClr val="1E3A5F"/>
                </a:solidFill>
                <a:latin typeface="Times New Roman"/>
                <a:ea typeface="Hiragino Sans GB"/>
              </a:rPr>
              <a:t>Y</a:t>
            </a:r>
          </a:p>
        </p:txBody>
      </p:sp>
      <p:sp>
        <p:nvSpPr>
          <p:cNvPr id="50" name="deckkit-motif-loud"/>
          <p:cNvSpPr/>
          <p:nvPr/>
        </p:nvSpPr>
        <p:spPr>
          <a:xfrm>
            <a:off x="5706313" y="3051048"/>
            <a:ext cx="65836" cy="65836"/>
          </a:xfrm>
          <a:prstGeom prst="ellipse">
            <a:avLst/>
          </a:prstGeom>
          <a:solidFill>
            <a:srgbClr val="1E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1" name="deckkit-motif-loud"/>
          <p:cNvSpPr/>
          <p:nvPr/>
        </p:nvSpPr>
        <p:spPr>
          <a:xfrm>
            <a:off x="6419545" y="3051048"/>
            <a:ext cx="65836" cy="65836"/>
          </a:xfrm>
          <a:prstGeom prst="ellipse">
            <a:avLst/>
          </a:prstGeom>
          <a:solidFill>
            <a:srgbClr val="1E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2" name="deckkit-motif-loud"/>
          <p:cNvSpPr/>
          <p:nvPr/>
        </p:nvSpPr>
        <p:spPr>
          <a:xfrm>
            <a:off x="5263743" y="2928518"/>
            <a:ext cx="1664208" cy="960119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6190"/>
                </a:moveTo>
                <a:lnTo>
                  <a:pt x="17582" y="16190"/>
                </a:lnTo>
                <a:moveTo>
                  <a:pt x="17582" y="16190"/>
                </a:moveTo>
                <a:lnTo>
                  <a:pt x="28571" y="16190"/>
                </a:lnTo>
                <a:moveTo>
                  <a:pt x="71429" y="16190"/>
                </a:moveTo>
                <a:lnTo>
                  <a:pt x="82418" y="16190"/>
                </a:lnTo>
                <a:moveTo>
                  <a:pt x="28571" y="16190"/>
                </a:moveTo>
                <a:lnTo>
                  <a:pt x="28571" y="100000"/>
                </a:lnTo>
                <a:moveTo>
                  <a:pt x="71429" y="16190"/>
                </a:moveTo>
                <a:lnTo>
                  <a:pt x="71429" y="100000"/>
                </a:lnTo>
                <a:moveTo>
                  <a:pt x="28571" y="16190"/>
                </a:moveTo>
                <a:lnTo>
                  <a:pt x="38462" y="16190"/>
                </a:lnTo>
                <a:moveTo>
                  <a:pt x="61538" y="16190"/>
                </a:moveTo>
                <a:lnTo>
                  <a:pt x="71429" y="16190"/>
                </a:lnTo>
                <a:moveTo>
                  <a:pt x="38462" y="16190"/>
                </a:moveTo>
                <a:lnTo>
                  <a:pt x="60440" y="0"/>
                </a:lnTo>
                <a:moveTo>
                  <a:pt x="28571" y="100000"/>
                </a:moveTo>
                <a:lnTo>
                  <a:pt x="38462" y="100000"/>
                </a:lnTo>
                <a:moveTo>
                  <a:pt x="61538" y="100000"/>
                </a:moveTo>
                <a:lnTo>
                  <a:pt x="71429" y="100000"/>
                </a:lnTo>
                <a:moveTo>
                  <a:pt x="38462" y="100000"/>
                </a:moveTo>
                <a:lnTo>
                  <a:pt x="60440" y="83810"/>
                </a:lnTo>
                <a:moveTo>
                  <a:pt x="82418" y="16190"/>
                </a:moveTo>
                <a:lnTo>
                  <a:pt x="100000" y="16190"/>
                </a:lnTo>
              </a:path>
            </a:pathLst>
          </a:custGeom>
          <a:noFill/>
          <a:ln w="13970" cap="rnd">
            <a:solidFill>
              <a:srgbClr val="1E3A5F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3" name="deckkit-motif-loud+decor:a terminal ring: its ink outline carries it, the ground-coloured fill only hides the wire end"/>
          <p:cNvSpPr/>
          <p:nvPr/>
        </p:nvSpPr>
        <p:spPr>
          <a:xfrm>
            <a:off x="5197906" y="3018129"/>
            <a:ext cx="131673" cy="131673"/>
          </a:xfrm>
          <a:prstGeom prst="ellipse">
            <a:avLst/>
          </a:prstGeom>
          <a:solidFill>
            <a:srgbClr val="F1EFE8"/>
          </a:solidFill>
          <a:ln w="12700">
            <a:solidFill>
              <a:srgbClr val="1E3A5F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4" name="deckkit-motif-loud+decor:a terminal ring: its ink outline carries it, the ground-coloured fill only hides the wire end"/>
          <p:cNvSpPr/>
          <p:nvPr/>
        </p:nvSpPr>
        <p:spPr>
          <a:xfrm>
            <a:off x="6862114" y="3018129"/>
            <a:ext cx="131673" cy="131673"/>
          </a:xfrm>
          <a:prstGeom prst="ellipse">
            <a:avLst/>
          </a:prstGeom>
          <a:solidFill>
            <a:srgbClr val="F1EFE8"/>
          </a:solidFill>
          <a:ln w="12700">
            <a:solidFill>
              <a:srgbClr val="1E3A5F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5" name="deckkit-motif-loud"/>
          <p:cNvSpPr txBox="1"/>
          <p:nvPr/>
        </p:nvSpPr>
        <p:spPr>
          <a:xfrm>
            <a:off x="4879695" y="2946806"/>
            <a:ext cx="329184" cy="274320"/>
          </a:xfrm>
          <a:prstGeom prst="rect">
            <a:avLst/>
          </a:prstGeom>
          <a:noFill/>
          <a:ln/>
        </p:spPr>
        <p:txBody>
          <a:bodyPr wrap="non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1">
                <a:solidFill>
                  <a:srgbClr val="1E3A5F"/>
                </a:solidFill>
                <a:latin typeface="Times New Roman"/>
                <a:ea typeface="Hiragino Sans GB"/>
              </a:rPr>
              <a:t>a</a:t>
            </a:r>
          </a:p>
        </p:txBody>
      </p:sp>
      <p:sp>
        <p:nvSpPr>
          <p:cNvPr id="56" name="deckkit-motif-loud"/>
          <p:cNvSpPr txBox="1"/>
          <p:nvPr/>
        </p:nvSpPr>
        <p:spPr>
          <a:xfrm>
            <a:off x="6982815" y="2946806"/>
            <a:ext cx="329184" cy="274320"/>
          </a:xfrm>
          <a:prstGeom prst="rect">
            <a:avLst/>
          </a:prstGeom>
          <a:noFill/>
          <a:ln/>
        </p:spPr>
        <p:txBody>
          <a:bodyPr wrap="none" anchor="ctr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1">
                <a:solidFill>
                  <a:srgbClr val="1E3A5F"/>
                </a:solidFill>
                <a:latin typeface="Times New Roman"/>
                <a:ea typeface="Hiragino Sans GB"/>
              </a:rPr>
              <a:t>b</a:t>
            </a:r>
          </a:p>
        </p:txBody>
      </p:sp>
      <p:sp>
        <p:nvSpPr>
          <p:cNvPr id="57" name="deckkit-motif-loud"/>
          <p:cNvSpPr/>
          <p:nvPr/>
        </p:nvSpPr>
        <p:spPr>
          <a:xfrm>
            <a:off x="5190591" y="2233574"/>
            <a:ext cx="1810512" cy="411479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4040" y="22222"/>
                </a:moveTo>
                <a:lnTo>
                  <a:pt x="95960" y="22222"/>
                </a:lnTo>
                <a:moveTo>
                  <a:pt x="0" y="40000"/>
                </a:moveTo>
                <a:lnTo>
                  <a:pt x="8081" y="4444"/>
                </a:lnTo>
                <a:moveTo>
                  <a:pt x="4040" y="100000"/>
                </a:moveTo>
                <a:lnTo>
                  <a:pt x="4040" y="0"/>
                </a:lnTo>
                <a:moveTo>
                  <a:pt x="91919" y="40000"/>
                </a:moveTo>
                <a:lnTo>
                  <a:pt x="100000" y="4444"/>
                </a:lnTo>
                <a:moveTo>
                  <a:pt x="95960" y="100000"/>
                </a:moveTo>
                <a:lnTo>
                  <a:pt x="95960" y="0"/>
                </a:lnTo>
              </a:path>
            </a:pathLst>
          </a:custGeom>
          <a:noFill/>
          <a:ln w="7620" cap="rnd">
            <a:solidFill>
              <a:srgbClr val="1E3A5F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8" name="deckkit-motif-loud"/>
          <p:cNvSpPr txBox="1"/>
          <p:nvPr/>
        </p:nvSpPr>
        <p:spPr>
          <a:xfrm>
            <a:off x="5080863" y="1929536"/>
            <a:ext cx="2029968" cy="377190"/>
          </a:xfrm>
          <a:prstGeom prst="rect">
            <a:avLst/>
          </a:prstGeom>
          <a:noFill/>
          <a:ln/>
        </p:spPr>
        <p:txBody>
          <a:bodyPr wrap="square" anchor="ctr" lIns="18288" rIns="18288" tIns="18288" bIns="18288">
            <a:spAutoFit/>
          </a:bodyPr>
          <a:lstStyle/>
          <a:p>
            <a:pPr algn="ctr"/>
            <a:r>
              <a:rPr sz="2200" b="0" i="1">
                <a:solidFill>
                  <a:srgbClr val="B8401A"/>
                </a:solidFill>
                <a:latin typeface="Times New Roman"/>
                <a:ea typeface="Hiragino Sans GB"/>
              </a:rPr>
              <a:t>X</a:t>
            </a:r>
            <a:r>
              <a:rPr sz="2200" b="0" i="1">
                <a:solidFill>
                  <a:srgbClr val="B8401A"/>
                </a:solidFill>
                <a:latin typeface="Times New Roman"/>
                <a:ea typeface="Hiragino Sans GB"/>
              </a:rPr>
              <a:t>Y</a:t>
            </a:r>
          </a:p>
        </p:txBody>
      </p:sp>
      <p:sp>
        <p:nvSpPr>
          <p:cNvPr id="59" name="deckkit-motif-loud"/>
          <p:cNvSpPr txBox="1"/>
          <p:nvPr/>
        </p:nvSpPr>
        <p:spPr>
          <a:xfrm>
            <a:off x="4566818" y="4135526"/>
            <a:ext cx="3058058" cy="31089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600" b="1" i="0">
                <a:solidFill>
                  <a:srgbClr val="1E3A5F"/>
                </a:solidFill>
                <a:latin typeface="Georgia"/>
                <a:ea typeface="Hiragino Sans GB"/>
              </a:rPr>
              <a:t>并联</a:t>
            </a:r>
          </a:p>
        </p:txBody>
      </p:sp>
      <p:sp>
        <p:nvSpPr>
          <p:cNvPr id="60" name="deckkit-motif-loud"/>
          <p:cNvSpPr txBox="1"/>
          <p:nvPr/>
        </p:nvSpPr>
        <p:spPr>
          <a:xfrm>
            <a:off x="4566818" y="4482998"/>
            <a:ext cx="3058058" cy="29260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 i="0">
                <a:solidFill>
                  <a:srgbClr val="3E5674"/>
                </a:solidFill>
                <a:latin typeface="Georgia"/>
                <a:ea typeface="Hiragino Sans GB"/>
              </a:rPr>
              <a:t>任一触点闭合，整路就闭合</a:t>
            </a:r>
          </a:p>
        </p:txBody>
      </p:sp>
      <p:sp>
        <p:nvSpPr>
          <p:cNvPr id="61" name="deckkit-motif-loud"/>
          <p:cNvSpPr txBox="1"/>
          <p:nvPr/>
        </p:nvSpPr>
        <p:spPr>
          <a:xfrm>
            <a:off x="4566818" y="4830470"/>
            <a:ext cx="3058058" cy="329184"/>
          </a:xfrm>
          <a:prstGeom prst="rect">
            <a:avLst/>
          </a:prstGeom>
          <a:noFill/>
          <a:ln/>
        </p:spPr>
        <p:txBody>
          <a:bodyPr wrap="square" anchor="ctr" lIns="18288" rIns="18288" tIns="18288" bIns="18288">
            <a:spAutoFit/>
          </a:bodyPr>
          <a:lstStyle/>
          <a:p>
            <a:pPr algn="ctr"/>
            <a:r>
              <a:rPr sz="1350" b="0" i="0">
                <a:solidFill>
                  <a:srgbClr val="1E3A5F"/>
                </a:solidFill>
                <a:latin typeface="Times New Roman"/>
                <a:ea typeface="Hiragino Sans GB"/>
              </a:rPr>
              <a:t>0</a:t>
            </a:r>
            <a:r>
              <a:rPr sz="135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1350" b="0" i="0">
                <a:solidFill>
                  <a:srgbClr val="1E3A5F"/>
                </a:solidFill>
                <a:latin typeface="Times New Roman"/>
                <a:ea typeface="Hiragino Sans GB"/>
              </a:rPr>
              <a:t>·</a:t>
            </a:r>
            <a:r>
              <a:rPr sz="135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1350" b="0" i="0">
                <a:solidFill>
                  <a:srgbClr val="1E3A5F"/>
                </a:solidFill>
                <a:latin typeface="Times New Roman"/>
                <a:ea typeface="Hiragino Sans GB"/>
              </a:rPr>
              <a:t>1</a:t>
            </a:r>
            <a:r>
              <a:rPr sz="135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1350" b="0" i="0">
                <a:solidFill>
                  <a:srgbClr val="1E3A5F"/>
                </a:solidFill>
                <a:latin typeface="Times New Roman"/>
                <a:ea typeface="Hiragino Sans GB"/>
              </a:rPr>
              <a:t>=</a:t>
            </a:r>
            <a:r>
              <a:rPr sz="135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1350" b="0" i="0">
                <a:solidFill>
                  <a:srgbClr val="1E3A5F"/>
                </a:solidFill>
                <a:latin typeface="Times New Roman"/>
                <a:ea typeface="Hiragino Sans GB"/>
              </a:rPr>
              <a:t>1</a:t>
            </a:r>
            <a:r>
              <a:rPr sz="135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1350" b="0" i="0">
                <a:solidFill>
                  <a:srgbClr val="1E3A5F"/>
                </a:solidFill>
                <a:latin typeface="Times New Roman"/>
                <a:ea typeface="Hiragino Sans GB"/>
              </a:rPr>
              <a:t>·</a:t>
            </a:r>
            <a:r>
              <a:rPr sz="135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1350" b="0" i="0">
                <a:solidFill>
                  <a:srgbClr val="1E3A5F"/>
                </a:solidFill>
                <a:latin typeface="Times New Roman"/>
                <a:ea typeface="Hiragino Sans GB"/>
              </a:rPr>
              <a:t>0</a:t>
            </a:r>
            <a:r>
              <a:rPr sz="135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1350" b="0" i="0">
                <a:solidFill>
                  <a:srgbClr val="1E3A5F"/>
                </a:solidFill>
                <a:latin typeface="Times New Roman"/>
                <a:ea typeface="Hiragino Sans GB"/>
              </a:rPr>
              <a:t>=</a:t>
            </a:r>
            <a:r>
              <a:rPr sz="135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1350" b="0" i="0">
                <a:solidFill>
                  <a:srgbClr val="1E3A5F"/>
                </a:solidFill>
                <a:latin typeface="Times New Roman"/>
                <a:ea typeface="Hiragino Sans GB"/>
              </a:rPr>
              <a:t>0</a:t>
            </a:r>
          </a:p>
        </p:txBody>
      </p:sp>
      <p:sp>
        <p:nvSpPr>
          <p:cNvPr id="62" name="deckkit-motif-loud"/>
          <p:cNvSpPr/>
          <p:nvPr/>
        </p:nvSpPr>
        <p:spPr>
          <a:xfrm>
            <a:off x="4338218" y="2123846"/>
            <a:ext cx="9144" cy="3035807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0" y="100000"/>
                </a:lnTo>
              </a:path>
            </a:pathLst>
          </a:custGeom>
          <a:noFill/>
          <a:ln w="5080" cap="rnd">
            <a:solidFill>
              <a:srgbClr val="3E5674"/>
            </a:solidFill>
            <a:prstDash val="dash"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3" name="deckkit-motif-loud"/>
          <p:cNvSpPr/>
          <p:nvPr/>
        </p:nvSpPr>
        <p:spPr>
          <a:xfrm>
            <a:off x="9382048" y="3046933"/>
            <a:ext cx="74066" cy="74066"/>
          </a:xfrm>
          <a:prstGeom prst="ellipse">
            <a:avLst/>
          </a:prstGeom>
          <a:solidFill>
            <a:srgbClr val="1E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4" name="deckkit-motif-loud"/>
          <p:cNvSpPr/>
          <p:nvPr/>
        </p:nvSpPr>
        <p:spPr>
          <a:xfrm>
            <a:off x="9766096" y="3046933"/>
            <a:ext cx="74066" cy="74066"/>
          </a:xfrm>
          <a:prstGeom prst="ellipse">
            <a:avLst/>
          </a:prstGeom>
          <a:solidFill>
            <a:srgbClr val="1E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5" name="deckkit-motif-loud"/>
          <p:cNvSpPr txBox="1"/>
          <p:nvPr/>
        </p:nvSpPr>
        <p:spPr>
          <a:xfrm>
            <a:off x="9254489" y="2626766"/>
            <a:ext cx="713232" cy="256032"/>
          </a:xfrm>
          <a:prstGeom prst="rect">
            <a:avLst/>
          </a:prstGeom>
          <a:noFill/>
          <a:ln/>
        </p:spPr>
        <p:txBody>
          <a:bodyPr wrap="non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1">
                <a:solidFill>
                  <a:srgbClr val="1E3A5F"/>
                </a:solidFill>
                <a:latin typeface="Times New Roman"/>
                <a:ea typeface="Hiragino Sans GB"/>
              </a:rPr>
              <a:t>X′</a:t>
            </a:r>
          </a:p>
        </p:txBody>
      </p:sp>
      <p:sp>
        <p:nvSpPr>
          <p:cNvPr id="66" name="deckkit-motif-loud"/>
          <p:cNvSpPr/>
          <p:nvPr/>
        </p:nvSpPr>
        <p:spPr>
          <a:xfrm>
            <a:off x="8961881" y="2965094"/>
            <a:ext cx="1298448" cy="237743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50000"/>
                </a:moveTo>
                <a:lnTo>
                  <a:pt x="22535" y="50000"/>
                </a:lnTo>
                <a:moveTo>
                  <a:pt x="22535" y="50000"/>
                </a:moveTo>
                <a:lnTo>
                  <a:pt x="35211" y="50000"/>
                </a:lnTo>
                <a:moveTo>
                  <a:pt x="64789" y="50000"/>
                </a:moveTo>
                <a:lnTo>
                  <a:pt x="77465" y="50000"/>
                </a:lnTo>
                <a:moveTo>
                  <a:pt x="35211" y="50000"/>
                </a:moveTo>
                <a:lnTo>
                  <a:pt x="64789" y="50000"/>
                </a:lnTo>
                <a:moveTo>
                  <a:pt x="42254" y="100000"/>
                </a:moveTo>
                <a:lnTo>
                  <a:pt x="57746" y="0"/>
                </a:lnTo>
                <a:moveTo>
                  <a:pt x="77465" y="50000"/>
                </a:moveTo>
                <a:lnTo>
                  <a:pt x="100000" y="50000"/>
                </a:lnTo>
              </a:path>
            </a:pathLst>
          </a:custGeom>
          <a:noFill/>
          <a:ln w="13970" cap="rnd">
            <a:solidFill>
              <a:srgbClr val="1E3A5F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7" name="deckkit-motif-loud+decor:a terminal ring: its ink outline carries it, the ground-coloured fill only hides the wire end"/>
          <p:cNvSpPr/>
          <p:nvPr/>
        </p:nvSpPr>
        <p:spPr>
          <a:xfrm>
            <a:off x="8896045" y="3018129"/>
            <a:ext cx="131673" cy="131673"/>
          </a:xfrm>
          <a:prstGeom prst="ellipse">
            <a:avLst/>
          </a:prstGeom>
          <a:solidFill>
            <a:srgbClr val="F1EFE8"/>
          </a:solidFill>
          <a:ln w="12700">
            <a:solidFill>
              <a:srgbClr val="1E3A5F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8" name="deckkit-motif-loud+decor:a terminal ring: its ink outline carries it, the ground-coloured fill only hides the wire end"/>
          <p:cNvSpPr/>
          <p:nvPr/>
        </p:nvSpPr>
        <p:spPr>
          <a:xfrm>
            <a:off x="10194493" y="3018129"/>
            <a:ext cx="131673" cy="131673"/>
          </a:xfrm>
          <a:prstGeom prst="ellipse">
            <a:avLst/>
          </a:prstGeom>
          <a:solidFill>
            <a:srgbClr val="F1EFE8"/>
          </a:solidFill>
          <a:ln w="12700">
            <a:solidFill>
              <a:srgbClr val="1E3A5F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9" name="deckkit-motif-loud"/>
          <p:cNvSpPr txBox="1"/>
          <p:nvPr/>
        </p:nvSpPr>
        <p:spPr>
          <a:xfrm>
            <a:off x="8577833" y="2946806"/>
            <a:ext cx="329184" cy="274320"/>
          </a:xfrm>
          <a:prstGeom prst="rect">
            <a:avLst/>
          </a:prstGeom>
          <a:noFill/>
          <a:ln/>
        </p:spPr>
        <p:txBody>
          <a:bodyPr wrap="non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1">
                <a:solidFill>
                  <a:srgbClr val="1E3A5F"/>
                </a:solidFill>
                <a:latin typeface="Times New Roman"/>
                <a:ea typeface="Hiragino Sans GB"/>
              </a:rPr>
              <a:t>a</a:t>
            </a:r>
          </a:p>
        </p:txBody>
      </p:sp>
      <p:sp>
        <p:nvSpPr>
          <p:cNvPr id="70" name="deckkit-motif-loud"/>
          <p:cNvSpPr txBox="1"/>
          <p:nvPr/>
        </p:nvSpPr>
        <p:spPr>
          <a:xfrm>
            <a:off x="10315193" y="2946806"/>
            <a:ext cx="329184" cy="274320"/>
          </a:xfrm>
          <a:prstGeom prst="rect">
            <a:avLst/>
          </a:prstGeom>
          <a:noFill/>
          <a:ln/>
        </p:spPr>
        <p:txBody>
          <a:bodyPr wrap="none" anchor="ctr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1">
                <a:solidFill>
                  <a:srgbClr val="1E3A5F"/>
                </a:solidFill>
                <a:latin typeface="Times New Roman"/>
                <a:ea typeface="Hiragino Sans GB"/>
              </a:rPr>
              <a:t>b</a:t>
            </a:r>
          </a:p>
        </p:txBody>
      </p:sp>
      <p:sp>
        <p:nvSpPr>
          <p:cNvPr id="71" name="deckkit-motif-loud"/>
          <p:cNvSpPr/>
          <p:nvPr/>
        </p:nvSpPr>
        <p:spPr>
          <a:xfrm>
            <a:off x="8888729" y="2233574"/>
            <a:ext cx="1444752" cy="411479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5063" y="22222"/>
                </a:moveTo>
                <a:lnTo>
                  <a:pt x="94937" y="22222"/>
                </a:lnTo>
                <a:moveTo>
                  <a:pt x="0" y="40000"/>
                </a:moveTo>
                <a:lnTo>
                  <a:pt x="10127" y="4444"/>
                </a:lnTo>
                <a:moveTo>
                  <a:pt x="5063" y="100000"/>
                </a:moveTo>
                <a:lnTo>
                  <a:pt x="5063" y="0"/>
                </a:lnTo>
                <a:moveTo>
                  <a:pt x="89873" y="40000"/>
                </a:moveTo>
                <a:lnTo>
                  <a:pt x="100000" y="4444"/>
                </a:lnTo>
                <a:moveTo>
                  <a:pt x="94937" y="100000"/>
                </a:moveTo>
                <a:lnTo>
                  <a:pt x="94937" y="0"/>
                </a:lnTo>
              </a:path>
            </a:pathLst>
          </a:custGeom>
          <a:noFill/>
          <a:ln w="7620" cap="rnd">
            <a:solidFill>
              <a:srgbClr val="1E3A5F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2" name="deckkit-motif-loud"/>
          <p:cNvSpPr txBox="1"/>
          <p:nvPr/>
        </p:nvSpPr>
        <p:spPr>
          <a:xfrm>
            <a:off x="8779001" y="1929536"/>
            <a:ext cx="1664207" cy="377190"/>
          </a:xfrm>
          <a:prstGeom prst="rect">
            <a:avLst/>
          </a:prstGeom>
          <a:noFill/>
          <a:ln/>
        </p:spPr>
        <p:txBody>
          <a:bodyPr wrap="square" anchor="ctr" lIns="18288" rIns="18288" tIns="18288" bIns="18288">
            <a:spAutoFit/>
          </a:bodyPr>
          <a:lstStyle/>
          <a:p>
            <a:pPr algn="ctr"/>
            <a:r>
              <a:rPr sz="2200" b="0" i="1">
                <a:solidFill>
                  <a:srgbClr val="B8401A"/>
                </a:solidFill>
                <a:latin typeface="Times New Roman"/>
                <a:ea typeface="Hiragino Sans GB"/>
              </a:rPr>
              <a:t>X</a:t>
            </a:r>
            <a:r>
              <a:rPr sz="2200" b="0" i="0">
                <a:solidFill>
                  <a:srgbClr val="B8401A"/>
                </a:solidFill>
                <a:latin typeface="Times New Roman"/>
                <a:ea typeface="Hiragino Sans GB"/>
              </a:rPr>
              <a:t>′</a:t>
            </a:r>
          </a:p>
        </p:txBody>
      </p:sp>
      <p:sp>
        <p:nvSpPr>
          <p:cNvPr id="73" name="deckkit-motif-loud"/>
          <p:cNvSpPr txBox="1"/>
          <p:nvPr/>
        </p:nvSpPr>
        <p:spPr>
          <a:xfrm>
            <a:off x="8082076" y="4135526"/>
            <a:ext cx="3058058" cy="31089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600" b="1" i="0">
                <a:solidFill>
                  <a:srgbClr val="1E3A5F"/>
                </a:solidFill>
                <a:latin typeface="Georgia"/>
                <a:ea typeface="Hiragino Sans GB"/>
              </a:rPr>
              <a:t>常闭触点</a:t>
            </a:r>
          </a:p>
        </p:txBody>
      </p:sp>
      <p:sp>
        <p:nvSpPr>
          <p:cNvPr id="74" name="deckkit-motif-loud"/>
          <p:cNvSpPr txBox="1"/>
          <p:nvPr/>
        </p:nvSpPr>
        <p:spPr>
          <a:xfrm>
            <a:off x="8082076" y="4482998"/>
            <a:ext cx="3058058" cy="29260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 i="0">
                <a:solidFill>
                  <a:srgbClr val="3E5674"/>
                </a:solidFill>
                <a:latin typeface="Georgia"/>
                <a:ea typeface="Hiragino Sans GB"/>
              </a:rPr>
              <a:t>与常开触点X恰好相反</a:t>
            </a:r>
          </a:p>
        </p:txBody>
      </p:sp>
      <p:sp>
        <p:nvSpPr>
          <p:cNvPr id="75" name="deckkit-motif-loud"/>
          <p:cNvSpPr txBox="1"/>
          <p:nvPr/>
        </p:nvSpPr>
        <p:spPr>
          <a:xfrm>
            <a:off x="8082076" y="4830470"/>
            <a:ext cx="3058058" cy="329184"/>
          </a:xfrm>
          <a:prstGeom prst="rect">
            <a:avLst/>
          </a:prstGeom>
          <a:noFill/>
          <a:ln/>
        </p:spPr>
        <p:txBody>
          <a:bodyPr wrap="square" anchor="ctr" lIns="18288" rIns="18288" tIns="18288" bIns="18288">
            <a:spAutoFit/>
          </a:bodyPr>
          <a:lstStyle/>
          <a:p>
            <a:pPr algn="ctr"/>
            <a:r>
              <a:rPr sz="1350" b="0" i="1">
                <a:solidFill>
                  <a:srgbClr val="1E3A5F"/>
                </a:solidFill>
                <a:latin typeface="Times New Roman"/>
                <a:ea typeface="Hiragino Sans GB"/>
              </a:rPr>
              <a:t>X</a:t>
            </a:r>
            <a:r>
              <a:rPr sz="135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1350" b="0" i="0">
                <a:solidFill>
                  <a:srgbClr val="1E3A5F"/>
                </a:solidFill>
                <a:latin typeface="Times New Roman"/>
                <a:ea typeface="Hiragino Sans GB"/>
              </a:rPr>
              <a:t>+</a:t>
            </a:r>
            <a:r>
              <a:rPr sz="135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1350" b="0" i="1">
                <a:solidFill>
                  <a:srgbClr val="1E3A5F"/>
                </a:solidFill>
                <a:latin typeface="Times New Roman"/>
                <a:ea typeface="Hiragino Sans GB"/>
              </a:rPr>
              <a:t>X</a:t>
            </a:r>
            <a:r>
              <a:rPr sz="1350" b="0" i="0">
                <a:solidFill>
                  <a:srgbClr val="1E3A5F"/>
                </a:solidFill>
                <a:latin typeface="Times New Roman"/>
                <a:ea typeface="Hiragino Sans GB"/>
              </a:rPr>
              <a:t>′</a:t>
            </a:r>
            <a:r>
              <a:rPr sz="135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1350" b="0" i="0">
                <a:solidFill>
                  <a:srgbClr val="1E3A5F"/>
                </a:solidFill>
                <a:latin typeface="Times New Roman"/>
                <a:ea typeface="Hiragino Sans GB"/>
              </a:rPr>
              <a:t>=</a:t>
            </a:r>
            <a:r>
              <a:rPr sz="135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1350" b="0" i="0">
                <a:solidFill>
                  <a:srgbClr val="1E3A5F"/>
                </a:solidFill>
                <a:latin typeface="Times New Roman"/>
                <a:ea typeface="Hiragino Sans GB"/>
              </a:rPr>
              <a:t>1</a:t>
            </a:r>
            <a:r>
              <a:rPr sz="1350" b="0" i="0">
                <a:solidFill>
                  <a:srgbClr val="1E3A5F"/>
                </a:solidFill>
                <a:latin typeface="Times New Roman"/>
                <a:ea typeface="Hiragino Sans GB"/>
              </a:rPr>
              <a:t>，</a:t>
            </a:r>
            <a:r>
              <a:rPr sz="1350" b="0" i="1">
                <a:solidFill>
                  <a:srgbClr val="1E3A5F"/>
                </a:solidFill>
                <a:latin typeface="Times New Roman"/>
                <a:ea typeface="Hiragino Sans GB"/>
              </a:rPr>
              <a:t>X</a:t>
            </a:r>
            <a:r>
              <a:rPr sz="1350" b="0" i="1">
                <a:solidFill>
                  <a:srgbClr val="1E3A5F"/>
                </a:solidFill>
                <a:latin typeface="Times New Roman"/>
                <a:ea typeface="Hiragino Sans GB"/>
              </a:rPr>
              <a:t>X</a:t>
            </a:r>
            <a:r>
              <a:rPr sz="1350" b="0" i="0">
                <a:solidFill>
                  <a:srgbClr val="1E3A5F"/>
                </a:solidFill>
                <a:latin typeface="Times New Roman"/>
                <a:ea typeface="Hiragino Sans GB"/>
              </a:rPr>
              <a:t>′</a:t>
            </a:r>
            <a:r>
              <a:rPr sz="135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1350" b="0" i="0">
                <a:solidFill>
                  <a:srgbClr val="1E3A5F"/>
                </a:solidFill>
                <a:latin typeface="Times New Roman"/>
                <a:ea typeface="Hiragino Sans GB"/>
              </a:rPr>
              <a:t>=</a:t>
            </a:r>
            <a:r>
              <a:rPr sz="135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1350" b="0" i="0">
                <a:solidFill>
                  <a:srgbClr val="1E3A5F"/>
                </a:solidFill>
                <a:latin typeface="Times New Roman"/>
                <a:ea typeface="Hiragino Sans GB"/>
              </a:rPr>
              <a:t>0</a:t>
            </a:r>
          </a:p>
        </p:txBody>
      </p:sp>
      <p:sp>
        <p:nvSpPr>
          <p:cNvPr id="76" name="deckkit-motif-loud"/>
          <p:cNvSpPr/>
          <p:nvPr/>
        </p:nvSpPr>
        <p:spPr>
          <a:xfrm>
            <a:off x="7853476" y="2123846"/>
            <a:ext cx="9144" cy="3035807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0" y="100000"/>
                </a:lnTo>
              </a:path>
            </a:pathLst>
          </a:custGeom>
          <a:noFill/>
          <a:ln w="5080" cap="rnd">
            <a:solidFill>
              <a:srgbClr val="3E5674"/>
            </a:solidFill>
            <a:prstDash val="dash"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>
            <a:off x="822960" y="5362956"/>
            <a:ext cx="310896" cy="20116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8" name="deckkit-motif-legend"/>
          <p:cNvSpPr txBox="1"/>
          <p:nvPr/>
        </p:nvSpPr>
        <p:spPr>
          <a:xfrm>
            <a:off x="1243584" y="5266944"/>
            <a:ext cx="5614416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3E5674"/>
                </a:solidFill>
                <a:latin typeface="Georgia"/>
                <a:ea typeface="Hiragino Sans GB"/>
              </a:rPr>
              <a:t>尺寸线上标注的是这段电路的阻抗函数（香农记法），不是长度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822960" y="5768035"/>
            <a:ext cx="7086600" cy="3950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3E5674"/>
                </a:solidFill>
                <a:latin typeface="Georgia"/>
                <a:ea typeface="Hiragino Sans GB"/>
              </a:rPr>
              <a:t>来源：AIEE论文第II章Fundamental Definitions and Postulates, 图</a:t>
            </a:r>
            <a:r>
              <a:rPr sz="1050" b="0" i="0">
                <a:solidFill>
                  <a:srgbClr val="3E5674"/>
                </a:solidFill>
                <a:latin typeface="Times New Roman"/>
                <a:ea typeface="Hiragino Sans GB"/>
              </a:rPr>
              <a:t>1–3</a:t>
            </a:r>
            <a:r>
              <a:rPr sz="1050" b="0" i="0">
                <a:solidFill>
                  <a:srgbClr val="3E5674"/>
                </a:solidFill>
                <a:latin typeface="Georgia"/>
                <a:ea typeface="Hiragino Sans GB"/>
              </a:rPr>
              <a:t>, 公设</a:t>
            </a:r>
            <a:r>
              <a:rPr sz="1050" b="0" i="0">
                <a:solidFill>
                  <a:srgbClr val="3E5674"/>
                </a:solidFill>
                <a:latin typeface="Times New Roman"/>
                <a:ea typeface="Hiragino Sans GB"/>
              </a:rPr>
              <a:t>1–4</a:t>
            </a:r>
            <a:r>
              <a:rPr sz="1050" b="0" i="0">
                <a:solidFill>
                  <a:srgbClr val="3E5674"/>
                </a:solidFill>
                <a:latin typeface="Georgia"/>
                <a:ea typeface="Hiragino Sans GB"/>
              </a:rPr>
              <a:t>; 常闭触点(break contact)记作X′, 见定理</a:t>
            </a:r>
            <a:r>
              <a:rPr sz="1050" b="0" i="0">
                <a:solidFill>
                  <a:srgbClr val="3E5674"/>
                </a:solidFill>
                <a:latin typeface="Times New Roman"/>
                <a:ea typeface="Hiragino Sans GB"/>
              </a:rPr>
              <a:t>6</a:t>
            </a:r>
            <a:r>
              <a:rPr sz="1050" b="0" i="0">
                <a:solidFill>
                  <a:srgbClr val="3E5674"/>
                </a:solidFill>
                <a:latin typeface="Georgia"/>
                <a:ea typeface="Hiragino Sans GB"/>
              </a:rPr>
              <a:t>a/</a:t>
            </a:r>
            <a:r>
              <a:rPr sz="1050" b="0" i="0">
                <a:solidFill>
                  <a:srgbClr val="3E5674"/>
                </a:solidFill>
                <a:latin typeface="Times New Roman"/>
                <a:ea typeface="Hiragino Sans GB"/>
              </a:rPr>
              <a:t>6</a:t>
            </a:r>
            <a:r>
              <a:rPr sz="1050" b="0" i="0">
                <a:solidFill>
                  <a:srgbClr val="3E5674"/>
                </a:solidFill>
                <a:latin typeface="Georgia"/>
                <a:ea typeface="Hiragino Sans GB"/>
              </a:rPr>
              <a:t>b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 name="vl.drafting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1" name="deckkit-a11ytitle"/>
          <p:cNvSpPr>
            <a:spLocks noGrp="1"/>
          </p:cNvSpPr>
          <p:nvPr>
            <p:ph type="title"/>
          </p:nvPr>
        </p:nvSpPr>
        <p:spPr>
          <a:xfrm>
            <a:off x="0" y="-914400"/>
            <a:ext cx="12191695" cy="457200"/>
          </a:xfrm>
          <a:ln/>
        </p:spPr>
        <p:txBody>
          <a:bodyPr/>
          <a:lstStyle/>
          <a:p>
            <a:pPr/>
            <a:r>
              <a:rPr sz="1000" b="0" i="0">
                <a:solidFill>
                  <a:srgbClr val="1E3A5F"/>
                </a:solidFill>
                <a:latin typeface="Arial"/>
                <a:ea typeface="Hiragino Sans GB"/>
              </a:rPr>
              <a:t>公设两两对偶，演算与命题逻辑完全同构</a:t>
            </a:r>
          </a:p>
        </p:txBody>
      </p:sp>
      <p:sp>
        <p:nvSpPr>
          <p:cNvPr id="2" name="deckkit-vl.drafting"/>
          <p:cNvSpPr/>
          <p:nvPr/>
        </p:nvSpPr>
        <p:spPr>
          <a:xfrm>
            <a:off x="292608" y="292608"/>
            <a:ext cx="11606479" cy="6272784"/>
          </a:xfrm>
          <a:prstGeom prst="rect">
            <a:avLst/>
          </a:prstGeom>
          <a:noFill/>
          <a:ln w="12700">
            <a:solidFill>
              <a:srgbClr val="1E3A5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deckkit-vl.drafting"/>
          <p:cNvSpPr/>
          <p:nvPr/>
        </p:nvSpPr>
        <p:spPr>
          <a:xfrm>
            <a:off x="384048" y="384048"/>
            <a:ext cx="11423599" cy="6089904"/>
          </a:xfrm>
          <a:prstGeom prst="rect">
            <a:avLst/>
          </a:prstGeom>
          <a:noFill/>
          <a:ln w="6350">
            <a:solidFill>
              <a:srgbClr val="1E3A5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deckkit-vl.drafting"/>
          <p:cNvSpPr txBox="1"/>
          <p:nvPr/>
        </p:nvSpPr>
        <p:spPr>
          <a:xfrm>
            <a:off x="1198854" y="27432"/>
            <a:ext cx="274320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1</a:t>
            </a:r>
          </a:p>
        </p:txBody>
      </p:sp>
      <p:sp>
        <p:nvSpPr>
          <p:cNvPr id="5" name="deckkit-vl.drafting"/>
          <p:cNvSpPr txBox="1"/>
          <p:nvPr/>
        </p:nvSpPr>
        <p:spPr>
          <a:xfrm>
            <a:off x="3102787" y="27432"/>
            <a:ext cx="274320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2</a:t>
            </a:r>
          </a:p>
        </p:txBody>
      </p:sp>
      <p:sp>
        <p:nvSpPr>
          <p:cNvPr id="6" name="deckkit-vl.drafting"/>
          <p:cNvSpPr txBox="1"/>
          <p:nvPr/>
        </p:nvSpPr>
        <p:spPr>
          <a:xfrm>
            <a:off x="5006720" y="27432"/>
            <a:ext cx="274320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3</a:t>
            </a:r>
          </a:p>
        </p:txBody>
      </p:sp>
      <p:sp>
        <p:nvSpPr>
          <p:cNvPr id="7" name="deckkit-vl.drafting"/>
          <p:cNvSpPr txBox="1"/>
          <p:nvPr/>
        </p:nvSpPr>
        <p:spPr>
          <a:xfrm>
            <a:off x="6910654" y="27432"/>
            <a:ext cx="274320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4</a:t>
            </a:r>
          </a:p>
        </p:txBody>
      </p:sp>
      <p:sp>
        <p:nvSpPr>
          <p:cNvPr id="8" name="deckkit-vl.drafting"/>
          <p:cNvSpPr txBox="1"/>
          <p:nvPr/>
        </p:nvSpPr>
        <p:spPr>
          <a:xfrm>
            <a:off x="8814587" y="27432"/>
            <a:ext cx="274320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5</a:t>
            </a:r>
          </a:p>
        </p:txBody>
      </p:sp>
      <p:sp>
        <p:nvSpPr>
          <p:cNvPr id="9" name="deckkit-vl.drafting"/>
          <p:cNvSpPr txBox="1"/>
          <p:nvPr/>
        </p:nvSpPr>
        <p:spPr>
          <a:xfrm>
            <a:off x="10718520" y="27432"/>
            <a:ext cx="274320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6</a:t>
            </a:r>
          </a:p>
        </p:txBody>
      </p:sp>
      <p:sp>
        <p:nvSpPr>
          <p:cNvPr id="10" name="deckkit-vl.drafting"/>
          <p:cNvSpPr txBox="1"/>
          <p:nvPr/>
        </p:nvSpPr>
        <p:spPr>
          <a:xfrm>
            <a:off x="18288" y="1035557"/>
            <a:ext cx="256032" cy="219456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A</a:t>
            </a:r>
          </a:p>
        </p:txBody>
      </p:sp>
      <p:sp>
        <p:nvSpPr>
          <p:cNvPr id="11" name="deckkit-vl.drafting"/>
          <p:cNvSpPr txBox="1"/>
          <p:nvPr/>
        </p:nvSpPr>
        <p:spPr>
          <a:xfrm>
            <a:off x="18288" y="2558034"/>
            <a:ext cx="256032" cy="219456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B</a:t>
            </a:r>
          </a:p>
        </p:txBody>
      </p:sp>
      <p:sp>
        <p:nvSpPr>
          <p:cNvPr id="12" name="deckkit-vl.drafting"/>
          <p:cNvSpPr txBox="1"/>
          <p:nvPr/>
        </p:nvSpPr>
        <p:spPr>
          <a:xfrm>
            <a:off x="18288" y="4080509"/>
            <a:ext cx="256032" cy="219456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C</a:t>
            </a:r>
          </a:p>
        </p:txBody>
      </p:sp>
      <p:sp>
        <p:nvSpPr>
          <p:cNvPr id="13" name="deckkit-vl.drafting"/>
          <p:cNvSpPr txBox="1"/>
          <p:nvPr/>
        </p:nvSpPr>
        <p:spPr>
          <a:xfrm>
            <a:off x="18288" y="5602986"/>
            <a:ext cx="256032" cy="219456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D</a:t>
            </a:r>
          </a:p>
        </p:txBody>
      </p:sp>
      <p:sp>
        <p:nvSpPr>
          <p:cNvPr id="14" name="deckkit-vl.drafting"/>
          <p:cNvSpPr/>
          <p:nvPr/>
        </p:nvSpPr>
        <p:spPr>
          <a:xfrm>
            <a:off x="8131759" y="5541264"/>
            <a:ext cx="3566160" cy="822960"/>
          </a:xfrm>
          <a:prstGeom prst="rect">
            <a:avLst/>
          </a:prstGeom>
          <a:noFill/>
          <a:ln w="9525">
            <a:solidFill>
              <a:srgbClr val="1E3A5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5" name="deckkit-vl.drafting"/>
          <p:cNvCxnSpPr/>
          <p:nvPr/>
        </p:nvCxnSpPr>
        <p:spPr>
          <a:xfrm>
            <a:off x="10485424" y="5541264"/>
            <a:ext cx="0" cy="822960"/>
          </a:xfrm>
          <a:prstGeom prst="line">
            <a:avLst/>
          </a:prstGeom>
          <a:ln w="6350">
            <a:solidFill>
              <a:srgbClr val="1E3A5F"/>
            </a:solidFill>
          </a:ln>
          <a:effectLst/>
        </p:spPr>
      </p:cxnSp>
      <p:sp>
        <p:nvSpPr>
          <p:cNvPr id="16" name="deckkit-vl.drafting"/>
          <p:cNvSpPr txBox="1"/>
          <p:nvPr/>
        </p:nvSpPr>
        <p:spPr>
          <a:xfrm>
            <a:off x="10558576" y="5596127"/>
            <a:ext cx="1084478" cy="71323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SHEET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E3A5F"/>
                </a:solidFill>
                <a:latin typeface="Courier New"/>
                <a:ea typeface="Hiragino Sans GB"/>
              </a:rPr>
              <a:t>07</a:t>
            </a:r>
          </a:p>
        </p:txBody>
      </p:sp>
      <p:sp>
        <p:nvSpPr>
          <p:cNvPr id="17" name="deckkit-vl.drafting"/>
          <p:cNvSpPr txBox="1"/>
          <p:nvPr/>
        </p:nvSpPr>
        <p:spPr>
          <a:xfrm>
            <a:off x="8204911" y="5596127"/>
            <a:ext cx="2225649" cy="71323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PROJECT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E3A5F"/>
                </a:solidFill>
                <a:latin typeface="Courier New"/>
                <a:ea typeface="Hiragino Sans GB"/>
              </a:rPr>
              <a:t>香农 1937 · 硕士论文答辩示例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04911" y="6089904"/>
            <a:ext cx="2225649" cy="219456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750" b="0" i="0">
                <a:solidFill>
                  <a:srgbClr val="3E5674"/>
                </a:solidFill>
                <a:latin typeface="Courier New"/>
                <a:ea typeface="Hiragino Sans GB"/>
              </a:rPr>
              <a:t>DRAWN 示例  DATE 1937-08-10  NTS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60" y="713232"/>
            <a:ext cx="10545775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1" i="0">
                <a:solidFill>
                  <a:srgbClr val="1E3A5F"/>
                </a:solidFill>
                <a:latin typeface="Courier New"/>
                <a:ea typeface="Hiragino Sans GB"/>
              </a:rPr>
              <a:t>方法 · 公设与对偶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60" y="1024128"/>
            <a:ext cx="10545775" cy="53279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800" b="0" i="0">
                <a:solidFill>
                  <a:srgbClr val="1E3A5F"/>
                </a:solidFill>
                <a:latin typeface="Georgia"/>
                <a:ea typeface="Hiragino Sans GB"/>
              </a:rPr>
              <a:t>公设两两对偶，演算与命题逻辑完全同构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2960" y="1694078"/>
            <a:ext cx="4851056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1" i="0">
                <a:solidFill>
                  <a:srgbClr val="1E3A5F"/>
                </a:solidFill>
                <a:latin typeface="Courier New"/>
                <a:ea typeface="Hiragino Sans GB"/>
              </a:rPr>
              <a:t>公设1–4（a, b两列互为对偶）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25880" y="2059838"/>
            <a:ext cx="2174068" cy="29260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3E5674"/>
                </a:solidFill>
                <a:latin typeface="Georgia"/>
                <a:ea typeface="Hiragino Sans GB"/>
              </a:rPr>
              <a:t>a列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499948" y="2059838"/>
            <a:ext cx="2174068" cy="29260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3E5674"/>
                </a:solidFill>
                <a:latin typeface="Georgia"/>
                <a:ea typeface="Hiragino Sans GB"/>
              </a:rPr>
              <a:t>b列</a:t>
            </a:r>
          </a:p>
        </p:txBody>
      </p:sp>
      <p:sp>
        <p:nvSpPr>
          <p:cNvPr id="25" name="deckkit-motif-quiet"/>
          <p:cNvSpPr/>
          <p:nvPr/>
        </p:nvSpPr>
        <p:spPr>
          <a:xfrm>
            <a:off x="822960" y="2389022"/>
            <a:ext cx="4851056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0"/>
                </a:lnTo>
              </a:path>
            </a:pathLst>
          </a:custGeom>
          <a:noFill/>
          <a:ln w="10160" cap="rnd">
            <a:solidFill>
              <a:srgbClr val="1E3A5F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68680" y="2498750"/>
            <a:ext cx="365760" cy="29260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3E5674"/>
                </a:solidFill>
                <a:latin typeface="Courier New"/>
                <a:ea typeface="Hiragino Sans GB"/>
              </a:rPr>
              <a:t>1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25880" y="2443886"/>
            <a:ext cx="2174068" cy="402336"/>
          </a:xfrm>
          <a:prstGeom prst="rect">
            <a:avLst/>
          </a:prstGeom>
          <a:noFill/>
          <a:ln/>
        </p:spPr>
        <p:txBody>
          <a:bodyPr wrap="square" anchor="ctr" lIns="18288" rIns="18288" tIns="18288" bIns="18288">
            <a:spAutoFit/>
          </a:bodyPr>
          <a:lstStyle/>
          <a:p>
            <a:pPr algn="l"/>
            <a:r>
              <a:rPr sz="1600" b="0" i="0">
                <a:solidFill>
                  <a:srgbClr val="1E3A5F"/>
                </a:solidFill>
                <a:latin typeface="Times New Roman"/>
                <a:ea typeface="Hiragino Sans GB"/>
              </a:rPr>
              <a:t>0</a:t>
            </a:r>
            <a:r>
              <a:rPr sz="16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1600" b="0" i="0">
                <a:solidFill>
                  <a:srgbClr val="1E3A5F"/>
                </a:solidFill>
                <a:latin typeface="Times New Roman"/>
                <a:ea typeface="Hiragino Sans GB"/>
              </a:rPr>
              <a:t>·</a:t>
            </a:r>
            <a:r>
              <a:rPr sz="16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1600" b="0" i="0">
                <a:solidFill>
                  <a:srgbClr val="1E3A5F"/>
                </a:solidFill>
                <a:latin typeface="Times New Roman"/>
                <a:ea typeface="Hiragino Sans GB"/>
              </a:rPr>
              <a:t>0</a:t>
            </a:r>
            <a:r>
              <a:rPr sz="16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1600" b="0" i="0">
                <a:solidFill>
                  <a:srgbClr val="1E3A5F"/>
                </a:solidFill>
                <a:latin typeface="Times New Roman"/>
                <a:ea typeface="Hiragino Sans GB"/>
              </a:rPr>
              <a:t>=</a:t>
            </a:r>
            <a:r>
              <a:rPr sz="16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1600" b="0" i="0">
                <a:solidFill>
                  <a:srgbClr val="1E3A5F"/>
                </a:solidFill>
                <a:latin typeface="Times New Roman"/>
                <a:ea typeface="Hiragino Sans GB"/>
              </a:rPr>
              <a:t>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499948" y="2443886"/>
            <a:ext cx="2174068" cy="402336"/>
          </a:xfrm>
          <a:prstGeom prst="rect">
            <a:avLst/>
          </a:prstGeom>
          <a:noFill/>
          <a:ln/>
        </p:spPr>
        <p:txBody>
          <a:bodyPr wrap="square" anchor="ctr" lIns="18288" rIns="18288" tIns="18288" bIns="18288">
            <a:spAutoFit/>
          </a:bodyPr>
          <a:lstStyle/>
          <a:p>
            <a:pPr algn="l"/>
            <a:r>
              <a:rPr sz="1600" b="0" i="0">
                <a:solidFill>
                  <a:srgbClr val="1E3A5F"/>
                </a:solidFill>
                <a:latin typeface="Times New Roman"/>
                <a:ea typeface="Hiragino Sans GB"/>
              </a:rPr>
              <a:t>1</a:t>
            </a:r>
            <a:r>
              <a:rPr sz="16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1600" b="0" i="0">
                <a:solidFill>
                  <a:srgbClr val="1E3A5F"/>
                </a:solidFill>
                <a:latin typeface="Times New Roman"/>
                <a:ea typeface="Hiragino Sans GB"/>
              </a:rPr>
              <a:t>+</a:t>
            </a:r>
            <a:r>
              <a:rPr sz="16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1600" b="0" i="0">
                <a:solidFill>
                  <a:srgbClr val="1E3A5F"/>
                </a:solidFill>
                <a:latin typeface="Times New Roman"/>
                <a:ea typeface="Hiragino Sans GB"/>
              </a:rPr>
              <a:t>1</a:t>
            </a:r>
            <a:r>
              <a:rPr sz="16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1600" b="0" i="0">
                <a:solidFill>
                  <a:srgbClr val="1E3A5F"/>
                </a:solidFill>
                <a:latin typeface="Times New Roman"/>
                <a:ea typeface="Hiragino Sans GB"/>
              </a:rPr>
              <a:t>=</a:t>
            </a:r>
            <a:r>
              <a:rPr sz="16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1600" b="0" i="0">
                <a:solidFill>
                  <a:srgbClr val="1E3A5F"/>
                </a:solidFill>
                <a:latin typeface="Times New Roman"/>
                <a:ea typeface="Hiragino Sans GB"/>
              </a:rPr>
              <a:t>1</a:t>
            </a:r>
          </a:p>
        </p:txBody>
      </p:sp>
      <p:sp>
        <p:nvSpPr>
          <p:cNvPr id="29" name="deckkit-motif-quiet"/>
          <p:cNvSpPr/>
          <p:nvPr/>
        </p:nvSpPr>
        <p:spPr>
          <a:xfrm>
            <a:off x="822960" y="2882798"/>
            <a:ext cx="4851056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0"/>
                </a:lnTo>
              </a:path>
            </a:pathLst>
          </a:custGeom>
          <a:noFill/>
          <a:ln w="3810" cap="rnd">
            <a:solidFill>
              <a:srgbClr val="3E5674"/>
            </a:solidFill>
            <a:prstDash val="dash"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68680" y="2955950"/>
            <a:ext cx="365760" cy="29260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3E5674"/>
                </a:solidFill>
                <a:latin typeface="Courier New"/>
                <a:ea typeface="Hiragino Sans GB"/>
              </a:rPr>
              <a:t>2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325880" y="2901086"/>
            <a:ext cx="2174068" cy="402336"/>
          </a:xfrm>
          <a:prstGeom prst="rect">
            <a:avLst/>
          </a:prstGeom>
          <a:noFill/>
          <a:ln/>
        </p:spPr>
        <p:txBody>
          <a:bodyPr wrap="square" anchor="ctr" lIns="18288" rIns="18288" tIns="18288" bIns="18288">
            <a:spAutoFit/>
          </a:bodyPr>
          <a:lstStyle/>
          <a:p>
            <a:pPr algn="l"/>
            <a:r>
              <a:rPr sz="1600" b="0" i="0">
                <a:solidFill>
                  <a:srgbClr val="1E3A5F"/>
                </a:solidFill>
                <a:latin typeface="Times New Roman"/>
                <a:ea typeface="Hiragino Sans GB"/>
              </a:rPr>
              <a:t>1</a:t>
            </a:r>
            <a:r>
              <a:rPr sz="16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1600" b="0" i="0">
                <a:solidFill>
                  <a:srgbClr val="1E3A5F"/>
                </a:solidFill>
                <a:latin typeface="Times New Roman"/>
                <a:ea typeface="Hiragino Sans GB"/>
              </a:rPr>
              <a:t>+</a:t>
            </a:r>
            <a:r>
              <a:rPr sz="16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1600" b="0" i="0">
                <a:solidFill>
                  <a:srgbClr val="1E3A5F"/>
                </a:solidFill>
                <a:latin typeface="Times New Roman"/>
                <a:ea typeface="Hiragino Sans GB"/>
              </a:rPr>
              <a:t>0</a:t>
            </a:r>
            <a:r>
              <a:rPr sz="16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1600" b="0" i="0">
                <a:solidFill>
                  <a:srgbClr val="1E3A5F"/>
                </a:solidFill>
                <a:latin typeface="Times New Roman"/>
                <a:ea typeface="Hiragino Sans GB"/>
              </a:rPr>
              <a:t>=</a:t>
            </a:r>
            <a:r>
              <a:rPr sz="16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1600" b="0" i="0">
                <a:solidFill>
                  <a:srgbClr val="1E3A5F"/>
                </a:solidFill>
                <a:latin typeface="Times New Roman"/>
                <a:ea typeface="Hiragino Sans GB"/>
              </a:rPr>
              <a:t>0</a:t>
            </a:r>
            <a:r>
              <a:rPr sz="16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1600" b="0" i="0">
                <a:solidFill>
                  <a:srgbClr val="1E3A5F"/>
                </a:solidFill>
                <a:latin typeface="Times New Roman"/>
                <a:ea typeface="Hiragino Sans GB"/>
              </a:rPr>
              <a:t>+</a:t>
            </a:r>
            <a:r>
              <a:rPr sz="16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1600" b="0" i="0">
                <a:solidFill>
                  <a:srgbClr val="1E3A5F"/>
                </a:solidFill>
                <a:latin typeface="Times New Roman"/>
                <a:ea typeface="Hiragino Sans GB"/>
              </a:rPr>
              <a:t>1</a:t>
            </a:r>
            <a:r>
              <a:rPr sz="16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1600" b="0" i="0">
                <a:solidFill>
                  <a:srgbClr val="1E3A5F"/>
                </a:solidFill>
                <a:latin typeface="Times New Roman"/>
                <a:ea typeface="Hiragino Sans GB"/>
              </a:rPr>
              <a:t>=</a:t>
            </a:r>
            <a:r>
              <a:rPr sz="16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1600" b="0" i="0">
                <a:solidFill>
                  <a:srgbClr val="1E3A5F"/>
                </a:solidFill>
                <a:latin typeface="Times New Roman"/>
                <a:ea typeface="Hiragino Sans GB"/>
              </a:rPr>
              <a:t>1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499948" y="2901086"/>
            <a:ext cx="2174068" cy="402336"/>
          </a:xfrm>
          <a:prstGeom prst="rect">
            <a:avLst/>
          </a:prstGeom>
          <a:noFill/>
          <a:ln/>
        </p:spPr>
        <p:txBody>
          <a:bodyPr wrap="square" anchor="ctr" lIns="18288" rIns="18288" tIns="18288" bIns="18288">
            <a:spAutoFit/>
          </a:bodyPr>
          <a:lstStyle/>
          <a:p>
            <a:pPr algn="l"/>
            <a:r>
              <a:rPr sz="1600" b="0" i="0">
                <a:solidFill>
                  <a:srgbClr val="1E3A5F"/>
                </a:solidFill>
                <a:latin typeface="Times New Roman"/>
                <a:ea typeface="Hiragino Sans GB"/>
              </a:rPr>
              <a:t>0</a:t>
            </a:r>
            <a:r>
              <a:rPr sz="16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1600" b="0" i="0">
                <a:solidFill>
                  <a:srgbClr val="1E3A5F"/>
                </a:solidFill>
                <a:latin typeface="Times New Roman"/>
                <a:ea typeface="Hiragino Sans GB"/>
              </a:rPr>
              <a:t>·</a:t>
            </a:r>
            <a:r>
              <a:rPr sz="16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1600" b="0" i="0">
                <a:solidFill>
                  <a:srgbClr val="1E3A5F"/>
                </a:solidFill>
                <a:latin typeface="Times New Roman"/>
                <a:ea typeface="Hiragino Sans GB"/>
              </a:rPr>
              <a:t>1</a:t>
            </a:r>
            <a:r>
              <a:rPr sz="16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1600" b="0" i="0">
                <a:solidFill>
                  <a:srgbClr val="1E3A5F"/>
                </a:solidFill>
                <a:latin typeface="Times New Roman"/>
                <a:ea typeface="Hiragino Sans GB"/>
              </a:rPr>
              <a:t>=</a:t>
            </a:r>
            <a:r>
              <a:rPr sz="16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1600" b="0" i="0">
                <a:solidFill>
                  <a:srgbClr val="1E3A5F"/>
                </a:solidFill>
                <a:latin typeface="Times New Roman"/>
                <a:ea typeface="Hiragino Sans GB"/>
              </a:rPr>
              <a:t>1</a:t>
            </a:r>
            <a:r>
              <a:rPr sz="16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1600" b="0" i="0">
                <a:solidFill>
                  <a:srgbClr val="1E3A5F"/>
                </a:solidFill>
                <a:latin typeface="Times New Roman"/>
                <a:ea typeface="Hiragino Sans GB"/>
              </a:rPr>
              <a:t>·</a:t>
            </a:r>
            <a:r>
              <a:rPr sz="16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1600" b="0" i="0">
                <a:solidFill>
                  <a:srgbClr val="1E3A5F"/>
                </a:solidFill>
                <a:latin typeface="Times New Roman"/>
                <a:ea typeface="Hiragino Sans GB"/>
              </a:rPr>
              <a:t>0</a:t>
            </a:r>
            <a:r>
              <a:rPr sz="16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1600" b="0" i="0">
                <a:solidFill>
                  <a:srgbClr val="1E3A5F"/>
                </a:solidFill>
                <a:latin typeface="Times New Roman"/>
                <a:ea typeface="Hiragino Sans GB"/>
              </a:rPr>
              <a:t>=</a:t>
            </a:r>
            <a:r>
              <a:rPr sz="16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1600" b="0" i="0">
                <a:solidFill>
                  <a:srgbClr val="1E3A5F"/>
                </a:solidFill>
                <a:latin typeface="Times New Roman"/>
                <a:ea typeface="Hiragino Sans GB"/>
              </a:rPr>
              <a:t>0</a:t>
            </a:r>
          </a:p>
        </p:txBody>
      </p:sp>
      <p:sp>
        <p:nvSpPr>
          <p:cNvPr id="33" name="deckkit-motif-quiet"/>
          <p:cNvSpPr/>
          <p:nvPr/>
        </p:nvSpPr>
        <p:spPr>
          <a:xfrm>
            <a:off x="822960" y="3339998"/>
            <a:ext cx="4851056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0"/>
                </a:lnTo>
              </a:path>
            </a:pathLst>
          </a:custGeom>
          <a:noFill/>
          <a:ln w="3810" cap="rnd">
            <a:solidFill>
              <a:srgbClr val="3E5674"/>
            </a:solidFill>
            <a:prstDash val="dash"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68680" y="3413150"/>
            <a:ext cx="365760" cy="29260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3E5674"/>
                </a:solidFill>
                <a:latin typeface="Courier New"/>
                <a:ea typeface="Hiragino Sans GB"/>
              </a:rPr>
              <a:t>3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325880" y="3358286"/>
            <a:ext cx="2174068" cy="402336"/>
          </a:xfrm>
          <a:prstGeom prst="rect">
            <a:avLst/>
          </a:prstGeom>
          <a:noFill/>
          <a:ln/>
        </p:spPr>
        <p:txBody>
          <a:bodyPr wrap="square" anchor="ctr" lIns="18288" rIns="18288" tIns="18288" bIns="18288">
            <a:spAutoFit/>
          </a:bodyPr>
          <a:lstStyle/>
          <a:p>
            <a:pPr algn="l"/>
            <a:r>
              <a:rPr sz="1600" b="0" i="0">
                <a:solidFill>
                  <a:srgbClr val="1E3A5F"/>
                </a:solidFill>
                <a:latin typeface="Times New Roman"/>
                <a:ea typeface="Hiragino Sans GB"/>
              </a:rPr>
              <a:t>0</a:t>
            </a:r>
            <a:r>
              <a:rPr sz="16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1600" b="0" i="0">
                <a:solidFill>
                  <a:srgbClr val="1E3A5F"/>
                </a:solidFill>
                <a:latin typeface="Times New Roman"/>
                <a:ea typeface="Hiragino Sans GB"/>
              </a:rPr>
              <a:t>+</a:t>
            </a:r>
            <a:r>
              <a:rPr sz="16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1600" b="0" i="0">
                <a:solidFill>
                  <a:srgbClr val="1E3A5F"/>
                </a:solidFill>
                <a:latin typeface="Times New Roman"/>
                <a:ea typeface="Hiragino Sans GB"/>
              </a:rPr>
              <a:t>0</a:t>
            </a:r>
            <a:r>
              <a:rPr sz="16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1600" b="0" i="0">
                <a:solidFill>
                  <a:srgbClr val="1E3A5F"/>
                </a:solidFill>
                <a:latin typeface="Times New Roman"/>
                <a:ea typeface="Hiragino Sans GB"/>
              </a:rPr>
              <a:t>=</a:t>
            </a:r>
            <a:r>
              <a:rPr sz="16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1600" b="0" i="0">
                <a:solidFill>
                  <a:srgbClr val="1E3A5F"/>
                </a:solidFill>
                <a:latin typeface="Times New Roman"/>
                <a:ea typeface="Hiragino Sans GB"/>
              </a:rPr>
              <a:t>0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499948" y="3358286"/>
            <a:ext cx="2174068" cy="402336"/>
          </a:xfrm>
          <a:prstGeom prst="rect">
            <a:avLst/>
          </a:prstGeom>
          <a:noFill/>
          <a:ln/>
        </p:spPr>
        <p:txBody>
          <a:bodyPr wrap="square" anchor="ctr" lIns="18288" rIns="18288" tIns="18288" bIns="18288">
            <a:spAutoFit/>
          </a:bodyPr>
          <a:lstStyle/>
          <a:p>
            <a:pPr algn="l"/>
            <a:r>
              <a:rPr sz="1600" b="0" i="0">
                <a:solidFill>
                  <a:srgbClr val="1E3A5F"/>
                </a:solidFill>
                <a:latin typeface="Times New Roman"/>
                <a:ea typeface="Hiragino Sans GB"/>
              </a:rPr>
              <a:t>1</a:t>
            </a:r>
            <a:r>
              <a:rPr sz="16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1600" b="0" i="0">
                <a:solidFill>
                  <a:srgbClr val="1E3A5F"/>
                </a:solidFill>
                <a:latin typeface="Times New Roman"/>
                <a:ea typeface="Hiragino Sans GB"/>
              </a:rPr>
              <a:t>·</a:t>
            </a:r>
            <a:r>
              <a:rPr sz="16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1600" b="0" i="0">
                <a:solidFill>
                  <a:srgbClr val="1E3A5F"/>
                </a:solidFill>
                <a:latin typeface="Times New Roman"/>
                <a:ea typeface="Hiragino Sans GB"/>
              </a:rPr>
              <a:t>1</a:t>
            </a:r>
            <a:r>
              <a:rPr sz="16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1600" b="0" i="0">
                <a:solidFill>
                  <a:srgbClr val="1E3A5F"/>
                </a:solidFill>
                <a:latin typeface="Times New Roman"/>
                <a:ea typeface="Hiragino Sans GB"/>
              </a:rPr>
              <a:t>=</a:t>
            </a:r>
            <a:r>
              <a:rPr sz="16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1600" b="0" i="0">
                <a:solidFill>
                  <a:srgbClr val="1E3A5F"/>
                </a:solidFill>
                <a:latin typeface="Times New Roman"/>
                <a:ea typeface="Hiragino Sans GB"/>
              </a:rPr>
              <a:t>1</a:t>
            </a:r>
          </a:p>
        </p:txBody>
      </p:sp>
      <p:sp>
        <p:nvSpPr>
          <p:cNvPr id="37" name="deckkit-motif-quiet"/>
          <p:cNvSpPr/>
          <p:nvPr/>
        </p:nvSpPr>
        <p:spPr>
          <a:xfrm>
            <a:off x="822960" y="3797198"/>
            <a:ext cx="4851056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0"/>
                </a:lnTo>
              </a:path>
            </a:pathLst>
          </a:custGeom>
          <a:noFill/>
          <a:ln w="3810" cap="rnd">
            <a:solidFill>
              <a:srgbClr val="3E5674"/>
            </a:solidFill>
            <a:prstDash val="dash"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68680" y="3870350"/>
            <a:ext cx="365760" cy="29260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3E5674"/>
                </a:solidFill>
                <a:latin typeface="Courier New"/>
                <a:ea typeface="Hiragino Sans GB"/>
              </a:rPr>
              <a:t>4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325880" y="3870350"/>
            <a:ext cx="1188720" cy="31089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E3A5F"/>
                </a:solidFill>
                <a:latin typeface="Georgia"/>
                <a:ea typeface="Hiragino Sans GB"/>
              </a:rPr>
              <a:t>任一时刻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331720" y="3815486"/>
            <a:ext cx="1097280" cy="402336"/>
          </a:xfrm>
          <a:prstGeom prst="rect">
            <a:avLst/>
          </a:prstGeom>
          <a:noFill/>
          <a:ln/>
        </p:spPr>
        <p:txBody>
          <a:bodyPr wrap="square" anchor="ctr" lIns="18288" rIns="18288" tIns="18288" bIns="18288">
            <a:spAutoFit/>
          </a:bodyPr>
          <a:lstStyle/>
          <a:p>
            <a:pPr algn="l"/>
            <a:r>
              <a:rPr sz="1600" b="0" i="1">
                <a:solidFill>
                  <a:srgbClr val="1E3A5F"/>
                </a:solidFill>
                <a:latin typeface="Times New Roman"/>
                <a:ea typeface="Hiragino Sans GB"/>
              </a:rPr>
              <a:t>X</a:t>
            </a:r>
            <a:r>
              <a:rPr sz="16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1600" b="0" i="0">
                <a:solidFill>
                  <a:srgbClr val="1E3A5F"/>
                </a:solidFill>
                <a:latin typeface="Times New Roman"/>
                <a:ea typeface="Hiragino Sans GB"/>
              </a:rPr>
              <a:t>=</a:t>
            </a:r>
            <a:r>
              <a:rPr sz="16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1600" b="0" i="0">
                <a:solidFill>
                  <a:srgbClr val="1E3A5F"/>
                </a:solidFill>
                <a:latin typeface="Times New Roman"/>
                <a:ea typeface="Hiragino Sans GB"/>
              </a:rPr>
              <a:t>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337560" y="3870350"/>
            <a:ext cx="411480" cy="31089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E3A5F"/>
                </a:solidFill>
                <a:latin typeface="Georgia"/>
                <a:ea typeface="Hiragino Sans GB"/>
              </a:rPr>
              <a:t>或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749040" y="3815486"/>
            <a:ext cx="1097280" cy="402336"/>
          </a:xfrm>
          <a:prstGeom prst="rect">
            <a:avLst/>
          </a:prstGeom>
          <a:noFill/>
          <a:ln/>
        </p:spPr>
        <p:txBody>
          <a:bodyPr wrap="square" anchor="ctr" lIns="18288" rIns="18288" tIns="18288" bIns="18288">
            <a:spAutoFit/>
          </a:bodyPr>
          <a:lstStyle/>
          <a:p>
            <a:pPr algn="l"/>
            <a:r>
              <a:rPr sz="1600" b="0" i="1">
                <a:solidFill>
                  <a:srgbClr val="1E3A5F"/>
                </a:solidFill>
                <a:latin typeface="Times New Roman"/>
                <a:ea typeface="Hiragino Sans GB"/>
              </a:rPr>
              <a:t>X</a:t>
            </a:r>
            <a:r>
              <a:rPr sz="16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1600" b="0" i="0">
                <a:solidFill>
                  <a:srgbClr val="1E3A5F"/>
                </a:solidFill>
                <a:latin typeface="Times New Roman"/>
                <a:ea typeface="Hiragino Sans GB"/>
              </a:rPr>
              <a:t>=</a:t>
            </a:r>
            <a:r>
              <a:rPr sz="16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1600" b="0" i="0">
                <a:solidFill>
                  <a:srgbClr val="1E3A5F"/>
                </a:solidFill>
                <a:latin typeface="Times New Roman"/>
                <a:ea typeface="Hiragino Sans GB"/>
              </a:rPr>
              <a:t>1</a:t>
            </a:r>
          </a:p>
        </p:txBody>
      </p:sp>
      <p:sp>
        <p:nvSpPr>
          <p:cNvPr id="43" name="deckkit-motif-quiet"/>
          <p:cNvSpPr/>
          <p:nvPr/>
        </p:nvSpPr>
        <p:spPr>
          <a:xfrm>
            <a:off x="822960" y="4327550"/>
            <a:ext cx="4851056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0"/>
                </a:lnTo>
              </a:path>
            </a:pathLst>
          </a:custGeom>
          <a:noFill/>
          <a:ln w="10160" cap="rnd">
            <a:solidFill>
              <a:srgbClr val="1E3A5F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22960" y="4464710"/>
            <a:ext cx="4851056" cy="91440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</a:pPr>
            <a:r>
              <a:rPr sz="1200" b="0" i="0">
                <a:solidFill>
                  <a:srgbClr val="3E5674"/>
                </a:solidFill>
                <a:latin typeface="Georgia"/>
                <a:ea typeface="Hiragino Sans GB"/>
              </a:rPr>
              <a:t>把a式中的</a:t>
            </a:r>
            <a:r>
              <a:rPr sz="1200" b="0" i="0">
                <a:solidFill>
                  <a:srgbClr val="3E5674"/>
                </a:solidFill>
                <a:latin typeface="Times New Roman"/>
                <a:ea typeface="Hiragino Sans GB"/>
              </a:rPr>
              <a:t>0</a:t>
            </a:r>
            <a:r>
              <a:rPr sz="1200" b="0" i="0">
                <a:solidFill>
                  <a:srgbClr val="3E5674"/>
                </a:solidFill>
                <a:latin typeface="Georgia"/>
                <a:ea typeface="Hiragino Sans GB"/>
              </a:rPr>
              <a:t>, </a:t>
            </a:r>
            <a:r>
              <a:rPr sz="1200" b="0" i="0">
                <a:solidFill>
                  <a:srgbClr val="3E5674"/>
                </a:solidFill>
                <a:latin typeface="Times New Roman"/>
                <a:ea typeface="Hiragino Sans GB"/>
              </a:rPr>
              <a:t>1</a:t>
            </a:r>
            <a:r>
              <a:rPr sz="1200" b="0" i="0">
                <a:solidFill>
                  <a:srgbClr val="3E5674"/>
                </a:solidFill>
                <a:latin typeface="Georgia"/>
                <a:ea typeface="Hiragino Sans GB"/>
              </a:rPr>
              <a:t>互换，“·”与“+”互换，就得到对应的b式。原文强调：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200" b="0" i="0">
                <a:solidFill>
                  <a:srgbClr val="1E3A5F"/>
                </a:solidFill>
                <a:latin typeface="Georgia"/>
                <a:ea typeface="Hiragino Sans GB"/>
              </a:rPr>
              <a:t>“It gives each theorem a dual theorem.”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</a:pPr>
            <a:r>
              <a:rPr sz="1200" b="0" i="0">
                <a:solidFill>
                  <a:srgbClr val="3E5674"/>
                </a:solidFill>
                <a:latin typeface="Georgia"/>
                <a:ea typeface="Hiragino Sans GB"/>
              </a:rPr>
              <a:t>证明一条定理，就同时证明了它的对偶定理。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412220" y="1694078"/>
            <a:ext cx="4956514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1" i="0">
                <a:solidFill>
                  <a:srgbClr val="1E3A5F"/>
                </a:solidFill>
                <a:latin typeface="Courier New"/>
                <a:ea typeface="Hiragino Sans GB"/>
              </a:rPr>
              <a:t>表I　电路与命题的对照（节选）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457940" y="2096414"/>
            <a:ext cx="2021057" cy="29260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3E5674"/>
                </a:solidFill>
                <a:latin typeface="Georgia"/>
                <a:ea typeface="Hiragino Sans GB"/>
              </a:rPr>
              <a:t>符号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372340" y="2096414"/>
            <a:ext cx="2021057" cy="29260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3E5674"/>
                </a:solidFill>
                <a:latin typeface="Georgia"/>
                <a:ea typeface="Hiragino Sans GB"/>
              </a:rPr>
              <a:t>继电器电路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393397" y="2096414"/>
            <a:ext cx="2021057" cy="29260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3E5674"/>
                </a:solidFill>
                <a:latin typeface="Georgia"/>
                <a:ea typeface="Hiragino Sans GB"/>
              </a:rPr>
              <a:t>命题演算</a:t>
            </a:r>
          </a:p>
        </p:txBody>
      </p:sp>
      <p:sp>
        <p:nvSpPr>
          <p:cNvPr id="49" name="deckkit-motif-quiet"/>
          <p:cNvSpPr/>
          <p:nvPr/>
        </p:nvSpPr>
        <p:spPr>
          <a:xfrm>
            <a:off x="6412220" y="2425598"/>
            <a:ext cx="4956514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0"/>
                </a:lnTo>
              </a:path>
            </a:pathLst>
          </a:custGeom>
          <a:noFill/>
          <a:ln w="10160" cap="rnd">
            <a:solidFill>
              <a:srgbClr val="1E3A5F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457940" y="2443886"/>
            <a:ext cx="822960" cy="347472"/>
          </a:xfrm>
          <a:prstGeom prst="rect">
            <a:avLst/>
          </a:prstGeom>
          <a:noFill/>
          <a:ln/>
        </p:spPr>
        <p:txBody>
          <a:bodyPr wrap="square" anchor="ctr" lIns="18288" rIns="18288" tIns="18288" bIns="18288">
            <a:spAutoFit/>
          </a:bodyPr>
          <a:lstStyle/>
          <a:p>
            <a:pPr algn="l"/>
            <a:r>
              <a:rPr sz="1600" b="0" i="1">
                <a:solidFill>
                  <a:srgbClr val="1E3A5F"/>
                </a:solidFill>
                <a:latin typeface="Times New Roman"/>
                <a:ea typeface="Hiragino Sans GB"/>
              </a:rPr>
              <a:t>X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372340" y="2480462"/>
            <a:ext cx="1929617" cy="29260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E3A5F"/>
                </a:solidFill>
                <a:latin typeface="Georgia"/>
                <a:ea typeface="Hiragino Sans GB"/>
              </a:rPr>
              <a:t>电路X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393397" y="2480462"/>
            <a:ext cx="1929617" cy="29260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E3A5F"/>
                </a:solidFill>
                <a:latin typeface="Georgia"/>
                <a:ea typeface="Hiragino Sans GB"/>
              </a:rPr>
              <a:t>命题X</a:t>
            </a:r>
          </a:p>
        </p:txBody>
      </p:sp>
      <p:sp>
        <p:nvSpPr>
          <p:cNvPr id="53" name="deckkit-motif-quiet"/>
          <p:cNvSpPr/>
          <p:nvPr/>
        </p:nvSpPr>
        <p:spPr>
          <a:xfrm>
            <a:off x="6412220" y="2827934"/>
            <a:ext cx="4956514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0"/>
                </a:lnTo>
              </a:path>
            </a:pathLst>
          </a:custGeom>
          <a:noFill/>
          <a:ln w="3810" cap="rnd">
            <a:solidFill>
              <a:srgbClr val="3E5674"/>
            </a:solidFill>
            <a:prstDash val="dash"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457940" y="2846222"/>
            <a:ext cx="822960" cy="347472"/>
          </a:xfrm>
          <a:prstGeom prst="rect">
            <a:avLst/>
          </a:prstGeom>
          <a:noFill/>
          <a:ln/>
        </p:spPr>
        <p:txBody>
          <a:bodyPr wrap="square" anchor="ctr" lIns="18288" rIns="18288" tIns="18288" bIns="18288">
            <a:spAutoFit/>
          </a:bodyPr>
          <a:lstStyle/>
          <a:p>
            <a:pPr algn="l"/>
            <a:r>
              <a:rPr sz="1600" b="0" i="0">
                <a:solidFill>
                  <a:srgbClr val="1E3A5F"/>
                </a:solidFill>
                <a:latin typeface="Times New Roman"/>
                <a:ea typeface="Hiragino Sans GB"/>
              </a:rPr>
              <a:t>0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7372340" y="2882798"/>
            <a:ext cx="1929617" cy="29260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E3A5F"/>
                </a:solidFill>
                <a:latin typeface="Georgia"/>
                <a:ea typeface="Hiragino Sans GB"/>
              </a:rPr>
              <a:t>电路闭合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9393397" y="2882798"/>
            <a:ext cx="1929617" cy="29260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E3A5F"/>
                </a:solidFill>
                <a:latin typeface="Georgia"/>
                <a:ea typeface="Hiragino Sans GB"/>
              </a:rPr>
              <a:t>命题为假</a:t>
            </a:r>
          </a:p>
        </p:txBody>
      </p:sp>
      <p:sp>
        <p:nvSpPr>
          <p:cNvPr id="57" name="deckkit-motif-quiet"/>
          <p:cNvSpPr/>
          <p:nvPr/>
        </p:nvSpPr>
        <p:spPr>
          <a:xfrm>
            <a:off x="6412220" y="3230270"/>
            <a:ext cx="4956514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0"/>
                </a:lnTo>
              </a:path>
            </a:pathLst>
          </a:custGeom>
          <a:noFill/>
          <a:ln w="3810" cap="rnd">
            <a:solidFill>
              <a:srgbClr val="3E5674"/>
            </a:solidFill>
            <a:prstDash val="dash"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6457940" y="3248558"/>
            <a:ext cx="822960" cy="347472"/>
          </a:xfrm>
          <a:prstGeom prst="rect">
            <a:avLst/>
          </a:prstGeom>
          <a:noFill/>
          <a:ln/>
        </p:spPr>
        <p:txBody>
          <a:bodyPr wrap="square" anchor="ctr" lIns="18288" rIns="18288" tIns="18288" bIns="18288">
            <a:spAutoFit/>
          </a:bodyPr>
          <a:lstStyle/>
          <a:p>
            <a:pPr algn="l"/>
            <a:r>
              <a:rPr sz="1600" b="0" i="0">
                <a:solidFill>
                  <a:srgbClr val="1E3A5F"/>
                </a:solidFill>
                <a:latin typeface="Times New Roman"/>
                <a:ea typeface="Hiragino Sans GB"/>
              </a:rPr>
              <a:t>1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7372340" y="3285134"/>
            <a:ext cx="1929617" cy="29260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E3A5F"/>
                </a:solidFill>
                <a:latin typeface="Georgia"/>
                <a:ea typeface="Hiragino Sans GB"/>
              </a:rPr>
              <a:t>电路断开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9393397" y="3285134"/>
            <a:ext cx="1929617" cy="29260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E3A5F"/>
                </a:solidFill>
                <a:latin typeface="Georgia"/>
                <a:ea typeface="Hiragino Sans GB"/>
              </a:rPr>
              <a:t>命题为真</a:t>
            </a:r>
          </a:p>
        </p:txBody>
      </p:sp>
      <p:sp>
        <p:nvSpPr>
          <p:cNvPr id="61" name="deckkit-motif-quiet"/>
          <p:cNvSpPr/>
          <p:nvPr/>
        </p:nvSpPr>
        <p:spPr>
          <a:xfrm>
            <a:off x="6412220" y="3632606"/>
            <a:ext cx="4956514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0"/>
                </a:lnTo>
              </a:path>
            </a:pathLst>
          </a:custGeom>
          <a:noFill/>
          <a:ln w="3810" cap="rnd">
            <a:solidFill>
              <a:srgbClr val="3E5674"/>
            </a:solidFill>
            <a:prstDash val="dash"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457940" y="3650894"/>
            <a:ext cx="822960" cy="347472"/>
          </a:xfrm>
          <a:prstGeom prst="rect">
            <a:avLst/>
          </a:prstGeom>
          <a:noFill/>
          <a:ln/>
        </p:spPr>
        <p:txBody>
          <a:bodyPr wrap="square" anchor="ctr" lIns="18288" rIns="18288" tIns="18288" bIns="18288">
            <a:spAutoFit/>
          </a:bodyPr>
          <a:lstStyle/>
          <a:p>
            <a:pPr algn="l"/>
            <a:r>
              <a:rPr sz="1600" b="0" i="1">
                <a:solidFill>
                  <a:srgbClr val="1E3A5F"/>
                </a:solidFill>
                <a:latin typeface="Times New Roman"/>
                <a:ea typeface="Hiragino Sans GB"/>
              </a:rPr>
              <a:t>X</a:t>
            </a:r>
            <a:r>
              <a:rPr sz="16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1600" b="0" i="0">
                <a:solidFill>
                  <a:srgbClr val="1E3A5F"/>
                </a:solidFill>
                <a:latin typeface="Times New Roman"/>
                <a:ea typeface="Hiragino Sans GB"/>
              </a:rPr>
              <a:t>+</a:t>
            </a:r>
            <a:r>
              <a:rPr sz="16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1600" b="0" i="1">
                <a:solidFill>
                  <a:srgbClr val="1E3A5F"/>
                </a:solidFill>
                <a:latin typeface="Times New Roman"/>
                <a:ea typeface="Hiragino Sans GB"/>
              </a:rPr>
              <a:t>Y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7372340" y="3687470"/>
            <a:ext cx="1929617" cy="29260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E3A5F"/>
                </a:solidFill>
                <a:latin typeface="Georgia"/>
                <a:ea typeface="Hiragino Sans GB"/>
              </a:rPr>
              <a:t>X与Y串联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9393397" y="3687470"/>
            <a:ext cx="1929617" cy="29260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E3A5F"/>
                </a:solidFill>
                <a:latin typeface="Georgia"/>
                <a:ea typeface="Hiragino Sans GB"/>
              </a:rPr>
              <a:t>X或Y为真</a:t>
            </a:r>
          </a:p>
        </p:txBody>
      </p:sp>
      <p:sp>
        <p:nvSpPr>
          <p:cNvPr id="65" name="deckkit-motif-quiet"/>
          <p:cNvSpPr/>
          <p:nvPr/>
        </p:nvSpPr>
        <p:spPr>
          <a:xfrm>
            <a:off x="6412220" y="4034942"/>
            <a:ext cx="4956514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0"/>
                </a:lnTo>
              </a:path>
            </a:pathLst>
          </a:custGeom>
          <a:noFill/>
          <a:ln w="3810" cap="rnd">
            <a:solidFill>
              <a:srgbClr val="3E5674"/>
            </a:solidFill>
            <a:prstDash val="dash"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6457940" y="4053230"/>
            <a:ext cx="822960" cy="347472"/>
          </a:xfrm>
          <a:prstGeom prst="rect">
            <a:avLst/>
          </a:prstGeom>
          <a:noFill/>
          <a:ln/>
        </p:spPr>
        <p:txBody>
          <a:bodyPr wrap="square" anchor="ctr" lIns="18288" rIns="18288" tIns="18288" bIns="18288">
            <a:spAutoFit/>
          </a:bodyPr>
          <a:lstStyle/>
          <a:p>
            <a:pPr algn="l"/>
            <a:r>
              <a:rPr sz="1600" b="0" i="1">
                <a:solidFill>
                  <a:srgbClr val="1E3A5F"/>
                </a:solidFill>
                <a:latin typeface="Times New Roman"/>
                <a:ea typeface="Hiragino Sans GB"/>
              </a:rPr>
              <a:t>X</a:t>
            </a:r>
            <a:r>
              <a:rPr sz="1600" b="0" i="1">
                <a:solidFill>
                  <a:srgbClr val="1E3A5F"/>
                </a:solidFill>
                <a:latin typeface="Times New Roman"/>
                <a:ea typeface="Hiragino Sans GB"/>
              </a:rPr>
              <a:t>Y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7372340" y="4089806"/>
            <a:ext cx="1929617" cy="29260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E3A5F"/>
                </a:solidFill>
                <a:latin typeface="Georgia"/>
                <a:ea typeface="Hiragino Sans GB"/>
              </a:rPr>
              <a:t>X与Y并联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9393397" y="4089806"/>
            <a:ext cx="1929617" cy="29260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E3A5F"/>
                </a:solidFill>
                <a:latin typeface="Georgia"/>
                <a:ea typeface="Hiragino Sans GB"/>
              </a:rPr>
              <a:t>X且Y为真</a:t>
            </a:r>
          </a:p>
        </p:txBody>
      </p:sp>
      <p:sp>
        <p:nvSpPr>
          <p:cNvPr id="69" name="deckkit-motif-quiet"/>
          <p:cNvSpPr/>
          <p:nvPr/>
        </p:nvSpPr>
        <p:spPr>
          <a:xfrm>
            <a:off x="6412220" y="4437278"/>
            <a:ext cx="4956514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0"/>
                </a:lnTo>
              </a:path>
            </a:pathLst>
          </a:custGeom>
          <a:noFill/>
          <a:ln w="3810" cap="rnd">
            <a:solidFill>
              <a:srgbClr val="3E5674"/>
            </a:solidFill>
            <a:prstDash val="dash"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6457940" y="4455566"/>
            <a:ext cx="822960" cy="347472"/>
          </a:xfrm>
          <a:prstGeom prst="rect">
            <a:avLst/>
          </a:prstGeom>
          <a:noFill/>
          <a:ln/>
        </p:spPr>
        <p:txBody>
          <a:bodyPr wrap="square" anchor="ctr" lIns="18288" rIns="18288" tIns="18288" bIns="18288">
            <a:spAutoFit/>
          </a:bodyPr>
          <a:lstStyle/>
          <a:p>
            <a:pPr algn="l"/>
            <a:r>
              <a:rPr sz="1600" b="0" i="1">
                <a:solidFill>
                  <a:srgbClr val="1E3A5F"/>
                </a:solidFill>
                <a:latin typeface="Times New Roman"/>
                <a:ea typeface="Hiragino Sans GB"/>
              </a:rPr>
              <a:t>X</a:t>
            </a:r>
            <a:r>
              <a:rPr sz="1600" b="0" i="0">
                <a:solidFill>
                  <a:srgbClr val="1E3A5F"/>
                </a:solidFill>
                <a:latin typeface="Times New Roman"/>
                <a:ea typeface="Hiragino Sans GB"/>
              </a:rPr>
              <a:t>′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7372340" y="4492142"/>
            <a:ext cx="1929617" cy="29260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E3A5F"/>
                </a:solidFill>
                <a:latin typeface="Georgia"/>
                <a:ea typeface="Hiragino Sans GB"/>
              </a:rPr>
              <a:t>与X状态相反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9393397" y="4492142"/>
            <a:ext cx="1929617" cy="29260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E3A5F"/>
                </a:solidFill>
                <a:latin typeface="Georgia"/>
                <a:ea typeface="Hiragino Sans GB"/>
              </a:rPr>
              <a:t>X的否定</a:t>
            </a:r>
          </a:p>
        </p:txBody>
      </p:sp>
      <p:sp>
        <p:nvSpPr>
          <p:cNvPr id="73" name="deckkit-motif-quiet"/>
          <p:cNvSpPr/>
          <p:nvPr/>
        </p:nvSpPr>
        <p:spPr>
          <a:xfrm>
            <a:off x="6412220" y="4839614"/>
            <a:ext cx="4956514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0"/>
                </a:lnTo>
              </a:path>
            </a:pathLst>
          </a:custGeom>
          <a:noFill/>
          <a:ln w="10160" cap="rnd">
            <a:solidFill>
              <a:srgbClr val="1E3A5F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822960" y="5768035"/>
            <a:ext cx="7086600" cy="3950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3E5674"/>
                </a:solidFill>
                <a:latin typeface="Georgia"/>
                <a:ea typeface="Hiragino Sans GB"/>
              </a:rPr>
              <a:t>来源：AIEE论文第II章公设</a:t>
            </a:r>
            <a:r>
              <a:rPr sz="1050" b="0" i="0">
                <a:solidFill>
                  <a:srgbClr val="3E5674"/>
                </a:solidFill>
                <a:latin typeface="Times New Roman"/>
                <a:ea typeface="Hiragino Sans GB"/>
              </a:rPr>
              <a:t>1–4</a:t>
            </a:r>
            <a:r>
              <a:rPr sz="1050" b="0" i="0">
                <a:solidFill>
                  <a:srgbClr val="3E5674"/>
                </a:solidFill>
                <a:latin typeface="Georgia"/>
                <a:ea typeface="Hiragino Sans GB"/>
              </a:rPr>
              <a:t>及其对偶说明；第II章Analogue with the Calculus of Propositions, 表I（节选，中文为意译）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 name="vl.drafting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1" name="deckkit-a11ytitle"/>
          <p:cNvSpPr>
            <a:spLocks noGrp="1"/>
          </p:cNvSpPr>
          <p:nvPr>
            <p:ph type="title"/>
          </p:nvPr>
        </p:nvSpPr>
        <p:spPr>
          <a:xfrm>
            <a:off x="0" y="-914400"/>
            <a:ext cx="12191695" cy="457200"/>
          </a:xfrm>
          <a:ln/>
        </p:spPr>
        <p:txBody>
          <a:bodyPr/>
          <a:lstStyle/>
          <a:p>
            <a:pPr/>
            <a:r>
              <a:rPr sz="1000" b="0" i="0">
                <a:solidFill>
                  <a:srgbClr val="1E3A5F"/>
                </a:solidFill>
                <a:latin typeface="Arial"/>
                <a:ea typeface="Hiragino Sans GB"/>
              </a:rPr>
              <a:t>四步代数，把一张复杂电路化简到底</a:t>
            </a:r>
          </a:p>
        </p:txBody>
      </p:sp>
      <p:sp>
        <p:nvSpPr>
          <p:cNvPr id="2" name="deckkit-vl.drafting"/>
          <p:cNvSpPr/>
          <p:nvPr/>
        </p:nvSpPr>
        <p:spPr>
          <a:xfrm>
            <a:off x="292608" y="292608"/>
            <a:ext cx="11606479" cy="6272784"/>
          </a:xfrm>
          <a:prstGeom prst="rect">
            <a:avLst/>
          </a:prstGeom>
          <a:noFill/>
          <a:ln w="12700">
            <a:solidFill>
              <a:srgbClr val="1E3A5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deckkit-vl.drafting"/>
          <p:cNvSpPr/>
          <p:nvPr/>
        </p:nvSpPr>
        <p:spPr>
          <a:xfrm>
            <a:off x="384048" y="384048"/>
            <a:ext cx="11423599" cy="6089904"/>
          </a:xfrm>
          <a:prstGeom prst="rect">
            <a:avLst/>
          </a:prstGeom>
          <a:noFill/>
          <a:ln w="6350">
            <a:solidFill>
              <a:srgbClr val="1E3A5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deckkit-vl.drafting"/>
          <p:cNvSpPr txBox="1"/>
          <p:nvPr/>
        </p:nvSpPr>
        <p:spPr>
          <a:xfrm>
            <a:off x="1198854" y="27432"/>
            <a:ext cx="274320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1</a:t>
            </a:r>
          </a:p>
        </p:txBody>
      </p:sp>
      <p:sp>
        <p:nvSpPr>
          <p:cNvPr id="5" name="deckkit-vl.drafting"/>
          <p:cNvSpPr txBox="1"/>
          <p:nvPr/>
        </p:nvSpPr>
        <p:spPr>
          <a:xfrm>
            <a:off x="3102787" y="27432"/>
            <a:ext cx="274320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2</a:t>
            </a:r>
          </a:p>
        </p:txBody>
      </p:sp>
      <p:sp>
        <p:nvSpPr>
          <p:cNvPr id="6" name="deckkit-vl.drafting"/>
          <p:cNvSpPr txBox="1"/>
          <p:nvPr/>
        </p:nvSpPr>
        <p:spPr>
          <a:xfrm>
            <a:off x="5006720" y="27432"/>
            <a:ext cx="274320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3</a:t>
            </a:r>
          </a:p>
        </p:txBody>
      </p:sp>
      <p:sp>
        <p:nvSpPr>
          <p:cNvPr id="7" name="deckkit-vl.drafting"/>
          <p:cNvSpPr txBox="1"/>
          <p:nvPr/>
        </p:nvSpPr>
        <p:spPr>
          <a:xfrm>
            <a:off x="6910654" y="27432"/>
            <a:ext cx="274320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4</a:t>
            </a:r>
          </a:p>
        </p:txBody>
      </p:sp>
      <p:sp>
        <p:nvSpPr>
          <p:cNvPr id="8" name="deckkit-vl.drafting"/>
          <p:cNvSpPr txBox="1"/>
          <p:nvPr/>
        </p:nvSpPr>
        <p:spPr>
          <a:xfrm>
            <a:off x="8814587" y="27432"/>
            <a:ext cx="274320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5</a:t>
            </a:r>
          </a:p>
        </p:txBody>
      </p:sp>
      <p:sp>
        <p:nvSpPr>
          <p:cNvPr id="9" name="deckkit-vl.drafting"/>
          <p:cNvSpPr txBox="1"/>
          <p:nvPr/>
        </p:nvSpPr>
        <p:spPr>
          <a:xfrm>
            <a:off x="10718520" y="27432"/>
            <a:ext cx="274320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6</a:t>
            </a:r>
          </a:p>
        </p:txBody>
      </p:sp>
      <p:sp>
        <p:nvSpPr>
          <p:cNvPr id="10" name="deckkit-vl.drafting"/>
          <p:cNvSpPr txBox="1"/>
          <p:nvPr/>
        </p:nvSpPr>
        <p:spPr>
          <a:xfrm>
            <a:off x="18288" y="1035557"/>
            <a:ext cx="256032" cy="219456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A</a:t>
            </a:r>
          </a:p>
        </p:txBody>
      </p:sp>
      <p:sp>
        <p:nvSpPr>
          <p:cNvPr id="11" name="deckkit-vl.drafting"/>
          <p:cNvSpPr txBox="1"/>
          <p:nvPr/>
        </p:nvSpPr>
        <p:spPr>
          <a:xfrm>
            <a:off x="18288" y="2558034"/>
            <a:ext cx="256032" cy="219456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B</a:t>
            </a:r>
          </a:p>
        </p:txBody>
      </p:sp>
      <p:sp>
        <p:nvSpPr>
          <p:cNvPr id="12" name="deckkit-vl.drafting"/>
          <p:cNvSpPr txBox="1"/>
          <p:nvPr/>
        </p:nvSpPr>
        <p:spPr>
          <a:xfrm>
            <a:off x="18288" y="4080509"/>
            <a:ext cx="256032" cy="219456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C</a:t>
            </a:r>
          </a:p>
        </p:txBody>
      </p:sp>
      <p:sp>
        <p:nvSpPr>
          <p:cNvPr id="13" name="deckkit-vl.drafting"/>
          <p:cNvSpPr txBox="1"/>
          <p:nvPr/>
        </p:nvSpPr>
        <p:spPr>
          <a:xfrm>
            <a:off x="18288" y="5602986"/>
            <a:ext cx="256032" cy="219456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D</a:t>
            </a:r>
          </a:p>
        </p:txBody>
      </p:sp>
      <p:sp>
        <p:nvSpPr>
          <p:cNvPr id="14" name="deckkit-vl.drafting"/>
          <p:cNvSpPr/>
          <p:nvPr/>
        </p:nvSpPr>
        <p:spPr>
          <a:xfrm>
            <a:off x="8131759" y="5541264"/>
            <a:ext cx="3566160" cy="822960"/>
          </a:xfrm>
          <a:prstGeom prst="rect">
            <a:avLst/>
          </a:prstGeom>
          <a:noFill/>
          <a:ln w="9525">
            <a:solidFill>
              <a:srgbClr val="1E3A5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5" name="deckkit-vl.drafting"/>
          <p:cNvCxnSpPr/>
          <p:nvPr/>
        </p:nvCxnSpPr>
        <p:spPr>
          <a:xfrm>
            <a:off x="10485424" y="5541264"/>
            <a:ext cx="0" cy="822960"/>
          </a:xfrm>
          <a:prstGeom prst="line">
            <a:avLst/>
          </a:prstGeom>
          <a:ln w="6350">
            <a:solidFill>
              <a:srgbClr val="1E3A5F"/>
            </a:solidFill>
          </a:ln>
          <a:effectLst/>
        </p:spPr>
      </p:cxnSp>
      <p:sp>
        <p:nvSpPr>
          <p:cNvPr id="16" name="deckkit-vl.drafting"/>
          <p:cNvSpPr txBox="1"/>
          <p:nvPr/>
        </p:nvSpPr>
        <p:spPr>
          <a:xfrm>
            <a:off x="10558576" y="5596127"/>
            <a:ext cx="1084478" cy="71323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SHEET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E3A5F"/>
                </a:solidFill>
                <a:latin typeface="Courier New"/>
                <a:ea typeface="Hiragino Sans GB"/>
              </a:rPr>
              <a:t>08</a:t>
            </a:r>
          </a:p>
        </p:txBody>
      </p:sp>
      <p:sp>
        <p:nvSpPr>
          <p:cNvPr id="17" name="deckkit-vl.drafting"/>
          <p:cNvSpPr txBox="1"/>
          <p:nvPr/>
        </p:nvSpPr>
        <p:spPr>
          <a:xfrm>
            <a:off x="8204911" y="5596127"/>
            <a:ext cx="2225649" cy="71323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PROJECT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E3A5F"/>
                </a:solidFill>
                <a:latin typeface="Courier New"/>
                <a:ea typeface="Hiragino Sans GB"/>
              </a:rPr>
              <a:t>香农 1937 · 硕士论文答辩示例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04911" y="6089904"/>
            <a:ext cx="2225649" cy="219456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750" b="0" i="0">
                <a:solidFill>
                  <a:srgbClr val="3E5674"/>
                </a:solidFill>
                <a:latin typeface="Courier New"/>
                <a:ea typeface="Hiragino Sans GB"/>
              </a:rPr>
              <a:t>DRAWN 示例  DATE 1937-08-10  NTS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60" y="713232"/>
            <a:ext cx="10545775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1" i="0">
                <a:solidFill>
                  <a:srgbClr val="1E3A5F"/>
                </a:solidFill>
                <a:latin typeface="Courier New"/>
                <a:ea typeface="Hiragino Sans GB"/>
              </a:rPr>
              <a:t>关键推导 · 图5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60" y="1024128"/>
            <a:ext cx="10545775" cy="53279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800" b="0" i="0">
                <a:solidFill>
                  <a:srgbClr val="1E3A5F"/>
                </a:solidFill>
                <a:latin typeface="Georgia"/>
                <a:ea typeface="Hiragino Sans GB"/>
              </a:rPr>
              <a:t>四步代数，把一张复杂电路化简到底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4400" y="1876958"/>
            <a:ext cx="6327465" cy="507918"/>
          </a:xfrm>
          <a:prstGeom prst="rect">
            <a:avLst/>
          </a:prstGeom>
          <a:noFill/>
          <a:ln/>
        </p:spPr>
        <p:txBody>
          <a:bodyPr wrap="square" anchor="ctr" lIns="18288" rIns="18288" tIns="18288" bIns="18288">
            <a:spAutoFit/>
          </a:bodyPr>
          <a:lstStyle/>
          <a:p>
            <a:pPr algn="l"/>
            <a:r>
              <a:rPr sz="2200" b="0" i="1">
                <a:solidFill>
                  <a:srgbClr val="1E3A5F"/>
                </a:solidFill>
                <a:latin typeface="Times New Roman"/>
                <a:ea typeface="Hiragino Sans GB"/>
              </a:rPr>
              <a:t>X</a:t>
            </a:r>
            <a:r>
              <a:rPr sz="1364" b="0" i="1" baseline="-22000">
                <a:solidFill>
                  <a:srgbClr val="1E3A5F"/>
                </a:solidFill>
                <a:latin typeface="Times New Roman"/>
                <a:ea typeface="Hiragino Sans GB"/>
              </a:rPr>
              <a:t>a</a:t>
            </a:r>
            <a:r>
              <a:rPr sz="1364" b="0" i="1" baseline="-22000">
                <a:solidFill>
                  <a:srgbClr val="1E3A5F"/>
                </a:solidFill>
                <a:latin typeface="Times New Roman"/>
                <a:ea typeface="Hiragino Sans GB"/>
              </a:rPr>
              <a:t>b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=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2200" b="0" i="1">
                <a:solidFill>
                  <a:srgbClr val="1E3A5F"/>
                </a:solidFill>
                <a:latin typeface="Times New Roman"/>
                <a:ea typeface="Hiragino Sans GB"/>
              </a:rPr>
              <a:t>W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+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2200" b="0" i="1">
                <a:solidFill>
                  <a:srgbClr val="1E3A5F"/>
                </a:solidFill>
                <a:latin typeface="Times New Roman"/>
                <a:ea typeface="Hiragino Sans GB"/>
              </a:rPr>
              <a:t>W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′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(</a:t>
            </a:r>
            <a:r>
              <a:rPr sz="2200" b="0" i="1">
                <a:solidFill>
                  <a:srgbClr val="1E3A5F"/>
                </a:solidFill>
                <a:latin typeface="Times New Roman"/>
                <a:ea typeface="Hiragino Sans GB"/>
              </a:rPr>
              <a:t>X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+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2200" b="0" i="1">
                <a:solidFill>
                  <a:srgbClr val="1E3A5F"/>
                </a:solidFill>
                <a:latin typeface="Times New Roman"/>
                <a:ea typeface="Hiragino Sans GB"/>
              </a:rPr>
              <a:t>Y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)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+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(</a:t>
            </a:r>
            <a:r>
              <a:rPr sz="2200" b="0" i="1">
                <a:solidFill>
                  <a:srgbClr val="1E3A5F"/>
                </a:solidFill>
                <a:latin typeface="Times New Roman"/>
                <a:ea typeface="Hiragino Sans GB"/>
              </a:rPr>
              <a:t>X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+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2200" b="0" i="1">
                <a:solidFill>
                  <a:srgbClr val="1E3A5F"/>
                </a:solidFill>
                <a:latin typeface="Times New Roman"/>
                <a:ea typeface="Hiragino Sans GB"/>
              </a:rPr>
              <a:t>Z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)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(</a:t>
            </a:r>
            <a:r>
              <a:rPr sz="2200" b="0" i="1">
                <a:solidFill>
                  <a:srgbClr val="1E3A5F"/>
                </a:solidFill>
                <a:latin typeface="Times New Roman"/>
                <a:ea typeface="Hiragino Sans GB"/>
              </a:rPr>
              <a:t>S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+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2200" b="0" i="1">
                <a:solidFill>
                  <a:srgbClr val="1E3A5F"/>
                </a:solidFill>
                <a:latin typeface="Times New Roman"/>
                <a:ea typeface="Hiragino Sans GB"/>
              </a:rPr>
              <a:t>W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′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+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2200" b="0" i="1">
                <a:solidFill>
                  <a:srgbClr val="1E3A5F"/>
                </a:solidFill>
                <a:latin typeface="Times New Roman"/>
                <a:ea typeface="Hiragino Sans GB"/>
              </a:rPr>
              <a:t>Z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)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(</a:t>
            </a:r>
            <a:r>
              <a:rPr sz="2200" b="0" i="1">
                <a:solidFill>
                  <a:srgbClr val="1E3A5F"/>
                </a:solidFill>
                <a:latin typeface="Times New Roman"/>
                <a:ea typeface="Hiragino Sans GB"/>
              </a:rPr>
              <a:t>Z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′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+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2200" b="0" i="1">
                <a:solidFill>
                  <a:srgbClr val="1E3A5F"/>
                </a:solidFill>
                <a:latin typeface="Times New Roman"/>
                <a:ea typeface="Hiragino Sans GB"/>
              </a:rPr>
              <a:t>Y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+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2200" b="0" i="1">
                <a:solidFill>
                  <a:srgbClr val="1E3A5F"/>
                </a:solidFill>
                <a:latin typeface="Times New Roman"/>
                <a:ea typeface="Hiragino Sans GB"/>
              </a:rPr>
              <a:t>S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′</a:t>
            </a:r>
            <a:r>
              <a:rPr sz="2200" b="0" i="1">
                <a:solidFill>
                  <a:srgbClr val="1E3A5F"/>
                </a:solidFill>
                <a:latin typeface="Times New Roman"/>
                <a:ea typeface="Hiragino Sans GB"/>
              </a:rPr>
              <a:t>V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72256" y="1931822"/>
            <a:ext cx="3796478" cy="453054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3E5674"/>
                </a:solidFill>
                <a:latin typeface="Georgia"/>
                <a:ea typeface="Hiragino Sans GB"/>
              </a:rPr>
              <a:t>原式：图</a:t>
            </a:r>
            <a:r>
              <a:rPr sz="1200" b="0" i="0">
                <a:solidFill>
                  <a:srgbClr val="3E5674"/>
                </a:solidFill>
                <a:latin typeface="Times New Roman"/>
                <a:ea typeface="Hiragino Sans GB"/>
              </a:rPr>
              <a:t>5</a:t>
            </a:r>
            <a:r>
              <a:rPr sz="1200" b="0" i="0">
                <a:solidFill>
                  <a:srgbClr val="3E5674"/>
                </a:solidFill>
                <a:latin typeface="Georgia"/>
                <a:ea typeface="Hiragino Sans GB"/>
              </a:rPr>
              <a:t>电路的阻抗函数</a:t>
            </a:r>
          </a:p>
        </p:txBody>
      </p:sp>
      <p:sp>
        <p:nvSpPr>
          <p:cNvPr id="24" name="deckkit-motif-quiet"/>
          <p:cNvSpPr/>
          <p:nvPr/>
        </p:nvSpPr>
        <p:spPr>
          <a:xfrm>
            <a:off x="7407664" y="2158349"/>
            <a:ext cx="109727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0"/>
                </a:lnTo>
              </a:path>
            </a:pathLst>
          </a:custGeom>
          <a:noFill/>
          <a:ln w="7620" cap="rnd">
            <a:solidFill>
              <a:srgbClr val="1E3A5F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" name="deckkit-motif-quiet"/>
          <p:cNvSpPr/>
          <p:nvPr/>
        </p:nvSpPr>
        <p:spPr>
          <a:xfrm>
            <a:off x="822960" y="2430597"/>
            <a:ext cx="10545775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0"/>
                </a:lnTo>
              </a:path>
            </a:pathLst>
          </a:custGeom>
          <a:noFill/>
          <a:ln w="3810" cap="rnd">
            <a:solidFill>
              <a:srgbClr val="3E5674"/>
            </a:solidFill>
            <a:prstDash val="dash"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14400" y="2439741"/>
            <a:ext cx="6327465" cy="507918"/>
          </a:xfrm>
          <a:prstGeom prst="rect">
            <a:avLst/>
          </a:prstGeom>
          <a:noFill/>
          <a:ln/>
        </p:spPr>
        <p:txBody>
          <a:bodyPr wrap="square" anchor="ctr" lIns="18288" rIns="18288" tIns="18288" bIns="18288">
            <a:spAutoFit/>
          </a:bodyPr>
          <a:lstStyle/>
          <a:p>
            <a:pPr algn="l"/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=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2200" b="0" i="1">
                <a:solidFill>
                  <a:srgbClr val="1E3A5F"/>
                </a:solidFill>
                <a:latin typeface="Times New Roman"/>
                <a:ea typeface="Hiragino Sans GB"/>
              </a:rPr>
              <a:t>W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+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2200" b="0" i="1">
                <a:solidFill>
                  <a:srgbClr val="1E3A5F"/>
                </a:solidFill>
                <a:latin typeface="Times New Roman"/>
                <a:ea typeface="Hiragino Sans GB"/>
              </a:rPr>
              <a:t>X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+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2200" b="0" i="1">
                <a:solidFill>
                  <a:srgbClr val="1E3A5F"/>
                </a:solidFill>
                <a:latin typeface="Times New Roman"/>
                <a:ea typeface="Hiragino Sans GB"/>
              </a:rPr>
              <a:t>Y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+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(</a:t>
            </a:r>
            <a:r>
              <a:rPr sz="2200" b="0" i="1">
                <a:solidFill>
                  <a:srgbClr val="1E3A5F"/>
                </a:solidFill>
                <a:latin typeface="Times New Roman"/>
                <a:ea typeface="Hiragino Sans GB"/>
              </a:rPr>
              <a:t>X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+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2200" b="0" i="1">
                <a:solidFill>
                  <a:srgbClr val="1E3A5F"/>
                </a:solidFill>
                <a:latin typeface="Times New Roman"/>
                <a:ea typeface="Hiragino Sans GB"/>
              </a:rPr>
              <a:t>Z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)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(</a:t>
            </a:r>
            <a:r>
              <a:rPr sz="2200" b="0" i="1">
                <a:solidFill>
                  <a:srgbClr val="1E3A5F"/>
                </a:solidFill>
                <a:latin typeface="Times New Roman"/>
                <a:ea typeface="Hiragino Sans GB"/>
              </a:rPr>
              <a:t>S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+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1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+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2200" b="0" i="1">
                <a:solidFill>
                  <a:srgbClr val="1E3A5F"/>
                </a:solidFill>
                <a:latin typeface="Times New Roman"/>
                <a:ea typeface="Hiragino Sans GB"/>
              </a:rPr>
              <a:t>Z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)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(</a:t>
            </a:r>
            <a:r>
              <a:rPr sz="2200" b="0" i="1">
                <a:solidFill>
                  <a:srgbClr val="1E3A5F"/>
                </a:solidFill>
                <a:latin typeface="Times New Roman"/>
                <a:ea typeface="Hiragino Sans GB"/>
              </a:rPr>
              <a:t>Z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′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+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2200" b="0" i="1">
                <a:solidFill>
                  <a:srgbClr val="1E3A5F"/>
                </a:solidFill>
                <a:latin typeface="Times New Roman"/>
                <a:ea typeface="Hiragino Sans GB"/>
              </a:rPr>
              <a:t>Y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+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2200" b="0" i="1">
                <a:solidFill>
                  <a:srgbClr val="1E3A5F"/>
                </a:solidFill>
                <a:latin typeface="Times New Roman"/>
                <a:ea typeface="Hiragino Sans GB"/>
              </a:rPr>
              <a:t>S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′</a:t>
            </a:r>
            <a:r>
              <a:rPr sz="2200" b="0" i="1">
                <a:solidFill>
                  <a:srgbClr val="1E3A5F"/>
                </a:solidFill>
                <a:latin typeface="Times New Roman"/>
                <a:ea typeface="Hiragino Sans GB"/>
              </a:rPr>
              <a:t>V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572256" y="2494605"/>
            <a:ext cx="3796478" cy="453054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3E5674"/>
                </a:solidFill>
                <a:latin typeface="Times New Roman"/>
                <a:ea typeface="Hiragino Sans GB"/>
              </a:rPr>
              <a:t>17</a:t>
            </a:r>
            <a:r>
              <a:rPr sz="1200" b="0" i="0">
                <a:solidFill>
                  <a:srgbClr val="3E5674"/>
                </a:solidFill>
                <a:latin typeface="Georgia"/>
                <a:ea typeface="Hiragino Sans GB"/>
              </a:rPr>
              <a:t>b以W为X: W′ → </a:t>
            </a:r>
            <a:r>
              <a:rPr sz="1200" b="0" i="0">
                <a:solidFill>
                  <a:srgbClr val="3E5674"/>
                </a:solidFill>
                <a:latin typeface="Times New Roman"/>
                <a:ea typeface="Hiragino Sans GB"/>
              </a:rPr>
              <a:t>1</a:t>
            </a:r>
            <a:r>
              <a:rPr sz="1200" b="0" i="0">
                <a:solidFill>
                  <a:srgbClr val="3E5674"/>
                </a:solidFill>
                <a:latin typeface="Georgia"/>
                <a:ea typeface="Hiragino Sans GB"/>
              </a:rPr>
              <a:t>; </a:t>
            </a:r>
            <a:r>
              <a:rPr sz="1200" b="0" i="0">
                <a:solidFill>
                  <a:srgbClr val="3E5674"/>
                </a:solidFill>
                <a:latin typeface="Times New Roman"/>
                <a:ea typeface="Hiragino Sans GB"/>
              </a:rPr>
              <a:t>4</a:t>
            </a:r>
            <a:r>
              <a:rPr sz="1200" b="0" i="0">
                <a:solidFill>
                  <a:srgbClr val="3E5674"/>
                </a:solidFill>
                <a:latin typeface="Georgia"/>
                <a:ea typeface="Hiragino Sans GB"/>
              </a:rPr>
              <a:t>a去掉</a:t>
            </a:r>
            <a:r>
              <a:rPr sz="1200" b="0" i="0">
                <a:solidFill>
                  <a:srgbClr val="3E5674"/>
                </a:solidFill>
                <a:latin typeface="Times New Roman"/>
                <a:ea typeface="Hiragino Sans GB"/>
              </a:rPr>
              <a:t>1</a:t>
            </a:r>
            <a:r>
              <a:rPr sz="1200" b="0" i="0">
                <a:solidFill>
                  <a:srgbClr val="3E5674"/>
                </a:solidFill>
                <a:latin typeface="Georgia"/>
                <a:ea typeface="Hiragino Sans GB"/>
              </a:rPr>
              <a:t> ·</a:t>
            </a:r>
          </a:p>
        </p:txBody>
      </p:sp>
      <p:sp>
        <p:nvSpPr>
          <p:cNvPr id="28" name="deckkit-motif-quiet"/>
          <p:cNvSpPr/>
          <p:nvPr/>
        </p:nvSpPr>
        <p:spPr>
          <a:xfrm>
            <a:off x="7407664" y="2721132"/>
            <a:ext cx="109727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0"/>
                </a:lnTo>
              </a:path>
            </a:pathLst>
          </a:custGeom>
          <a:noFill/>
          <a:ln w="7620" cap="rnd">
            <a:solidFill>
              <a:srgbClr val="1E3A5F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" name="deckkit-motif-quiet"/>
          <p:cNvSpPr/>
          <p:nvPr/>
        </p:nvSpPr>
        <p:spPr>
          <a:xfrm>
            <a:off x="822960" y="2993379"/>
            <a:ext cx="10545775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0"/>
                </a:lnTo>
              </a:path>
            </a:pathLst>
          </a:custGeom>
          <a:noFill/>
          <a:ln w="3810" cap="rnd">
            <a:solidFill>
              <a:srgbClr val="3E5674"/>
            </a:solidFill>
            <a:prstDash val="dash"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14400" y="3002523"/>
            <a:ext cx="6327465" cy="507918"/>
          </a:xfrm>
          <a:prstGeom prst="rect">
            <a:avLst/>
          </a:prstGeom>
          <a:noFill/>
          <a:ln/>
        </p:spPr>
        <p:txBody>
          <a:bodyPr wrap="square" anchor="ctr" lIns="18288" rIns="18288" tIns="18288" bIns="18288">
            <a:spAutoFit/>
          </a:bodyPr>
          <a:lstStyle/>
          <a:p>
            <a:pPr algn="l"/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=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2200" b="0" i="1">
                <a:solidFill>
                  <a:srgbClr val="1E3A5F"/>
                </a:solidFill>
                <a:latin typeface="Times New Roman"/>
                <a:ea typeface="Hiragino Sans GB"/>
              </a:rPr>
              <a:t>W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+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2200" b="0" i="1">
                <a:solidFill>
                  <a:srgbClr val="1E3A5F"/>
                </a:solidFill>
                <a:latin typeface="Times New Roman"/>
                <a:ea typeface="Hiragino Sans GB"/>
              </a:rPr>
              <a:t>X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+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2200" b="0" i="1">
                <a:solidFill>
                  <a:srgbClr val="1E3A5F"/>
                </a:solidFill>
                <a:latin typeface="Times New Roman"/>
                <a:ea typeface="Hiragino Sans GB"/>
              </a:rPr>
              <a:t>Y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+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2200" b="0" i="1">
                <a:solidFill>
                  <a:srgbClr val="1E3A5F"/>
                </a:solidFill>
                <a:latin typeface="Times New Roman"/>
                <a:ea typeface="Hiragino Sans GB"/>
              </a:rPr>
              <a:t>Z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(</a:t>
            </a:r>
            <a:r>
              <a:rPr sz="2200" b="0" i="1">
                <a:solidFill>
                  <a:srgbClr val="1E3A5F"/>
                </a:solidFill>
                <a:latin typeface="Times New Roman"/>
                <a:ea typeface="Hiragino Sans GB"/>
              </a:rPr>
              <a:t>Z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′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+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2200" b="0" i="1">
                <a:solidFill>
                  <a:srgbClr val="1E3A5F"/>
                </a:solidFill>
                <a:latin typeface="Times New Roman"/>
                <a:ea typeface="Hiragino Sans GB"/>
              </a:rPr>
              <a:t>S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′</a:t>
            </a:r>
            <a:r>
              <a:rPr sz="2200" b="0" i="1">
                <a:solidFill>
                  <a:srgbClr val="1E3A5F"/>
                </a:solidFill>
                <a:latin typeface="Times New Roman"/>
                <a:ea typeface="Hiragino Sans GB"/>
              </a:rPr>
              <a:t>V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)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572256" y="3057387"/>
            <a:ext cx="3796478" cy="453054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3E5674"/>
                </a:solidFill>
                <a:latin typeface="Times New Roman"/>
                <a:ea typeface="Hiragino Sans GB"/>
              </a:rPr>
              <a:t>17</a:t>
            </a:r>
            <a:r>
              <a:rPr sz="1200" b="0" i="0">
                <a:solidFill>
                  <a:srgbClr val="3E5674"/>
                </a:solidFill>
                <a:latin typeface="Georgia"/>
                <a:ea typeface="Hiragino Sans GB"/>
              </a:rPr>
              <a:t>b再以X, Y为X; </a:t>
            </a:r>
            <a:r>
              <a:rPr sz="1200" b="0" i="0">
                <a:solidFill>
                  <a:srgbClr val="3E5674"/>
                </a:solidFill>
                <a:latin typeface="Times New Roman"/>
                <a:ea typeface="Hiragino Sans GB"/>
              </a:rPr>
              <a:t>5</a:t>
            </a:r>
            <a:r>
              <a:rPr sz="1200" b="0" i="0">
                <a:solidFill>
                  <a:srgbClr val="3E5674"/>
                </a:solidFill>
                <a:latin typeface="Georgia"/>
                <a:ea typeface="Hiragino Sans GB"/>
              </a:rPr>
              <a:t>a与</a:t>
            </a:r>
            <a:r>
              <a:rPr sz="1200" b="0" i="0">
                <a:solidFill>
                  <a:srgbClr val="3E5674"/>
                </a:solidFill>
                <a:latin typeface="Times New Roman"/>
                <a:ea typeface="Hiragino Sans GB"/>
              </a:rPr>
              <a:t>4</a:t>
            </a:r>
            <a:r>
              <a:rPr sz="1200" b="0" i="0">
                <a:solidFill>
                  <a:srgbClr val="3E5674"/>
                </a:solidFill>
                <a:latin typeface="Georgia"/>
                <a:ea typeface="Hiragino Sans GB"/>
              </a:rPr>
              <a:t>a消去括号</a:t>
            </a:r>
          </a:p>
        </p:txBody>
      </p:sp>
      <p:sp>
        <p:nvSpPr>
          <p:cNvPr id="32" name="deckkit-motif-quiet"/>
          <p:cNvSpPr/>
          <p:nvPr/>
        </p:nvSpPr>
        <p:spPr>
          <a:xfrm>
            <a:off x="7407664" y="3283915"/>
            <a:ext cx="109727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0"/>
                </a:lnTo>
              </a:path>
            </a:pathLst>
          </a:custGeom>
          <a:noFill/>
          <a:ln w="7620" cap="rnd">
            <a:solidFill>
              <a:srgbClr val="1E3A5F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" name="deckkit-motif-quiet"/>
          <p:cNvSpPr/>
          <p:nvPr/>
        </p:nvSpPr>
        <p:spPr>
          <a:xfrm>
            <a:off x="822960" y="3556162"/>
            <a:ext cx="10545775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0"/>
                </a:lnTo>
              </a:path>
            </a:pathLst>
          </a:custGeom>
          <a:noFill/>
          <a:ln w="3810" cap="rnd">
            <a:solidFill>
              <a:srgbClr val="3E5674"/>
            </a:solidFill>
            <a:prstDash val="dash"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914400" y="3565306"/>
            <a:ext cx="6327465" cy="507918"/>
          </a:xfrm>
          <a:prstGeom prst="rect">
            <a:avLst/>
          </a:prstGeom>
          <a:noFill/>
          <a:ln/>
        </p:spPr>
        <p:txBody>
          <a:bodyPr wrap="square" anchor="ctr" lIns="18288" rIns="18288" tIns="18288" bIns="18288">
            <a:spAutoFit/>
          </a:bodyPr>
          <a:lstStyle/>
          <a:p>
            <a:pPr algn="l"/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=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2200" b="0" i="1">
                <a:solidFill>
                  <a:srgbClr val="1E3A5F"/>
                </a:solidFill>
                <a:latin typeface="Times New Roman"/>
                <a:ea typeface="Hiragino Sans GB"/>
              </a:rPr>
              <a:t>W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+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2200" b="0" i="1">
                <a:solidFill>
                  <a:srgbClr val="1E3A5F"/>
                </a:solidFill>
                <a:latin typeface="Times New Roman"/>
                <a:ea typeface="Hiragino Sans GB"/>
              </a:rPr>
              <a:t>X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+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2200" b="0" i="1">
                <a:solidFill>
                  <a:srgbClr val="1E3A5F"/>
                </a:solidFill>
                <a:latin typeface="Times New Roman"/>
                <a:ea typeface="Hiragino Sans GB"/>
              </a:rPr>
              <a:t>Y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+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2200" b="0" i="1">
                <a:solidFill>
                  <a:srgbClr val="1E3A5F"/>
                </a:solidFill>
                <a:latin typeface="Times New Roman"/>
                <a:ea typeface="Hiragino Sans GB"/>
              </a:rPr>
              <a:t>Z</a:t>
            </a:r>
            <a:r>
              <a:rPr sz="2200" b="0" i="1">
                <a:solidFill>
                  <a:srgbClr val="1E3A5F"/>
                </a:solidFill>
                <a:latin typeface="Times New Roman"/>
                <a:ea typeface="Hiragino Sans GB"/>
              </a:rPr>
              <a:t>Z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′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+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2200" b="0" i="1">
                <a:solidFill>
                  <a:srgbClr val="1E3A5F"/>
                </a:solidFill>
                <a:latin typeface="Times New Roman"/>
                <a:ea typeface="Hiragino Sans GB"/>
              </a:rPr>
              <a:t>Z</a:t>
            </a:r>
            <a:r>
              <a:rPr sz="2200" b="0" i="1">
                <a:solidFill>
                  <a:srgbClr val="1E3A5F"/>
                </a:solidFill>
                <a:latin typeface="Times New Roman"/>
                <a:ea typeface="Hiragino Sans GB"/>
              </a:rPr>
              <a:t>S</a:t>
            </a:r>
            <a:r>
              <a:rPr sz="2200" b="0" i="0">
                <a:solidFill>
                  <a:srgbClr val="1E3A5F"/>
                </a:solidFill>
                <a:latin typeface="Times New Roman"/>
                <a:ea typeface="Hiragino Sans GB"/>
              </a:rPr>
              <a:t>′</a:t>
            </a:r>
            <a:r>
              <a:rPr sz="2200" b="0" i="1">
                <a:solidFill>
                  <a:srgbClr val="1E3A5F"/>
                </a:solidFill>
                <a:latin typeface="Times New Roman"/>
                <a:ea typeface="Hiragino Sans GB"/>
              </a:rPr>
              <a:t>V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572256" y="3620170"/>
            <a:ext cx="3796478" cy="453054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3E5674"/>
                </a:solidFill>
                <a:latin typeface="Georgia"/>
                <a:ea typeface="Hiragino Sans GB"/>
              </a:rPr>
              <a:t>分配律</a:t>
            </a:r>
            <a:r>
              <a:rPr sz="1200" b="0" i="0">
                <a:solidFill>
                  <a:srgbClr val="3E5674"/>
                </a:solidFill>
                <a:latin typeface="Times New Roman"/>
                <a:ea typeface="Hiragino Sans GB"/>
              </a:rPr>
              <a:t>3</a:t>
            </a:r>
            <a:r>
              <a:rPr sz="1200" b="0" i="0">
                <a:solidFill>
                  <a:srgbClr val="3E5674"/>
                </a:solidFill>
                <a:latin typeface="Georgia"/>
                <a:ea typeface="Hiragino Sans GB"/>
              </a:rPr>
              <a:t>a: 乘开</a:t>
            </a:r>
          </a:p>
        </p:txBody>
      </p:sp>
      <p:sp>
        <p:nvSpPr>
          <p:cNvPr id="36" name="deckkit-motif-quiet"/>
          <p:cNvSpPr/>
          <p:nvPr/>
        </p:nvSpPr>
        <p:spPr>
          <a:xfrm>
            <a:off x="7407664" y="3846697"/>
            <a:ext cx="109727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0"/>
                </a:lnTo>
              </a:path>
            </a:pathLst>
          </a:custGeom>
          <a:noFill/>
          <a:ln w="7620" cap="rnd">
            <a:solidFill>
              <a:srgbClr val="1E3A5F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" name="deckkit-motif-quiet"/>
          <p:cNvSpPr/>
          <p:nvPr/>
        </p:nvSpPr>
        <p:spPr>
          <a:xfrm>
            <a:off x="822960" y="4118945"/>
            <a:ext cx="10545775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0"/>
                </a:lnTo>
              </a:path>
            </a:pathLst>
          </a:custGeom>
          <a:noFill/>
          <a:ln w="3810" cap="rnd">
            <a:solidFill>
              <a:srgbClr val="3E5674"/>
            </a:solidFill>
            <a:prstDash val="dash"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914400" y="4128089"/>
            <a:ext cx="6327465" cy="507918"/>
          </a:xfrm>
          <a:prstGeom prst="rect">
            <a:avLst/>
          </a:prstGeom>
          <a:noFill/>
          <a:ln/>
        </p:spPr>
        <p:txBody>
          <a:bodyPr wrap="square" anchor="ctr" lIns="18288" rIns="18288" tIns="18288" bIns="18288">
            <a:spAutoFit/>
          </a:bodyPr>
          <a:lstStyle/>
          <a:p>
            <a:pPr algn="l"/>
            <a:r>
              <a:rPr sz="2200" b="0" i="0">
                <a:solidFill>
                  <a:srgbClr val="B8401A"/>
                </a:solidFill>
                <a:latin typeface="Times New Roman"/>
                <a:ea typeface="Hiragino Sans GB"/>
              </a:rPr>
              <a:t>=</a:t>
            </a:r>
            <a:r>
              <a:rPr sz="2200" b="0" i="0">
                <a:solidFill>
                  <a:srgbClr val="B8401A"/>
                </a:solidFill>
                <a:latin typeface="Times New Roman"/>
                <a:ea typeface="Hiragino Sans GB"/>
              </a:rPr>
              <a:t> </a:t>
            </a:r>
            <a:r>
              <a:rPr sz="2200" b="0" i="1">
                <a:solidFill>
                  <a:srgbClr val="B8401A"/>
                </a:solidFill>
                <a:latin typeface="Times New Roman"/>
                <a:ea typeface="Hiragino Sans GB"/>
              </a:rPr>
              <a:t>W</a:t>
            </a:r>
            <a:r>
              <a:rPr sz="2200" b="0" i="0">
                <a:solidFill>
                  <a:srgbClr val="B8401A"/>
                </a:solidFill>
                <a:latin typeface="Times New Roman"/>
                <a:ea typeface="Hiragino Sans GB"/>
              </a:rPr>
              <a:t> </a:t>
            </a:r>
            <a:r>
              <a:rPr sz="2200" b="0" i="0">
                <a:solidFill>
                  <a:srgbClr val="B8401A"/>
                </a:solidFill>
                <a:latin typeface="Times New Roman"/>
                <a:ea typeface="Hiragino Sans GB"/>
              </a:rPr>
              <a:t>+</a:t>
            </a:r>
            <a:r>
              <a:rPr sz="2200" b="0" i="0">
                <a:solidFill>
                  <a:srgbClr val="B8401A"/>
                </a:solidFill>
                <a:latin typeface="Times New Roman"/>
                <a:ea typeface="Hiragino Sans GB"/>
              </a:rPr>
              <a:t> </a:t>
            </a:r>
            <a:r>
              <a:rPr sz="2200" b="0" i="1">
                <a:solidFill>
                  <a:srgbClr val="B8401A"/>
                </a:solidFill>
                <a:latin typeface="Times New Roman"/>
                <a:ea typeface="Hiragino Sans GB"/>
              </a:rPr>
              <a:t>X</a:t>
            </a:r>
            <a:r>
              <a:rPr sz="2200" b="0" i="0">
                <a:solidFill>
                  <a:srgbClr val="B8401A"/>
                </a:solidFill>
                <a:latin typeface="Times New Roman"/>
                <a:ea typeface="Hiragino Sans GB"/>
              </a:rPr>
              <a:t> </a:t>
            </a:r>
            <a:r>
              <a:rPr sz="2200" b="0" i="0">
                <a:solidFill>
                  <a:srgbClr val="B8401A"/>
                </a:solidFill>
                <a:latin typeface="Times New Roman"/>
                <a:ea typeface="Hiragino Sans GB"/>
              </a:rPr>
              <a:t>+</a:t>
            </a:r>
            <a:r>
              <a:rPr sz="2200" b="0" i="0">
                <a:solidFill>
                  <a:srgbClr val="B8401A"/>
                </a:solidFill>
                <a:latin typeface="Times New Roman"/>
                <a:ea typeface="Hiragino Sans GB"/>
              </a:rPr>
              <a:t> </a:t>
            </a:r>
            <a:r>
              <a:rPr sz="2200" b="0" i="1">
                <a:solidFill>
                  <a:srgbClr val="B8401A"/>
                </a:solidFill>
                <a:latin typeface="Times New Roman"/>
                <a:ea typeface="Hiragino Sans GB"/>
              </a:rPr>
              <a:t>Y</a:t>
            </a:r>
            <a:r>
              <a:rPr sz="2200" b="0" i="0">
                <a:solidFill>
                  <a:srgbClr val="B8401A"/>
                </a:solidFill>
                <a:latin typeface="Times New Roman"/>
                <a:ea typeface="Hiragino Sans GB"/>
              </a:rPr>
              <a:t> </a:t>
            </a:r>
            <a:r>
              <a:rPr sz="2200" b="0" i="0">
                <a:solidFill>
                  <a:srgbClr val="B8401A"/>
                </a:solidFill>
                <a:latin typeface="Times New Roman"/>
                <a:ea typeface="Hiragino Sans GB"/>
              </a:rPr>
              <a:t>+</a:t>
            </a:r>
            <a:r>
              <a:rPr sz="2200" b="0" i="0">
                <a:solidFill>
                  <a:srgbClr val="B8401A"/>
                </a:solidFill>
                <a:latin typeface="Times New Roman"/>
                <a:ea typeface="Hiragino Sans GB"/>
              </a:rPr>
              <a:t> </a:t>
            </a:r>
            <a:r>
              <a:rPr sz="2200" b="0" i="1">
                <a:solidFill>
                  <a:srgbClr val="B8401A"/>
                </a:solidFill>
                <a:latin typeface="Times New Roman"/>
                <a:ea typeface="Hiragino Sans GB"/>
              </a:rPr>
              <a:t>Z</a:t>
            </a:r>
            <a:r>
              <a:rPr sz="2200" b="0" i="1">
                <a:solidFill>
                  <a:srgbClr val="B8401A"/>
                </a:solidFill>
                <a:latin typeface="Times New Roman"/>
                <a:ea typeface="Hiragino Sans GB"/>
              </a:rPr>
              <a:t>S</a:t>
            </a:r>
            <a:r>
              <a:rPr sz="2200" b="0" i="0">
                <a:solidFill>
                  <a:srgbClr val="B8401A"/>
                </a:solidFill>
                <a:latin typeface="Times New Roman"/>
                <a:ea typeface="Hiragino Sans GB"/>
              </a:rPr>
              <a:t>′</a:t>
            </a:r>
            <a:r>
              <a:rPr sz="2200" b="0" i="1">
                <a:solidFill>
                  <a:srgbClr val="B8401A"/>
                </a:solidFill>
                <a:latin typeface="Times New Roman"/>
                <a:ea typeface="Hiragino Sans GB"/>
              </a:rPr>
              <a:t>V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572256" y="4182953"/>
            <a:ext cx="3796478" cy="453054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3E5674"/>
                </a:solidFill>
                <a:latin typeface="Georgia"/>
                <a:ea typeface="Hiragino Sans GB"/>
              </a:rPr>
              <a:t>定理</a:t>
            </a:r>
            <a:r>
              <a:rPr sz="1200" b="0" i="0">
                <a:solidFill>
                  <a:srgbClr val="3E5674"/>
                </a:solidFill>
                <a:latin typeface="Times New Roman"/>
                <a:ea typeface="Hiragino Sans GB"/>
              </a:rPr>
              <a:t>6</a:t>
            </a:r>
            <a:r>
              <a:rPr sz="1200" b="0" i="0">
                <a:solidFill>
                  <a:srgbClr val="3E5674"/>
                </a:solidFill>
                <a:latin typeface="Georgia"/>
                <a:ea typeface="Hiragino Sans GB"/>
              </a:rPr>
              <a:t>b: ZZ′ = </a:t>
            </a:r>
            <a:r>
              <a:rPr sz="1200" b="0" i="0">
                <a:solidFill>
                  <a:srgbClr val="3E5674"/>
                </a:solidFill>
                <a:latin typeface="Times New Roman"/>
                <a:ea typeface="Hiragino Sans GB"/>
              </a:rPr>
              <a:t>0</a:t>
            </a:r>
            <a:r>
              <a:rPr sz="1200" b="0" i="0">
                <a:solidFill>
                  <a:srgbClr val="3E5674"/>
                </a:solidFill>
                <a:latin typeface="Georgia"/>
                <a:ea typeface="Hiragino Sans GB"/>
              </a:rPr>
              <a:t>; 定理</a:t>
            </a:r>
            <a:r>
              <a:rPr sz="1200" b="0" i="0">
                <a:solidFill>
                  <a:srgbClr val="3E5674"/>
                </a:solidFill>
                <a:latin typeface="Times New Roman"/>
                <a:ea typeface="Hiragino Sans GB"/>
              </a:rPr>
              <a:t>4</a:t>
            </a:r>
            <a:r>
              <a:rPr sz="1200" b="0" i="0">
                <a:solidFill>
                  <a:srgbClr val="3E5674"/>
                </a:solidFill>
                <a:latin typeface="Georgia"/>
                <a:ea typeface="Hiragino Sans GB"/>
              </a:rPr>
              <a:t>b: </a:t>
            </a:r>
            <a:r>
              <a:rPr sz="1200" b="0" i="0">
                <a:solidFill>
                  <a:srgbClr val="3E5674"/>
                </a:solidFill>
                <a:latin typeface="Times New Roman"/>
                <a:ea typeface="Hiragino Sans GB"/>
              </a:rPr>
              <a:t>0</a:t>
            </a:r>
            <a:r>
              <a:rPr sz="1200" b="0" i="0">
                <a:solidFill>
                  <a:srgbClr val="3E5674"/>
                </a:solidFill>
                <a:latin typeface="Georgia"/>
                <a:ea typeface="Hiragino Sans GB"/>
              </a:rPr>
              <a:t> + X = X</a:t>
            </a:r>
          </a:p>
        </p:txBody>
      </p:sp>
      <p:sp>
        <p:nvSpPr>
          <p:cNvPr id="40" name="deckkit-motif-quiet"/>
          <p:cNvSpPr/>
          <p:nvPr/>
        </p:nvSpPr>
        <p:spPr>
          <a:xfrm>
            <a:off x="7407664" y="4409480"/>
            <a:ext cx="109727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0"/>
                </a:lnTo>
              </a:path>
            </a:pathLst>
          </a:custGeom>
          <a:noFill/>
          <a:ln w="7620" cap="rnd">
            <a:solidFill>
              <a:srgbClr val="1E3A5F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14400" y="4828032"/>
            <a:ext cx="1188720" cy="310896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1E3A5F"/>
                </a:solidFill>
                <a:latin typeface="Courier New"/>
                <a:ea typeface="Hiragino Sans GB"/>
              </a:rPr>
              <a:t>定理17b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057400" y="4809744"/>
            <a:ext cx="6327465" cy="347472"/>
          </a:xfrm>
          <a:prstGeom prst="rect">
            <a:avLst/>
          </a:prstGeom>
          <a:noFill/>
          <a:ln/>
        </p:spPr>
        <p:txBody>
          <a:bodyPr wrap="square" anchor="ctr" lIns="18288" rIns="18288" tIns="18288" bIns="18288">
            <a:spAutoFit/>
          </a:bodyPr>
          <a:lstStyle/>
          <a:p>
            <a:pPr algn="l"/>
            <a:r>
              <a:rPr sz="1600" b="0" i="1">
                <a:solidFill>
                  <a:srgbClr val="3E5674"/>
                </a:solidFill>
                <a:latin typeface="Times New Roman"/>
                <a:ea typeface="Hiragino Sans GB"/>
              </a:rPr>
              <a:t>X</a:t>
            </a:r>
            <a:r>
              <a:rPr sz="1600" b="0" i="0">
                <a:solidFill>
                  <a:srgbClr val="3E5674"/>
                </a:solidFill>
                <a:latin typeface="Times New Roman"/>
                <a:ea typeface="Hiragino Sans GB"/>
              </a:rPr>
              <a:t> </a:t>
            </a:r>
            <a:r>
              <a:rPr sz="1600" b="0" i="0">
                <a:solidFill>
                  <a:srgbClr val="3E5674"/>
                </a:solidFill>
                <a:latin typeface="Times New Roman"/>
                <a:ea typeface="Hiragino Sans GB"/>
              </a:rPr>
              <a:t>+</a:t>
            </a:r>
            <a:r>
              <a:rPr sz="1600" b="0" i="0">
                <a:solidFill>
                  <a:srgbClr val="3E5674"/>
                </a:solidFill>
                <a:latin typeface="Times New Roman"/>
                <a:ea typeface="Hiragino Sans GB"/>
              </a:rPr>
              <a:t> </a:t>
            </a:r>
            <a:r>
              <a:rPr sz="1600" b="0" i="1">
                <a:solidFill>
                  <a:srgbClr val="3E5674"/>
                </a:solidFill>
                <a:latin typeface="Times New Roman"/>
                <a:ea typeface="Hiragino Sans GB"/>
              </a:rPr>
              <a:t>f</a:t>
            </a:r>
            <a:r>
              <a:rPr sz="1600" b="0" i="0">
                <a:solidFill>
                  <a:srgbClr val="3E5674"/>
                </a:solidFill>
                <a:latin typeface="Times New Roman"/>
                <a:ea typeface="Hiragino Sans GB"/>
              </a:rPr>
              <a:t>(</a:t>
            </a:r>
            <a:r>
              <a:rPr sz="1600" b="0" i="1">
                <a:solidFill>
                  <a:srgbClr val="3E5674"/>
                </a:solidFill>
                <a:latin typeface="Times New Roman"/>
                <a:ea typeface="Hiragino Sans GB"/>
              </a:rPr>
              <a:t>X</a:t>
            </a:r>
            <a:r>
              <a:rPr sz="1600" b="0" i="0">
                <a:solidFill>
                  <a:srgbClr val="3E5674"/>
                </a:solidFill>
                <a:latin typeface="Times New Roman"/>
                <a:ea typeface="Hiragino Sans GB"/>
              </a:rPr>
              <a:t>,</a:t>
            </a:r>
            <a:r>
              <a:rPr sz="1600" b="0" i="0">
                <a:solidFill>
                  <a:srgbClr val="3E5674"/>
                </a:solidFill>
                <a:latin typeface="Times New Roman"/>
                <a:ea typeface="Hiragino Sans GB"/>
              </a:rPr>
              <a:t> </a:t>
            </a:r>
            <a:r>
              <a:rPr sz="1600" b="0" i="1">
                <a:solidFill>
                  <a:srgbClr val="3E5674"/>
                </a:solidFill>
                <a:latin typeface="Times New Roman"/>
                <a:ea typeface="Hiragino Sans GB"/>
              </a:rPr>
              <a:t>Y</a:t>
            </a:r>
            <a:r>
              <a:rPr sz="1600" b="0" i="0">
                <a:solidFill>
                  <a:srgbClr val="3E5674"/>
                </a:solidFill>
                <a:latin typeface="Times New Roman"/>
                <a:ea typeface="Hiragino Sans GB"/>
              </a:rPr>
              <a:t>,</a:t>
            </a:r>
            <a:r>
              <a:rPr sz="1600" b="0" i="0">
                <a:solidFill>
                  <a:srgbClr val="3E5674"/>
                </a:solidFill>
                <a:latin typeface="Times New Roman"/>
                <a:ea typeface="Hiragino Sans GB"/>
              </a:rPr>
              <a:t> </a:t>
            </a:r>
            <a:r>
              <a:rPr sz="1600" b="0" i="1">
                <a:solidFill>
                  <a:srgbClr val="3E5674"/>
                </a:solidFill>
                <a:latin typeface="Times New Roman"/>
                <a:ea typeface="Hiragino Sans GB"/>
              </a:rPr>
              <a:t>Z</a:t>
            </a:r>
            <a:r>
              <a:rPr sz="1600" b="0" i="0">
                <a:solidFill>
                  <a:srgbClr val="3E5674"/>
                </a:solidFill>
                <a:latin typeface="Times New Roman"/>
                <a:ea typeface="Hiragino Sans GB"/>
              </a:rPr>
              <a:t>,</a:t>
            </a:r>
            <a:r>
              <a:rPr sz="1600" b="0" i="0">
                <a:solidFill>
                  <a:srgbClr val="3E5674"/>
                </a:solidFill>
                <a:latin typeface="Times New Roman"/>
                <a:ea typeface="Hiragino Sans GB"/>
              </a:rPr>
              <a:t> </a:t>
            </a:r>
            <a:r>
              <a:rPr sz="1600" b="0" i="0">
                <a:solidFill>
                  <a:srgbClr val="3E5674"/>
                </a:solidFill>
                <a:latin typeface="Times New Roman"/>
                <a:ea typeface="Hiragino Sans GB"/>
              </a:rPr>
              <a:t>…</a:t>
            </a:r>
            <a:r>
              <a:rPr sz="1600" b="0" i="0">
                <a:solidFill>
                  <a:srgbClr val="3E5674"/>
                </a:solidFill>
                <a:latin typeface="Times New Roman"/>
                <a:ea typeface="Hiragino Sans GB"/>
              </a:rPr>
              <a:t>)</a:t>
            </a:r>
            <a:r>
              <a:rPr sz="1600" b="0" i="0">
                <a:solidFill>
                  <a:srgbClr val="3E5674"/>
                </a:solidFill>
                <a:latin typeface="Times New Roman"/>
                <a:ea typeface="Hiragino Sans GB"/>
              </a:rPr>
              <a:t> </a:t>
            </a:r>
            <a:r>
              <a:rPr sz="1600" b="0" i="0">
                <a:solidFill>
                  <a:srgbClr val="3E5674"/>
                </a:solidFill>
                <a:latin typeface="Times New Roman"/>
                <a:ea typeface="Hiragino Sans GB"/>
              </a:rPr>
              <a:t>=</a:t>
            </a:r>
            <a:r>
              <a:rPr sz="1600" b="0" i="0">
                <a:solidFill>
                  <a:srgbClr val="3E5674"/>
                </a:solidFill>
                <a:latin typeface="Times New Roman"/>
                <a:ea typeface="Hiragino Sans GB"/>
              </a:rPr>
              <a:t> </a:t>
            </a:r>
            <a:r>
              <a:rPr sz="1600" b="0" i="1">
                <a:solidFill>
                  <a:srgbClr val="3E5674"/>
                </a:solidFill>
                <a:latin typeface="Times New Roman"/>
                <a:ea typeface="Hiragino Sans GB"/>
              </a:rPr>
              <a:t>X</a:t>
            </a:r>
            <a:r>
              <a:rPr sz="1600" b="0" i="0">
                <a:solidFill>
                  <a:srgbClr val="3E5674"/>
                </a:solidFill>
                <a:latin typeface="Times New Roman"/>
                <a:ea typeface="Hiragino Sans GB"/>
              </a:rPr>
              <a:t> </a:t>
            </a:r>
            <a:r>
              <a:rPr sz="1600" b="0" i="0">
                <a:solidFill>
                  <a:srgbClr val="3E5674"/>
                </a:solidFill>
                <a:latin typeface="Times New Roman"/>
                <a:ea typeface="Hiragino Sans GB"/>
              </a:rPr>
              <a:t>+</a:t>
            </a:r>
            <a:r>
              <a:rPr sz="1600" b="0" i="0">
                <a:solidFill>
                  <a:srgbClr val="3E5674"/>
                </a:solidFill>
                <a:latin typeface="Times New Roman"/>
                <a:ea typeface="Hiragino Sans GB"/>
              </a:rPr>
              <a:t> </a:t>
            </a:r>
            <a:r>
              <a:rPr sz="1600" b="0" i="1">
                <a:solidFill>
                  <a:srgbClr val="3E5674"/>
                </a:solidFill>
                <a:latin typeface="Times New Roman"/>
                <a:ea typeface="Hiragino Sans GB"/>
              </a:rPr>
              <a:t>f</a:t>
            </a:r>
            <a:r>
              <a:rPr sz="1600" b="0" i="0">
                <a:solidFill>
                  <a:srgbClr val="3E5674"/>
                </a:solidFill>
                <a:latin typeface="Times New Roman"/>
                <a:ea typeface="Hiragino Sans GB"/>
              </a:rPr>
              <a:t>(</a:t>
            </a:r>
            <a:r>
              <a:rPr sz="1600" b="0" i="0">
                <a:solidFill>
                  <a:srgbClr val="3E5674"/>
                </a:solidFill>
                <a:latin typeface="Times New Roman"/>
                <a:ea typeface="Hiragino Sans GB"/>
              </a:rPr>
              <a:t>0</a:t>
            </a:r>
            <a:r>
              <a:rPr sz="1600" b="0" i="0">
                <a:solidFill>
                  <a:srgbClr val="3E5674"/>
                </a:solidFill>
                <a:latin typeface="Times New Roman"/>
                <a:ea typeface="Hiragino Sans GB"/>
              </a:rPr>
              <a:t>,</a:t>
            </a:r>
            <a:r>
              <a:rPr sz="1600" b="0" i="0">
                <a:solidFill>
                  <a:srgbClr val="3E5674"/>
                </a:solidFill>
                <a:latin typeface="Times New Roman"/>
                <a:ea typeface="Hiragino Sans GB"/>
              </a:rPr>
              <a:t> </a:t>
            </a:r>
            <a:r>
              <a:rPr sz="1600" b="0" i="1">
                <a:solidFill>
                  <a:srgbClr val="3E5674"/>
                </a:solidFill>
                <a:latin typeface="Times New Roman"/>
                <a:ea typeface="Hiragino Sans GB"/>
              </a:rPr>
              <a:t>Y</a:t>
            </a:r>
            <a:r>
              <a:rPr sz="1600" b="0" i="0">
                <a:solidFill>
                  <a:srgbClr val="3E5674"/>
                </a:solidFill>
                <a:latin typeface="Times New Roman"/>
                <a:ea typeface="Hiragino Sans GB"/>
              </a:rPr>
              <a:t>,</a:t>
            </a:r>
            <a:r>
              <a:rPr sz="1600" b="0" i="0">
                <a:solidFill>
                  <a:srgbClr val="3E5674"/>
                </a:solidFill>
                <a:latin typeface="Times New Roman"/>
                <a:ea typeface="Hiragino Sans GB"/>
              </a:rPr>
              <a:t> </a:t>
            </a:r>
            <a:r>
              <a:rPr sz="1600" b="0" i="1">
                <a:solidFill>
                  <a:srgbClr val="3E5674"/>
                </a:solidFill>
                <a:latin typeface="Times New Roman"/>
                <a:ea typeface="Hiragino Sans GB"/>
              </a:rPr>
              <a:t>Z</a:t>
            </a:r>
            <a:r>
              <a:rPr sz="1600" b="0" i="0">
                <a:solidFill>
                  <a:srgbClr val="3E5674"/>
                </a:solidFill>
                <a:latin typeface="Times New Roman"/>
                <a:ea typeface="Hiragino Sans GB"/>
              </a:rPr>
              <a:t>,</a:t>
            </a:r>
            <a:r>
              <a:rPr sz="1600" b="0" i="0">
                <a:solidFill>
                  <a:srgbClr val="3E5674"/>
                </a:solidFill>
                <a:latin typeface="Times New Roman"/>
                <a:ea typeface="Hiragino Sans GB"/>
              </a:rPr>
              <a:t> </a:t>
            </a:r>
            <a:r>
              <a:rPr sz="1600" b="0" i="0">
                <a:solidFill>
                  <a:srgbClr val="3E5674"/>
                </a:solidFill>
                <a:latin typeface="Times New Roman"/>
                <a:ea typeface="Hiragino Sans GB"/>
              </a:rPr>
              <a:t>…</a:t>
            </a:r>
            <a:r>
              <a:rPr sz="1600" b="0" i="0">
                <a:solidFill>
                  <a:srgbClr val="3E5674"/>
                </a:solidFill>
                <a:latin typeface="Times New Roman"/>
                <a:ea typeface="Hiragino Sans GB"/>
              </a:rPr>
              <a:t>)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22960" y="5768035"/>
            <a:ext cx="7086600" cy="3950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3E5674"/>
                </a:solidFill>
                <a:latin typeface="Georgia"/>
                <a:ea typeface="Hiragino Sans GB"/>
              </a:rPr>
              <a:t>来源：AIEE论文第II章Simplification举例（图</a:t>
            </a:r>
            <a:r>
              <a:rPr sz="1050" b="0" i="0">
                <a:solidFill>
                  <a:srgbClr val="3E5674"/>
                </a:solidFill>
                <a:latin typeface="Times New Roman"/>
                <a:ea typeface="Hiragino Sans GB"/>
              </a:rPr>
              <a:t>5</a:t>
            </a:r>
            <a:r>
              <a:rPr sz="1050" b="0" i="0">
                <a:solidFill>
                  <a:srgbClr val="3E5674"/>
                </a:solidFill>
                <a:latin typeface="Georgia"/>
                <a:ea typeface="Hiragino Sans GB"/>
              </a:rPr>
              <a:t>, 图</a:t>
            </a:r>
            <a:r>
              <a:rPr sz="1050" b="0" i="0">
                <a:solidFill>
                  <a:srgbClr val="3E5674"/>
                </a:solidFill>
                <a:latin typeface="Times New Roman"/>
                <a:ea typeface="Hiragino Sans GB"/>
              </a:rPr>
              <a:t>6</a:t>
            </a:r>
            <a:r>
              <a:rPr sz="1050" b="0" i="0">
                <a:solidFill>
                  <a:srgbClr val="3E5674"/>
                </a:solidFill>
                <a:latin typeface="Georgia"/>
                <a:ea typeface="Hiragino Sans GB"/>
              </a:rPr>
              <a:t>）及定理</a:t>
            </a:r>
            <a:r>
              <a:rPr sz="1050" b="0" i="0">
                <a:solidFill>
                  <a:srgbClr val="3E5674"/>
                </a:solidFill>
                <a:latin typeface="Times New Roman"/>
                <a:ea typeface="Hiragino Sans GB"/>
              </a:rPr>
              <a:t>3</a:t>
            </a:r>
            <a:r>
              <a:rPr sz="1050" b="0" i="0">
                <a:solidFill>
                  <a:srgbClr val="3E5674"/>
                </a:solidFill>
                <a:latin typeface="Georgia"/>
                <a:ea typeface="Hiragino Sans GB"/>
              </a:rPr>
              <a:t>a, </a:t>
            </a:r>
            <a:r>
              <a:rPr sz="1050" b="0" i="0">
                <a:solidFill>
                  <a:srgbClr val="3E5674"/>
                </a:solidFill>
                <a:latin typeface="Times New Roman"/>
                <a:ea typeface="Hiragino Sans GB"/>
              </a:rPr>
              <a:t>4</a:t>
            </a:r>
            <a:r>
              <a:rPr sz="1050" b="0" i="0">
                <a:solidFill>
                  <a:srgbClr val="3E5674"/>
                </a:solidFill>
                <a:latin typeface="Georgia"/>
                <a:ea typeface="Hiragino Sans GB"/>
              </a:rPr>
              <a:t>b, </a:t>
            </a:r>
            <a:r>
              <a:rPr sz="1050" b="0" i="0">
                <a:solidFill>
                  <a:srgbClr val="3E5674"/>
                </a:solidFill>
                <a:latin typeface="Times New Roman"/>
                <a:ea typeface="Hiragino Sans GB"/>
              </a:rPr>
              <a:t>6</a:t>
            </a:r>
            <a:r>
              <a:rPr sz="1050" b="0" i="0">
                <a:solidFill>
                  <a:srgbClr val="3E5674"/>
                </a:solidFill>
                <a:latin typeface="Georgia"/>
                <a:ea typeface="Hiragino Sans GB"/>
              </a:rPr>
              <a:t>b, </a:t>
            </a:r>
            <a:r>
              <a:rPr sz="1050" b="0" i="0">
                <a:solidFill>
                  <a:srgbClr val="3E5674"/>
                </a:solidFill>
                <a:latin typeface="Times New Roman"/>
                <a:ea typeface="Hiragino Sans GB"/>
              </a:rPr>
              <a:t>17</a:t>
            </a:r>
            <a:r>
              <a:rPr sz="1050" b="0" i="0">
                <a:solidFill>
                  <a:srgbClr val="3E5674"/>
                </a:solidFill>
                <a:latin typeface="Georgia"/>
                <a:ea typeface="Hiragino Sans GB"/>
              </a:rPr>
              <a:t>b.五行均为原文p.</a:t>
            </a:r>
            <a:r>
              <a:rPr sz="1050" b="0" i="0">
                <a:solidFill>
                  <a:srgbClr val="3E5674"/>
                </a:solidFill>
                <a:latin typeface="Times New Roman"/>
                <a:ea typeface="Hiragino Sans GB"/>
              </a:rPr>
              <a:t>715</a:t>
            </a:r>
            <a:r>
              <a:rPr sz="1050" b="0" i="0">
                <a:solidFill>
                  <a:srgbClr val="3E5674"/>
                </a:solidFill>
                <a:latin typeface="Georgia"/>
                <a:ea typeface="Hiragino Sans GB"/>
              </a:rPr>
              <a:t>所列；原文只注明定理</a:t>
            </a:r>
            <a:r>
              <a:rPr sz="1050" b="0" i="0">
                <a:solidFill>
                  <a:srgbClr val="3E5674"/>
                </a:solidFill>
                <a:latin typeface="Times New Roman"/>
                <a:ea typeface="Hiragino Sans GB"/>
              </a:rPr>
              <a:t>17</a:t>
            </a:r>
            <a:r>
              <a:rPr sz="1050" b="0" i="0">
                <a:solidFill>
                  <a:srgbClr val="3E5674"/>
                </a:solidFill>
                <a:latin typeface="Georgia"/>
                <a:ea typeface="Hiragino Sans GB"/>
              </a:rPr>
              <a:t>b, 其余定理编号为本示例补注；另用完美归纳法（</a:t>
            </a:r>
            <a:r>
              <a:rPr sz="1050" b="0" i="0">
                <a:solidFill>
                  <a:srgbClr val="3E5674"/>
                </a:solidFill>
                <a:latin typeface="Times New Roman"/>
                <a:ea typeface="Hiragino Sans GB"/>
              </a:rPr>
              <a:t>64</a:t>
            </a:r>
            <a:r>
              <a:rPr sz="1050" b="0" i="0">
                <a:solidFill>
                  <a:srgbClr val="3E5674"/>
                </a:solidFill>
                <a:latin typeface="Georgia"/>
                <a:ea typeface="Hiragino Sans GB"/>
              </a:rPr>
              <a:t>种开关组合）验证首末两式相等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 name="vl.drafting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1" name="deckkit-a11ytitle"/>
          <p:cNvSpPr>
            <a:spLocks noGrp="1"/>
          </p:cNvSpPr>
          <p:nvPr>
            <p:ph type="title"/>
          </p:nvPr>
        </p:nvSpPr>
        <p:spPr>
          <a:xfrm>
            <a:off x="0" y="-914400"/>
            <a:ext cx="12191695" cy="457200"/>
          </a:xfrm>
          <a:ln/>
        </p:spPr>
        <p:txBody>
          <a:bodyPr/>
          <a:lstStyle/>
          <a:p>
            <a:pPr/>
            <a:r>
              <a:rPr sz="1000" b="0" i="0">
                <a:solidFill>
                  <a:srgbClr val="1E3A5F"/>
                </a:solidFill>
                <a:latin typeface="Arial"/>
                <a:ea typeface="Hiragino Sans GB"/>
              </a:rPr>
              <a:t>同一个电路行为，触点从 13 个减到 6 个</a:t>
            </a:r>
          </a:p>
        </p:txBody>
      </p:sp>
      <p:sp>
        <p:nvSpPr>
          <p:cNvPr id="2" name="deckkit-vl.drafting"/>
          <p:cNvSpPr/>
          <p:nvPr/>
        </p:nvSpPr>
        <p:spPr>
          <a:xfrm>
            <a:off x="292608" y="292608"/>
            <a:ext cx="11606479" cy="6272784"/>
          </a:xfrm>
          <a:prstGeom prst="rect">
            <a:avLst/>
          </a:prstGeom>
          <a:noFill/>
          <a:ln w="12700">
            <a:solidFill>
              <a:srgbClr val="1E3A5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deckkit-vl.drafting"/>
          <p:cNvSpPr/>
          <p:nvPr/>
        </p:nvSpPr>
        <p:spPr>
          <a:xfrm>
            <a:off x="384048" y="384048"/>
            <a:ext cx="11423599" cy="6089904"/>
          </a:xfrm>
          <a:prstGeom prst="rect">
            <a:avLst/>
          </a:prstGeom>
          <a:noFill/>
          <a:ln w="6350">
            <a:solidFill>
              <a:srgbClr val="1E3A5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deckkit-vl.drafting"/>
          <p:cNvSpPr txBox="1"/>
          <p:nvPr/>
        </p:nvSpPr>
        <p:spPr>
          <a:xfrm>
            <a:off x="1198854" y="27432"/>
            <a:ext cx="274320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1</a:t>
            </a:r>
          </a:p>
        </p:txBody>
      </p:sp>
      <p:sp>
        <p:nvSpPr>
          <p:cNvPr id="5" name="deckkit-vl.drafting"/>
          <p:cNvSpPr txBox="1"/>
          <p:nvPr/>
        </p:nvSpPr>
        <p:spPr>
          <a:xfrm>
            <a:off x="3102787" y="27432"/>
            <a:ext cx="274320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2</a:t>
            </a:r>
          </a:p>
        </p:txBody>
      </p:sp>
      <p:sp>
        <p:nvSpPr>
          <p:cNvPr id="6" name="deckkit-vl.drafting"/>
          <p:cNvSpPr txBox="1"/>
          <p:nvPr/>
        </p:nvSpPr>
        <p:spPr>
          <a:xfrm>
            <a:off x="5006720" y="27432"/>
            <a:ext cx="274320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3</a:t>
            </a:r>
          </a:p>
        </p:txBody>
      </p:sp>
      <p:sp>
        <p:nvSpPr>
          <p:cNvPr id="7" name="deckkit-vl.drafting"/>
          <p:cNvSpPr txBox="1"/>
          <p:nvPr/>
        </p:nvSpPr>
        <p:spPr>
          <a:xfrm>
            <a:off x="6910654" y="27432"/>
            <a:ext cx="274320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4</a:t>
            </a:r>
          </a:p>
        </p:txBody>
      </p:sp>
      <p:sp>
        <p:nvSpPr>
          <p:cNvPr id="8" name="deckkit-vl.drafting"/>
          <p:cNvSpPr txBox="1"/>
          <p:nvPr/>
        </p:nvSpPr>
        <p:spPr>
          <a:xfrm>
            <a:off x="8814587" y="27432"/>
            <a:ext cx="274320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5</a:t>
            </a:r>
          </a:p>
        </p:txBody>
      </p:sp>
      <p:sp>
        <p:nvSpPr>
          <p:cNvPr id="9" name="deckkit-vl.drafting"/>
          <p:cNvSpPr txBox="1"/>
          <p:nvPr/>
        </p:nvSpPr>
        <p:spPr>
          <a:xfrm>
            <a:off x="10718520" y="27432"/>
            <a:ext cx="274320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6</a:t>
            </a:r>
          </a:p>
        </p:txBody>
      </p:sp>
      <p:sp>
        <p:nvSpPr>
          <p:cNvPr id="10" name="deckkit-vl.drafting"/>
          <p:cNvSpPr txBox="1"/>
          <p:nvPr/>
        </p:nvSpPr>
        <p:spPr>
          <a:xfrm>
            <a:off x="18288" y="1035557"/>
            <a:ext cx="256032" cy="219456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A</a:t>
            </a:r>
          </a:p>
        </p:txBody>
      </p:sp>
      <p:sp>
        <p:nvSpPr>
          <p:cNvPr id="11" name="deckkit-vl.drafting"/>
          <p:cNvSpPr txBox="1"/>
          <p:nvPr/>
        </p:nvSpPr>
        <p:spPr>
          <a:xfrm>
            <a:off x="18288" y="2558034"/>
            <a:ext cx="256032" cy="219456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B</a:t>
            </a:r>
          </a:p>
        </p:txBody>
      </p:sp>
      <p:sp>
        <p:nvSpPr>
          <p:cNvPr id="12" name="deckkit-vl.drafting"/>
          <p:cNvSpPr txBox="1"/>
          <p:nvPr/>
        </p:nvSpPr>
        <p:spPr>
          <a:xfrm>
            <a:off x="18288" y="4080509"/>
            <a:ext cx="256032" cy="219456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C</a:t>
            </a:r>
          </a:p>
        </p:txBody>
      </p:sp>
      <p:sp>
        <p:nvSpPr>
          <p:cNvPr id="13" name="deckkit-vl.drafting"/>
          <p:cNvSpPr txBox="1"/>
          <p:nvPr/>
        </p:nvSpPr>
        <p:spPr>
          <a:xfrm>
            <a:off x="18288" y="5602986"/>
            <a:ext cx="256032" cy="219456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D</a:t>
            </a:r>
          </a:p>
        </p:txBody>
      </p:sp>
      <p:sp>
        <p:nvSpPr>
          <p:cNvPr id="14" name="deckkit-vl.drafting"/>
          <p:cNvSpPr/>
          <p:nvPr/>
        </p:nvSpPr>
        <p:spPr>
          <a:xfrm>
            <a:off x="8131759" y="5541264"/>
            <a:ext cx="3566160" cy="822960"/>
          </a:xfrm>
          <a:prstGeom prst="rect">
            <a:avLst/>
          </a:prstGeom>
          <a:noFill/>
          <a:ln w="9525">
            <a:solidFill>
              <a:srgbClr val="1E3A5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5" name="deckkit-vl.drafting"/>
          <p:cNvCxnSpPr/>
          <p:nvPr/>
        </p:nvCxnSpPr>
        <p:spPr>
          <a:xfrm>
            <a:off x="10485424" y="5541264"/>
            <a:ext cx="0" cy="822960"/>
          </a:xfrm>
          <a:prstGeom prst="line">
            <a:avLst/>
          </a:prstGeom>
          <a:ln w="6350">
            <a:solidFill>
              <a:srgbClr val="1E3A5F"/>
            </a:solidFill>
          </a:ln>
          <a:effectLst/>
        </p:spPr>
      </p:cxnSp>
      <p:sp>
        <p:nvSpPr>
          <p:cNvPr id="16" name="deckkit-vl.drafting"/>
          <p:cNvSpPr txBox="1"/>
          <p:nvPr/>
        </p:nvSpPr>
        <p:spPr>
          <a:xfrm>
            <a:off x="10558576" y="5596127"/>
            <a:ext cx="1084478" cy="71323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SHEET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E3A5F"/>
                </a:solidFill>
                <a:latin typeface="Courier New"/>
                <a:ea typeface="Hiragino Sans GB"/>
              </a:rPr>
              <a:t>09</a:t>
            </a:r>
          </a:p>
        </p:txBody>
      </p:sp>
      <p:sp>
        <p:nvSpPr>
          <p:cNvPr id="17" name="deckkit-vl.drafting"/>
          <p:cNvSpPr txBox="1"/>
          <p:nvPr/>
        </p:nvSpPr>
        <p:spPr>
          <a:xfrm>
            <a:off x="8204911" y="5596127"/>
            <a:ext cx="2225649" cy="71323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PROJECT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E3A5F"/>
                </a:solidFill>
                <a:latin typeface="Courier New"/>
                <a:ea typeface="Hiragino Sans GB"/>
              </a:rPr>
              <a:t>香农 1937 · 硕士论文答辩示例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04911" y="6089904"/>
            <a:ext cx="2225649" cy="219456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750" b="0" i="0">
                <a:solidFill>
                  <a:srgbClr val="3E5674"/>
                </a:solidFill>
                <a:latin typeface="Courier New"/>
                <a:ea typeface="Hiragino Sans GB"/>
              </a:rPr>
              <a:t>DRAWN 示例  DATE 1937-08-10  NTS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60" y="713232"/>
            <a:ext cx="10545775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1" i="0">
                <a:solidFill>
                  <a:srgbClr val="1E3A5F"/>
                </a:solidFill>
                <a:latin typeface="Courier New"/>
                <a:ea typeface="Hiragino Sans GB"/>
              </a:rPr>
              <a:t>化简前后 · 图5 → 图6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60" y="1024128"/>
            <a:ext cx="10545775" cy="53279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800" b="0" i="0">
                <a:solidFill>
                  <a:srgbClr val="1E3A5F"/>
                </a:solidFill>
                <a:latin typeface="Georgia"/>
                <a:ea typeface="Hiragino Sans GB"/>
              </a:rPr>
              <a:t>同一个电路行为，触点从</a:t>
            </a:r>
            <a:r>
              <a:rPr sz="2800" b="0" i="0">
                <a:solidFill>
                  <a:srgbClr val="1E3A5F"/>
                </a:solidFill>
                <a:latin typeface="Times New Roman"/>
                <a:ea typeface="Hiragino Sans GB"/>
              </a:rPr>
              <a:t>13</a:t>
            </a:r>
            <a:r>
              <a:rPr sz="2800" b="0" i="0">
                <a:solidFill>
                  <a:srgbClr val="1E3A5F"/>
                </a:solidFill>
                <a:latin typeface="Georgia"/>
                <a:ea typeface="Hiragino Sans GB"/>
              </a:rPr>
              <a:t>个减到</a:t>
            </a:r>
            <a:r>
              <a:rPr sz="2800" b="0" i="0">
                <a:solidFill>
                  <a:srgbClr val="1E3A5F"/>
                </a:solidFill>
                <a:latin typeface="Times New Roman"/>
                <a:ea typeface="Hiragino Sans GB"/>
              </a:rPr>
              <a:t>6</a:t>
            </a:r>
            <a:r>
              <a:rPr sz="2800" b="0" i="0">
                <a:solidFill>
                  <a:srgbClr val="1E3A5F"/>
                </a:solidFill>
                <a:latin typeface="Georgia"/>
                <a:ea typeface="Hiragino Sans GB"/>
              </a:rPr>
              <a:t>个</a:t>
            </a:r>
          </a:p>
        </p:txBody>
      </p:sp>
      <p:sp>
        <p:nvSpPr>
          <p:cNvPr id="22" name="deckkit-motif-loud" descr="化简前的图 5 电路，13 个触点，串并联多层嵌套" title="化简前的图 5 电路，13 个触点，串并联多层嵌套"/>
          <p:cNvSpPr/>
          <p:nvPr/>
        </p:nvSpPr>
        <p:spPr>
          <a:xfrm>
            <a:off x="1525184" y="2864053"/>
            <a:ext cx="74066" cy="74066"/>
          </a:xfrm>
          <a:prstGeom prst="ellipse">
            <a:avLst/>
          </a:prstGeom>
          <a:solidFill>
            <a:srgbClr val="1E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deckkit-motif-loud"/>
          <p:cNvSpPr/>
          <p:nvPr/>
        </p:nvSpPr>
        <p:spPr>
          <a:xfrm>
            <a:off x="1820605" y="2864053"/>
            <a:ext cx="74066" cy="74066"/>
          </a:xfrm>
          <a:prstGeom prst="ellipse">
            <a:avLst/>
          </a:prstGeom>
          <a:solidFill>
            <a:srgbClr val="1E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" name="deckkit-motif-loud"/>
          <p:cNvSpPr txBox="1"/>
          <p:nvPr/>
        </p:nvSpPr>
        <p:spPr>
          <a:xfrm>
            <a:off x="1435608" y="2549394"/>
            <a:ext cx="548640" cy="256032"/>
          </a:xfrm>
          <a:prstGeom prst="rect">
            <a:avLst/>
          </a:prstGeom>
          <a:noFill/>
          <a:ln/>
        </p:spPr>
        <p:txBody>
          <a:bodyPr wrap="non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1">
                <a:solidFill>
                  <a:srgbClr val="1E3A5F"/>
                </a:solidFill>
                <a:latin typeface="Times New Roman"/>
                <a:ea typeface="Hiragino Sans GB"/>
              </a:rPr>
              <a:t>W</a:t>
            </a:r>
          </a:p>
        </p:txBody>
      </p:sp>
      <p:sp>
        <p:nvSpPr>
          <p:cNvPr id="25" name="deckkit-motif-loud"/>
          <p:cNvSpPr/>
          <p:nvPr/>
        </p:nvSpPr>
        <p:spPr>
          <a:xfrm>
            <a:off x="2214500" y="2864053"/>
            <a:ext cx="74066" cy="74066"/>
          </a:xfrm>
          <a:prstGeom prst="ellipse">
            <a:avLst/>
          </a:prstGeom>
          <a:solidFill>
            <a:srgbClr val="1E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" name="deckkit-motif-loud"/>
          <p:cNvSpPr/>
          <p:nvPr/>
        </p:nvSpPr>
        <p:spPr>
          <a:xfrm>
            <a:off x="2509922" y="2864053"/>
            <a:ext cx="74066" cy="74066"/>
          </a:xfrm>
          <a:prstGeom prst="ellipse">
            <a:avLst/>
          </a:prstGeom>
          <a:solidFill>
            <a:srgbClr val="1E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" name="deckkit-motif-loud"/>
          <p:cNvSpPr txBox="1"/>
          <p:nvPr/>
        </p:nvSpPr>
        <p:spPr>
          <a:xfrm>
            <a:off x="2124924" y="2549394"/>
            <a:ext cx="548640" cy="256032"/>
          </a:xfrm>
          <a:prstGeom prst="rect">
            <a:avLst/>
          </a:prstGeom>
          <a:noFill/>
          <a:ln/>
        </p:spPr>
        <p:txBody>
          <a:bodyPr wrap="non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1">
                <a:solidFill>
                  <a:srgbClr val="1E3A5F"/>
                </a:solidFill>
                <a:latin typeface="Times New Roman"/>
                <a:ea typeface="Hiragino Sans GB"/>
              </a:rPr>
              <a:t>W′</a:t>
            </a:r>
          </a:p>
        </p:txBody>
      </p:sp>
      <p:sp>
        <p:nvSpPr>
          <p:cNvPr id="28" name="deckkit-motif-loud"/>
          <p:cNvSpPr/>
          <p:nvPr/>
        </p:nvSpPr>
        <p:spPr>
          <a:xfrm>
            <a:off x="2214500" y="3483031"/>
            <a:ext cx="74066" cy="74066"/>
          </a:xfrm>
          <a:prstGeom prst="ellipse">
            <a:avLst/>
          </a:prstGeom>
          <a:solidFill>
            <a:srgbClr val="1E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" name="deckkit-motif-loud"/>
          <p:cNvSpPr/>
          <p:nvPr/>
        </p:nvSpPr>
        <p:spPr>
          <a:xfrm>
            <a:off x="2509922" y="3483031"/>
            <a:ext cx="74066" cy="74066"/>
          </a:xfrm>
          <a:prstGeom prst="ellipse">
            <a:avLst/>
          </a:prstGeom>
          <a:solidFill>
            <a:srgbClr val="1E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" name="deckkit-motif-loud"/>
          <p:cNvSpPr txBox="1"/>
          <p:nvPr/>
        </p:nvSpPr>
        <p:spPr>
          <a:xfrm>
            <a:off x="2124924" y="3168372"/>
            <a:ext cx="548640" cy="256032"/>
          </a:xfrm>
          <a:prstGeom prst="rect">
            <a:avLst/>
          </a:prstGeom>
          <a:noFill/>
          <a:ln/>
        </p:spPr>
        <p:txBody>
          <a:bodyPr wrap="non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1">
                <a:solidFill>
                  <a:srgbClr val="1E3A5F"/>
                </a:solidFill>
                <a:latin typeface="Times New Roman"/>
                <a:ea typeface="Hiragino Sans GB"/>
              </a:rPr>
              <a:t>X</a:t>
            </a:r>
          </a:p>
        </p:txBody>
      </p:sp>
      <p:sp>
        <p:nvSpPr>
          <p:cNvPr id="31" name="deckkit-motif-loud"/>
          <p:cNvSpPr/>
          <p:nvPr/>
        </p:nvSpPr>
        <p:spPr>
          <a:xfrm>
            <a:off x="2763140" y="3483031"/>
            <a:ext cx="74066" cy="74066"/>
          </a:xfrm>
          <a:prstGeom prst="ellipse">
            <a:avLst/>
          </a:prstGeom>
          <a:solidFill>
            <a:srgbClr val="1E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" name="deckkit-motif-loud"/>
          <p:cNvSpPr/>
          <p:nvPr/>
        </p:nvSpPr>
        <p:spPr>
          <a:xfrm>
            <a:off x="3058562" y="3483031"/>
            <a:ext cx="74066" cy="74066"/>
          </a:xfrm>
          <a:prstGeom prst="ellipse">
            <a:avLst/>
          </a:prstGeom>
          <a:solidFill>
            <a:srgbClr val="1E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" name="deckkit-motif-loud"/>
          <p:cNvSpPr txBox="1"/>
          <p:nvPr/>
        </p:nvSpPr>
        <p:spPr>
          <a:xfrm>
            <a:off x="2673564" y="3168372"/>
            <a:ext cx="548640" cy="256032"/>
          </a:xfrm>
          <a:prstGeom prst="rect">
            <a:avLst/>
          </a:prstGeom>
          <a:noFill/>
          <a:ln/>
        </p:spPr>
        <p:txBody>
          <a:bodyPr wrap="non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1">
                <a:solidFill>
                  <a:srgbClr val="1E3A5F"/>
                </a:solidFill>
                <a:latin typeface="Times New Roman"/>
                <a:ea typeface="Hiragino Sans GB"/>
              </a:rPr>
              <a:t>Y</a:t>
            </a:r>
          </a:p>
        </p:txBody>
      </p:sp>
      <p:sp>
        <p:nvSpPr>
          <p:cNvPr id="34" name="deckkit-motif-loud"/>
          <p:cNvSpPr/>
          <p:nvPr/>
        </p:nvSpPr>
        <p:spPr>
          <a:xfrm>
            <a:off x="2092006" y="2868168"/>
            <a:ext cx="65836" cy="65836"/>
          </a:xfrm>
          <a:prstGeom prst="ellipse">
            <a:avLst/>
          </a:prstGeom>
          <a:solidFill>
            <a:srgbClr val="1E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" name="deckkit-motif-loud"/>
          <p:cNvSpPr/>
          <p:nvPr/>
        </p:nvSpPr>
        <p:spPr>
          <a:xfrm>
            <a:off x="3189286" y="2868168"/>
            <a:ext cx="65836" cy="65836"/>
          </a:xfrm>
          <a:prstGeom prst="ellipse">
            <a:avLst/>
          </a:prstGeom>
          <a:solidFill>
            <a:srgbClr val="1E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" name="deckkit-motif-loud"/>
          <p:cNvSpPr/>
          <p:nvPr/>
        </p:nvSpPr>
        <p:spPr>
          <a:xfrm>
            <a:off x="3593134" y="2864053"/>
            <a:ext cx="74066" cy="74066"/>
          </a:xfrm>
          <a:prstGeom prst="ellipse">
            <a:avLst/>
          </a:prstGeom>
          <a:solidFill>
            <a:srgbClr val="1E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" name="deckkit-motif-loud"/>
          <p:cNvSpPr/>
          <p:nvPr/>
        </p:nvSpPr>
        <p:spPr>
          <a:xfrm>
            <a:off x="3888556" y="2864053"/>
            <a:ext cx="74066" cy="74066"/>
          </a:xfrm>
          <a:prstGeom prst="ellipse">
            <a:avLst/>
          </a:prstGeom>
          <a:solidFill>
            <a:srgbClr val="1E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" name="deckkit-motif-loud"/>
          <p:cNvSpPr txBox="1"/>
          <p:nvPr/>
        </p:nvSpPr>
        <p:spPr>
          <a:xfrm>
            <a:off x="3503558" y="2549394"/>
            <a:ext cx="548640" cy="256032"/>
          </a:xfrm>
          <a:prstGeom prst="rect">
            <a:avLst/>
          </a:prstGeom>
          <a:noFill/>
          <a:ln/>
        </p:spPr>
        <p:txBody>
          <a:bodyPr wrap="non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1">
                <a:solidFill>
                  <a:srgbClr val="1E3A5F"/>
                </a:solidFill>
                <a:latin typeface="Times New Roman"/>
                <a:ea typeface="Hiragino Sans GB"/>
              </a:rPr>
              <a:t>X</a:t>
            </a:r>
          </a:p>
        </p:txBody>
      </p:sp>
      <p:sp>
        <p:nvSpPr>
          <p:cNvPr id="39" name="deckkit-motif-loud"/>
          <p:cNvSpPr/>
          <p:nvPr/>
        </p:nvSpPr>
        <p:spPr>
          <a:xfrm>
            <a:off x="4141774" y="2864053"/>
            <a:ext cx="74066" cy="74066"/>
          </a:xfrm>
          <a:prstGeom prst="ellipse">
            <a:avLst/>
          </a:prstGeom>
          <a:solidFill>
            <a:srgbClr val="1E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" name="deckkit-motif-loud"/>
          <p:cNvSpPr/>
          <p:nvPr/>
        </p:nvSpPr>
        <p:spPr>
          <a:xfrm>
            <a:off x="4437196" y="2864053"/>
            <a:ext cx="74066" cy="74066"/>
          </a:xfrm>
          <a:prstGeom prst="ellipse">
            <a:avLst/>
          </a:prstGeom>
          <a:solidFill>
            <a:srgbClr val="1E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" name="deckkit-motif-loud"/>
          <p:cNvSpPr txBox="1"/>
          <p:nvPr/>
        </p:nvSpPr>
        <p:spPr>
          <a:xfrm>
            <a:off x="4052198" y="2549394"/>
            <a:ext cx="548640" cy="256032"/>
          </a:xfrm>
          <a:prstGeom prst="rect">
            <a:avLst/>
          </a:prstGeom>
          <a:noFill/>
          <a:ln/>
        </p:spPr>
        <p:txBody>
          <a:bodyPr wrap="non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1">
                <a:solidFill>
                  <a:srgbClr val="1E3A5F"/>
                </a:solidFill>
                <a:latin typeface="Times New Roman"/>
                <a:ea typeface="Hiragino Sans GB"/>
              </a:rPr>
              <a:t>Z</a:t>
            </a:r>
          </a:p>
        </p:txBody>
      </p:sp>
      <p:sp>
        <p:nvSpPr>
          <p:cNvPr id="42" name="deckkit-motif-loud"/>
          <p:cNvSpPr/>
          <p:nvPr/>
        </p:nvSpPr>
        <p:spPr>
          <a:xfrm>
            <a:off x="3593134" y="3483031"/>
            <a:ext cx="74066" cy="74066"/>
          </a:xfrm>
          <a:prstGeom prst="ellipse">
            <a:avLst/>
          </a:prstGeom>
          <a:solidFill>
            <a:srgbClr val="1E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3" name="deckkit-motif-loud"/>
          <p:cNvSpPr/>
          <p:nvPr/>
        </p:nvSpPr>
        <p:spPr>
          <a:xfrm>
            <a:off x="3888556" y="3483031"/>
            <a:ext cx="74066" cy="74066"/>
          </a:xfrm>
          <a:prstGeom prst="ellipse">
            <a:avLst/>
          </a:prstGeom>
          <a:solidFill>
            <a:srgbClr val="1E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4" name="deckkit-motif-loud"/>
          <p:cNvSpPr txBox="1"/>
          <p:nvPr/>
        </p:nvSpPr>
        <p:spPr>
          <a:xfrm>
            <a:off x="3503558" y="3168372"/>
            <a:ext cx="548640" cy="256032"/>
          </a:xfrm>
          <a:prstGeom prst="rect">
            <a:avLst/>
          </a:prstGeom>
          <a:noFill/>
          <a:ln/>
        </p:spPr>
        <p:txBody>
          <a:bodyPr wrap="non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1">
                <a:solidFill>
                  <a:srgbClr val="1E3A5F"/>
                </a:solidFill>
                <a:latin typeface="Times New Roman"/>
                <a:ea typeface="Hiragino Sans GB"/>
              </a:rPr>
              <a:t>S</a:t>
            </a:r>
          </a:p>
        </p:txBody>
      </p:sp>
      <p:sp>
        <p:nvSpPr>
          <p:cNvPr id="45" name="deckkit-motif-loud"/>
          <p:cNvSpPr/>
          <p:nvPr/>
        </p:nvSpPr>
        <p:spPr>
          <a:xfrm>
            <a:off x="4141774" y="3483031"/>
            <a:ext cx="74066" cy="74066"/>
          </a:xfrm>
          <a:prstGeom prst="ellipse">
            <a:avLst/>
          </a:prstGeom>
          <a:solidFill>
            <a:srgbClr val="1E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6" name="deckkit-motif-loud"/>
          <p:cNvSpPr/>
          <p:nvPr/>
        </p:nvSpPr>
        <p:spPr>
          <a:xfrm>
            <a:off x="4437196" y="3483031"/>
            <a:ext cx="74066" cy="74066"/>
          </a:xfrm>
          <a:prstGeom prst="ellipse">
            <a:avLst/>
          </a:prstGeom>
          <a:solidFill>
            <a:srgbClr val="1E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7" name="deckkit-motif-loud"/>
          <p:cNvSpPr txBox="1"/>
          <p:nvPr/>
        </p:nvSpPr>
        <p:spPr>
          <a:xfrm>
            <a:off x="4052198" y="3168372"/>
            <a:ext cx="548640" cy="256032"/>
          </a:xfrm>
          <a:prstGeom prst="rect">
            <a:avLst/>
          </a:prstGeom>
          <a:noFill/>
          <a:ln/>
        </p:spPr>
        <p:txBody>
          <a:bodyPr wrap="non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1">
                <a:solidFill>
                  <a:srgbClr val="1E3A5F"/>
                </a:solidFill>
                <a:latin typeface="Times New Roman"/>
                <a:ea typeface="Hiragino Sans GB"/>
              </a:rPr>
              <a:t>W′</a:t>
            </a:r>
          </a:p>
        </p:txBody>
      </p:sp>
      <p:sp>
        <p:nvSpPr>
          <p:cNvPr id="48" name="deckkit-motif-loud"/>
          <p:cNvSpPr/>
          <p:nvPr/>
        </p:nvSpPr>
        <p:spPr>
          <a:xfrm>
            <a:off x="4690414" y="3483031"/>
            <a:ext cx="74066" cy="74066"/>
          </a:xfrm>
          <a:prstGeom prst="ellipse">
            <a:avLst/>
          </a:prstGeom>
          <a:solidFill>
            <a:srgbClr val="1E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9" name="deckkit-motif-loud"/>
          <p:cNvSpPr/>
          <p:nvPr/>
        </p:nvSpPr>
        <p:spPr>
          <a:xfrm>
            <a:off x="4985836" y="3483031"/>
            <a:ext cx="74066" cy="74066"/>
          </a:xfrm>
          <a:prstGeom prst="ellipse">
            <a:avLst/>
          </a:prstGeom>
          <a:solidFill>
            <a:srgbClr val="1E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0" name="deckkit-motif-loud"/>
          <p:cNvSpPr txBox="1"/>
          <p:nvPr/>
        </p:nvSpPr>
        <p:spPr>
          <a:xfrm>
            <a:off x="4600838" y="3168372"/>
            <a:ext cx="548640" cy="256032"/>
          </a:xfrm>
          <a:prstGeom prst="rect">
            <a:avLst/>
          </a:prstGeom>
          <a:noFill/>
          <a:ln/>
        </p:spPr>
        <p:txBody>
          <a:bodyPr wrap="non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1">
                <a:solidFill>
                  <a:srgbClr val="1E3A5F"/>
                </a:solidFill>
                <a:latin typeface="Times New Roman"/>
                <a:ea typeface="Hiragino Sans GB"/>
              </a:rPr>
              <a:t>Z</a:t>
            </a:r>
          </a:p>
        </p:txBody>
      </p:sp>
      <p:sp>
        <p:nvSpPr>
          <p:cNvPr id="51" name="deckkit-motif-loud"/>
          <p:cNvSpPr/>
          <p:nvPr/>
        </p:nvSpPr>
        <p:spPr>
          <a:xfrm>
            <a:off x="3593134" y="4102010"/>
            <a:ext cx="74066" cy="74066"/>
          </a:xfrm>
          <a:prstGeom prst="ellipse">
            <a:avLst/>
          </a:prstGeom>
          <a:solidFill>
            <a:srgbClr val="1E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2" name="deckkit-motif-loud"/>
          <p:cNvSpPr/>
          <p:nvPr/>
        </p:nvSpPr>
        <p:spPr>
          <a:xfrm>
            <a:off x="3888556" y="4102010"/>
            <a:ext cx="74066" cy="74066"/>
          </a:xfrm>
          <a:prstGeom prst="ellipse">
            <a:avLst/>
          </a:prstGeom>
          <a:solidFill>
            <a:srgbClr val="1E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3" name="deckkit-motif-loud"/>
          <p:cNvSpPr txBox="1"/>
          <p:nvPr/>
        </p:nvSpPr>
        <p:spPr>
          <a:xfrm>
            <a:off x="3503558" y="3787351"/>
            <a:ext cx="548640" cy="256032"/>
          </a:xfrm>
          <a:prstGeom prst="rect">
            <a:avLst/>
          </a:prstGeom>
          <a:noFill/>
          <a:ln/>
        </p:spPr>
        <p:txBody>
          <a:bodyPr wrap="non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1">
                <a:solidFill>
                  <a:srgbClr val="1E3A5F"/>
                </a:solidFill>
                <a:latin typeface="Times New Roman"/>
                <a:ea typeface="Hiragino Sans GB"/>
              </a:rPr>
              <a:t>Z′</a:t>
            </a:r>
          </a:p>
        </p:txBody>
      </p:sp>
      <p:sp>
        <p:nvSpPr>
          <p:cNvPr id="54" name="deckkit-motif-loud"/>
          <p:cNvSpPr/>
          <p:nvPr/>
        </p:nvSpPr>
        <p:spPr>
          <a:xfrm>
            <a:off x="4141774" y="4102010"/>
            <a:ext cx="74066" cy="74066"/>
          </a:xfrm>
          <a:prstGeom prst="ellipse">
            <a:avLst/>
          </a:prstGeom>
          <a:solidFill>
            <a:srgbClr val="1E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5" name="deckkit-motif-loud"/>
          <p:cNvSpPr/>
          <p:nvPr/>
        </p:nvSpPr>
        <p:spPr>
          <a:xfrm>
            <a:off x="4437196" y="4102010"/>
            <a:ext cx="74066" cy="74066"/>
          </a:xfrm>
          <a:prstGeom prst="ellipse">
            <a:avLst/>
          </a:prstGeom>
          <a:solidFill>
            <a:srgbClr val="1E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6" name="deckkit-motif-loud"/>
          <p:cNvSpPr txBox="1"/>
          <p:nvPr/>
        </p:nvSpPr>
        <p:spPr>
          <a:xfrm>
            <a:off x="4052198" y="3787351"/>
            <a:ext cx="548640" cy="256032"/>
          </a:xfrm>
          <a:prstGeom prst="rect">
            <a:avLst/>
          </a:prstGeom>
          <a:noFill/>
          <a:ln/>
        </p:spPr>
        <p:txBody>
          <a:bodyPr wrap="non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1">
                <a:solidFill>
                  <a:srgbClr val="1E3A5F"/>
                </a:solidFill>
                <a:latin typeface="Times New Roman"/>
                <a:ea typeface="Hiragino Sans GB"/>
              </a:rPr>
              <a:t>Y</a:t>
            </a:r>
          </a:p>
        </p:txBody>
      </p:sp>
      <p:sp>
        <p:nvSpPr>
          <p:cNvPr id="57" name="deckkit-motif-loud"/>
          <p:cNvSpPr/>
          <p:nvPr/>
        </p:nvSpPr>
        <p:spPr>
          <a:xfrm>
            <a:off x="4831091" y="4102010"/>
            <a:ext cx="74066" cy="74066"/>
          </a:xfrm>
          <a:prstGeom prst="ellipse">
            <a:avLst/>
          </a:prstGeom>
          <a:solidFill>
            <a:srgbClr val="1E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8" name="deckkit-motif-loud"/>
          <p:cNvSpPr/>
          <p:nvPr/>
        </p:nvSpPr>
        <p:spPr>
          <a:xfrm>
            <a:off x="5126513" y="4102010"/>
            <a:ext cx="74066" cy="74066"/>
          </a:xfrm>
          <a:prstGeom prst="ellipse">
            <a:avLst/>
          </a:prstGeom>
          <a:solidFill>
            <a:srgbClr val="1E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9" name="deckkit-motif-loud"/>
          <p:cNvSpPr txBox="1"/>
          <p:nvPr/>
        </p:nvSpPr>
        <p:spPr>
          <a:xfrm>
            <a:off x="4741515" y="3787351"/>
            <a:ext cx="548640" cy="256032"/>
          </a:xfrm>
          <a:prstGeom prst="rect">
            <a:avLst/>
          </a:prstGeom>
          <a:noFill/>
          <a:ln/>
        </p:spPr>
        <p:txBody>
          <a:bodyPr wrap="non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1">
                <a:solidFill>
                  <a:srgbClr val="1E3A5F"/>
                </a:solidFill>
                <a:latin typeface="Times New Roman"/>
                <a:ea typeface="Hiragino Sans GB"/>
              </a:rPr>
              <a:t>S′</a:t>
            </a:r>
          </a:p>
        </p:txBody>
      </p:sp>
      <p:sp>
        <p:nvSpPr>
          <p:cNvPr id="60" name="deckkit-motif-loud"/>
          <p:cNvSpPr/>
          <p:nvPr/>
        </p:nvSpPr>
        <p:spPr>
          <a:xfrm>
            <a:off x="4831091" y="4720988"/>
            <a:ext cx="74066" cy="74066"/>
          </a:xfrm>
          <a:prstGeom prst="ellipse">
            <a:avLst/>
          </a:prstGeom>
          <a:solidFill>
            <a:srgbClr val="1E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1" name="deckkit-motif-loud"/>
          <p:cNvSpPr/>
          <p:nvPr/>
        </p:nvSpPr>
        <p:spPr>
          <a:xfrm>
            <a:off x="5126513" y="4720988"/>
            <a:ext cx="74066" cy="74066"/>
          </a:xfrm>
          <a:prstGeom prst="ellipse">
            <a:avLst/>
          </a:prstGeom>
          <a:solidFill>
            <a:srgbClr val="1E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2" name="deckkit-motif-loud"/>
          <p:cNvSpPr txBox="1"/>
          <p:nvPr/>
        </p:nvSpPr>
        <p:spPr>
          <a:xfrm>
            <a:off x="4741515" y="4406329"/>
            <a:ext cx="548640" cy="256032"/>
          </a:xfrm>
          <a:prstGeom prst="rect">
            <a:avLst/>
          </a:prstGeom>
          <a:noFill/>
          <a:ln/>
        </p:spPr>
        <p:txBody>
          <a:bodyPr wrap="non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1">
                <a:solidFill>
                  <a:srgbClr val="1E3A5F"/>
                </a:solidFill>
                <a:latin typeface="Times New Roman"/>
                <a:ea typeface="Hiragino Sans GB"/>
              </a:rPr>
              <a:t>V</a:t>
            </a:r>
          </a:p>
        </p:txBody>
      </p:sp>
      <p:sp>
        <p:nvSpPr>
          <p:cNvPr id="63" name="deckkit-motif-loud"/>
          <p:cNvSpPr/>
          <p:nvPr/>
        </p:nvSpPr>
        <p:spPr>
          <a:xfrm>
            <a:off x="4708597" y="4106124"/>
            <a:ext cx="65836" cy="65836"/>
          </a:xfrm>
          <a:prstGeom prst="ellipse">
            <a:avLst/>
          </a:prstGeom>
          <a:solidFill>
            <a:srgbClr val="1E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4" name="deckkit-motif-loud"/>
          <p:cNvSpPr/>
          <p:nvPr/>
        </p:nvSpPr>
        <p:spPr>
          <a:xfrm>
            <a:off x="5257237" y="4106124"/>
            <a:ext cx="65836" cy="65836"/>
          </a:xfrm>
          <a:prstGeom prst="ellipse">
            <a:avLst/>
          </a:prstGeom>
          <a:solidFill>
            <a:srgbClr val="1E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5" name="deckkit-motif-loud"/>
          <p:cNvSpPr/>
          <p:nvPr/>
        </p:nvSpPr>
        <p:spPr>
          <a:xfrm>
            <a:off x="3470640" y="2868168"/>
            <a:ext cx="65836" cy="65836"/>
          </a:xfrm>
          <a:prstGeom prst="ellipse">
            <a:avLst/>
          </a:prstGeom>
          <a:solidFill>
            <a:srgbClr val="1E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6" name="deckkit-motif-loud"/>
          <p:cNvSpPr/>
          <p:nvPr/>
        </p:nvSpPr>
        <p:spPr>
          <a:xfrm>
            <a:off x="5397914" y="2868168"/>
            <a:ext cx="65836" cy="65836"/>
          </a:xfrm>
          <a:prstGeom prst="ellipse">
            <a:avLst/>
          </a:prstGeom>
          <a:solidFill>
            <a:srgbClr val="1E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7" name="deckkit-motif-loud"/>
          <p:cNvSpPr/>
          <p:nvPr/>
        </p:nvSpPr>
        <p:spPr>
          <a:xfrm>
            <a:off x="1143000" y="2781511"/>
            <a:ext cx="4721117" cy="1976510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6050"/>
                </a:moveTo>
                <a:lnTo>
                  <a:pt x="6198" y="6050"/>
                </a:lnTo>
                <a:moveTo>
                  <a:pt x="6198" y="6050"/>
                </a:moveTo>
                <a:lnTo>
                  <a:pt x="8880" y="6050"/>
                </a:lnTo>
                <a:moveTo>
                  <a:pt x="15137" y="6050"/>
                </a:moveTo>
                <a:lnTo>
                  <a:pt x="17819" y="6050"/>
                </a:lnTo>
                <a:moveTo>
                  <a:pt x="8880" y="6050"/>
                </a:moveTo>
                <a:lnTo>
                  <a:pt x="14750" y="0"/>
                </a:lnTo>
                <a:moveTo>
                  <a:pt x="17819" y="6050"/>
                </a:moveTo>
                <a:lnTo>
                  <a:pt x="20799" y="6050"/>
                </a:lnTo>
                <a:moveTo>
                  <a:pt x="44041" y="6050"/>
                </a:moveTo>
                <a:lnTo>
                  <a:pt x="47020" y="6050"/>
                </a:lnTo>
                <a:moveTo>
                  <a:pt x="20799" y="6050"/>
                </a:moveTo>
                <a:lnTo>
                  <a:pt x="20799" y="37367"/>
                </a:lnTo>
                <a:moveTo>
                  <a:pt x="44041" y="6050"/>
                </a:moveTo>
                <a:lnTo>
                  <a:pt x="44041" y="37367"/>
                </a:lnTo>
                <a:moveTo>
                  <a:pt x="20799" y="6050"/>
                </a:moveTo>
                <a:lnTo>
                  <a:pt x="23480" y="6050"/>
                </a:lnTo>
                <a:moveTo>
                  <a:pt x="29738" y="6050"/>
                </a:moveTo>
                <a:lnTo>
                  <a:pt x="32420" y="6050"/>
                </a:lnTo>
                <a:moveTo>
                  <a:pt x="23480" y="6050"/>
                </a:moveTo>
                <a:lnTo>
                  <a:pt x="29738" y="6050"/>
                </a:lnTo>
                <a:moveTo>
                  <a:pt x="24970" y="10676"/>
                </a:moveTo>
                <a:lnTo>
                  <a:pt x="28248" y="1423"/>
                </a:lnTo>
                <a:moveTo>
                  <a:pt x="32420" y="6050"/>
                </a:moveTo>
                <a:lnTo>
                  <a:pt x="44041" y="6050"/>
                </a:lnTo>
                <a:moveTo>
                  <a:pt x="20799" y="37367"/>
                </a:moveTo>
                <a:lnTo>
                  <a:pt x="23480" y="37367"/>
                </a:lnTo>
                <a:moveTo>
                  <a:pt x="29738" y="37367"/>
                </a:moveTo>
                <a:lnTo>
                  <a:pt x="32420" y="37367"/>
                </a:lnTo>
                <a:moveTo>
                  <a:pt x="23480" y="37367"/>
                </a:moveTo>
                <a:lnTo>
                  <a:pt x="29350" y="31317"/>
                </a:lnTo>
                <a:moveTo>
                  <a:pt x="32420" y="37367"/>
                </a:moveTo>
                <a:lnTo>
                  <a:pt x="35101" y="37367"/>
                </a:lnTo>
                <a:moveTo>
                  <a:pt x="41359" y="37367"/>
                </a:moveTo>
                <a:lnTo>
                  <a:pt x="44041" y="37367"/>
                </a:lnTo>
                <a:moveTo>
                  <a:pt x="35101" y="37367"/>
                </a:moveTo>
                <a:lnTo>
                  <a:pt x="40971" y="31317"/>
                </a:lnTo>
                <a:moveTo>
                  <a:pt x="47020" y="6050"/>
                </a:moveTo>
                <a:lnTo>
                  <a:pt x="50000" y="6050"/>
                </a:lnTo>
                <a:moveTo>
                  <a:pt x="90822" y="6050"/>
                </a:moveTo>
                <a:lnTo>
                  <a:pt x="93802" y="6050"/>
                </a:lnTo>
                <a:moveTo>
                  <a:pt x="50000" y="6050"/>
                </a:moveTo>
                <a:lnTo>
                  <a:pt x="50000" y="68683"/>
                </a:lnTo>
                <a:moveTo>
                  <a:pt x="90822" y="6050"/>
                </a:moveTo>
                <a:lnTo>
                  <a:pt x="90822" y="68683"/>
                </a:lnTo>
                <a:moveTo>
                  <a:pt x="50000" y="6050"/>
                </a:moveTo>
                <a:lnTo>
                  <a:pt x="52682" y="6050"/>
                </a:lnTo>
                <a:moveTo>
                  <a:pt x="58939" y="6050"/>
                </a:moveTo>
                <a:lnTo>
                  <a:pt x="61621" y="6050"/>
                </a:lnTo>
                <a:moveTo>
                  <a:pt x="52682" y="6050"/>
                </a:moveTo>
                <a:lnTo>
                  <a:pt x="58552" y="0"/>
                </a:lnTo>
                <a:moveTo>
                  <a:pt x="61621" y="6050"/>
                </a:moveTo>
                <a:lnTo>
                  <a:pt x="64303" y="6050"/>
                </a:lnTo>
                <a:moveTo>
                  <a:pt x="70560" y="6050"/>
                </a:moveTo>
                <a:lnTo>
                  <a:pt x="73242" y="6050"/>
                </a:lnTo>
                <a:moveTo>
                  <a:pt x="64303" y="6050"/>
                </a:moveTo>
                <a:lnTo>
                  <a:pt x="70173" y="0"/>
                </a:lnTo>
                <a:moveTo>
                  <a:pt x="73242" y="6050"/>
                </a:moveTo>
                <a:lnTo>
                  <a:pt x="90822" y="6050"/>
                </a:lnTo>
                <a:moveTo>
                  <a:pt x="50000" y="37367"/>
                </a:moveTo>
                <a:lnTo>
                  <a:pt x="52682" y="37367"/>
                </a:lnTo>
                <a:moveTo>
                  <a:pt x="58939" y="37367"/>
                </a:moveTo>
                <a:lnTo>
                  <a:pt x="61621" y="37367"/>
                </a:lnTo>
                <a:moveTo>
                  <a:pt x="52682" y="37367"/>
                </a:moveTo>
                <a:lnTo>
                  <a:pt x="58552" y="31317"/>
                </a:lnTo>
                <a:moveTo>
                  <a:pt x="61621" y="37367"/>
                </a:moveTo>
                <a:lnTo>
                  <a:pt x="64303" y="37367"/>
                </a:lnTo>
                <a:moveTo>
                  <a:pt x="70560" y="37367"/>
                </a:moveTo>
                <a:lnTo>
                  <a:pt x="73242" y="37367"/>
                </a:lnTo>
                <a:moveTo>
                  <a:pt x="64303" y="37367"/>
                </a:moveTo>
                <a:lnTo>
                  <a:pt x="70560" y="37367"/>
                </a:lnTo>
                <a:moveTo>
                  <a:pt x="65793" y="41993"/>
                </a:moveTo>
                <a:lnTo>
                  <a:pt x="69070" y="32740"/>
                </a:lnTo>
                <a:moveTo>
                  <a:pt x="73242" y="37367"/>
                </a:moveTo>
                <a:lnTo>
                  <a:pt x="75924" y="37367"/>
                </a:lnTo>
                <a:moveTo>
                  <a:pt x="82181" y="37367"/>
                </a:moveTo>
                <a:lnTo>
                  <a:pt x="84863" y="37367"/>
                </a:lnTo>
                <a:moveTo>
                  <a:pt x="75924" y="37367"/>
                </a:moveTo>
                <a:lnTo>
                  <a:pt x="81794" y="31317"/>
                </a:lnTo>
                <a:moveTo>
                  <a:pt x="84863" y="37367"/>
                </a:moveTo>
                <a:lnTo>
                  <a:pt x="90822" y="37367"/>
                </a:lnTo>
                <a:moveTo>
                  <a:pt x="50000" y="68683"/>
                </a:moveTo>
                <a:lnTo>
                  <a:pt x="52682" y="68683"/>
                </a:lnTo>
                <a:moveTo>
                  <a:pt x="58939" y="68683"/>
                </a:moveTo>
                <a:lnTo>
                  <a:pt x="61621" y="68683"/>
                </a:lnTo>
                <a:moveTo>
                  <a:pt x="52682" y="68683"/>
                </a:moveTo>
                <a:lnTo>
                  <a:pt x="58939" y="68683"/>
                </a:lnTo>
                <a:moveTo>
                  <a:pt x="54172" y="73310"/>
                </a:moveTo>
                <a:lnTo>
                  <a:pt x="57449" y="64057"/>
                </a:lnTo>
                <a:moveTo>
                  <a:pt x="61621" y="68683"/>
                </a:moveTo>
                <a:lnTo>
                  <a:pt x="64303" y="68683"/>
                </a:lnTo>
                <a:moveTo>
                  <a:pt x="70560" y="68683"/>
                </a:moveTo>
                <a:lnTo>
                  <a:pt x="73242" y="68683"/>
                </a:lnTo>
                <a:moveTo>
                  <a:pt x="64303" y="68683"/>
                </a:moveTo>
                <a:lnTo>
                  <a:pt x="70173" y="62633"/>
                </a:lnTo>
                <a:moveTo>
                  <a:pt x="73242" y="68683"/>
                </a:moveTo>
                <a:lnTo>
                  <a:pt x="76222" y="68683"/>
                </a:lnTo>
                <a:moveTo>
                  <a:pt x="87843" y="68683"/>
                </a:moveTo>
                <a:lnTo>
                  <a:pt x="90822" y="68683"/>
                </a:lnTo>
                <a:moveTo>
                  <a:pt x="76222" y="68683"/>
                </a:moveTo>
                <a:lnTo>
                  <a:pt x="76222" y="100000"/>
                </a:lnTo>
                <a:moveTo>
                  <a:pt x="87843" y="68683"/>
                </a:moveTo>
                <a:lnTo>
                  <a:pt x="87843" y="100000"/>
                </a:lnTo>
                <a:moveTo>
                  <a:pt x="76222" y="68683"/>
                </a:moveTo>
                <a:lnTo>
                  <a:pt x="78903" y="68683"/>
                </a:lnTo>
                <a:moveTo>
                  <a:pt x="85161" y="68683"/>
                </a:moveTo>
                <a:lnTo>
                  <a:pt x="87843" y="68683"/>
                </a:lnTo>
                <a:moveTo>
                  <a:pt x="78903" y="68683"/>
                </a:moveTo>
                <a:lnTo>
                  <a:pt x="85161" y="68683"/>
                </a:lnTo>
                <a:moveTo>
                  <a:pt x="80393" y="73310"/>
                </a:moveTo>
                <a:lnTo>
                  <a:pt x="83671" y="64057"/>
                </a:lnTo>
                <a:moveTo>
                  <a:pt x="76222" y="100000"/>
                </a:moveTo>
                <a:lnTo>
                  <a:pt x="78903" y="100000"/>
                </a:lnTo>
                <a:moveTo>
                  <a:pt x="85161" y="100000"/>
                </a:moveTo>
                <a:lnTo>
                  <a:pt x="87843" y="100000"/>
                </a:lnTo>
                <a:moveTo>
                  <a:pt x="78903" y="100000"/>
                </a:moveTo>
                <a:lnTo>
                  <a:pt x="84774" y="93950"/>
                </a:lnTo>
                <a:moveTo>
                  <a:pt x="93802" y="6050"/>
                </a:moveTo>
                <a:lnTo>
                  <a:pt x="100000" y="6050"/>
                </a:lnTo>
              </a:path>
            </a:pathLst>
          </a:custGeom>
          <a:noFill/>
          <a:ln w="13970" cap="rnd">
            <a:solidFill>
              <a:srgbClr val="1E3A5F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8" name="deckkit-motif-loud+decor:a terminal ring: its ink outline carries it, the ground-coloured fill only hides the wire end"/>
          <p:cNvSpPr/>
          <p:nvPr/>
        </p:nvSpPr>
        <p:spPr>
          <a:xfrm>
            <a:off x="1077163" y="2835249"/>
            <a:ext cx="131673" cy="131673"/>
          </a:xfrm>
          <a:prstGeom prst="ellipse">
            <a:avLst/>
          </a:prstGeom>
          <a:solidFill>
            <a:srgbClr val="F1EFE8"/>
          </a:solidFill>
          <a:ln w="12700">
            <a:solidFill>
              <a:srgbClr val="1E3A5F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9" name="deckkit-motif-loud+decor:a terminal ring: its ink outline carries it, the ground-coloured fill only hides the wire end"/>
          <p:cNvSpPr/>
          <p:nvPr/>
        </p:nvSpPr>
        <p:spPr>
          <a:xfrm>
            <a:off x="5798280" y="2835249"/>
            <a:ext cx="131673" cy="131673"/>
          </a:xfrm>
          <a:prstGeom prst="ellipse">
            <a:avLst/>
          </a:prstGeom>
          <a:solidFill>
            <a:srgbClr val="F1EFE8"/>
          </a:solidFill>
          <a:ln w="12700">
            <a:solidFill>
              <a:srgbClr val="1E3A5F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0" name="deckkit-motif-loud"/>
          <p:cNvSpPr txBox="1"/>
          <p:nvPr/>
        </p:nvSpPr>
        <p:spPr>
          <a:xfrm>
            <a:off x="758952" y="2763926"/>
            <a:ext cx="329184" cy="274320"/>
          </a:xfrm>
          <a:prstGeom prst="rect">
            <a:avLst/>
          </a:prstGeom>
          <a:noFill/>
          <a:ln/>
        </p:spPr>
        <p:txBody>
          <a:bodyPr wrap="non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1">
                <a:solidFill>
                  <a:srgbClr val="1E3A5F"/>
                </a:solidFill>
                <a:latin typeface="Times New Roman"/>
                <a:ea typeface="Hiragino Sans GB"/>
              </a:rPr>
              <a:t>a</a:t>
            </a:r>
          </a:p>
        </p:txBody>
      </p:sp>
      <p:sp>
        <p:nvSpPr>
          <p:cNvPr id="71" name="deckkit-motif-loud"/>
          <p:cNvSpPr txBox="1"/>
          <p:nvPr/>
        </p:nvSpPr>
        <p:spPr>
          <a:xfrm>
            <a:off x="5918981" y="2763926"/>
            <a:ext cx="329184" cy="274320"/>
          </a:xfrm>
          <a:prstGeom prst="rect">
            <a:avLst/>
          </a:prstGeom>
          <a:noFill/>
          <a:ln/>
        </p:spPr>
        <p:txBody>
          <a:bodyPr wrap="none" anchor="ctr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1">
                <a:solidFill>
                  <a:srgbClr val="1E3A5F"/>
                </a:solidFill>
                <a:latin typeface="Times New Roman"/>
                <a:ea typeface="Hiragino Sans GB"/>
              </a:rPr>
              <a:t>b</a:t>
            </a:r>
          </a:p>
        </p:txBody>
      </p:sp>
      <p:sp>
        <p:nvSpPr>
          <p:cNvPr id="72" name="deckkit-motif-loud"/>
          <p:cNvSpPr/>
          <p:nvPr/>
        </p:nvSpPr>
        <p:spPr>
          <a:xfrm>
            <a:off x="1069848" y="2032406"/>
            <a:ext cx="4867421" cy="539496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1503" y="16949"/>
                </a:moveTo>
                <a:lnTo>
                  <a:pt x="98497" y="16949"/>
                </a:lnTo>
                <a:moveTo>
                  <a:pt x="0" y="30508"/>
                </a:moveTo>
                <a:lnTo>
                  <a:pt x="3006" y="3390"/>
                </a:lnTo>
                <a:moveTo>
                  <a:pt x="1503" y="100000"/>
                </a:moveTo>
                <a:lnTo>
                  <a:pt x="1503" y="0"/>
                </a:lnTo>
                <a:moveTo>
                  <a:pt x="96994" y="30508"/>
                </a:moveTo>
                <a:lnTo>
                  <a:pt x="100000" y="3390"/>
                </a:lnTo>
                <a:moveTo>
                  <a:pt x="98497" y="100000"/>
                </a:moveTo>
                <a:lnTo>
                  <a:pt x="98497" y="0"/>
                </a:lnTo>
              </a:path>
            </a:pathLst>
          </a:custGeom>
          <a:noFill/>
          <a:ln w="7620" cap="rnd">
            <a:solidFill>
              <a:srgbClr val="1E3A5F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3" name="deckkit-motif-loud"/>
          <p:cNvSpPr txBox="1"/>
          <p:nvPr/>
        </p:nvSpPr>
        <p:spPr>
          <a:xfrm>
            <a:off x="777240" y="1812950"/>
            <a:ext cx="5452637" cy="292608"/>
          </a:xfrm>
          <a:prstGeom prst="rect">
            <a:avLst/>
          </a:prstGeom>
          <a:noFill/>
          <a:ln/>
        </p:spPr>
        <p:txBody>
          <a:bodyPr wrap="square" anchor="ctr" lIns="18288" rIns="18288" tIns="18288" bIns="18288">
            <a:spAutoFit/>
          </a:bodyPr>
          <a:lstStyle/>
          <a:p>
            <a:pPr algn="ctr"/>
            <a:r>
              <a:rPr sz="1400" b="0" i="1">
                <a:solidFill>
                  <a:srgbClr val="1E3A5F"/>
                </a:solidFill>
                <a:latin typeface="Times New Roman"/>
                <a:ea typeface="Hiragino Sans GB"/>
              </a:rPr>
              <a:t>W</a:t>
            </a:r>
            <a:r>
              <a:rPr sz="14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1400" b="0" i="0">
                <a:solidFill>
                  <a:srgbClr val="1E3A5F"/>
                </a:solidFill>
                <a:latin typeface="Times New Roman"/>
                <a:ea typeface="Hiragino Sans GB"/>
              </a:rPr>
              <a:t>+</a:t>
            </a:r>
            <a:r>
              <a:rPr sz="14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1400" b="0" i="1">
                <a:solidFill>
                  <a:srgbClr val="1E3A5F"/>
                </a:solidFill>
                <a:latin typeface="Times New Roman"/>
                <a:ea typeface="Hiragino Sans GB"/>
              </a:rPr>
              <a:t>W</a:t>
            </a:r>
            <a:r>
              <a:rPr sz="1400" b="0" i="0">
                <a:solidFill>
                  <a:srgbClr val="1E3A5F"/>
                </a:solidFill>
                <a:latin typeface="Times New Roman"/>
                <a:ea typeface="Hiragino Sans GB"/>
              </a:rPr>
              <a:t>′</a:t>
            </a:r>
            <a:r>
              <a:rPr sz="1400" b="0" i="0">
                <a:solidFill>
                  <a:srgbClr val="1E3A5F"/>
                </a:solidFill>
                <a:latin typeface="Times New Roman"/>
                <a:ea typeface="Hiragino Sans GB"/>
              </a:rPr>
              <a:t>(</a:t>
            </a:r>
            <a:r>
              <a:rPr sz="1400" b="0" i="1">
                <a:solidFill>
                  <a:srgbClr val="1E3A5F"/>
                </a:solidFill>
                <a:latin typeface="Times New Roman"/>
                <a:ea typeface="Hiragino Sans GB"/>
              </a:rPr>
              <a:t>X</a:t>
            </a:r>
            <a:r>
              <a:rPr sz="14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1400" b="0" i="0">
                <a:solidFill>
                  <a:srgbClr val="1E3A5F"/>
                </a:solidFill>
                <a:latin typeface="Times New Roman"/>
                <a:ea typeface="Hiragino Sans GB"/>
              </a:rPr>
              <a:t>+</a:t>
            </a:r>
            <a:r>
              <a:rPr sz="14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1400" b="0" i="1">
                <a:solidFill>
                  <a:srgbClr val="1E3A5F"/>
                </a:solidFill>
                <a:latin typeface="Times New Roman"/>
                <a:ea typeface="Hiragino Sans GB"/>
              </a:rPr>
              <a:t>Y</a:t>
            </a:r>
            <a:r>
              <a:rPr sz="1400" b="0" i="0">
                <a:solidFill>
                  <a:srgbClr val="1E3A5F"/>
                </a:solidFill>
                <a:latin typeface="Times New Roman"/>
                <a:ea typeface="Hiragino Sans GB"/>
              </a:rPr>
              <a:t>)</a:t>
            </a:r>
            <a:r>
              <a:rPr sz="14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1400" b="0" i="0">
                <a:solidFill>
                  <a:srgbClr val="1E3A5F"/>
                </a:solidFill>
                <a:latin typeface="Times New Roman"/>
                <a:ea typeface="Hiragino Sans GB"/>
              </a:rPr>
              <a:t>+</a:t>
            </a:r>
            <a:r>
              <a:rPr sz="14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1400" b="0" i="0">
                <a:solidFill>
                  <a:srgbClr val="1E3A5F"/>
                </a:solidFill>
                <a:latin typeface="Times New Roman"/>
                <a:ea typeface="Hiragino Sans GB"/>
              </a:rPr>
              <a:t>(</a:t>
            </a:r>
            <a:r>
              <a:rPr sz="1400" b="0" i="1">
                <a:solidFill>
                  <a:srgbClr val="1E3A5F"/>
                </a:solidFill>
                <a:latin typeface="Times New Roman"/>
                <a:ea typeface="Hiragino Sans GB"/>
              </a:rPr>
              <a:t>X</a:t>
            </a:r>
            <a:r>
              <a:rPr sz="14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1400" b="0" i="0">
                <a:solidFill>
                  <a:srgbClr val="1E3A5F"/>
                </a:solidFill>
                <a:latin typeface="Times New Roman"/>
                <a:ea typeface="Hiragino Sans GB"/>
              </a:rPr>
              <a:t>+</a:t>
            </a:r>
            <a:r>
              <a:rPr sz="14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1400" b="0" i="1">
                <a:solidFill>
                  <a:srgbClr val="1E3A5F"/>
                </a:solidFill>
                <a:latin typeface="Times New Roman"/>
                <a:ea typeface="Hiragino Sans GB"/>
              </a:rPr>
              <a:t>Z</a:t>
            </a:r>
            <a:r>
              <a:rPr sz="1400" b="0" i="0">
                <a:solidFill>
                  <a:srgbClr val="1E3A5F"/>
                </a:solidFill>
                <a:latin typeface="Times New Roman"/>
                <a:ea typeface="Hiragino Sans GB"/>
              </a:rPr>
              <a:t>)</a:t>
            </a:r>
            <a:r>
              <a:rPr sz="1400" b="0" i="0">
                <a:solidFill>
                  <a:srgbClr val="1E3A5F"/>
                </a:solidFill>
                <a:latin typeface="Times New Roman"/>
                <a:ea typeface="Hiragino Sans GB"/>
              </a:rPr>
              <a:t>(</a:t>
            </a:r>
            <a:r>
              <a:rPr sz="1400" b="0" i="1">
                <a:solidFill>
                  <a:srgbClr val="1E3A5F"/>
                </a:solidFill>
                <a:latin typeface="Times New Roman"/>
                <a:ea typeface="Hiragino Sans GB"/>
              </a:rPr>
              <a:t>S</a:t>
            </a:r>
            <a:r>
              <a:rPr sz="14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1400" b="0" i="0">
                <a:solidFill>
                  <a:srgbClr val="1E3A5F"/>
                </a:solidFill>
                <a:latin typeface="Times New Roman"/>
                <a:ea typeface="Hiragino Sans GB"/>
              </a:rPr>
              <a:t>+</a:t>
            </a:r>
            <a:r>
              <a:rPr sz="14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1400" b="0" i="1">
                <a:solidFill>
                  <a:srgbClr val="1E3A5F"/>
                </a:solidFill>
                <a:latin typeface="Times New Roman"/>
                <a:ea typeface="Hiragino Sans GB"/>
              </a:rPr>
              <a:t>W</a:t>
            </a:r>
            <a:r>
              <a:rPr sz="1400" b="0" i="0">
                <a:solidFill>
                  <a:srgbClr val="1E3A5F"/>
                </a:solidFill>
                <a:latin typeface="Times New Roman"/>
                <a:ea typeface="Hiragino Sans GB"/>
              </a:rPr>
              <a:t>′</a:t>
            </a:r>
            <a:r>
              <a:rPr sz="14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1400" b="0" i="0">
                <a:solidFill>
                  <a:srgbClr val="1E3A5F"/>
                </a:solidFill>
                <a:latin typeface="Times New Roman"/>
                <a:ea typeface="Hiragino Sans GB"/>
              </a:rPr>
              <a:t>+</a:t>
            </a:r>
            <a:r>
              <a:rPr sz="14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1400" b="0" i="1">
                <a:solidFill>
                  <a:srgbClr val="1E3A5F"/>
                </a:solidFill>
                <a:latin typeface="Times New Roman"/>
                <a:ea typeface="Hiragino Sans GB"/>
              </a:rPr>
              <a:t>Z</a:t>
            </a:r>
            <a:r>
              <a:rPr sz="1400" b="0" i="0">
                <a:solidFill>
                  <a:srgbClr val="1E3A5F"/>
                </a:solidFill>
                <a:latin typeface="Times New Roman"/>
                <a:ea typeface="Hiragino Sans GB"/>
              </a:rPr>
              <a:t>)</a:t>
            </a:r>
            <a:r>
              <a:rPr sz="1400" b="0" i="0">
                <a:solidFill>
                  <a:srgbClr val="1E3A5F"/>
                </a:solidFill>
                <a:latin typeface="Times New Roman"/>
                <a:ea typeface="Hiragino Sans GB"/>
              </a:rPr>
              <a:t>(</a:t>
            </a:r>
            <a:r>
              <a:rPr sz="1400" b="0" i="1">
                <a:solidFill>
                  <a:srgbClr val="1E3A5F"/>
                </a:solidFill>
                <a:latin typeface="Times New Roman"/>
                <a:ea typeface="Hiragino Sans GB"/>
              </a:rPr>
              <a:t>Z</a:t>
            </a:r>
            <a:r>
              <a:rPr sz="1400" b="0" i="0">
                <a:solidFill>
                  <a:srgbClr val="1E3A5F"/>
                </a:solidFill>
                <a:latin typeface="Times New Roman"/>
                <a:ea typeface="Hiragino Sans GB"/>
              </a:rPr>
              <a:t>′</a:t>
            </a:r>
            <a:r>
              <a:rPr sz="14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1400" b="0" i="0">
                <a:solidFill>
                  <a:srgbClr val="1E3A5F"/>
                </a:solidFill>
                <a:latin typeface="Times New Roman"/>
                <a:ea typeface="Hiragino Sans GB"/>
              </a:rPr>
              <a:t>+</a:t>
            </a:r>
            <a:r>
              <a:rPr sz="14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1400" b="0" i="1">
                <a:solidFill>
                  <a:srgbClr val="1E3A5F"/>
                </a:solidFill>
                <a:latin typeface="Times New Roman"/>
                <a:ea typeface="Hiragino Sans GB"/>
              </a:rPr>
              <a:t>Y</a:t>
            </a:r>
            <a:r>
              <a:rPr sz="14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1400" b="0" i="0">
                <a:solidFill>
                  <a:srgbClr val="1E3A5F"/>
                </a:solidFill>
                <a:latin typeface="Times New Roman"/>
                <a:ea typeface="Hiragino Sans GB"/>
              </a:rPr>
              <a:t>+</a:t>
            </a:r>
            <a:r>
              <a:rPr sz="1400" b="0" i="0">
                <a:solidFill>
                  <a:srgbClr val="1E3A5F"/>
                </a:solidFill>
                <a:latin typeface="Times New Roman"/>
                <a:ea typeface="Hiragino Sans GB"/>
              </a:rPr>
              <a:t> </a:t>
            </a:r>
            <a:r>
              <a:rPr sz="1400" b="0" i="1">
                <a:solidFill>
                  <a:srgbClr val="1E3A5F"/>
                </a:solidFill>
                <a:latin typeface="Times New Roman"/>
                <a:ea typeface="Hiragino Sans GB"/>
              </a:rPr>
              <a:t>S</a:t>
            </a:r>
            <a:r>
              <a:rPr sz="1400" b="0" i="0">
                <a:solidFill>
                  <a:srgbClr val="1E3A5F"/>
                </a:solidFill>
                <a:latin typeface="Times New Roman"/>
                <a:ea typeface="Hiragino Sans GB"/>
              </a:rPr>
              <a:t>′</a:t>
            </a:r>
            <a:r>
              <a:rPr sz="1400" b="0" i="1">
                <a:solidFill>
                  <a:srgbClr val="1E3A5F"/>
                </a:solidFill>
                <a:latin typeface="Times New Roman"/>
                <a:ea typeface="Hiragino Sans GB"/>
              </a:rPr>
              <a:t>V</a:t>
            </a:r>
            <a:r>
              <a:rPr sz="1400" b="0" i="0">
                <a:solidFill>
                  <a:srgbClr val="1E3A5F"/>
                </a:solidFill>
                <a:latin typeface="Times New Roman"/>
                <a:ea typeface="Hiragino Sans GB"/>
              </a:rPr>
              <a:t>)</a:t>
            </a:r>
          </a:p>
        </p:txBody>
      </p:sp>
      <p:sp>
        <p:nvSpPr>
          <p:cNvPr id="74" name="deckkit-motif-loud"/>
          <p:cNvSpPr/>
          <p:nvPr/>
        </p:nvSpPr>
        <p:spPr>
          <a:xfrm>
            <a:off x="8369749" y="2864053"/>
            <a:ext cx="74066" cy="74066"/>
          </a:xfrm>
          <a:prstGeom prst="ellipse">
            <a:avLst/>
          </a:prstGeom>
          <a:solidFill>
            <a:srgbClr val="B8401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5" name="deckkit-motif-loud"/>
          <p:cNvSpPr/>
          <p:nvPr/>
        </p:nvSpPr>
        <p:spPr>
          <a:xfrm>
            <a:off x="8665170" y="2864053"/>
            <a:ext cx="74066" cy="74066"/>
          </a:xfrm>
          <a:prstGeom prst="ellipse">
            <a:avLst/>
          </a:prstGeom>
          <a:solidFill>
            <a:srgbClr val="B8401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6" name="deckkit-motif-loud"/>
          <p:cNvSpPr txBox="1"/>
          <p:nvPr/>
        </p:nvSpPr>
        <p:spPr>
          <a:xfrm>
            <a:off x="8280173" y="2549394"/>
            <a:ext cx="548640" cy="256032"/>
          </a:xfrm>
          <a:prstGeom prst="rect">
            <a:avLst/>
          </a:prstGeom>
          <a:noFill/>
          <a:ln/>
        </p:spPr>
        <p:txBody>
          <a:bodyPr wrap="non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1">
                <a:solidFill>
                  <a:srgbClr val="B8401A"/>
                </a:solidFill>
                <a:latin typeface="Times New Roman"/>
                <a:ea typeface="Hiragino Sans GB"/>
              </a:rPr>
              <a:t>W</a:t>
            </a:r>
          </a:p>
        </p:txBody>
      </p:sp>
      <p:sp>
        <p:nvSpPr>
          <p:cNvPr id="77" name="deckkit-motif-loud"/>
          <p:cNvSpPr/>
          <p:nvPr/>
        </p:nvSpPr>
        <p:spPr>
          <a:xfrm>
            <a:off x="8918389" y="2864053"/>
            <a:ext cx="74066" cy="74066"/>
          </a:xfrm>
          <a:prstGeom prst="ellipse">
            <a:avLst/>
          </a:prstGeom>
          <a:solidFill>
            <a:srgbClr val="B8401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8" name="deckkit-motif-loud"/>
          <p:cNvSpPr/>
          <p:nvPr/>
        </p:nvSpPr>
        <p:spPr>
          <a:xfrm>
            <a:off x="9213810" y="2864053"/>
            <a:ext cx="74066" cy="74066"/>
          </a:xfrm>
          <a:prstGeom prst="ellipse">
            <a:avLst/>
          </a:prstGeom>
          <a:solidFill>
            <a:srgbClr val="B8401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9" name="deckkit-motif-loud"/>
          <p:cNvSpPr txBox="1"/>
          <p:nvPr/>
        </p:nvSpPr>
        <p:spPr>
          <a:xfrm>
            <a:off x="8828813" y="2549394"/>
            <a:ext cx="548640" cy="256032"/>
          </a:xfrm>
          <a:prstGeom prst="rect">
            <a:avLst/>
          </a:prstGeom>
          <a:noFill/>
          <a:ln/>
        </p:spPr>
        <p:txBody>
          <a:bodyPr wrap="non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1">
                <a:solidFill>
                  <a:srgbClr val="B8401A"/>
                </a:solidFill>
                <a:latin typeface="Times New Roman"/>
                <a:ea typeface="Hiragino Sans GB"/>
              </a:rPr>
              <a:t>X</a:t>
            </a:r>
          </a:p>
        </p:txBody>
      </p:sp>
      <p:sp>
        <p:nvSpPr>
          <p:cNvPr id="80" name="deckkit-motif-loud"/>
          <p:cNvSpPr/>
          <p:nvPr/>
        </p:nvSpPr>
        <p:spPr>
          <a:xfrm>
            <a:off x="9467029" y="2864053"/>
            <a:ext cx="74066" cy="74066"/>
          </a:xfrm>
          <a:prstGeom prst="ellipse">
            <a:avLst/>
          </a:prstGeom>
          <a:solidFill>
            <a:srgbClr val="B8401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1" name="deckkit-motif-loud"/>
          <p:cNvSpPr/>
          <p:nvPr/>
        </p:nvSpPr>
        <p:spPr>
          <a:xfrm>
            <a:off x="9762450" y="2864053"/>
            <a:ext cx="74066" cy="74066"/>
          </a:xfrm>
          <a:prstGeom prst="ellipse">
            <a:avLst/>
          </a:prstGeom>
          <a:solidFill>
            <a:srgbClr val="B8401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2" name="deckkit-motif-loud"/>
          <p:cNvSpPr txBox="1"/>
          <p:nvPr/>
        </p:nvSpPr>
        <p:spPr>
          <a:xfrm>
            <a:off x="9377453" y="2549394"/>
            <a:ext cx="548640" cy="256032"/>
          </a:xfrm>
          <a:prstGeom prst="rect">
            <a:avLst/>
          </a:prstGeom>
          <a:noFill/>
          <a:ln/>
        </p:spPr>
        <p:txBody>
          <a:bodyPr wrap="non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1">
                <a:solidFill>
                  <a:srgbClr val="B8401A"/>
                </a:solidFill>
                <a:latin typeface="Times New Roman"/>
                <a:ea typeface="Hiragino Sans GB"/>
              </a:rPr>
              <a:t>Y</a:t>
            </a:r>
          </a:p>
        </p:txBody>
      </p:sp>
      <p:sp>
        <p:nvSpPr>
          <p:cNvPr id="83" name="deckkit-motif-loud"/>
          <p:cNvSpPr/>
          <p:nvPr/>
        </p:nvSpPr>
        <p:spPr>
          <a:xfrm>
            <a:off x="10156346" y="2864053"/>
            <a:ext cx="74066" cy="74066"/>
          </a:xfrm>
          <a:prstGeom prst="ellipse">
            <a:avLst/>
          </a:prstGeom>
          <a:solidFill>
            <a:srgbClr val="B8401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4" name="deckkit-motif-loud"/>
          <p:cNvSpPr/>
          <p:nvPr/>
        </p:nvSpPr>
        <p:spPr>
          <a:xfrm>
            <a:off x="10451767" y="2864053"/>
            <a:ext cx="74066" cy="74066"/>
          </a:xfrm>
          <a:prstGeom prst="ellipse">
            <a:avLst/>
          </a:prstGeom>
          <a:solidFill>
            <a:srgbClr val="B8401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5" name="deckkit-motif-loud"/>
          <p:cNvSpPr txBox="1"/>
          <p:nvPr/>
        </p:nvSpPr>
        <p:spPr>
          <a:xfrm>
            <a:off x="10066770" y="2549394"/>
            <a:ext cx="548640" cy="256032"/>
          </a:xfrm>
          <a:prstGeom prst="rect">
            <a:avLst/>
          </a:prstGeom>
          <a:noFill/>
          <a:ln/>
        </p:spPr>
        <p:txBody>
          <a:bodyPr wrap="non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1">
                <a:solidFill>
                  <a:srgbClr val="B8401A"/>
                </a:solidFill>
                <a:latin typeface="Times New Roman"/>
                <a:ea typeface="Hiragino Sans GB"/>
              </a:rPr>
              <a:t>Z</a:t>
            </a:r>
          </a:p>
        </p:txBody>
      </p:sp>
      <p:sp>
        <p:nvSpPr>
          <p:cNvPr id="86" name="deckkit-motif-loud"/>
          <p:cNvSpPr/>
          <p:nvPr/>
        </p:nvSpPr>
        <p:spPr>
          <a:xfrm>
            <a:off x="10156346" y="3483031"/>
            <a:ext cx="74066" cy="74066"/>
          </a:xfrm>
          <a:prstGeom prst="ellipse">
            <a:avLst/>
          </a:prstGeom>
          <a:solidFill>
            <a:srgbClr val="B8401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7" name="deckkit-motif-loud"/>
          <p:cNvSpPr/>
          <p:nvPr/>
        </p:nvSpPr>
        <p:spPr>
          <a:xfrm>
            <a:off x="10451767" y="3483031"/>
            <a:ext cx="74066" cy="74066"/>
          </a:xfrm>
          <a:prstGeom prst="ellipse">
            <a:avLst/>
          </a:prstGeom>
          <a:solidFill>
            <a:srgbClr val="B8401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8" name="deckkit-motif-loud"/>
          <p:cNvSpPr txBox="1"/>
          <p:nvPr/>
        </p:nvSpPr>
        <p:spPr>
          <a:xfrm>
            <a:off x="10066770" y="3168372"/>
            <a:ext cx="548640" cy="256032"/>
          </a:xfrm>
          <a:prstGeom prst="rect">
            <a:avLst/>
          </a:prstGeom>
          <a:noFill/>
          <a:ln/>
        </p:spPr>
        <p:txBody>
          <a:bodyPr wrap="non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1">
                <a:solidFill>
                  <a:srgbClr val="B8401A"/>
                </a:solidFill>
                <a:latin typeface="Times New Roman"/>
                <a:ea typeface="Hiragino Sans GB"/>
              </a:rPr>
              <a:t>S′</a:t>
            </a:r>
          </a:p>
        </p:txBody>
      </p:sp>
      <p:sp>
        <p:nvSpPr>
          <p:cNvPr id="89" name="deckkit-motif-loud"/>
          <p:cNvSpPr/>
          <p:nvPr/>
        </p:nvSpPr>
        <p:spPr>
          <a:xfrm>
            <a:off x="10156346" y="4102010"/>
            <a:ext cx="74066" cy="74066"/>
          </a:xfrm>
          <a:prstGeom prst="ellipse">
            <a:avLst/>
          </a:prstGeom>
          <a:solidFill>
            <a:srgbClr val="B8401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0" name="deckkit-motif-loud"/>
          <p:cNvSpPr/>
          <p:nvPr/>
        </p:nvSpPr>
        <p:spPr>
          <a:xfrm>
            <a:off x="10451767" y="4102010"/>
            <a:ext cx="74066" cy="74066"/>
          </a:xfrm>
          <a:prstGeom prst="ellipse">
            <a:avLst/>
          </a:prstGeom>
          <a:solidFill>
            <a:srgbClr val="B8401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1" name="deckkit-motif-loud"/>
          <p:cNvSpPr txBox="1"/>
          <p:nvPr/>
        </p:nvSpPr>
        <p:spPr>
          <a:xfrm>
            <a:off x="10066770" y="3787351"/>
            <a:ext cx="548640" cy="256032"/>
          </a:xfrm>
          <a:prstGeom prst="rect">
            <a:avLst/>
          </a:prstGeom>
          <a:noFill/>
          <a:ln/>
        </p:spPr>
        <p:txBody>
          <a:bodyPr wrap="non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1">
                <a:solidFill>
                  <a:srgbClr val="B8401A"/>
                </a:solidFill>
                <a:latin typeface="Times New Roman"/>
                <a:ea typeface="Hiragino Sans GB"/>
              </a:rPr>
              <a:t>V</a:t>
            </a:r>
          </a:p>
        </p:txBody>
      </p:sp>
      <p:sp>
        <p:nvSpPr>
          <p:cNvPr id="92" name="deckkit-motif-loud"/>
          <p:cNvSpPr/>
          <p:nvPr/>
        </p:nvSpPr>
        <p:spPr>
          <a:xfrm>
            <a:off x="10033851" y="2868168"/>
            <a:ext cx="65836" cy="65836"/>
          </a:xfrm>
          <a:prstGeom prst="ellipse">
            <a:avLst/>
          </a:prstGeom>
          <a:solidFill>
            <a:srgbClr val="1E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3" name="deckkit-motif-loud"/>
          <p:cNvSpPr/>
          <p:nvPr/>
        </p:nvSpPr>
        <p:spPr>
          <a:xfrm>
            <a:off x="10582491" y="2868168"/>
            <a:ext cx="65836" cy="65836"/>
          </a:xfrm>
          <a:prstGeom prst="ellipse">
            <a:avLst/>
          </a:prstGeom>
          <a:solidFill>
            <a:srgbClr val="1E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4" name="deckkit-motif-loud"/>
          <p:cNvSpPr/>
          <p:nvPr/>
        </p:nvSpPr>
        <p:spPr>
          <a:xfrm>
            <a:off x="7987565" y="2901086"/>
            <a:ext cx="3061129" cy="1237956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9559" y="0"/>
                </a:lnTo>
                <a:moveTo>
                  <a:pt x="63327" y="0"/>
                </a:moveTo>
                <a:lnTo>
                  <a:pt x="67923" y="0"/>
                </a:lnTo>
                <a:moveTo>
                  <a:pt x="85846" y="0"/>
                </a:moveTo>
                <a:lnTo>
                  <a:pt x="90441" y="0"/>
                </a:lnTo>
                <a:moveTo>
                  <a:pt x="67923" y="0"/>
                </a:moveTo>
                <a:lnTo>
                  <a:pt x="67923" y="100000"/>
                </a:lnTo>
                <a:moveTo>
                  <a:pt x="85846" y="0"/>
                </a:moveTo>
                <a:lnTo>
                  <a:pt x="85846" y="100000"/>
                </a:lnTo>
                <a:moveTo>
                  <a:pt x="90441" y="0"/>
                </a:moveTo>
                <a:lnTo>
                  <a:pt x="100000" y="0"/>
                </a:lnTo>
              </a:path>
            </a:pathLst>
          </a:custGeom>
          <a:noFill/>
          <a:ln w="13970" cap="rnd">
            <a:solidFill>
              <a:srgbClr val="1E3A5F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5" name="deckkit-motif-loud"/>
          <p:cNvSpPr/>
          <p:nvPr/>
        </p:nvSpPr>
        <p:spPr>
          <a:xfrm>
            <a:off x="8280173" y="2781511"/>
            <a:ext cx="2335236" cy="1357532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8808"/>
                </a:moveTo>
                <a:lnTo>
                  <a:pt x="5422" y="8808"/>
                </a:lnTo>
                <a:moveTo>
                  <a:pt x="18072" y="8808"/>
                </a:moveTo>
                <a:lnTo>
                  <a:pt x="23494" y="8808"/>
                </a:lnTo>
                <a:moveTo>
                  <a:pt x="5422" y="8808"/>
                </a:moveTo>
                <a:lnTo>
                  <a:pt x="17289" y="0"/>
                </a:lnTo>
                <a:moveTo>
                  <a:pt x="23494" y="8808"/>
                </a:moveTo>
                <a:lnTo>
                  <a:pt x="28916" y="8808"/>
                </a:lnTo>
                <a:moveTo>
                  <a:pt x="41566" y="8808"/>
                </a:moveTo>
                <a:lnTo>
                  <a:pt x="46988" y="8808"/>
                </a:lnTo>
                <a:moveTo>
                  <a:pt x="28916" y="8808"/>
                </a:moveTo>
                <a:lnTo>
                  <a:pt x="40783" y="0"/>
                </a:lnTo>
                <a:moveTo>
                  <a:pt x="46988" y="8808"/>
                </a:moveTo>
                <a:lnTo>
                  <a:pt x="52410" y="8808"/>
                </a:lnTo>
                <a:moveTo>
                  <a:pt x="65060" y="8808"/>
                </a:moveTo>
                <a:lnTo>
                  <a:pt x="70482" y="8808"/>
                </a:lnTo>
                <a:moveTo>
                  <a:pt x="52410" y="8808"/>
                </a:moveTo>
                <a:lnTo>
                  <a:pt x="64277" y="0"/>
                </a:lnTo>
                <a:moveTo>
                  <a:pt x="76506" y="8808"/>
                </a:moveTo>
                <a:lnTo>
                  <a:pt x="81928" y="8808"/>
                </a:lnTo>
                <a:moveTo>
                  <a:pt x="94578" y="8808"/>
                </a:moveTo>
                <a:lnTo>
                  <a:pt x="100000" y="8808"/>
                </a:lnTo>
                <a:moveTo>
                  <a:pt x="81928" y="8808"/>
                </a:moveTo>
                <a:lnTo>
                  <a:pt x="93795" y="0"/>
                </a:lnTo>
                <a:moveTo>
                  <a:pt x="76506" y="54404"/>
                </a:moveTo>
                <a:lnTo>
                  <a:pt x="81928" y="54404"/>
                </a:lnTo>
                <a:moveTo>
                  <a:pt x="94578" y="54404"/>
                </a:moveTo>
                <a:lnTo>
                  <a:pt x="100000" y="54404"/>
                </a:lnTo>
                <a:moveTo>
                  <a:pt x="81928" y="54404"/>
                </a:moveTo>
                <a:lnTo>
                  <a:pt x="94578" y="54404"/>
                </a:lnTo>
                <a:moveTo>
                  <a:pt x="84940" y="61140"/>
                </a:moveTo>
                <a:lnTo>
                  <a:pt x="91566" y="47668"/>
                </a:lnTo>
                <a:moveTo>
                  <a:pt x="76506" y="100000"/>
                </a:moveTo>
                <a:lnTo>
                  <a:pt x="81928" y="100000"/>
                </a:lnTo>
                <a:moveTo>
                  <a:pt x="94578" y="100000"/>
                </a:moveTo>
                <a:lnTo>
                  <a:pt x="100000" y="100000"/>
                </a:lnTo>
                <a:moveTo>
                  <a:pt x="81928" y="100000"/>
                </a:moveTo>
                <a:lnTo>
                  <a:pt x="93795" y="91192"/>
                </a:lnTo>
              </a:path>
            </a:pathLst>
          </a:custGeom>
          <a:noFill/>
          <a:ln w="22352" cap="rnd">
            <a:solidFill>
              <a:srgbClr val="B8401A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6" name="deckkit-motif-loud+decor:a terminal ring: its ink outline carries it, the ground-coloured fill only hides the wire end"/>
          <p:cNvSpPr/>
          <p:nvPr/>
        </p:nvSpPr>
        <p:spPr>
          <a:xfrm>
            <a:off x="7921728" y="2835249"/>
            <a:ext cx="131673" cy="131673"/>
          </a:xfrm>
          <a:prstGeom prst="ellipse">
            <a:avLst/>
          </a:prstGeom>
          <a:solidFill>
            <a:srgbClr val="F1EFE8"/>
          </a:solidFill>
          <a:ln w="12700">
            <a:solidFill>
              <a:srgbClr val="1E3A5F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7" name="deckkit-motif-loud+decor:a terminal ring: its ink outline carries it, the ground-coloured fill only hides the wire end"/>
          <p:cNvSpPr/>
          <p:nvPr/>
        </p:nvSpPr>
        <p:spPr>
          <a:xfrm>
            <a:off x="10982858" y="2835249"/>
            <a:ext cx="131673" cy="131673"/>
          </a:xfrm>
          <a:prstGeom prst="ellipse">
            <a:avLst/>
          </a:prstGeom>
          <a:solidFill>
            <a:srgbClr val="F1EFE8"/>
          </a:solidFill>
          <a:ln w="12700">
            <a:solidFill>
              <a:srgbClr val="1E3A5F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8" name="deckkit-motif-loud"/>
          <p:cNvSpPr txBox="1"/>
          <p:nvPr/>
        </p:nvSpPr>
        <p:spPr>
          <a:xfrm>
            <a:off x="7603517" y="2763926"/>
            <a:ext cx="329184" cy="274320"/>
          </a:xfrm>
          <a:prstGeom prst="rect">
            <a:avLst/>
          </a:prstGeom>
          <a:noFill/>
          <a:ln/>
        </p:spPr>
        <p:txBody>
          <a:bodyPr wrap="non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1">
                <a:solidFill>
                  <a:srgbClr val="1E3A5F"/>
                </a:solidFill>
                <a:latin typeface="Times New Roman"/>
                <a:ea typeface="Hiragino Sans GB"/>
              </a:rPr>
              <a:t>a</a:t>
            </a:r>
          </a:p>
        </p:txBody>
      </p:sp>
      <p:sp>
        <p:nvSpPr>
          <p:cNvPr id="99" name="deckkit-motif-loud"/>
          <p:cNvSpPr txBox="1"/>
          <p:nvPr/>
        </p:nvSpPr>
        <p:spPr>
          <a:xfrm>
            <a:off x="11103559" y="2763926"/>
            <a:ext cx="329184" cy="274320"/>
          </a:xfrm>
          <a:prstGeom prst="rect">
            <a:avLst/>
          </a:prstGeom>
          <a:noFill/>
          <a:ln/>
        </p:spPr>
        <p:txBody>
          <a:bodyPr wrap="none" anchor="ctr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1">
                <a:solidFill>
                  <a:srgbClr val="1E3A5F"/>
                </a:solidFill>
                <a:latin typeface="Times New Roman"/>
                <a:ea typeface="Hiragino Sans GB"/>
              </a:rPr>
              <a:t>b</a:t>
            </a:r>
          </a:p>
        </p:txBody>
      </p:sp>
      <p:sp>
        <p:nvSpPr>
          <p:cNvPr id="100" name="deckkit-motif-loud"/>
          <p:cNvSpPr/>
          <p:nvPr/>
        </p:nvSpPr>
        <p:spPr>
          <a:xfrm>
            <a:off x="7914413" y="2032406"/>
            <a:ext cx="3207433" cy="539496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2281" y="16949"/>
                </a:moveTo>
                <a:lnTo>
                  <a:pt x="97719" y="16949"/>
                </a:lnTo>
                <a:moveTo>
                  <a:pt x="0" y="30508"/>
                </a:moveTo>
                <a:lnTo>
                  <a:pt x="4561" y="3390"/>
                </a:lnTo>
                <a:moveTo>
                  <a:pt x="2281" y="100000"/>
                </a:moveTo>
                <a:lnTo>
                  <a:pt x="2281" y="0"/>
                </a:lnTo>
                <a:moveTo>
                  <a:pt x="95439" y="30508"/>
                </a:moveTo>
                <a:lnTo>
                  <a:pt x="100000" y="3390"/>
                </a:lnTo>
                <a:moveTo>
                  <a:pt x="97719" y="100000"/>
                </a:moveTo>
                <a:lnTo>
                  <a:pt x="97719" y="0"/>
                </a:lnTo>
              </a:path>
            </a:pathLst>
          </a:custGeom>
          <a:noFill/>
          <a:ln w="7620" cap="rnd">
            <a:solidFill>
              <a:srgbClr val="1E3A5F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1" name="deckkit-motif-loud"/>
          <p:cNvSpPr txBox="1"/>
          <p:nvPr/>
        </p:nvSpPr>
        <p:spPr>
          <a:xfrm>
            <a:off x="7713245" y="1812950"/>
            <a:ext cx="3609769" cy="292608"/>
          </a:xfrm>
          <a:prstGeom prst="rect">
            <a:avLst/>
          </a:prstGeom>
          <a:noFill/>
          <a:ln/>
        </p:spPr>
        <p:txBody>
          <a:bodyPr wrap="square" anchor="ctr" lIns="18288" rIns="18288" tIns="18288" bIns="18288">
            <a:spAutoFit/>
          </a:bodyPr>
          <a:lstStyle/>
          <a:p>
            <a:pPr algn="ctr"/>
            <a:r>
              <a:rPr sz="1700" b="0" i="1">
                <a:solidFill>
                  <a:srgbClr val="B8401A"/>
                </a:solidFill>
                <a:latin typeface="Times New Roman"/>
                <a:ea typeface="Hiragino Sans GB"/>
              </a:rPr>
              <a:t>W</a:t>
            </a:r>
            <a:r>
              <a:rPr sz="1700" b="0" i="0">
                <a:solidFill>
                  <a:srgbClr val="B8401A"/>
                </a:solidFill>
                <a:latin typeface="Times New Roman"/>
                <a:ea typeface="Hiragino Sans GB"/>
              </a:rPr>
              <a:t> </a:t>
            </a:r>
            <a:r>
              <a:rPr sz="1700" b="0" i="0">
                <a:solidFill>
                  <a:srgbClr val="B8401A"/>
                </a:solidFill>
                <a:latin typeface="Times New Roman"/>
                <a:ea typeface="Hiragino Sans GB"/>
              </a:rPr>
              <a:t>+</a:t>
            </a:r>
            <a:r>
              <a:rPr sz="1700" b="0" i="0">
                <a:solidFill>
                  <a:srgbClr val="B8401A"/>
                </a:solidFill>
                <a:latin typeface="Times New Roman"/>
                <a:ea typeface="Hiragino Sans GB"/>
              </a:rPr>
              <a:t> </a:t>
            </a:r>
            <a:r>
              <a:rPr sz="1700" b="0" i="1">
                <a:solidFill>
                  <a:srgbClr val="B8401A"/>
                </a:solidFill>
                <a:latin typeface="Times New Roman"/>
                <a:ea typeface="Hiragino Sans GB"/>
              </a:rPr>
              <a:t>X</a:t>
            </a:r>
            <a:r>
              <a:rPr sz="1700" b="0" i="0">
                <a:solidFill>
                  <a:srgbClr val="B8401A"/>
                </a:solidFill>
                <a:latin typeface="Times New Roman"/>
                <a:ea typeface="Hiragino Sans GB"/>
              </a:rPr>
              <a:t> </a:t>
            </a:r>
            <a:r>
              <a:rPr sz="1700" b="0" i="0">
                <a:solidFill>
                  <a:srgbClr val="B8401A"/>
                </a:solidFill>
                <a:latin typeface="Times New Roman"/>
                <a:ea typeface="Hiragino Sans GB"/>
              </a:rPr>
              <a:t>+</a:t>
            </a:r>
            <a:r>
              <a:rPr sz="1700" b="0" i="0">
                <a:solidFill>
                  <a:srgbClr val="B8401A"/>
                </a:solidFill>
                <a:latin typeface="Times New Roman"/>
                <a:ea typeface="Hiragino Sans GB"/>
              </a:rPr>
              <a:t> </a:t>
            </a:r>
            <a:r>
              <a:rPr sz="1700" b="0" i="1">
                <a:solidFill>
                  <a:srgbClr val="B8401A"/>
                </a:solidFill>
                <a:latin typeface="Times New Roman"/>
                <a:ea typeface="Hiragino Sans GB"/>
              </a:rPr>
              <a:t>Y</a:t>
            </a:r>
            <a:r>
              <a:rPr sz="1700" b="0" i="0">
                <a:solidFill>
                  <a:srgbClr val="B8401A"/>
                </a:solidFill>
                <a:latin typeface="Times New Roman"/>
                <a:ea typeface="Hiragino Sans GB"/>
              </a:rPr>
              <a:t> </a:t>
            </a:r>
            <a:r>
              <a:rPr sz="1700" b="0" i="0">
                <a:solidFill>
                  <a:srgbClr val="B8401A"/>
                </a:solidFill>
                <a:latin typeface="Times New Roman"/>
                <a:ea typeface="Hiragino Sans GB"/>
              </a:rPr>
              <a:t>+</a:t>
            </a:r>
            <a:r>
              <a:rPr sz="1700" b="0" i="0">
                <a:solidFill>
                  <a:srgbClr val="B8401A"/>
                </a:solidFill>
                <a:latin typeface="Times New Roman"/>
                <a:ea typeface="Hiragino Sans GB"/>
              </a:rPr>
              <a:t> </a:t>
            </a:r>
            <a:r>
              <a:rPr sz="1700" b="0" i="1">
                <a:solidFill>
                  <a:srgbClr val="B8401A"/>
                </a:solidFill>
                <a:latin typeface="Times New Roman"/>
                <a:ea typeface="Hiragino Sans GB"/>
              </a:rPr>
              <a:t>Z</a:t>
            </a:r>
            <a:r>
              <a:rPr sz="1700" b="0" i="1">
                <a:solidFill>
                  <a:srgbClr val="B8401A"/>
                </a:solidFill>
                <a:latin typeface="Times New Roman"/>
                <a:ea typeface="Hiragino Sans GB"/>
              </a:rPr>
              <a:t>S</a:t>
            </a:r>
            <a:r>
              <a:rPr sz="1700" b="0" i="0">
                <a:solidFill>
                  <a:srgbClr val="B8401A"/>
                </a:solidFill>
                <a:latin typeface="Times New Roman"/>
                <a:ea typeface="Hiragino Sans GB"/>
              </a:rPr>
              <a:t>′</a:t>
            </a:r>
            <a:r>
              <a:rPr sz="1700" b="0" i="1">
                <a:solidFill>
                  <a:srgbClr val="B8401A"/>
                </a:solidFill>
                <a:latin typeface="Times New Roman"/>
                <a:ea typeface="Hiragino Sans GB"/>
              </a:rPr>
              <a:t>V</a:t>
            </a:r>
          </a:p>
        </p:txBody>
      </p:sp>
      <p:sp>
        <p:nvSpPr>
          <p:cNvPr id="102" name="deckkit-motif-loud"/>
          <p:cNvSpPr/>
          <p:nvPr/>
        </p:nvSpPr>
        <p:spPr>
          <a:xfrm>
            <a:off x="6092717" y="2818790"/>
            <a:ext cx="1483367" cy="164591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50000"/>
                </a:moveTo>
                <a:lnTo>
                  <a:pt x="100000" y="50000"/>
                </a:lnTo>
                <a:moveTo>
                  <a:pt x="91370" y="0"/>
                </a:moveTo>
                <a:lnTo>
                  <a:pt x="100000" y="50000"/>
                </a:lnTo>
                <a:moveTo>
                  <a:pt x="91370" y="100000"/>
                </a:moveTo>
                <a:lnTo>
                  <a:pt x="100000" y="50000"/>
                </a:lnTo>
              </a:path>
            </a:pathLst>
          </a:custGeom>
          <a:noFill/>
          <a:ln w="17780" cap="rnd">
            <a:solidFill>
              <a:srgbClr val="B8401A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3" name="deckkit-motif-loud"/>
          <p:cNvSpPr txBox="1"/>
          <p:nvPr/>
        </p:nvSpPr>
        <p:spPr>
          <a:xfrm>
            <a:off x="5909837" y="2517038"/>
            <a:ext cx="1849127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B8401A"/>
                </a:solidFill>
                <a:latin typeface="Courier New"/>
                <a:ea typeface="Hiragino Sans GB"/>
              </a:rPr>
              <a:t>化简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1143000" y="4980291"/>
            <a:ext cx="1828800" cy="25603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3E5674"/>
                </a:solidFill>
                <a:latin typeface="Courier New"/>
                <a:ea typeface="Hiragino Sans GB"/>
              </a:rPr>
              <a:t>图5　化简前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7987565" y="4361312"/>
            <a:ext cx="1828800" cy="25603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3E5674"/>
                </a:solidFill>
                <a:latin typeface="Courier New"/>
                <a:ea typeface="Hiragino Sans GB"/>
              </a:rPr>
              <a:t>图6　化简后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6001277" y="3102254"/>
            <a:ext cx="1803407" cy="640080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000" b="0" i="0">
                <a:solidFill>
                  <a:srgbClr val="1E3A5F"/>
                </a:solidFill>
                <a:latin typeface="Times New Roman"/>
                <a:ea typeface="Hiragino Sans GB"/>
              </a:rPr>
              <a:t>13</a:t>
            </a:r>
            <a:r>
              <a:rPr sz="2600" b="0" i="0">
                <a:solidFill>
                  <a:srgbClr val="3E5674"/>
                </a:solidFill>
                <a:latin typeface="Times New Roman"/>
                <a:ea typeface="Hiragino Sans GB"/>
              </a:rPr>
              <a:t> → </a:t>
            </a:r>
            <a:r>
              <a:rPr sz="4000" b="0" i="0">
                <a:solidFill>
                  <a:srgbClr val="B8401A"/>
                </a:solidFill>
                <a:latin typeface="Times New Roman"/>
                <a:ea typeface="Hiragino Sans GB"/>
              </a:rPr>
              <a:t>6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6001277" y="3769766"/>
            <a:ext cx="1803407" cy="29260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1E3A5F"/>
                </a:solidFill>
                <a:latin typeface="Georgia"/>
                <a:ea typeface="Hiragino Sans GB"/>
              </a:rPr>
              <a:t>个触点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822960" y="5768035"/>
            <a:ext cx="7086600" cy="3950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3E5674"/>
                </a:solidFill>
                <a:latin typeface="Georgia"/>
                <a:ea typeface="Hiragino Sans GB"/>
              </a:rPr>
              <a:t>来源：AIEE论文图</a:t>
            </a:r>
            <a:r>
              <a:rPr sz="1050" b="0" i="0">
                <a:solidFill>
                  <a:srgbClr val="3E5674"/>
                </a:solidFill>
                <a:latin typeface="Times New Roman"/>
                <a:ea typeface="Hiragino Sans GB"/>
              </a:rPr>
              <a:t>5</a:t>
            </a:r>
            <a:r>
              <a:rPr sz="1050" b="0" i="0">
                <a:solidFill>
                  <a:srgbClr val="3E5674"/>
                </a:solidFill>
                <a:latin typeface="Georgia"/>
                <a:ea typeface="Hiragino Sans GB"/>
              </a:rPr>
              <a:t>, 图</a:t>
            </a:r>
            <a:r>
              <a:rPr sz="1050" b="0" i="0">
                <a:solidFill>
                  <a:srgbClr val="3E5674"/>
                </a:solidFill>
                <a:latin typeface="Times New Roman"/>
                <a:ea typeface="Hiragino Sans GB"/>
              </a:rPr>
              <a:t>6</a:t>
            </a:r>
            <a:r>
              <a:rPr sz="1050" b="0" i="0">
                <a:solidFill>
                  <a:srgbClr val="3E5674"/>
                </a:solidFill>
                <a:latin typeface="Georgia"/>
                <a:ea typeface="Hiragino Sans GB"/>
              </a:rPr>
              <a:t>; 原文“Note the large reduction in the number of elements”。触点数按原文p.</a:t>
            </a:r>
            <a:r>
              <a:rPr sz="1050" b="0" i="0">
                <a:solidFill>
                  <a:srgbClr val="3E5674"/>
                </a:solidFill>
                <a:latin typeface="Times New Roman"/>
                <a:ea typeface="Hiragino Sans GB"/>
              </a:rPr>
              <a:t>715</a:t>
            </a:r>
            <a:r>
              <a:rPr sz="1050" b="0" i="0">
                <a:solidFill>
                  <a:srgbClr val="3E5674"/>
                </a:solidFill>
                <a:latin typeface="Georgia"/>
                <a:ea typeface="Hiragino Sans GB"/>
              </a:rPr>
              <a:t>的约定计：表达式中每个字母代表一个常开或常闭触点；两式等价已用</a:t>
            </a:r>
            <a:r>
              <a:rPr sz="1050" b="0" i="0">
                <a:solidFill>
                  <a:srgbClr val="3E5674"/>
                </a:solidFill>
                <a:latin typeface="Times New Roman"/>
                <a:ea typeface="Hiragino Sans GB"/>
              </a:rPr>
              <a:t>64</a:t>
            </a:r>
            <a:r>
              <a:rPr sz="1050" b="0" i="0">
                <a:solidFill>
                  <a:srgbClr val="3E5674"/>
                </a:solidFill>
                <a:latin typeface="Georgia"/>
                <a:ea typeface="Hiragino Sans GB"/>
              </a:rPr>
              <a:t>种开关组合逐一验证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 name="vl.drafting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1" name="deckkit-a11ytitle"/>
          <p:cNvSpPr>
            <a:spLocks noGrp="1"/>
          </p:cNvSpPr>
          <p:nvPr>
            <p:ph type="title"/>
          </p:nvPr>
        </p:nvSpPr>
        <p:spPr>
          <a:xfrm>
            <a:off x="0" y="-914400"/>
            <a:ext cx="12191695" cy="457200"/>
          </a:xfrm>
          <a:ln/>
        </p:spPr>
        <p:txBody>
          <a:bodyPr/>
          <a:lstStyle/>
          <a:p>
            <a:pPr/>
            <a:r>
              <a:rPr sz="1000" b="0" i="0">
                <a:solidFill>
                  <a:srgbClr val="1E3A5F"/>
                </a:solidFill>
                <a:latin typeface="Arial"/>
                <a:ea typeface="Hiragino Sans GB"/>
              </a:rPr>
              <a:t>五个案例里，选择电路从 20 个元件降到 14 个</a:t>
            </a:r>
          </a:p>
        </p:txBody>
      </p:sp>
      <p:sp>
        <p:nvSpPr>
          <p:cNvPr id="2" name="deckkit-vl.drafting"/>
          <p:cNvSpPr/>
          <p:nvPr/>
        </p:nvSpPr>
        <p:spPr>
          <a:xfrm>
            <a:off x="292608" y="292608"/>
            <a:ext cx="11606479" cy="6272784"/>
          </a:xfrm>
          <a:prstGeom prst="rect">
            <a:avLst/>
          </a:prstGeom>
          <a:noFill/>
          <a:ln w="12700">
            <a:solidFill>
              <a:srgbClr val="1E3A5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deckkit-vl.drafting"/>
          <p:cNvSpPr/>
          <p:nvPr/>
        </p:nvSpPr>
        <p:spPr>
          <a:xfrm>
            <a:off x="384048" y="384048"/>
            <a:ext cx="11423599" cy="6089904"/>
          </a:xfrm>
          <a:prstGeom prst="rect">
            <a:avLst/>
          </a:prstGeom>
          <a:noFill/>
          <a:ln w="6350">
            <a:solidFill>
              <a:srgbClr val="1E3A5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deckkit-vl.drafting"/>
          <p:cNvSpPr txBox="1"/>
          <p:nvPr/>
        </p:nvSpPr>
        <p:spPr>
          <a:xfrm>
            <a:off x="1198854" y="27432"/>
            <a:ext cx="274320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1</a:t>
            </a:r>
          </a:p>
        </p:txBody>
      </p:sp>
      <p:sp>
        <p:nvSpPr>
          <p:cNvPr id="5" name="deckkit-vl.drafting"/>
          <p:cNvSpPr txBox="1"/>
          <p:nvPr/>
        </p:nvSpPr>
        <p:spPr>
          <a:xfrm>
            <a:off x="3102787" y="27432"/>
            <a:ext cx="274320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2</a:t>
            </a:r>
          </a:p>
        </p:txBody>
      </p:sp>
      <p:sp>
        <p:nvSpPr>
          <p:cNvPr id="6" name="deckkit-vl.drafting"/>
          <p:cNvSpPr txBox="1"/>
          <p:nvPr/>
        </p:nvSpPr>
        <p:spPr>
          <a:xfrm>
            <a:off x="5006720" y="27432"/>
            <a:ext cx="274320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3</a:t>
            </a:r>
          </a:p>
        </p:txBody>
      </p:sp>
      <p:sp>
        <p:nvSpPr>
          <p:cNvPr id="7" name="deckkit-vl.drafting"/>
          <p:cNvSpPr txBox="1"/>
          <p:nvPr/>
        </p:nvSpPr>
        <p:spPr>
          <a:xfrm>
            <a:off x="6910654" y="27432"/>
            <a:ext cx="274320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4</a:t>
            </a:r>
          </a:p>
        </p:txBody>
      </p:sp>
      <p:sp>
        <p:nvSpPr>
          <p:cNvPr id="8" name="deckkit-vl.drafting"/>
          <p:cNvSpPr txBox="1"/>
          <p:nvPr/>
        </p:nvSpPr>
        <p:spPr>
          <a:xfrm>
            <a:off x="8814587" y="27432"/>
            <a:ext cx="274320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5</a:t>
            </a:r>
          </a:p>
        </p:txBody>
      </p:sp>
      <p:sp>
        <p:nvSpPr>
          <p:cNvPr id="9" name="deckkit-vl.drafting"/>
          <p:cNvSpPr txBox="1"/>
          <p:nvPr/>
        </p:nvSpPr>
        <p:spPr>
          <a:xfrm>
            <a:off x="10718520" y="27432"/>
            <a:ext cx="274320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6</a:t>
            </a:r>
          </a:p>
        </p:txBody>
      </p:sp>
      <p:sp>
        <p:nvSpPr>
          <p:cNvPr id="10" name="deckkit-vl.drafting"/>
          <p:cNvSpPr txBox="1"/>
          <p:nvPr/>
        </p:nvSpPr>
        <p:spPr>
          <a:xfrm>
            <a:off x="18288" y="1035557"/>
            <a:ext cx="256032" cy="219456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A</a:t>
            </a:r>
          </a:p>
        </p:txBody>
      </p:sp>
      <p:sp>
        <p:nvSpPr>
          <p:cNvPr id="11" name="deckkit-vl.drafting"/>
          <p:cNvSpPr txBox="1"/>
          <p:nvPr/>
        </p:nvSpPr>
        <p:spPr>
          <a:xfrm>
            <a:off x="18288" y="2558034"/>
            <a:ext cx="256032" cy="219456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B</a:t>
            </a:r>
          </a:p>
        </p:txBody>
      </p:sp>
      <p:sp>
        <p:nvSpPr>
          <p:cNvPr id="12" name="deckkit-vl.drafting"/>
          <p:cNvSpPr txBox="1"/>
          <p:nvPr/>
        </p:nvSpPr>
        <p:spPr>
          <a:xfrm>
            <a:off x="18288" y="4080509"/>
            <a:ext cx="256032" cy="219456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C</a:t>
            </a:r>
          </a:p>
        </p:txBody>
      </p:sp>
      <p:sp>
        <p:nvSpPr>
          <p:cNvPr id="13" name="deckkit-vl.drafting"/>
          <p:cNvSpPr txBox="1"/>
          <p:nvPr/>
        </p:nvSpPr>
        <p:spPr>
          <a:xfrm>
            <a:off x="18288" y="5602986"/>
            <a:ext cx="256032" cy="219456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D</a:t>
            </a:r>
          </a:p>
        </p:txBody>
      </p:sp>
      <p:sp>
        <p:nvSpPr>
          <p:cNvPr id="14" name="deckkit-vl.drafting"/>
          <p:cNvSpPr/>
          <p:nvPr/>
        </p:nvSpPr>
        <p:spPr>
          <a:xfrm>
            <a:off x="8131759" y="5541264"/>
            <a:ext cx="3566160" cy="822960"/>
          </a:xfrm>
          <a:prstGeom prst="rect">
            <a:avLst/>
          </a:prstGeom>
          <a:noFill/>
          <a:ln w="9525">
            <a:solidFill>
              <a:srgbClr val="1E3A5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5" name="deckkit-vl.drafting"/>
          <p:cNvCxnSpPr/>
          <p:nvPr/>
        </p:nvCxnSpPr>
        <p:spPr>
          <a:xfrm>
            <a:off x="10485424" y="5541264"/>
            <a:ext cx="0" cy="822960"/>
          </a:xfrm>
          <a:prstGeom prst="line">
            <a:avLst/>
          </a:prstGeom>
          <a:ln w="6350">
            <a:solidFill>
              <a:srgbClr val="1E3A5F"/>
            </a:solidFill>
          </a:ln>
          <a:effectLst/>
        </p:spPr>
      </p:cxnSp>
      <p:sp>
        <p:nvSpPr>
          <p:cNvPr id="16" name="deckkit-vl.drafting"/>
          <p:cNvSpPr txBox="1"/>
          <p:nvPr/>
        </p:nvSpPr>
        <p:spPr>
          <a:xfrm>
            <a:off x="10558576" y="5596127"/>
            <a:ext cx="1084478" cy="71323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SHEET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E3A5F"/>
                </a:solidFill>
                <a:latin typeface="Courier New"/>
                <a:ea typeface="Hiragino Sans GB"/>
              </a:rPr>
              <a:t>10</a:t>
            </a:r>
          </a:p>
        </p:txBody>
      </p:sp>
      <p:sp>
        <p:nvSpPr>
          <p:cNvPr id="17" name="deckkit-vl.drafting"/>
          <p:cNvSpPr txBox="1"/>
          <p:nvPr/>
        </p:nvSpPr>
        <p:spPr>
          <a:xfrm>
            <a:off x="8204911" y="5596127"/>
            <a:ext cx="2225649" cy="71323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PROJECT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E3A5F"/>
                </a:solidFill>
                <a:latin typeface="Courier New"/>
                <a:ea typeface="Hiragino Sans GB"/>
              </a:rPr>
              <a:t>香农 1937 · 硕士论文答辩示例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04911" y="6089904"/>
            <a:ext cx="2225649" cy="219456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750" b="0" i="0">
                <a:solidFill>
                  <a:srgbClr val="3E5674"/>
                </a:solidFill>
                <a:latin typeface="Courier New"/>
                <a:ea typeface="Hiragino Sans GB"/>
              </a:rPr>
              <a:t>DRAWN 示例  DATE 1937-08-10  NTS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60" y="713232"/>
            <a:ext cx="10545775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1" i="0">
                <a:solidFill>
                  <a:srgbClr val="1E3A5F"/>
                </a:solidFill>
                <a:latin typeface="Courier New"/>
                <a:ea typeface="Hiragino Sans GB"/>
              </a:rPr>
              <a:t>应用案例 · 第五章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60" y="1024128"/>
            <a:ext cx="10545775" cy="53279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800" b="0" i="0">
                <a:solidFill>
                  <a:srgbClr val="1E3A5F"/>
                </a:solidFill>
                <a:latin typeface="Georgia"/>
                <a:ea typeface="Hiragino Sans GB"/>
              </a:rPr>
              <a:t>五个案例里，选择电路从</a:t>
            </a:r>
            <a:r>
              <a:rPr sz="2800" b="0" i="0">
                <a:solidFill>
                  <a:srgbClr val="1E3A5F"/>
                </a:solidFill>
                <a:latin typeface="Times New Roman"/>
                <a:ea typeface="Hiragino Sans GB"/>
              </a:rPr>
              <a:t>20</a:t>
            </a:r>
            <a:r>
              <a:rPr sz="2800" b="0" i="0">
                <a:solidFill>
                  <a:srgbClr val="1E3A5F"/>
                </a:solidFill>
                <a:latin typeface="Georgia"/>
                <a:ea typeface="Hiragino Sans GB"/>
              </a:rPr>
              <a:t>个元件降到</a:t>
            </a:r>
            <a:r>
              <a:rPr sz="2800" b="0" i="0">
                <a:solidFill>
                  <a:srgbClr val="1E3A5F"/>
                </a:solidFill>
                <a:latin typeface="Times New Roman"/>
                <a:ea typeface="Hiragino Sans GB"/>
              </a:rPr>
              <a:t>14</a:t>
            </a:r>
            <a:r>
              <a:rPr sz="2800" b="0" i="0">
                <a:solidFill>
                  <a:srgbClr val="1E3A5F"/>
                </a:solidFill>
                <a:latin typeface="Georgia"/>
                <a:ea typeface="Hiragino Sans GB"/>
              </a:rPr>
              <a:t>个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2960" y="1630070"/>
            <a:ext cx="5483803" cy="31089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E3A5F"/>
                </a:solidFill>
                <a:latin typeface="Georgia"/>
                <a:ea typeface="Hiragino Sans GB"/>
              </a:rPr>
              <a:t>案例</a:t>
            </a:r>
            <a:r>
              <a:rPr sz="1350" b="1" i="0">
                <a:solidFill>
                  <a:srgbClr val="1E3A5F"/>
                </a:solidFill>
                <a:latin typeface="Times New Roman"/>
                <a:ea typeface="Hiragino Sans GB"/>
              </a:rPr>
              <a:t>1</a:t>
            </a:r>
            <a:r>
              <a:rPr sz="1350" b="1" i="0">
                <a:solidFill>
                  <a:srgbClr val="1E3A5F"/>
                </a:solidFill>
                <a:latin typeface="Georgia"/>
                <a:ea typeface="Hiragino Sans GB"/>
              </a:rPr>
              <a:t>　选择电路：w, x, y, z中恰有</a:t>
            </a:r>
            <a:r>
              <a:rPr sz="1350" b="1" i="0">
                <a:solidFill>
                  <a:srgbClr val="1E3A5F"/>
                </a:solidFill>
                <a:latin typeface="Times New Roman"/>
                <a:ea typeface="Hiragino Sans GB"/>
              </a:rPr>
              <a:t>1</a:t>
            </a:r>
            <a:r>
              <a:rPr sz="1350" b="1" i="0">
                <a:solidFill>
                  <a:srgbClr val="1E3A5F"/>
                </a:solidFill>
                <a:latin typeface="Georgia"/>
                <a:ea typeface="Hiragino Sans GB"/>
              </a:rPr>
              <a:t>, </a:t>
            </a:r>
            <a:r>
              <a:rPr sz="1350" b="1" i="0">
                <a:solidFill>
                  <a:srgbClr val="1E3A5F"/>
                </a:solidFill>
                <a:latin typeface="Times New Roman"/>
                <a:ea typeface="Hiragino Sans GB"/>
              </a:rPr>
              <a:t>3</a:t>
            </a:r>
            <a:r>
              <a:rPr sz="1350" b="1" i="0">
                <a:solidFill>
                  <a:srgbClr val="1E3A5F"/>
                </a:solidFill>
                <a:latin typeface="Georgia"/>
                <a:ea typeface="Hiragino Sans GB"/>
              </a:rPr>
              <a:t>或</a:t>
            </a:r>
            <a:r>
              <a:rPr sz="1350" b="1" i="0">
                <a:solidFill>
                  <a:srgbClr val="1E3A5F"/>
                </a:solidFill>
                <a:latin typeface="Times New Roman"/>
                <a:ea typeface="Hiragino Sans GB"/>
              </a:rPr>
              <a:t>4</a:t>
            </a:r>
            <a:r>
              <a:rPr sz="1350" b="1" i="0">
                <a:solidFill>
                  <a:srgbClr val="1E3A5F"/>
                </a:solidFill>
                <a:latin typeface="Georgia"/>
                <a:ea typeface="Hiragino Sans GB"/>
              </a:rPr>
              <a:t>个动作时U动作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2960" y="2014118"/>
            <a:ext cx="1051560" cy="329184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3E5674"/>
                </a:solidFill>
                <a:latin typeface="Georgia"/>
                <a:ea typeface="Hiragino Sans GB"/>
              </a:rPr>
              <a:t>综合一步：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828800" y="1922678"/>
            <a:ext cx="3017520" cy="475488"/>
          </a:xfrm>
          <a:prstGeom prst="rect">
            <a:avLst/>
          </a:prstGeom>
          <a:noFill/>
          <a:ln/>
        </p:spPr>
        <p:txBody>
          <a:bodyPr wrap="square" anchor="ctr" lIns="18288" rIns="18288" tIns="18288" bIns="18288">
            <a:spAutoFit/>
          </a:bodyPr>
          <a:lstStyle/>
          <a:p>
            <a:pPr algn="l"/>
            <a:r>
              <a:rPr sz="2200" b="0" i="1">
                <a:solidFill>
                  <a:srgbClr val="B8401A"/>
                </a:solidFill>
                <a:latin typeface="Times New Roman"/>
                <a:ea typeface="Hiragino Sans GB"/>
              </a:rPr>
              <a:t>U</a:t>
            </a:r>
            <a:r>
              <a:rPr sz="2200" b="0" i="0">
                <a:solidFill>
                  <a:srgbClr val="B8401A"/>
                </a:solidFill>
                <a:latin typeface="Times New Roman"/>
                <a:ea typeface="Hiragino Sans GB"/>
              </a:rPr>
              <a:t> </a:t>
            </a:r>
            <a:r>
              <a:rPr sz="2200" b="0" i="0">
                <a:solidFill>
                  <a:srgbClr val="B8401A"/>
                </a:solidFill>
                <a:latin typeface="Times New Roman"/>
                <a:ea typeface="Hiragino Sans GB"/>
              </a:rPr>
              <a:t>=</a:t>
            </a:r>
            <a:r>
              <a:rPr sz="2200" b="0" i="0">
                <a:solidFill>
                  <a:srgbClr val="B8401A"/>
                </a:solidFill>
                <a:latin typeface="Times New Roman"/>
                <a:ea typeface="Hiragino Sans GB"/>
              </a:rPr>
              <a:t> </a:t>
            </a:r>
            <a:r>
              <a:rPr sz="2200" b="0" i="1">
                <a:solidFill>
                  <a:srgbClr val="B8401A"/>
                </a:solidFill>
                <a:latin typeface="Times New Roman"/>
                <a:ea typeface="Hiragino Sans GB"/>
              </a:rPr>
              <a:t>S</a:t>
            </a:r>
            <a:r>
              <a:rPr sz="1364" b="0" i="0" baseline="-22000">
                <a:solidFill>
                  <a:srgbClr val="B8401A"/>
                </a:solidFill>
                <a:latin typeface="Times New Roman"/>
                <a:ea typeface="Hiragino Sans GB"/>
              </a:rPr>
              <a:t>1</a:t>
            </a:r>
            <a:r>
              <a:rPr sz="1364" b="0" i="0" baseline="-22000">
                <a:solidFill>
                  <a:srgbClr val="B8401A"/>
                </a:solidFill>
                <a:latin typeface="Times New Roman"/>
                <a:ea typeface="Hiragino Sans GB"/>
              </a:rPr>
              <a:t>,</a:t>
            </a:r>
            <a:r>
              <a:rPr sz="1364" b="0" i="0" baseline="-22000">
                <a:solidFill>
                  <a:srgbClr val="B8401A"/>
                </a:solidFill>
                <a:latin typeface="Times New Roman"/>
                <a:ea typeface="Hiragino Sans GB"/>
              </a:rPr>
              <a:t>3</a:t>
            </a:r>
            <a:r>
              <a:rPr sz="1364" b="0" i="0" baseline="-22000">
                <a:solidFill>
                  <a:srgbClr val="B8401A"/>
                </a:solidFill>
                <a:latin typeface="Times New Roman"/>
                <a:ea typeface="Hiragino Sans GB"/>
              </a:rPr>
              <a:t>,</a:t>
            </a:r>
            <a:r>
              <a:rPr sz="1364" b="0" i="0" baseline="-22000">
                <a:solidFill>
                  <a:srgbClr val="B8401A"/>
                </a:solidFill>
                <a:latin typeface="Times New Roman"/>
                <a:ea typeface="Hiragino Sans GB"/>
              </a:rPr>
              <a:t>4</a:t>
            </a:r>
            <a:r>
              <a:rPr sz="2200" b="0" i="0">
                <a:solidFill>
                  <a:srgbClr val="B8401A"/>
                </a:solidFill>
                <a:latin typeface="Times New Roman"/>
                <a:ea typeface="Hiragino Sans GB"/>
              </a:rPr>
              <a:t>(</a:t>
            </a:r>
            <a:r>
              <a:rPr sz="2200" b="0" i="1">
                <a:solidFill>
                  <a:srgbClr val="B8401A"/>
                </a:solidFill>
                <a:latin typeface="Times New Roman"/>
                <a:ea typeface="Hiragino Sans GB"/>
              </a:rPr>
              <a:t>w</a:t>
            </a:r>
            <a:r>
              <a:rPr sz="2200" b="0" i="0">
                <a:solidFill>
                  <a:srgbClr val="B8401A"/>
                </a:solidFill>
                <a:latin typeface="Times New Roman"/>
                <a:ea typeface="Hiragino Sans GB"/>
              </a:rPr>
              <a:t>,</a:t>
            </a:r>
            <a:r>
              <a:rPr sz="2200" b="0" i="0">
                <a:solidFill>
                  <a:srgbClr val="B8401A"/>
                </a:solidFill>
                <a:latin typeface="Times New Roman"/>
                <a:ea typeface="Hiragino Sans GB"/>
              </a:rPr>
              <a:t> </a:t>
            </a:r>
            <a:r>
              <a:rPr sz="2200" b="0" i="1">
                <a:solidFill>
                  <a:srgbClr val="B8401A"/>
                </a:solidFill>
                <a:latin typeface="Times New Roman"/>
                <a:ea typeface="Hiragino Sans GB"/>
              </a:rPr>
              <a:t>x</a:t>
            </a:r>
            <a:r>
              <a:rPr sz="2200" b="0" i="0">
                <a:solidFill>
                  <a:srgbClr val="B8401A"/>
                </a:solidFill>
                <a:latin typeface="Times New Roman"/>
                <a:ea typeface="Hiragino Sans GB"/>
              </a:rPr>
              <a:t>,</a:t>
            </a:r>
            <a:r>
              <a:rPr sz="2200" b="0" i="0">
                <a:solidFill>
                  <a:srgbClr val="B8401A"/>
                </a:solidFill>
                <a:latin typeface="Times New Roman"/>
                <a:ea typeface="Hiragino Sans GB"/>
              </a:rPr>
              <a:t> </a:t>
            </a:r>
            <a:r>
              <a:rPr sz="2200" b="0" i="1">
                <a:solidFill>
                  <a:srgbClr val="B8401A"/>
                </a:solidFill>
                <a:latin typeface="Times New Roman"/>
                <a:ea typeface="Hiragino Sans GB"/>
              </a:rPr>
              <a:t>y</a:t>
            </a:r>
            <a:r>
              <a:rPr sz="2200" b="0" i="0">
                <a:solidFill>
                  <a:srgbClr val="B8401A"/>
                </a:solidFill>
                <a:latin typeface="Times New Roman"/>
                <a:ea typeface="Hiragino Sans GB"/>
              </a:rPr>
              <a:t>,</a:t>
            </a:r>
            <a:r>
              <a:rPr sz="2200" b="0" i="0">
                <a:solidFill>
                  <a:srgbClr val="B8401A"/>
                </a:solidFill>
                <a:latin typeface="Times New Roman"/>
                <a:ea typeface="Hiragino Sans GB"/>
              </a:rPr>
              <a:t> </a:t>
            </a:r>
            <a:r>
              <a:rPr sz="2200" b="0" i="1">
                <a:solidFill>
                  <a:srgbClr val="B8401A"/>
                </a:solidFill>
                <a:latin typeface="Times New Roman"/>
                <a:ea typeface="Hiragino Sans GB"/>
              </a:rPr>
              <a:t>z</a:t>
            </a:r>
            <a:r>
              <a:rPr sz="2200" b="0" i="0">
                <a:solidFill>
                  <a:srgbClr val="B8401A"/>
                </a:solidFill>
                <a:latin typeface="Times New Roman"/>
                <a:ea typeface="Hiragino Sans GB"/>
              </a:rPr>
              <a:t>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846320" y="2014118"/>
            <a:ext cx="1460442" cy="329184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3E5674"/>
                </a:solidFill>
                <a:latin typeface="Georgia"/>
                <a:ea typeface="Hiragino Sans GB"/>
              </a:rPr>
              <a:t>→ 画出图</a:t>
            </a:r>
            <a:r>
              <a:rPr sz="1350" b="0" i="0">
                <a:solidFill>
                  <a:srgbClr val="3E5674"/>
                </a:solidFill>
                <a:latin typeface="Times New Roman"/>
                <a:ea typeface="Hiragino Sans GB"/>
              </a:rPr>
              <a:t>31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386522" y="2517038"/>
            <a:ext cx="1920240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3E5674"/>
                </a:solidFill>
                <a:latin typeface="Courier New"/>
                <a:ea typeface="Hiragino Sans GB"/>
              </a:rPr>
              <a:t>单位：元件数（零基）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4400" y="2517038"/>
            <a:ext cx="5483803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 i="0">
                <a:solidFill>
                  <a:srgbClr val="1E3A5F"/>
                </a:solidFill>
                <a:latin typeface="Georgia"/>
                <a:ea typeface="Hiragino Sans GB"/>
              </a:rPr>
              <a:t>直接写成最简串并联形式（图</a:t>
            </a:r>
            <a:r>
              <a:rPr sz="1350" b="0" i="0">
                <a:solidFill>
                  <a:srgbClr val="1E3A5F"/>
                </a:solidFill>
                <a:latin typeface="Times New Roman"/>
                <a:ea typeface="Hiragino Sans GB"/>
              </a:rPr>
              <a:t>30</a:t>
            </a:r>
            <a:r>
              <a:rPr sz="1350" b="0" i="0">
                <a:solidFill>
                  <a:srgbClr val="1E3A5F"/>
                </a:solidFill>
                <a:latin typeface="Georgia"/>
                <a:ea typeface="Hiragino Sans GB"/>
              </a:rPr>
              <a:t>）</a:t>
            </a:r>
          </a:p>
        </p:txBody>
      </p:sp>
      <p:sp>
        <p:nvSpPr>
          <p:cNvPr id="28" name="deckkit-datum:selective:20.0"/>
          <p:cNvSpPr/>
          <p:nvPr/>
        </p:nvSpPr>
        <p:spPr>
          <a:xfrm>
            <a:off x="914400" y="2946806"/>
            <a:ext cx="4935163" cy="914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deckkit-motif-quiet"/>
          <p:cNvSpPr/>
          <p:nvPr/>
        </p:nvSpPr>
        <p:spPr>
          <a:xfrm>
            <a:off x="914400" y="2809646"/>
            <a:ext cx="4935163" cy="320040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0" y="100000"/>
                </a:lnTo>
                <a:moveTo>
                  <a:pt x="100000" y="0"/>
                </a:moveTo>
                <a:lnTo>
                  <a:pt x="100000" y="100000"/>
                </a:lnTo>
              </a:path>
            </a:pathLst>
          </a:custGeom>
          <a:noFill/>
          <a:ln w="7620" cap="rnd">
            <a:solidFill>
              <a:srgbClr val="1E3A5F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941003" y="2809646"/>
            <a:ext cx="822960" cy="31089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600" b="1" i="0">
                <a:solidFill>
                  <a:srgbClr val="1E3A5F"/>
                </a:solidFill>
                <a:latin typeface="Courier New"/>
                <a:ea typeface="Hiragino Sans GB"/>
              </a:rPr>
              <a:t>20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14400" y="3321710"/>
            <a:ext cx="5483803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 i="0">
                <a:solidFill>
                  <a:srgbClr val="1E3A5F"/>
                </a:solidFill>
                <a:latin typeface="Georgia"/>
                <a:ea typeface="Hiragino Sans GB"/>
              </a:rPr>
              <a:t>对称函数法（图</a:t>
            </a:r>
            <a:r>
              <a:rPr sz="1350" b="0" i="0">
                <a:solidFill>
                  <a:srgbClr val="1E3A5F"/>
                </a:solidFill>
                <a:latin typeface="Times New Roman"/>
                <a:ea typeface="Hiragino Sans GB"/>
              </a:rPr>
              <a:t>31</a:t>
            </a:r>
            <a:r>
              <a:rPr sz="1350" b="0" i="0">
                <a:solidFill>
                  <a:srgbClr val="1E3A5F"/>
                </a:solidFill>
                <a:latin typeface="Georgia"/>
                <a:ea typeface="Hiragino Sans GB"/>
              </a:rPr>
              <a:t>）</a:t>
            </a:r>
          </a:p>
        </p:txBody>
      </p:sp>
      <p:sp>
        <p:nvSpPr>
          <p:cNvPr id="32" name="deckkit-datum:selective:15.0"/>
          <p:cNvSpPr/>
          <p:nvPr/>
        </p:nvSpPr>
        <p:spPr>
          <a:xfrm>
            <a:off x="914400" y="3751478"/>
            <a:ext cx="3701372" cy="914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deckkit-motif-quiet"/>
          <p:cNvSpPr/>
          <p:nvPr/>
        </p:nvSpPr>
        <p:spPr>
          <a:xfrm>
            <a:off x="914400" y="3614318"/>
            <a:ext cx="3701372" cy="320040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0" y="100000"/>
                </a:lnTo>
                <a:moveTo>
                  <a:pt x="100000" y="0"/>
                </a:moveTo>
                <a:lnTo>
                  <a:pt x="100000" y="100000"/>
                </a:lnTo>
              </a:path>
            </a:pathLst>
          </a:custGeom>
          <a:noFill/>
          <a:ln w="7620" cap="rnd">
            <a:solidFill>
              <a:srgbClr val="1E3A5F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4707212" y="3614318"/>
            <a:ext cx="822960" cy="31089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600" b="1" i="0">
                <a:solidFill>
                  <a:srgbClr val="1E3A5F"/>
                </a:solidFill>
                <a:latin typeface="Courier New"/>
                <a:ea typeface="Hiragino Sans GB"/>
              </a:rPr>
              <a:t>15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14400" y="4126382"/>
            <a:ext cx="5483803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1" i="0">
                <a:solidFill>
                  <a:srgbClr val="B8401A"/>
                </a:solidFill>
                <a:latin typeface="Georgia"/>
                <a:ea typeface="Hiragino Sans GB"/>
              </a:rPr>
              <a:t>取反后求对偶网络（图</a:t>
            </a:r>
            <a:r>
              <a:rPr sz="1350" b="1" i="0">
                <a:solidFill>
                  <a:srgbClr val="B8401A"/>
                </a:solidFill>
                <a:latin typeface="Times New Roman"/>
                <a:ea typeface="Hiragino Sans GB"/>
              </a:rPr>
              <a:t>33</a:t>
            </a:r>
            <a:r>
              <a:rPr sz="1350" b="1" i="0">
                <a:solidFill>
                  <a:srgbClr val="B8401A"/>
                </a:solidFill>
                <a:latin typeface="Georgia"/>
                <a:ea typeface="Hiragino Sans GB"/>
              </a:rPr>
              <a:t>）</a:t>
            </a:r>
          </a:p>
        </p:txBody>
      </p:sp>
      <p:sp>
        <p:nvSpPr>
          <p:cNvPr id="36" name="deckkit-datum:selective:14.0"/>
          <p:cNvSpPr/>
          <p:nvPr/>
        </p:nvSpPr>
        <p:spPr>
          <a:xfrm>
            <a:off x="914400" y="4556150"/>
            <a:ext cx="3454614" cy="91440"/>
          </a:xfrm>
          <a:prstGeom prst="rect">
            <a:avLst/>
          </a:prstGeom>
          <a:solidFill>
            <a:srgbClr val="E2552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deckkit-motif-quiet"/>
          <p:cNvSpPr/>
          <p:nvPr/>
        </p:nvSpPr>
        <p:spPr>
          <a:xfrm>
            <a:off x="914400" y="4418990"/>
            <a:ext cx="3454614" cy="320040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0" y="100000"/>
                </a:lnTo>
                <a:moveTo>
                  <a:pt x="100000" y="0"/>
                </a:moveTo>
                <a:lnTo>
                  <a:pt x="100000" y="100000"/>
                </a:lnTo>
              </a:path>
            </a:pathLst>
          </a:custGeom>
          <a:noFill/>
          <a:ln w="7620" cap="rnd">
            <a:solidFill>
              <a:srgbClr val="1E3A5F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4460454" y="4418990"/>
            <a:ext cx="822960" cy="31089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600" b="1" i="0">
                <a:solidFill>
                  <a:srgbClr val="B8401A"/>
                </a:solidFill>
                <a:latin typeface="Courier New"/>
                <a:ea typeface="Hiragino Sans GB"/>
              </a:rPr>
              <a:t>14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22960" y="4949342"/>
            <a:ext cx="5483803" cy="54864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3E5674"/>
                </a:solidFill>
                <a:latin typeface="Georgia"/>
                <a:ea typeface="Hiragino Sans GB"/>
              </a:rPr>
              <a:t>原文（图</a:t>
            </a:r>
            <a:r>
              <a:rPr sz="1050" b="0" i="0">
                <a:solidFill>
                  <a:srgbClr val="3E5674"/>
                </a:solidFill>
                <a:latin typeface="Times New Roman"/>
                <a:ea typeface="Hiragino Sans GB"/>
              </a:rPr>
              <a:t>33</a:t>
            </a:r>
            <a:r>
              <a:rPr sz="1050" b="0" i="0">
                <a:solidFill>
                  <a:srgbClr val="3E5674"/>
                </a:solidFill>
                <a:latin typeface="Georgia"/>
                <a:ea typeface="Hiragino Sans GB"/>
              </a:rPr>
              <a:t>）：“This contains </a:t>
            </a:r>
            <a:r>
              <a:rPr sz="1050" b="0" i="0">
                <a:solidFill>
                  <a:srgbClr val="3E5674"/>
                </a:solidFill>
                <a:latin typeface="Times New Roman"/>
                <a:ea typeface="Hiragino Sans GB"/>
              </a:rPr>
              <a:t>14</a:t>
            </a:r>
            <a:r>
              <a:rPr sz="1050" b="0" i="0">
                <a:solidFill>
                  <a:srgbClr val="3E5674"/>
                </a:solidFill>
                <a:latin typeface="Georgia"/>
                <a:ea typeface="Hiragino Sans GB"/>
              </a:rPr>
              <a:t> elements and is probably the most economical circuit of any sort.”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834051" y="1648358"/>
            <a:ext cx="4534683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1" i="0">
                <a:solidFill>
                  <a:srgbClr val="1E3A5F"/>
                </a:solidFill>
                <a:latin typeface="Courier New"/>
                <a:ea typeface="Hiragino Sans GB"/>
              </a:rPr>
              <a:t>零件表 · 其余四个案例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834051" y="1995830"/>
            <a:ext cx="292608" cy="292608"/>
          </a:xfrm>
          <a:prstGeom prst="ellipse">
            <a:avLst/>
          </a:prstGeom>
          <a:solidFill>
            <a:srgbClr val="F1EFE8"/>
          </a:solidFill>
          <a:ln w="11430">
            <a:solidFill>
              <a:srgbClr val="1E3A5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deckkit-overlap:a numbered balloon: the number sits inside its circle"/>
          <p:cNvSpPr txBox="1"/>
          <p:nvPr/>
        </p:nvSpPr>
        <p:spPr>
          <a:xfrm>
            <a:off x="6834051" y="1995830"/>
            <a:ext cx="292608" cy="292608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E3A5F"/>
                </a:solidFill>
                <a:latin typeface="Courier New"/>
                <a:ea typeface="Hiragino Sans GB"/>
              </a:rPr>
              <a:t>2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236387" y="1977542"/>
            <a:ext cx="4132347" cy="29260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1" i="0">
                <a:solidFill>
                  <a:srgbClr val="1E3A5F"/>
                </a:solidFill>
                <a:latin typeface="Georgia"/>
                <a:ea typeface="Hiragino Sans GB"/>
              </a:rPr>
              <a:t>继电器密码锁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236387" y="2270150"/>
            <a:ext cx="4132347" cy="427939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0" i="0">
                <a:solidFill>
                  <a:srgbClr val="3E5674"/>
                </a:solidFill>
                <a:latin typeface="Georgia"/>
                <a:ea typeface="Hiragino Sans GB"/>
              </a:rPr>
              <a:t>五个按钮a–e, 须按c, b, a与c同按、d的顺序操作才开锁；按错即报警。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834051" y="2807817"/>
            <a:ext cx="292608" cy="292608"/>
          </a:xfrm>
          <a:prstGeom prst="ellipse">
            <a:avLst/>
          </a:prstGeom>
          <a:solidFill>
            <a:srgbClr val="F1EFE8"/>
          </a:solidFill>
          <a:ln w="11430">
            <a:solidFill>
              <a:srgbClr val="1E3A5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deckkit-overlap:a numbered balloon: the number sits inside its circle"/>
          <p:cNvSpPr txBox="1"/>
          <p:nvPr/>
        </p:nvSpPr>
        <p:spPr>
          <a:xfrm>
            <a:off x="6834051" y="2807817"/>
            <a:ext cx="292608" cy="292608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E3A5F"/>
                </a:solidFill>
                <a:latin typeface="Courier New"/>
                <a:ea typeface="Hiragino Sans GB"/>
              </a:rPr>
              <a:t>3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236387" y="2789529"/>
            <a:ext cx="4132347" cy="29260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1" i="0">
                <a:solidFill>
                  <a:srgbClr val="1E3A5F"/>
                </a:solidFill>
                <a:latin typeface="Georgia"/>
                <a:ea typeface="Hiragino Sans GB"/>
              </a:rPr>
              <a:t>计票电路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236387" y="3082137"/>
            <a:ext cx="4132347" cy="427939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0" i="0">
                <a:solidFill>
                  <a:srgbClr val="3E5674"/>
                </a:solidFill>
                <a:latin typeface="Times New Roman"/>
                <a:ea typeface="Hiragino Sans GB"/>
              </a:rPr>
              <a:t>12</a:t>
            </a:r>
            <a:r>
              <a:rPr sz="1200" b="0" i="0">
                <a:solidFill>
                  <a:srgbClr val="3E5674"/>
                </a:solidFill>
                <a:latin typeface="Georgia"/>
                <a:ea typeface="Hiragino Sans GB"/>
              </a:rPr>
              <a:t>个投票开关、</a:t>
            </a:r>
            <a:r>
              <a:rPr sz="1200" b="0" i="0">
                <a:solidFill>
                  <a:srgbClr val="3E5674"/>
                </a:solidFill>
                <a:latin typeface="Times New Roman"/>
                <a:ea typeface="Hiragino Sans GB"/>
              </a:rPr>
              <a:t>13</a:t>
            </a:r>
            <a:r>
              <a:rPr sz="1200" b="0" i="0">
                <a:solidFill>
                  <a:srgbClr val="3E5674"/>
                </a:solidFill>
                <a:latin typeface="Georgia"/>
                <a:ea typeface="Hiragino Sans GB"/>
              </a:rPr>
              <a:t>盏灯（</a:t>
            </a:r>
            <a:r>
              <a:rPr sz="1200" b="0" i="0">
                <a:solidFill>
                  <a:srgbClr val="3E5674"/>
                </a:solidFill>
                <a:latin typeface="Times New Roman"/>
                <a:ea typeface="Hiragino Sans GB"/>
              </a:rPr>
              <a:t>0–12</a:t>
            </a:r>
            <a:r>
              <a:rPr sz="1200" b="0" i="0">
                <a:solidFill>
                  <a:srgbClr val="3E5674"/>
                </a:solidFill>
                <a:latin typeface="Georgia"/>
                <a:ea typeface="Hiragino Sans GB"/>
              </a:rPr>
              <a:t>），按下控制钮C时亮出“赞成”票数。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834051" y="3619804"/>
            <a:ext cx="292608" cy="292608"/>
          </a:xfrm>
          <a:prstGeom prst="ellipse">
            <a:avLst/>
          </a:prstGeom>
          <a:solidFill>
            <a:srgbClr val="F1EFE8"/>
          </a:solidFill>
          <a:ln w="11430">
            <a:solidFill>
              <a:srgbClr val="1E3A5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deckkit-overlap:a numbered balloon: the number sits inside its circle"/>
          <p:cNvSpPr txBox="1"/>
          <p:nvPr/>
        </p:nvSpPr>
        <p:spPr>
          <a:xfrm>
            <a:off x="6834051" y="3619804"/>
            <a:ext cx="292608" cy="292608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E3A5F"/>
                </a:solidFill>
                <a:latin typeface="Courier New"/>
                <a:ea typeface="Hiragino Sans GB"/>
              </a:rPr>
              <a:t>4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236387" y="3601516"/>
            <a:ext cx="4132347" cy="29260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1" i="0">
                <a:solidFill>
                  <a:srgbClr val="1E3A5F"/>
                </a:solidFill>
                <a:latin typeface="Georgia"/>
                <a:ea typeface="Hiragino Sans GB"/>
              </a:rPr>
              <a:t>二进制加法器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236387" y="3894124"/>
            <a:ext cx="4132347" cy="427939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0" i="0">
                <a:solidFill>
                  <a:srgbClr val="3E5674"/>
                </a:solidFill>
                <a:latin typeface="Georgia"/>
                <a:ea typeface="Hiragino Sans GB"/>
              </a:rPr>
              <a:t>开关表示两个二进制数的各位，继电器给出每一位的和与进位；最低位之和即两数最低位的“异或”。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834051" y="4431792"/>
            <a:ext cx="292608" cy="292608"/>
          </a:xfrm>
          <a:prstGeom prst="ellipse">
            <a:avLst/>
          </a:prstGeom>
          <a:solidFill>
            <a:srgbClr val="F1EFE8"/>
          </a:solidFill>
          <a:ln w="11430">
            <a:solidFill>
              <a:srgbClr val="1E3A5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deckkit-overlap:a numbered balloon: the number sits inside its circle"/>
          <p:cNvSpPr txBox="1"/>
          <p:nvPr/>
        </p:nvSpPr>
        <p:spPr>
          <a:xfrm>
            <a:off x="6834051" y="4431792"/>
            <a:ext cx="292608" cy="292608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E3A5F"/>
                </a:solidFill>
                <a:latin typeface="Courier New"/>
                <a:ea typeface="Hiragino Sans GB"/>
              </a:rPr>
              <a:t>5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7236387" y="4413504"/>
            <a:ext cx="4132347" cy="29260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1" i="0">
                <a:solidFill>
                  <a:srgbClr val="1E3A5F"/>
                </a:solidFill>
                <a:latin typeface="Georgia"/>
                <a:ea typeface="Hiragino Sans GB"/>
              </a:rPr>
              <a:t>因数表机器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7236387" y="4706112"/>
            <a:ext cx="4132347" cy="427939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0" i="0">
                <a:solidFill>
                  <a:srgbClr val="3E5674"/>
                </a:solidFill>
                <a:latin typeface="Georgia"/>
                <a:ea typeface="Hiragino Sans GB"/>
              </a:rPr>
              <a:t>按埃拉托色尼筛法，自动打印</a:t>
            </a:r>
            <a:r>
              <a:rPr sz="1200" b="0" i="0">
                <a:solidFill>
                  <a:srgbClr val="3E5674"/>
                </a:solidFill>
                <a:latin typeface="Times New Roman"/>
                <a:ea typeface="Hiragino Sans GB"/>
              </a:rPr>
              <a:t>1</a:t>
            </a:r>
            <a:r>
              <a:rPr sz="1200" b="0" i="0">
                <a:solidFill>
                  <a:srgbClr val="3E5674"/>
                </a:solidFill>
                <a:latin typeface="Georgia"/>
                <a:ea typeface="Hiragino Sans GB"/>
              </a:rPr>
              <a:t>至</a:t>
            </a:r>
            <a:r>
              <a:rPr sz="1200" b="0" i="0">
                <a:solidFill>
                  <a:srgbClr val="3E5674"/>
                </a:solidFill>
                <a:latin typeface="Times New Roman"/>
                <a:ea typeface="Hiragino Sans GB"/>
              </a:rPr>
              <a:t>1</a:t>
            </a:r>
            <a:r>
              <a:rPr sz="1200" b="0" i="0">
                <a:solidFill>
                  <a:srgbClr val="3E5674"/>
                </a:solidFill>
                <a:latin typeface="Georgia"/>
                <a:ea typeface="Hiragino Sans GB"/>
              </a:rPr>
              <a:t>亿各整数的最小因数并标出素数。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22960" y="5768035"/>
            <a:ext cx="7086600" cy="3950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3E5674"/>
                </a:solidFill>
                <a:latin typeface="Georgia"/>
                <a:ea typeface="Hiragino Sans GB"/>
              </a:rPr>
              <a:t>来源：AIEE论文第V章Illustrative Examples（选择电路、密码锁、加法器）；计票电路、因数表机器见硕士论文第V章（第</a:t>
            </a:r>
            <a:r>
              <a:rPr sz="1050" b="0" i="0">
                <a:solidFill>
                  <a:srgbClr val="3E5674"/>
                </a:solidFill>
                <a:latin typeface="Times New Roman"/>
                <a:ea typeface="Hiragino Sans GB"/>
              </a:rPr>
              <a:t>58</a:t>
            </a:r>
            <a:r>
              <a:rPr sz="1050" b="0" i="0">
                <a:solidFill>
                  <a:srgbClr val="3E5674"/>
                </a:solidFill>
                <a:latin typeface="Georgia"/>
                <a:ea typeface="Hiragino Sans GB"/>
              </a:rPr>
              <a:t>, </a:t>
            </a:r>
            <a:r>
              <a:rPr sz="1050" b="0" i="0">
                <a:solidFill>
                  <a:srgbClr val="3E5674"/>
                </a:solidFill>
                <a:latin typeface="Times New Roman"/>
                <a:ea typeface="Hiragino Sans GB"/>
              </a:rPr>
              <a:t>62</a:t>
            </a:r>
            <a:r>
              <a:rPr sz="1050" b="0" i="0">
                <a:solidFill>
                  <a:srgbClr val="3E5674"/>
                </a:solidFill>
                <a:latin typeface="Georgia"/>
                <a:ea typeface="Hiragino Sans GB"/>
              </a:rPr>
              <a:t>页）。原文称这些例子“更多是演示演算的用法，而非描述实用装置”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 name="vl.drafting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1" name="deckkit-a11ytitle"/>
          <p:cNvSpPr>
            <a:spLocks noGrp="1"/>
          </p:cNvSpPr>
          <p:nvPr>
            <p:ph type="title"/>
          </p:nvPr>
        </p:nvSpPr>
        <p:spPr>
          <a:xfrm>
            <a:off x="0" y="-914400"/>
            <a:ext cx="12191695" cy="457200"/>
          </a:xfrm>
          <a:ln/>
        </p:spPr>
        <p:txBody>
          <a:bodyPr/>
          <a:lstStyle/>
          <a:p>
            <a:pPr/>
            <a:r>
              <a:rPr sz="1000" b="0" i="0">
                <a:solidFill>
                  <a:srgbClr val="1E3A5F"/>
                </a:solidFill>
                <a:latin typeface="Arial"/>
                <a:ea typeface="Hiragino Sans GB"/>
              </a:rPr>
              <a:t>把开关电路设计变成了一门可以计算的学问</a:t>
            </a:r>
          </a:p>
        </p:txBody>
      </p:sp>
      <p:sp>
        <p:nvSpPr>
          <p:cNvPr id="2" name="deckkit-vl.drafting"/>
          <p:cNvSpPr/>
          <p:nvPr/>
        </p:nvSpPr>
        <p:spPr>
          <a:xfrm>
            <a:off x="292608" y="292608"/>
            <a:ext cx="11606479" cy="6272784"/>
          </a:xfrm>
          <a:prstGeom prst="rect">
            <a:avLst/>
          </a:prstGeom>
          <a:noFill/>
          <a:ln w="12700">
            <a:solidFill>
              <a:srgbClr val="1E3A5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deckkit-vl.drafting"/>
          <p:cNvSpPr/>
          <p:nvPr/>
        </p:nvSpPr>
        <p:spPr>
          <a:xfrm>
            <a:off x="384048" y="384048"/>
            <a:ext cx="11423599" cy="6089904"/>
          </a:xfrm>
          <a:prstGeom prst="rect">
            <a:avLst/>
          </a:prstGeom>
          <a:noFill/>
          <a:ln w="6350">
            <a:solidFill>
              <a:srgbClr val="1E3A5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deckkit-vl.drafting"/>
          <p:cNvSpPr txBox="1"/>
          <p:nvPr/>
        </p:nvSpPr>
        <p:spPr>
          <a:xfrm>
            <a:off x="1198854" y="27432"/>
            <a:ext cx="274320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1</a:t>
            </a:r>
          </a:p>
        </p:txBody>
      </p:sp>
      <p:sp>
        <p:nvSpPr>
          <p:cNvPr id="5" name="deckkit-vl.drafting"/>
          <p:cNvSpPr txBox="1"/>
          <p:nvPr/>
        </p:nvSpPr>
        <p:spPr>
          <a:xfrm>
            <a:off x="3102787" y="27432"/>
            <a:ext cx="274320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2</a:t>
            </a:r>
          </a:p>
        </p:txBody>
      </p:sp>
      <p:sp>
        <p:nvSpPr>
          <p:cNvPr id="6" name="deckkit-vl.drafting"/>
          <p:cNvSpPr txBox="1"/>
          <p:nvPr/>
        </p:nvSpPr>
        <p:spPr>
          <a:xfrm>
            <a:off x="5006720" y="27432"/>
            <a:ext cx="274320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3</a:t>
            </a:r>
          </a:p>
        </p:txBody>
      </p:sp>
      <p:sp>
        <p:nvSpPr>
          <p:cNvPr id="7" name="deckkit-vl.drafting"/>
          <p:cNvSpPr txBox="1"/>
          <p:nvPr/>
        </p:nvSpPr>
        <p:spPr>
          <a:xfrm>
            <a:off x="6910654" y="27432"/>
            <a:ext cx="274320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4</a:t>
            </a:r>
          </a:p>
        </p:txBody>
      </p:sp>
      <p:sp>
        <p:nvSpPr>
          <p:cNvPr id="8" name="deckkit-vl.drafting"/>
          <p:cNvSpPr txBox="1"/>
          <p:nvPr/>
        </p:nvSpPr>
        <p:spPr>
          <a:xfrm>
            <a:off x="8814587" y="27432"/>
            <a:ext cx="274320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5</a:t>
            </a:r>
          </a:p>
        </p:txBody>
      </p:sp>
      <p:sp>
        <p:nvSpPr>
          <p:cNvPr id="9" name="deckkit-vl.drafting"/>
          <p:cNvSpPr txBox="1"/>
          <p:nvPr/>
        </p:nvSpPr>
        <p:spPr>
          <a:xfrm>
            <a:off x="10718520" y="27432"/>
            <a:ext cx="274320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6</a:t>
            </a:r>
          </a:p>
        </p:txBody>
      </p:sp>
      <p:sp>
        <p:nvSpPr>
          <p:cNvPr id="10" name="deckkit-vl.drafting"/>
          <p:cNvSpPr txBox="1"/>
          <p:nvPr/>
        </p:nvSpPr>
        <p:spPr>
          <a:xfrm>
            <a:off x="18288" y="1035557"/>
            <a:ext cx="256032" cy="219456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A</a:t>
            </a:r>
          </a:p>
        </p:txBody>
      </p:sp>
      <p:sp>
        <p:nvSpPr>
          <p:cNvPr id="11" name="deckkit-vl.drafting"/>
          <p:cNvSpPr txBox="1"/>
          <p:nvPr/>
        </p:nvSpPr>
        <p:spPr>
          <a:xfrm>
            <a:off x="18288" y="2558034"/>
            <a:ext cx="256032" cy="219456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B</a:t>
            </a:r>
          </a:p>
        </p:txBody>
      </p:sp>
      <p:sp>
        <p:nvSpPr>
          <p:cNvPr id="12" name="deckkit-vl.drafting"/>
          <p:cNvSpPr txBox="1"/>
          <p:nvPr/>
        </p:nvSpPr>
        <p:spPr>
          <a:xfrm>
            <a:off x="18288" y="4080509"/>
            <a:ext cx="256032" cy="219456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C</a:t>
            </a:r>
          </a:p>
        </p:txBody>
      </p:sp>
      <p:sp>
        <p:nvSpPr>
          <p:cNvPr id="13" name="deckkit-vl.drafting"/>
          <p:cNvSpPr txBox="1"/>
          <p:nvPr/>
        </p:nvSpPr>
        <p:spPr>
          <a:xfrm>
            <a:off x="18288" y="5602986"/>
            <a:ext cx="256032" cy="219456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D</a:t>
            </a:r>
          </a:p>
        </p:txBody>
      </p:sp>
      <p:sp>
        <p:nvSpPr>
          <p:cNvPr id="14" name="deckkit-vl.drafting"/>
          <p:cNvSpPr/>
          <p:nvPr/>
        </p:nvSpPr>
        <p:spPr>
          <a:xfrm>
            <a:off x="8131759" y="5541264"/>
            <a:ext cx="3566160" cy="822960"/>
          </a:xfrm>
          <a:prstGeom prst="rect">
            <a:avLst/>
          </a:prstGeom>
          <a:noFill/>
          <a:ln w="9525">
            <a:solidFill>
              <a:srgbClr val="1E3A5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5" name="deckkit-vl.drafting"/>
          <p:cNvCxnSpPr/>
          <p:nvPr/>
        </p:nvCxnSpPr>
        <p:spPr>
          <a:xfrm>
            <a:off x="10485424" y="5541264"/>
            <a:ext cx="0" cy="822960"/>
          </a:xfrm>
          <a:prstGeom prst="line">
            <a:avLst/>
          </a:prstGeom>
          <a:ln w="6350">
            <a:solidFill>
              <a:srgbClr val="1E3A5F"/>
            </a:solidFill>
          </a:ln>
          <a:effectLst/>
        </p:spPr>
      </p:cxnSp>
      <p:sp>
        <p:nvSpPr>
          <p:cNvPr id="16" name="deckkit-vl.drafting"/>
          <p:cNvSpPr txBox="1"/>
          <p:nvPr/>
        </p:nvSpPr>
        <p:spPr>
          <a:xfrm>
            <a:off x="10558576" y="5596127"/>
            <a:ext cx="1084478" cy="71323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SHEET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E3A5F"/>
                </a:solidFill>
                <a:latin typeface="Courier New"/>
                <a:ea typeface="Hiragino Sans GB"/>
              </a:rPr>
              <a:t>11</a:t>
            </a:r>
          </a:p>
        </p:txBody>
      </p:sp>
      <p:sp>
        <p:nvSpPr>
          <p:cNvPr id="17" name="deckkit-vl.drafting"/>
          <p:cNvSpPr txBox="1"/>
          <p:nvPr/>
        </p:nvSpPr>
        <p:spPr>
          <a:xfrm>
            <a:off x="8204911" y="5596127"/>
            <a:ext cx="2225649" cy="71323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PROJECT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E3A5F"/>
                </a:solidFill>
                <a:latin typeface="Courier New"/>
                <a:ea typeface="Hiragino Sans GB"/>
              </a:rPr>
              <a:t>香农 1937 · 硕士论文答辩示例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04911" y="6089904"/>
            <a:ext cx="2225649" cy="219456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750" b="0" i="0">
                <a:solidFill>
                  <a:srgbClr val="3E5674"/>
                </a:solidFill>
                <a:latin typeface="Courier New"/>
                <a:ea typeface="Hiragino Sans GB"/>
              </a:rPr>
              <a:t>DRAWN 示例  DATE 1937-08-10  NTS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60" y="713232"/>
            <a:ext cx="10545775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1" i="0">
                <a:solidFill>
                  <a:srgbClr val="1E3A5F"/>
                </a:solidFill>
                <a:latin typeface="Courier New"/>
                <a:ea typeface="Hiragino Sans GB"/>
              </a:rPr>
              <a:t>结果与贡献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60" y="1024128"/>
            <a:ext cx="10545775" cy="53279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800" b="0" i="0">
                <a:solidFill>
                  <a:srgbClr val="1E3A5F"/>
                </a:solidFill>
                <a:latin typeface="Georgia"/>
                <a:ea typeface="Hiragino Sans GB"/>
              </a:rPr>
              <a:t>把开关电路设计变成了一门可以计算的学问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22960" y="1831238"/>
            <a:ext cx="384048" cy="384048"/>
          </a:xfrm>
          <a:prstGeom prst="ellipse">
            <a:avLst/>
          </a:prstGeom>
          <a:solidFill>
            <a:srgbClr val="F1EFE8"/>
          </a:solidFill>
          <a:ln w="11430">
            <a:solidFill>
              <a:srgbClr val="1E3A5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deckkit-overlap:a numbered balloon: the number sits inside its circle"/>
          <p:cNvSpPr txBox="1"/>
          <p:nvPr/>
        </p:nvSpPr>
        <p:spPr>
          <a:xfrm>
            <a:off x="822960" y="1831238"/>
            <a:ext cx="384048" cy="384048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9" b="1" i="0">
                <a:solidFill>
                  <a:srgbClr val="1E3A5F"/>
                </a:solidFill>
                <a:latin typeface="Courier New"/>
                <a:ea typeface="Hiragino Sans GB"/>
              </a:rPr>
              <a:t>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371600" y="1849526"/>
            <a:ext cx="4062816" cy="31089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600" b="1" i="0">
                <a:solidFill>
                  <a:srgbClr val="1E3A5F"/>
                </a:solidFill>
                <a:latin typeface="Georgia"/>
                <a:ea typeface="Hiragino Sans GB"/>
              </a:rPr>
              <a:t>一套电路演算</a:t>
            </a:r>
          </a:p>
        </p:txBody>
      </p:sp>
      <p:sp>
        <p:nvSpPr>
          <p:cNvPr id="25" name="deckkit-motif-quiet"/>
          <p:cNvSpPr/>
          <p:nvPr/>
        </p:nvSpPr>
        <p:spPr>
          <a:xfrm>
            <a:off x="5388696" y="2014118"/>
            <a:ext cx="91440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0"/>
                </a:lnTo>
              </a:path>
            </a:pathLst>
          </a:custGeom>
          <a:noFill/>
          <a:ln w="7620" cap="rnd">
            <a:solidFill>
              <a:srgbClr val="1E3A5F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" name="TextBox 25">
            <a:hlinkClick action="ppaction://hlinksldjump" r:id="rId4"/>
          </p:cNvPr>
          <p:cNvSpPr txBox="1"/>
          <p:nvPr/>
        </p:nvSpPr>
        <p:spPr>
          <a:xfrm>
            <a:off x="5525856" y="1876958"/>
            <a:ext cx="1097280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3E5674"/>
                </a:solidFill>
                <a:latin typeface="Courier New"/>
                <a:ea typeface="Hiragino Sans GB"/>
              </a:rPr>
              <a:t>见图纸06–08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71600" y="2215286"/>
            <a:ext cx="5251536" cy="515721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 i="0">
                <a:solidFill>
                  <a:srgbClr val="3E5674"/>
                </a:solidFill>
                <a:latin typeface="Georgia"/>
                <a:ea typeface="Hiragino Sans GB"/>
              </a:rPr>
              <a:t>任何串并联电路都对应一个阻抗函数；用公设和定理演算，就能分析、综合、化简。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22960" y="2968752"/>
            <a:ext cx="384048" cy="384048"/>
          </a:xfrm>
          <a:prstGeom prst="ellipse">
            <a:avLst/>
          </a:prstGeom>
          <a:solidFill>
            <a:srgbClr val="F1EFE8"/>
          </a:solidFill>
          <a:ln w="11430">
            <a:solidFill>
              <a:srgbClr val="1E3A5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deckkit-overlap:a numbered balloon: the number sits inside its circle"/>
          <p:cNvSpPr txBox="1"/>
          <p:nvPr/>
        </p:nvSpPr>
        <p:spPr>
          <a:xfrm>
            <a:off x="822960" y="2968752"/>
            <a:ext cx="384048" cy="384048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9" b="1" i="0">
                <a:solidFill>
                  <a:srgbClr val="1E3A5F"/>
                </a:solidFill>
                <a:latin typeface="Courier New"/>
                <a:ea typeface="Hiragino Sans GB"/>
              </a:rPr>
              <a:t>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371600" y="2987040"/>
            <a:ext cx="4062816" cy="31089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600" b="1" i="0">
                <a:solidFill>
                  <a:srgbClr val="1E3A5F"/>
                </a:solidFill>
                <a:latin typeface="Georgia"/>
                <a:ea typeface="Hiragino Sans GB"/>
              </a:rPr>
              <a:t>电路与逻辑同构</a:t>
            </a:r>
          </a:p>
        </p:txBody>
      </p:sp>
      <p:sp>
        <p:nvSpPr>
          <p:cNvPr id="31" name="deckkit-motif-quiet"/>
          <p:cNvSpPr/>
          <p:nvPr/>
        </p:nvSpPr>
        <p:spPr>
          <a:xfrm>
            <a:off x="5388696" y="3151632"/>
            <a:ext cx="91440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0"/>
                </a:lnTo>
              </a:path>
            </a:pathLst>
          </a:custGeom>
          <a:noFill/>
          <a:ln w="7620" cap="rnd">
            <a:solidFill>
              <a:srgbClr val="1E3A5F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" name="TextBox 31">
            <a:hlinkClick action="ppaction://hlinksldjump" r:id="rId5"/>
          </p:cNvPr>
          <p:cNvSpPr txBox="1"/>
          <p:nvPr/>
        </p:nvSpPr>
        <p:spPr>
          <a:xfrm>
            <a:off x="5525856" y="3014472"/>
            <a:ext cx="1097280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3E5674"/>
                </a:solidFill>
                <a:latin typeface="Courier New"/>
                <a:ea typeface="Hiragino Sans GB"/>
              </a:rPr>
              <a:t>见图纸07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371600" y="3352800"/>
            <a:ext cx="5251536" cy="515721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 i="0">
                <a:solidFill>
                  <a:srgbClr val="3E5674"/>
                </a:solidFill>
                <a:latin typeface="Georgia"/>
                <a:ea typeface="Hiragino Sans GB"/>
              </a:rPr>
              <a:t>演算与命题演算完全类比：凡能用“如果、或、且”等词在有限步内完整说清的运算，都能用继电器自动完成。</a:t>
            </a:r>
          </a:p>
        </p:txBody>
      </p:sp>
      <p:sp>
        <p:nvSpPr>
          <p:cNvPr id="34" name="Rectangle 33"/>
          <p:cNvSpPr/>
          <p:nvPr/>
        </p:nvSpPr>
        <p:spPr>
          <a:xfrm>
            <a:off x="822960" y="4106265"/>
            <a:ext cx="384048" cy="384048"/>
          </a:xfrm>
          <a:prstGeom prst="ellipse">
            <a:avLst/>
          </a:prstGeom>
          <a:solidFill>
            <a:srgbClr val="F1EFE8"/>
          </a:solidFill>
          <a:ln w="11430">
            <a:solidFill>
              <a:srgbClr val="1E3A5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deckkit-overlap:a numbered balloon: the number sits inside its circle"/>
          <p:cNvSpPr txBox="1"/>
          <p:nvPr/>
        </p:nvSpPr>
        <p:spPr>
          <a:xfrm>
            <a:off x="822960" y="4106265"/>
            <a:ext cx="384048" cy="384048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9" b="1" i="0">
                <a:solidFill>
                  <a:srgbClr val="1E3A5F"/>
                </a:solidFill>
                <a:latin typeface="Courier New"/>
                <a:ea typeface="Hiragino Sans GB"/>
              </a:rPr>
              <a:t>3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371600" y="4124553"/>
            <a:ext cx="4062816" cy="31089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600" b="1" i="0">
                <a:solidFill>
                  <a:srgbClr val="1E3A5F"/>
                </a:solidFill>
                <a:latin typeface="Georgia"/>
                <a:ea typeface="Hiragino Sans GB"/>
              </a:rPr>
              <a:t>可操作的工具箱</a:t>
            </a:r>
          </a:p>
        </p:txBody>
      </p:sp>
      <p:sp>
        <p:nvSpPr>
          <p:cNvPr id="37" name="deckkit-motif-quiet"/>
          <p:cNvSpPr/>
          <p:nvPr/>
        </p:nvSpPr>
        <p:spPr>
          <a:xfrm>
            <a:off x="5388696" y="4289145"/>
            <a:ext cx="91440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0"/>
                </a:lnTo>
              </a:path>
            </a:pathLst>
          </a:custGeom>
          <a:noFill/>
          <a:ln w="7620" cap="rnd">
            <a:solidFill>
              <a:srgbClr val="1E3A5F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" name="TextBox 37">
            <a:hlinkClick action="ppaction://hlinksldjump" r:id="rId6"/>
          </p:cNvPr>
          <p:cNvSpPr txBox="1"/>
          <p:nvPr/>
        </p:nvSpPr>
        <p:spPr>
          <a:xfrm>
            <a:off x="5525856" y="4151985"/>
            <a:ext cx="1097280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3E5674"/>
                </a:solidFill>
                <a:latin typeface="Courier New"/>
                <a:ea typeface="Hiragino Sans GB"/>
              </a:rPr>
              <a:t>见图纸08–10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371600" y="4490313"/>
            <a:ext cx="5251536" cy="515721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 i="0">
                <a:solidFill>
                  <a:srgbClr val="3E5674"/>
                </a:solidFill>
                <a:latin typeface="Georgia"/>
                <a:ea typeface="Hiragino Sans GB"/>
              </a:rPr>
              <a:t>化简定理、非串并联网络（星-网、三角-星变换）、对称函数、对偶网络，以及二进制加法器。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255882" y="1739798"/>
            <a:ext cx="4112852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1" i="0">
                <a:solidFill>
                  <a:srgbClr val="1E3A5F"/>
                </a:solidFill>
                <a:latin typeface="Courier New"/>
                <a:ea typeface="Hiragino Sans GB"/>
              </a:rPr>
              <a:t>历史评价</a:t>
            </a:r>
          </a:p>
        </p:txBody>
      </p:sp>
      <p:sp>
        <p:nvSpPr>
          <p:cNvPr id="41" name="Rectangle 40"/>
          <p:cNvSpPr/>
          <p:nvPr/>
        </p:nvSpPr>
        <p:spPr>
          <a:xfrm>
            <a:off x="7255882" y="2105558"/>
            <a:ext cx="36576" cy="911961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7457050" y="2105558"/>
            <a:ext cx="3884252" cy="582777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1E3A5F"/>
                </a:solidFill>
                <a:latin typeface="Georgia"/>
                <a:ea typeface="Hiragino Sans GB"/>
              </a:rPr>
              <a:t>加德纳认为，这可能是</a:t>
            </a:r>
            <a:r>
              <a:rPr sz="1600" b="0" i="0">
                <a:solidFill>
                  <a:srgbClr val="1E3A5F"/>
                </a:solidFill>
                <a:latin typeface="Times New Roman"/>
                <a:ea typeface="Hiragino Sans GB"/>
              </a:rPr>
              <a:t>20</a:t>
            </a:r>
            <a:r>
              <a:rPr sz="1600" b="0" i="0">
                <a:solidFill>
                  <a:srgbClr val="1E3A5F"/>
                </a:solidFill>
                <a:latin typeface="Georgia"/>
                <a:ea typeface="Hiragino Sans GB"/>
              </a:rPr>
              <a:t>世纪最重要、也最著名的硕士论文。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457050" y="2743200"/>
            <a:ext cx="3884252" cy="19751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3E5674"/>
                </a:solidFill>
                <a:latin typeface="Georgia"/>
                <a:ea typeface="Hiragino Sans GB"/>
              </a:rPr>
              <a:t>Howard Gardner; 据MIT Slice, MAA转引，意译</a:t>
            </a:r>
          </a:p>
        </p:txBody>
      </p:sp>
      <p:sp>
        <p:nvSpPr>
          <p:cNvPr id="44" name="Rectangle 43"/>
          <p:cNvSpPr/>
          <p:nvPr/>
        </p:nvSpPr>
        <p:spPr>
          <a:xfrm>
            <a:off x="7255882" y="3178454"/>
            <a:ext cx="36576" cy="911961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7457050" y="3178454"/>
            <a:ext cx="3884252" cy="582777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1E3A5F"/>
                </a:solidFill>
                <a:latin typeface="Georgia"/>
                <a:ea typeface="Hiragino Sans GB"/>
              </a:rPr>
              <a:t>戈德斯坦认为，它帮助数字电路设计从一门艺术变成了一门科学。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457050" y="3816095"/>
            <a:ext cx="3884252" cy="37673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3E5674"/>
                </a:solidFill>
                <a:latin typeface="Georgia"/>
                <a:ea typeface="Hiragino Sans GB"/>
              </a:rPr>
              <a:t>Goldstine, The Computer from Pascal to von Neumann, </a:t>
            </a:r>
            <a:r>
              <a:rPr sz="1050" b="0" i="0">
                <a:solidFill>
                  <a:srgbClr val="3E5674"/>
                </a:solidFill>
                <a:latin typeface="Times New Roman"/>
                <a:ea typeface="Hiragino Sans GB"/>
              </a:rPr>
              <a:t>1972</a:t>
            </a:r>
            <a:r>
              <a:rPr sz="1050" b="0" i="0">
                <a:solidFill>
                  <a:srgbClr val="3E5674"/>
                </a:solidFill>
                <a:latin typeface="Georgia"/>
                <a:ea typeface="Hiragino Sans GB"/>
              </a:rPr>
              <a:t>, pp.</a:t>
            </a:r>
            <a:r>
              <a:rPr sz="1050" b="0" i="0">
                <a:solidFill>
                  <a:srgbClr val="3E5674"/>
                </a:solidFill>
                <a:latin typeface="Times New Roman"/>
                <a:ea typeface="Hiragino Sans GB"/>
              </a:rPr>
              <a:t>119–120</a:t>
            </a:r>
            <a:r>
              <a:rPr sz="1050" b="0" i="0">
                <a:solidFill>
                  <a:srgbClr val="3E5674"/>
                </a:solidFill>
                <a:latin typeface="Georgia"/>
                <a:ea typeface="Hiragino Sans GB"/>
              </a:rPr>
              <a:t>; 转引，意译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255882" y="4339132"/>
            <a:ext cx="822960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1E3A5F"/>
                </a:solidFill>
                <a:latin typeface="Courier New"/>
                <a:ea typeface="Hiragino Sans GB"/>
              </a:rPr>
              <a:t>奖项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895962" y="4320844"/>
            <a:ext cx="3472772" cy="54864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E3A5F"/>
                </a:solidFill>
                <a:latin typeface="Times New Roman"/>
                <a:ea typeface="Hiragino Sans GB"/>
              </a:rPr>
              <a:t>1939</a:t>
            </a:r>
            <a:r>
              <a:rPr sz="1200" b="0" i="0">
                <a:solidFill>
                  <a:srgbClr val="1E3A5F"/>
                </a:solidFill>
                <a:latin typeface="Georgia"/>
                <a:ea typeface="Hiragino Sans GB"/>
              </a:rPr>
              <a:t>年获阿尔弗雷德·诺布尔奖（一说</a:t>
            </a:r>
            <a:r>
              <a:rPr sz="1200" b="0" i="0">
                <a:solidFill>
                  <a:srgbClr val="1E3A5F"/>
                </a:solidFill>
                <a:latin typeface="Times New Roman"/>
                <a:ea typeface="Hiragino Sans GB"/>
              </a:rPr>
              <a:t>1940</a:t>
            </a:r>
            <a:r>
              <a:rPr sz="1200" b="0" i="0">
                <a:solidFill>
                  <a:srgbClr val="1E3A5F"/>
                </a:solidFill>
                <a:latin typeface="Georgia"/>
                <a:ea typeface="Hiragino Sans GB"/>
              </a:rPr>
              <a:t>年）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22960" y="5768035"/>
            <a:ext cx="7086600" cy="3950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3E5674"/>
                </a:solidFill>
                <a:latin typeface="Georgia"/>
                <a:ea typeface="Hiragino Sans GB"/>
              </a:rPr>
              <a:t>来源：加德纳语见MIT Slice“Claude Shannon”与MAA转引（原书出处未逐页核对）；戈德斯坦语据Wikipedia所引原书页码；</a:t>
            </a:r>
            <a:r>
              <a:rPr sz="1050" b="0" i="0">
                <a:solidFill>
                  <a:srgbClr val="3E5674"/>
                </a:solidFill>
                <a:latin typeface="Times New Roman"/>
                <a:ea typeface="Hiragino Sans GB"/>
              </a:rPr>
              <a:t>1939</a:t>
            </a:r>
            <a:r>
              <a:rPr sz="1050" b="0" i="0">
                <a:solidFill>
                  <a:srgbClr val="3E5674"/>
                </a:solidFill>
                <a:latin typeface="Georgia"/>
                <a:ea typeface="Hiragino Sans GB"/>
              </a:rPr>
              <a:t>年阿尔弗雷德·诺布尔奖据James (</a:t>
            </a:r>
            <a:r>
              <a:rPr sz="1050" b="0" i="0">
                <a:solidFill>
                  <a:srgbClr val="3E5674"/>
                </a:solidFill>
                <a:latin typeface="Times New Roman"/>
                <a:ea typeface="Hiragino Sans GB"/>
              </a:rPr>
              <a:t>2009</a:t>
            </a:r>
            <a:r>
              <a:rPr sz="1050" b="0" i="0">
                <a:solidFill>
                  <a:srgbClr val="3E5674"/>
                </a:solidFill>
                <a:latin typeface="Georgia"/>
                <a:ea typeface="Hiragino Sans GB"/>
              </a:rPr>
              <a:t>)（亦有资料记为</a:t>
            </a:r>
            <a:r>
              <a:rPr sz="1050" b="0" i="0">
                <a:solidFill>
                  <a:srgbClr val="3E5674"/>
                </a:solidFill>
                <a:latin typeface="Times New Roman"/>
                <a:ea typeface="Hiragino Sans GB"/>
              </a:rPr>
              <a:t>1940</a:t>
            </a:r>
            <a:r>
              <a:rPr sz="1050" b="0" i="0">
                <a:solidFill>
                  <a:srgbClr val="3E5674"/>
                </a:solidFill>
                <a:latin typeface="Georgia"/>
                <a:ea typeface="Hiragino Sans GB"/>
              </a:rPr>
              <a:t>年）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 name="vl.drafting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1" name="deckkit-a11ytitle"/>
          <p:cNvSpPr>
            <a:spLocks noGrp="1"/>
          </p:cNvSpPr>
          <p:nvPr>
            <p:ph type="title"/>
          </p:nvPr>
        </p:nvSpPr>
        <p:spPr>
          <a:xfrm>
            <a:off x="0" y="-914400"/>
            <a:ext cx="12191695" cy="457200"/>
          </a:xfrm>
          <a:ln/>
        </p:spPr>
        <p:txBody>
          <a:bodyPr/>
          <a:lstStyle/>
          <a:p>
            <a:pPr/>
            <a:r>
              <a:rPr sz="1000" b="0" i="0">
                <a:solidFill>
                  <a:srgbClr val="1E3A5F"/>
                </a:solidFill>
                <a:latin typeface="Arial"/>
                <a:ea typeface="Hiragino Sans GB"/>
              </a:rPr>
              <a:t>方法本身成立，但机械化简与时序综合留给了后人</a:t>
            </a:r>
          </a:p>
        </p:txBody>
      </p:sp>
      <p:sp>
        <p:nvSpPr>
          <p:cNvPr id="2" name="deckkit-vl.drafting"/>
          <p:cNvSpPr/>
          <p:nvPr/>
        </p:nvSpPr>
        <p:spPr>
          <a:xfrm>
            <a:off x="292608" y="292608"/>
            <a:ext cx="11606479" cy="6272784"/>
          </a:xfrm>
          <a:prstGeom prst="rect">
            <a:avLst/>
          </a:prstGeom>
          <a:noFill/>
          <a:ln w="12700">
            <a:solidFill>
              <a:srgbClr val="1E3A5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deckkit-vl.drafting"/>
          <p:cNvSpPr/>
          <p:nvPr/>
        </p:nvSpPr>
        <p:spPr>
          <a:xfrm>
            <a:off x="384048" y="384048"/>
            <a:ext cx="11423599" cy="6089904"/>
          </a:xfrm>
          <a:prstGeom prst="rect">
            <a:avLst/>
          </a:prstGeom>
          <a:noFill/>
          <a:ln w="6350">
            <a:solidFill>
              <a:srgbClr val="1E3A5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deckkit-vl.drafting"/>
          <p:cNvSpPr txBox="1"/>
          <p:nvPr/>
        </p:nvSpPr>
        <p:spPr>
          <a:xfrm>
            <a:off x="1198854" y="27432"/>
            <a:ext cx="274320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1</a:t>
            </a:r>
          </a:p>
        </p:txBody>
      </p:sp>
      <p:sp>
        <p:nvSpPr>
          <p:cNvPr id="5" name="deckkit-vl.drafting"/>
          <p:cNvSpPr txBox="1"/>
          <p:nvPr/>
        </p:nvSpPr>
        <p:spPr>
          <a:xfrm>
            <a:off x="3102787" y="27432"/>
            <a:ext cx="274320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2</a:t>
            </a:r>
          </a:p>
        </p:txBody>
      </p:sp>
      <p:sp>
        <p:nvSpPr>
          <p:cNvPr id="6" name="deckkit-vl.drafting"/>
          <p:cNvSpPr txBox="1"/>
          <p:nvPr/>
        </p:nvSpPr>
        <p:spPr>
          <a:xfrm>
            <a:off x="5006720" y="27432"/>
            <a:ext cx="274320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3</a:t>
            </a:r>
          </a:p>
        </p:txBody>
      </p:sp>
      <p:sp>
        <p:nvSpPr>
          <p:cNvPr id="7" name="deckkit-vl.drafting"/>
          <p:cNvSpPr txBox="1"/>
          <p:nvPr/>
        </p:nvSpPr>
        <p:spPr>
          <a:xfrm>
            <a:off x="6910654" y="27432"/>
            <a:ext cx="274320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4</a:t>
            </a:r>
          </a:p>
        </p:txBody>
      </p:sp>
      <p:sp>
        <p:nvSpPr>
          <p:cNvPr id="8" name="deckkit-vl.drafting"/>
          <p:cNvSpPr txBox="1"/>
          <p:nvPr/>
        </p:nvSpPr>
        <p:spPr>
          <a:xfrm>
            <a:off x="8814587" y="27432"/>
            <a:ext cx="274320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5</a:t>
            </a:r>
          </a:p>
        </p:txBody>
      </p:sp>
      <p:sp>
        <p:nvSpPr>
          <p:cNvPr id="9" name="deckkit-vl.drafting"/>
          <p:cNvSpPr txBox="1"/>
          <p:nvPr/>
        </p:nvSpPr>
        <p:spPr>
          <a:xfrm>
            <a:off x="10718520" y="27432"/>
            <a:ext cx="274320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6</a:t>
            </a:r>
          </a:p>
        </p:txBody>
      </p:sp>
      <p:sp>
        <p:nvSpPr>
          <p:cNvPr id="10" name="deckkit-vl.drafting"/>
          <p:cNvSpPr txBox="1"/>
          <p:nvPr/>
        </p:nvSpPr>
        <p:spPr>
          <a:xfrm>
            <a:off x="18288" y="1035557"/>
            <a:ext cx="256032" cy="219456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A</a:t>
            </a:r>
          </a:p>
        </p:txBody>
      </p:sp>
      <p:sp>
        <p:nvSpPr>
          <p:cNvPr id="11" name="deckkit-vl.drafting"/>
          <p:cNvSpPr txBox="1"/>
          <p:nvPr/>
        </p:nvSpPr>
        <p:spPr>
          <a:xfrm>
            <a:off x="18288" y="2558034"/>
            <a:ext cx="256032" cy="219456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B</a:t>
            </a:r>
          </a:p>
        </p:txBody>
      </p:sp>
      <p:sp>
        <p:nvSpPr>
          <p:cNvPr id="12" name="deckkit-vl.drafting"/>
          <p:cNvSpPr txBox="1"/>
          <p:nvPr/>
        </p:nvSpPr>
        <p:spPr>
          <a:xfrm>
            <a:off x="18288" y="4080509"/>
            <a:ext cx="256032" cy="219456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C</a:t>
            </a:r>
          </a:p>
        </p:txBody>
      </p:sp>
      <p:sp>
        <p:nvSpPr>
          <p:cNvPr id="13" name="deckkit-vl.drafting"/>
          <p:cNvSpPr txBox="1"/>
          <p:nvPr/>
        </p:nvSpPr>
        <p:spPr>
          <a:xfrm>
            <a:off x="18288" y="5602986"/>
            <a:ext cx="256032" cy="219456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D</a:t>
            </a:r>
          </a:p>
        </p:txBody>
      </p:sp>
      <p:sp>
        <p:nvSpPr>
          <p:cNvPr id="14" name="deckkit-vl.drafting"/>
          <p:cNvSpPr/>
          <p:nvPr/>
        </p:nvSpPr>
        <p:spPr>
          <a:xfrm>
            <a:off x="8131759" y="5541264"/>
            <a:ext cx="3566160" cy="822960"/>
          </a:xfrm>
          <a:prstGeom prst="rect">
            <a:avLst/>
          </a:prstGeom>
          <a:noFill/>
          <a:ln w="9525">
            <a:solidFill>
              <a:srgbClr val="1E3A5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5" name="deckkit-vl.drafting"/>
          <p:cNvCxnSpPr/>
          <p:nvPr/>
        </p:nvCxnSpPr>
        <p:spPr>
          <a:xfrm>
            <a:off x="10485424" y="5541264"/>
            <a:ext cx="0" cy="822960"/>
          </a:xfrm>
          <a:prstGeom prst="line">
            <a:avLst/>
          </a:prstGeom>
          <a:ln w="6350">
            <a:solidFill>
              <a:srgbClr val="1E3A5F"/>
            </a:solidFill>
          </a:ln>
          <a:effectLst/>
        </p:spPr>
      </p:cxnSp>
      <p:sp>
        <p:nvSpPr>
          <p:cNvPr id="16" name="deckkit-vl.drafting"/>
          <p:cNvSpPr txBox="1"/>
          <p:nvPr/>
        </p:nvSpPr>
        <p:spPr>
          <a:xfrm>
            <a:off x="10558576" y="5596127"/>
            <a:ext cx="1084478" cy="71323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SHEET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E3A5F"/>
                </a:solidFill>
                <a:latin typeface="Courier New"/>
                <a:ea typeface="Hiragino Sans GB"/>
              </a:rPr>
              <a:t>12</a:t>
            </a:r>
          </a:p>
        </p:txBody>
      </p:sp>
      <p:sp>
        <p:nvSpPr>
          <p:cNvPr id="17" name="deckkit-vl.drafting"/>
          <p:cNvSpPr txBox="1"/>
          <p:nvPr/>
        </p:nvSpPr>
        <p:spPr>
          <a:xfrm>
            <a:off x="8204911" y="5596127"/>
            <a:ext cx="2225649" cy="71323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PROJECT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E3A5F"/>
                </a:solidFill>
                <a:latin typeface="Courier New"/>
                <a:ea typeface="Hiragino Sans GB"/>
              </a:rPr>
              <a:t>香农 1937 · 硕士论文答辩示例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04911" y="6089904"/>
            <a:ext cx="2225649" cy="219456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750" b="0" i="0">
                <a:solidFill>
                  <a:srgbClr val="3E5674"/>
                </a:solidFill>
                <a:latin typeface="Courier New"/>
                <a:ea typeface="Hiragino Sans GB"/>
              </a:rPr>
              <a:t>DRAWN 示例  DATE 1937-08-10  NTS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60" y="713232"/>
            <a:ext cx="10545775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1" i="0">
                <a:solidFill>
                  <a:srgbClr val="1E3A5F"/>
                </a:solidFill>
                <a:latin typeface="Courier New"/>
                <a:ea typeface="Hiragino Sans GB"/>
              </a:rPr>
              <a:t>局限与后续影响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60" y="1024128"/>
            <a:ext cx="10545775" cy="53279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800" b="0" i="0">
                <a:solidFill>
                  <a:srgbClr val="1E3A5F"/>
                </a:solidFill>
                <a:latin typeface="Georgia"/>
                <a:ea typeface="Hiragino Sans GB"/>
              </a:rPr>
              <a:t>方法本身成立，但机械化简与时序综合留给了后人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2960" y="1666646"/>
            <a:ext cx="4956514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1" i="0">
                <a:solidFill>
                  <a:srgbClr val="1E3A5F"/>
                </a:solidFill>
                <a:latin typeface="Courier New"/>
                <a:ea typeface="Hiragino Sans GB"/>
              </a:rPr>
              <a:t>局限（多为原文自述）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939509" y="1666646"/>
            <a:ext cx="4429225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1" i="0">
                <a:solidFill>
                  <a:srgbClr val="1E3A5F"/>
                </a:solidFill>
                <a:latin typeface="Courier New"/>
                <a:ea typeface="Hiragino Sans GB"/>
              </a:rPr>
              <a:t>后续发展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2960" y="2059838"/>
            <a:ext cx="4956514" cy="497433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 i="0">
                <a:solidFill>
                  <a:srgbClr val="1E3A5F"/>
                </a:solidFill>
                <a:latin typeface="Georgia"/>
                <a:ea typeface="Hiragino Sans GB"/>
              </a:rPr>
              <a:t>化简“能做到什么程度，部分取决于设计者的巧思”：没有机械的最简化步骤。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60" y="2557272"/>
            <a:ext cx="4956514" cy="25603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3E5674"/>
                </a:solidFill>
                <a:latin typeface="Georgia"/>
                <a:ea typeface="Hiragino Sans GB"/>
              </a:rPr>
              <a:t>原文：“depends somewhat on the ingenuity of the designer”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939509" y="2059838"/>
            <a:ext cx="4429225" cy="934923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 i="0">
                <a:solidFill>
                  <a:srgbClr val="1E3A5F"/>
                </a:solidFill>
                <a:latin typeface="Georgia"/>
                <a:ea typeface="Hiragino Sans GB"/>
              </a:rPr>
              <a:t>图形化简：Veitch </a:t>
            </a:r>
            <a:r>
              <a:rPr sz="1350" b="0" i="0">
                <a:solidFill>
                  <a:srgbClr val="1E3A5F"/>
                </a:solidFill>
                <a:latin typeface="Times New Roman"/>
                <a:ea typeface="Hiragino Sans GB"/>
              </a:rPr>
              <a:t>1952</a:t>
            </a:r>
            <a:r>
              <a:rPr sz="1350" b="0" i="0">
                <a:solidFill>
                  <a:srgbClr val="1E3A5F"/>
                </a:solidFill>
                <a:latin typeface="Georgia"/>
                <a:ea typeface="Hiragino Sans GB"/>
              </a:rPr>
              <a:t>, 卡诺图Karnaugh </a:t>
            </a:r>
            <a:r>
              <a:rPr sz="1350" b="0" i="0">
                <a:solidFill>
                  <a:srgbClr val="1E3A5F"/>
                </a:solidFill>
                <a:latin typeface="Times New Roman"/>
                <a:ea typeface="Hiragino Sans GB"/>
              </a:rPr>
              <a:t>1953</a:t>
            </a:r>
            <a:r>
              <a:rPr sz="1350" b="0" i="0">
                <a:solidFill>
                  <a:srgbClr val="1E3A5F"/>
                </a:solidFill>
                <a:latin typeface="Georgia"/>
                <a:ea typeface="Hiragino Sans GB"/>
              </a:rPr>
              <a:t>; 列表算法：Quine </a:t>
            </a:r>
            <a:r>
              <a:rPr sz="1350" b="0" i="0">
                <a:solidFill>
                  <a:srgbClr val="1E3A5F"/>
                </a:solidFill>
                <a:latin typeface="Times New Roman"/>
                <a:ea typeface="Hiragino Sans GB"/>
              </a:rPr>
              <a:t>1952</a:t>
            </a:r>
            <a:r>
              <a:rPr sz="1350" b="0" i="0">
                <a:solidFill>
                  <a:srgbClr val="1E3A5F"/>
                </a:solidFill>
                <a:latin typeface="Georgia"/>
                <a:ea typeface="Hiragino Sans GB"/>
              </a:rPr>
              <a:t>, McCluskey </a:t>
            </a:r>
            <a:r>
              <a:rPr sz="1350" b="0" i="0">
                <a:solidFill>
                  <a:srgbClr val="1E3A5F"/>
                </a:solidFill>
                <a:latin typeface="Times New Roman"/>
                <a:ea typeface="Hiragino Sans GB"/>
              </a:rPr>
              <a:t>1956</a:t>
            </a:r>
            <a:r>
              <a:rPr sz="1350" b="0" i="0">
                <a:solidFill>
                  <a:srgbClr val="1E3A5F"/>
                </a:solidFill>
                <a:latin typeface="Georgia"/>
                <a:ea typeface="Hiragino Sans GB"/>
              </a:rPr>
              <a:t>.</a:t>
            </a:r>
          </a:p>
        </p:txBody>
      </p:sp>
      <p:sp>
        <p:nvSpPr>
          <p:cNvPr id="27" name="deckkit-motif-quiet"/>
          <p:cNvSpPr/>
          <p:nvPr/>
        </p:nvSpPr>
        <p:spPr>
          <a:xfrm>
            <a:off x="5889202" y="2206142"/>
            <a:ext cx="913147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0"/>
                </a:lnTo>
              </a:path>
            </a:pathLst>
          </a:custGeom>
          <a:noFill/>
          <a:ln w="7620" cap="rnd">
            <a:solidFill>
              <a:srgbClr val="1E3A5F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" name="deckkit-motif-quiet"/>
          <p:cNvSpPr/>
          <p:nvPr/>
        </p:nvSpPr>
        <p:spPr>
          <a:xfrm>
            <a:off x="6692621" y="2142134"/>
            <a:ext cx="109727" cy="128015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50000"/>
                </a:lnTo>
                <a:moveTo>
                  <a:pt x="0" y="100000"/>
                </a:moveTo>
                <a:lnTo>
                  <a:pt x="100000" y="50000"/>
                </a:lnTo>
              </a:path>
            </a:pathLst>
          </a:custGeom>
          <a:noFill/>
          <a:ln w="7620" cap="rnd">
            <a:solidFill>
              <a:srgbClr val="1E3A5F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" name="deckkit-motif-quiet"/>
          <p:cNvSpPr/>
          <p:nvPr/>
        </p:nvSpPr>
        <p:spPr>
          <a:xfrm>
            <a:off x="822960" y="3031337"/>
            <a:ext cx="10545775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0"/>
                </a:lnTo>
              </a:path>
            </a:pathLst>
          </a:custGeom>
          <a:noFill/>
          <a:ln w="3810" cap="rnd">
            <a:solidFill>
              <a:srgbClr val="3E5674"/>
            </a:solidFill>
            <a:prstDash val="dash"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22960" y="3104489"/>
            <a:ext cx="4956514" cy="497433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 i="0">
                <a:solidFill>
                  <a:srgbClr val="1E3A5F"/>
                </a:solidFill>
                <a:latin typeface="Georgia"/>
                <a:ea typeface="Hiragino Sans GB"/>
              </a:rPr>
              <a:t>保证的是串并联形式之内的最简；允许任意连接时，只“在某些情形下”可求最简。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22960" y="3601923"/>
            <a:ext cx="4956514" cy="25603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3E5674"/>
                </a:solidFill>
                <a:latin typeface="Georgia"/>
                <a:ea typeface="Hiragino Sans GB"/>
              </a:rPr>
              <a:t>原文：simplest “containing only series and parallel connections”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939509" y="3104489"/>
            <a:ext cx="4429225" cy="934923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 i="0">
                <a:solidFill>
                  <a:srgbClr val="1E3A5F"/>
                </a:solidFill>
                <a:latin typeface="Georgia"/>
                <a:ea typeface="Hiragino Sans GB"/>
              </a:rPr>
              <a:t>上述方法求的是两级“与或”式的最简，一般网络的最简化仍需另作处理。</a:t>
            </a:r>
          </a:p>
        </p:txBody>
      </p:sp>
      <p:sp>
        <p:nvSpPr>
          <p:cNvPr id="33" name="deckkit-motif-quiet"/>
          <p:cNvSpPr/>
          <p:nvPr/>
        </p:nvSpPr>
        <p:spPr>
          <a:xfrm>
            <a:off x="5889202" y="3250793"/>
            <a:ext cx="913147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0"/>
                </a:lnTo>
              </a:path>
            </a:pathLst>
          </a:custGeom>
          <a:noFill/>
          <a:ln w="7620" cap="rnd">
            <a:solidFill>
              <a:srgbClr val="1E3A5F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" name="deckkit-motif-quiet"/>
          <p:cNvSpPr/>
          <p:nvPr/>
        </p:nvSpPr>
        <p:spPr>
          <a:xfrm>
            <a:off x="6692621" y="3186785"/>
            <a:ext cx="109727" cy="128015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50000"/>
                </a:lnTo>
                <a:moveTo>
                  <a:pt x="0" y="100000"/>
                </a:moveTo>
                <a:lnTo>
                  <a:pt x="100000" y="50000"/>
                </a:lnTo>
              </a:path>
            </a:pathLst>
          </a:custGeom>
          <a:noFill/>
          <a:ln w="7620" cap="rnd">
            <a:solidFill>
              <a:srgbClr val="1E3A5F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" name="deckkit-motif-quiet"/>
          <p:cNvSpPr/>
          <p:nvPr/>
        </p:nvSpPr>
        <p:spPr>
          <a:xfrm>
            <a:off x="822960" y="4075988"/>
            <a:ext cx="10545775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0"/>
                </a:lnTo>
              </a:path>
            </a:pathLst>
          </a:custGeom>
          <a:noFill/>
          <a:ln w="3810" cap="rnd">
            <a:solidFill>
              <a:srgbClr val="3E5674"/>
            </a:solidFill>
            <a:prstDash val="dash"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822960" y="4149140"/>
            <a:ext cx="4956514" cy="497433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 i="0">
                <a:solidFill>
                  <a:srgbClr val="1E3A5F"/>
                </a:solidFill>
                <a:latin typeface="Georgia"/>
                <a:ea typeface="Hiragino Sans GB"/>
              </a:rPr>
              <a:t>假设继电器瞬时动作、常开常闭触点同时切换；延时和次序作为补充处理。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22960" y="4646574"/>
            <a:ext cx="4956514" cy="25603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3E5674"/>
                </a:solidFill>
                <a:latin typeface="Georgia"/>
                <a:ea typeface="Hiragino Sans GB"/>
              </a:rPr>
              <a:t>原文：“This assumes that the relay operates instantly”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939509" y="4149140"/>
            <a:ext cx="4429225" cy="934923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 i="0">
                <a:solidFill>
                  <a:srgbClr val="1E3A5F"/>
                </a:solidFill>
                <a:latin typeface="Georgia"/>
                <a:ea typeface="Hiragino Sans GB"/>
              </a:rPr>
              <a:t>时序开关电路的系统综合：Huffman, J. Franklin Inst. </a:t>
            </a:r>
            <a:r>
              <a:rPr sz="1350" b="0" i="0">
                <a:solidFill>
                  <a:srgbClr val="1E3A5F"/>
                </a:solidFill>
                <a:latin typeface="Times New Roman"/>
                <a:ea typeface="Hiragino Sans GB"/>
              </a:rPr>
              <a:t>257</a:t>
            </a:r>
            <a:r>
              <a:rPr sz="1350" b="0" i="0">
                <a:solidFill>
                  <a:srgbClr val="1E3A5F"/>
                </a:solidFill>
                <a:latin typeface="Georgia"/>
                <a:ea typeface="Hiragino Sans GB"/>
              </a:rPr>
              <a:t>(</a:t>
            </a:r>
            <a:r>
              <a:rPr sz="1350" b="0" i="0">
                <a:solidFill>
                  <a:srgbClr val="1E3A5F"/>
                </a:solidFill>
                <a:latin typeface="Times New Roman"/>
                <a:ea typeface="Hiragino Sans GB"/>
              </a:rPr>
              <a:t>1954</a:t>
            </a:r>
            <a:r>
              <a:rPr sz="1350" b="0" i="0">
                <a:solidFill>
                  <a:srgbClr val="1E3A5F"/>
                </a:solidFill>
                <a:latin typeface="Georgia"/>
                <a:ea typeface="Hiragino Sans GB"/>
              </a:rPr>
              <a:t>).</a:t>
            </a:r>
          </a:p>
        </p:txBody>
      </p:sp>
      <p:sp>
        <p:nvSpPr>
          <p:cNvPr id="39" name="deckkit-motif-quiet"/>
          <p:cNvSpPr/>
          <p:nvPr/>
        </p:nvSpPr>
        <p:spPr>
          <a:xfrm>
            <a:off x="5889202" y="4295444"/>
            <a:ext cx="913147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0"/>
                </a:lnTo>
              </a:path>
            </a:pathLst>
          </a:custGeom>
          <a:noFill/>
          <a:ln w="7620" cap="rnd">
            <a:solidFill>
              <a:srgbClr val="1E3A5F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" name="deckkit-motif-quiet"/>
          <p:cNvSpPr/>
          <p:nvPr/>
        </p:nvSpPr>
        <p:spPr>
          <a:xfrm>
            <a:off x="6692621" y="4231436"/>
            <a:ext cx="109727" cy="128016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50000"/>
                </a:lnTo>
                <a:moveTo>
                  <a:pt x="0" y="100000"/>
                </a:moveTo>
                <a:lnTo>
                  <a:pt x="100000" y="50000"/>
                </a:lnTo>
              </a:path>
            </a:pathLst>
          </a:custGeom>
          <a:noFill/>
          <a:ln w="7620" cap="rnd">
            <a:solidFill>
              <a:srgbClr val="1E3A5F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822960" y="5588812"/>
            <a:ext cx="7086600" cy="574243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3E5674"/>
                </a:solidFill>
                <a:latin typeface="Georgia"/>
                <a:ea typeface="Hiragino Sans GB"/>
              </a:rPr>
              <a:t>来源：AIEE论文第I, II, IV章原文（“ingenuity”见第IV章p.</a:t>
            </a:r>
            <a:r>
              <a:rPr sz="1050" b="0" i="0">
                <a:solidFill>
                  <a:srgbClr val="3E5674"/>
                </a:solidFill>
                <a:latin typeface="Times New Roman"/>
                <a:ea typeface="Hiragino Sans GB"/>
              </a:rPr>
              <a:t>721</a:t>
            </a:r>
            <a:r>
              <a:rPr sz="1050" b="0" i="0">
                <a:solidFill>
                  <a:srgbClr val="3E5674"/>
                </a:solidFill>
                <a:latin typeface="Georgia"/>
                <a:ea typeface="Hiragino Sans GB"/>
              </a:rPr>
              <a:t>）；Karnaugh, Trans. AIEE Pt. I </a:t>
            </a:r>
            <a:r>
              <a:rPr sz="1050" b="0" i="0">
                <a:solidFill>
                  <a:srgbClr val="3E5674"/>
                </a:solidFill>
                <a:latin typeface="Times New Roman"/>
                <a:ea typeface="Hiragino Sans GB"/>
              </a:rPr>
              <a:t>72</a:t>
            </a:r>
            <a:r>
              <a:rPr sz="1050" b="0" i="0">
                <a:solidFill>
                  <a:srgbClr val="3E5674"/>
                </a:solidFill>
                <a:latin typeface="Georgia"/>
                <a:ea typeface="Hiragino Sans GB"/>
              </a:rPr>
              <a:t>(</a:t>
            </a:r>
            <a:r>
              <a:rPr sz="1050" b="0" i="0">
                <a:solidFill>
                  <a:srgbClr val="3E5674"/>
                </a:solidFill>
                <a:latin typeface="Times New Roman"/>
                <a:ea typeface="Hiragino Sans GB"/>
              </a:rPr>
              <a:t>5</a:t>
            </a:r>
            <a:r>
              <a:rPr sz="1050" b="0" i="0">
                <a:solidFill>
                  <a:srgbClr val="3E5674"/>
                </a:solidFill>
                <a:latin typeface="Georgia"/>
                <a:ea typeface="Hiragino Sans GB"/>
              </a:rPr>
              <a:t>) </a:t>
            </a:r>
            <a:r>
              <a:rPr sz="1050" b="0" i="0">
                <a:solidFill>
                  <a:srgbClr val="3E5674"/>
                </a:solidFill>
                <a:latin typeface="Times New Roman"/>
                <a:ea typeface="Hiragino Sans GB"/>
              </a:rPr>
              <a:t>1953</a:t>
            </a:r>
            <a:r>
              <a:rPr sz="1050" b="0" i="0">
                <a:solidFill>
                  <a:srgbClr val="3E5674"/>
                </a:solidFill>
                <a:latin typeface="Georgia"/>
                <a:ea typeface="Hiragino Sans GB"/>
              </a:rPr>
              <a:t>; Quine, Amer. Math. Monthly </a:t>
            </a:r>
            <a:r>
              <a:rPr sz="1050" b="0" i="0">
                <a:solidFill>
                  <a:srgbClr val="3E5674"/>
                </a:solidFill>
                <a:latin typeface="Times New Roman"/>
                <a:ea typeface="Hiragino Sans GB"/>
              </a:rPr>
              <a:t>59</a:t>
            </a:r>
            <a:r>
              <a:rPr sz="1050" b="0" i="0">
                <a:solidFill>
                  <a:srgbClr val="3E5674"/>
                </a:solidFill>
                <a:latin typeface="Georgia"/>
                <a:ea typeface="Hiragino Sans GB"/>
              </a:rPr>
              <a:t>(</a:t>
            </a:r>
            <a:r>
              <a:rPr sz="1050" b="0" i="0">
                <a:solidFill>
                  <a:srgbClr val="3E5674"/>
                </a:solidFill>
                <a:latin typeface="Times New Roman"/>
                <a:ea typeface="Hiragino Sans GB"/>
              </a:rPr>
              <a:t>8</a:t>
            </a:r>
            <a:r>
              <a:rPr sz="1050" b="0" i="0">
                <a:solidFill>
                  <a:srgbClr val="3E5674"/>
                </a:solidFill>
                <a:latin typeface="Georgia"/>
                <a:ea typeface="Hiragino Sans GB"/>
              </a:rPr>
              <a:t>) </a:t>
            </a:r>
            <a:r>
              <a:rPr sz="1050" b="0" i="0">
                <a:solidFill>
                  <a:srgbClr val="3E5674"/>
                </a:solidFill>
                <a:latin typeface="Times New Roman"/>
                <a:ea typeface="Hiragino Sans GB"/>
              </a:rPr>
              <a:t>1952</a:t>
            </a:r>
            <a:r>
              <a:rPr sz="1050" b="0" i="0">
                <a:solidFill>
                  <a:srgbClr val="3E5674"/>
                </a:solidFill>
                <a:latin typeface="Georgia"/>
                <a:ea typeface="Hiragino Sans GB"/>
              </a:rPr>
              <a:t>; McCluskey, BSTJ </a:t>
            </a:r>
            <a:r>
              <a:rPr sz="1050" b="0" i="0">
                <a:solidFill>
                  <a:srgbClr val="3E5674"/>
                </a:solidFill>
                <a:latin typeface="Times New Roman"/>
                <a:ea typeface="Hiragino Sans GB"/>
              </a:rPr>
              <a:t>35</a:t>
            </a:r>
            <a:r>
              <a:rPr sz="1050" b="0" i="0">
                <a:solidFill>
                  <a:srgbClr val="3E5674"/>
                </a:solidFill>
                <a:latin typeface="Georgia"/>
                <a:ea typeface="Hiragino Sans GB"/>
              </a:rPr>
              <a:t>(</a:t>
            </a:r>
            <a:r>
              <a:rPr sz="1050" b="0" i="0">
                <a:solidFill>
                  <a:srgbClr val="3E5674"/>
                </a:solidFill>
                <a:latin typeface="Times New Roman"/>
                <a:ea typeface="Hiragino Sans GB"/>
              </a:rPr>
              <a:t>6</a:t>
            </a:r>
            <a:r>
              <a:rPr sz="1050" b="0" i="0">
                <a:solidFill>
                  <a:srgbClr val="3E5674"/>
                </a:solidFill>
                <a:latin typeface="Georgia"/>
                <a:ea typeface="Hiragino Sans GB"/>
              </a:rPr>
              <a:t>) </a:t>
            </a:r>
            <a:r>
              <a:rPr sz="1050" b="0" i="0">
                <a:solidFill>
                  <a:srgbClr val="3E5674"/>
                </a:solidFill>
                <a:latin typeface="Times New Roman"/>
                <a:ea typeface="Hiragino Sans GB"/>
              </a:rPr>
              <a:t>1956</a:t>
            </a:r>
            <a:r>
              <a:rPr sz="1050" b="0" i="0">
                <a:solidFill>
                  <a:srgbClr val="3E5674"/>
                </a:solidFill>
                <a:latin typeface="Georgia"/>
                <a:ea typeface="Hiragino Sans GB"/>
              </a:rPr>
              <a:t>; Veitch, Proc. ACM </a:t>
            </a:r>
            <a:r>
              <a:rPr sz="1050" b="0" i="0">
                <a:solidFill>
                  <a:srgbClr val="3E5674"/>
                </a:solidFill>
                <a:latin typeface="Times New Roman"/>
                <a:ea typeface="Hiragino Sans GB"/>
              </a:rPr>
              <a:t>1952</a:t>
            </a:r>
            <a:r>
              <a:rPr sz="1050" b="0" i="0">
                <a:solidFill>
                  <a:srgbClr val="3E5674"/>
                </a:solidFill>
                <a:latin typeface="Georgia"/>
                <a:ea typeface="Hiragino Sans GB"/>
              </a:rPr>
              <a:t>, </a:t>
            </a:r>
            <a:r>
              <a:rPr sz="1050" b="0" i="0">
                <a:solidFill>
                  <a:srgbClr val="3E5674"/>
                </a:solidFill>
                <a:latin typeface="Times New Roman"/>
                <a:ea typeface="Hiragino Sans GB"/>
              </a:rPr>
              <a:t>127–133</a:t>
            </a:r>
            <a:r>
              <a:rPr sz="1050" b="0" i="0">
                <a:solidFill>
                  <a:srgbClr val="3E5674"/>
                </a:solidFill>
                <a:latin typeface="Georgia"/>
                <a:ea typeface="Hiragino Sans GB"/>
              </a:rPr>
              <a:t>; Huffman, J. Franklin Inst. </a:t>
            </a:r>
            <a:r>
              <a:rPr sz="1050" b="0" i="0">
                <a:solidFill>
                  <a:srgbClr val="3E5674"/>
                </a:solidFill>
                <a:latin typeface="Times New Roman"/>
                <a:ea typeface="Hiragino Sans GB"/>
              </a:rPr>
              <a:t>257</a:t>
            </a:r>
            <a:r>
              <a:rPr sz="1050" b="0" i="0">
                <a:solidFill>
                  <a:srgbClr val="3E5674"/>
                </a:solidFill>
                <a:latin typeface="Georgia"/>
                <a:ea typeface="Hiragino Sans GB"/>
              </a:rPr>
              <a:t> (</a:t>
            </a:r>
            <a:r>
              <a:rPr sz="1050" b="0" i="0">
                <a:solidFill>
                  <a:srgbClr val="3E5674"/>
                </a:solidFill>
                <a:latin typeface="Times New Roman"/>
                <a:ea typeface="Hiragino Sans GB"/>
              </a:rPr>
              <a:t>1954</a:t>
            </a:r>
            <a:r>
              <a:rPr sz="1050" b="0" i="0">
                <a:solidFill>
                  <a:srgbClr val="3E5674"/>
                </a:solidFill>
                <a:latin typeface="Georgia"/>
                <a:ea typeface="Hiragino Sans GB"/>
              </a:rPr>
              <a:t>) </a:t>
            </a:r>
            <a:r>
              <a:rPr sz="1050" b="0" i="0">
                <a:solidFill>
                  <a:srgbClr val="3E5674"/>
                </a:solidFill>
                <a:latin typeface="Times New Roman"/>
                <a:ea typeface="Hiragino Sans GB"/>
              </a:rPr>
              <a:t>161–190</a:t>
            </a:r>
            <a:r>
              <a:rPr sz="1050" b="0" i="0">
                <a:solidFill>
                  <a:srgbClr val="3E5674"/>
                </a:solidFill>
                <a:latin typeface="Georgia"/>
                <a:ea typeface="Hiragino Sans GB"/>
              </a:rPr>
              <a:t>, </a:t>
            </a:r>
            <a:r>
              <a:rPr sz="1050" b="0" i="0">
                <a:solidFill>
                  <a:srgbClr val="3E5674"/>
                </a:solidFill>
                <a:latin typeface="Times New Roman"/>
                <a:ea typeface="Hiragino Sans GB"/>
              </a:rPr>
              <a:t>275–303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 name="vl.drafting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1" name="deckkit-a11ytitle"/>
          <p:cNvSpPr>
            <a:spLocks noGrp="1"/>
          </p:cNvSpPr>
          <p:nvPr>
            <p:ph type="title"/>
          </p:nvPr>
        </p:nvSpPr>
        <p:spPr>
          <a:xfrm>
            <a:off x="0" y="-914400"/>
            <a:ext cx="12191695" cy="457200"/>
          </a:xfrm>
          <a:ln/>
        </p:spPr>
        <p:txBody>
          <a:bodyPr/>
          <a:lstStyle/>
          <a:p>
            <a:pPr/>
            <a:r>
              <a:rPr sz="1000" b="0" i="0">
                <a:solidFill>
                  <a:srgbClr val="1E3A5F"/>
                </a:solidFill>
                <a:latin typeface="Arial"/>
                <a:ea typeface="Hiragino Sans GB"/>
              </a:rPr>
              <a:t>电路可以写成代数，代数可以化简电路</a:t>
            </a:r>
          </a:p>
        </p:txBody>
      </p:sp>
      <p:sp>
        <p:nvSpPr>
          <p:cNvPr id="2" name="deckkit-vl.drafting"/>
          <p:cNvSpPr/>
          <p:nvPr/>
        </p:nvSpPr>
        <p:spPr>
          <a:xfrm>
            <a:off x="292608" y="292608"/>
            <a:ext cx="11606479" cy="6272784"/>
          </a:xfrm>
          <a:prstGeom prst="rect">
            <a:avLst/>
          </a:prstGeom>
          <a:noFill/>
          <a:ln w="12700">
            <a:solidFill>
              <a:srgbClr val="1E3A5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deckkit-vl.drafting"/>
          <p:cNvSpPr/>
          <p:nvPr/>
        </p:nvSpPr>
        <p:spPr>
          <a:xfrm>
            <a:off x="384048" y="384048"/>
            <a:ext cx="11423599" cy="6089904"/>
          </a:xfrm>
          <a:prstGeom prst="rect">
            <a:avLst/>
          </a:prstGeom>
          <a:noFill/>
          <a:ln w="6350">
            <a:solidFill>
              <a:srgbClr val="1E3A5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deckkit-vl.drafting"/>
          <p:cNvSpPr txBox="1"/>
          <p:nvPr/>
        </p:nvSpPr>
        <p:spPr>
          <a:xfrm>
            <a:off x="1198854" y="27432"/>
            <a:ext cx="274320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1</a:t>
            </a:r>
          </a:p>
        </p:txBody>
      </p:sp>
      <p:sp>
        <p:nvSpPr>
          <p:cNvPr id="5" name="deckkit-vl.drafting"/>
          <p:cNvSpPr txBox="1"/>
          <p:nvPr/>
        </p:nvSpPr>
        <p:spPr>
          <a:xfrm>
            <a:off x="3102787" y="27432"/>
            <a:ext cx="274320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2</a:t>
            </a:r>
          </a:p>
        </p:txBody>
      </p:sp>
      <p:sp>
        <p:nvSpPr>
          <p:cNvPr id="6" name="deckkit-vl.drafting"/>
          <p:cNvSpPr txBox="1"/>
          <p:nvPr/>
        </p:nvSpPr>
        <p:spPr>
          <a:xfrm>
            <a:off x="5006720" y="27432"/>
            <a:ext cx="274320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3</a:t>
            </a:r>
          </a:p>
        </p:txBody>
      </p:sp>
      <p:sp>
        <p:nvSpPr>
          <p:cNvPr id="7" name="deckkit-vl.drafting"/>
          <p:cNvSpPr txBox="1"/>
          <p:nvPr/>
        </p:nvSpPr>
        <p:spPr>
          <a:xfrm>
            <a:off x="6910654" y="27432"/>
            <a:ext cx="274320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4</a:t>
            </a:r>
          </a:p>
        </p:txBody>
      </p:sp>
      <p:sp>
        <p:nvSpPr>
          <p:cNvPr id="8" name="deckkit-vl.drafting"/>
          <p:cNvSpPr txBox="1"/>
          <p:nvPr/>
        </p:nvSpPr>
        <p:spPr>
          <a:xfrm>
            <a:off x="8814587" y="27432"/>
            <a:ext cx="274320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5</a:t>
            </a:r>
          </a:p>
        </p:txBody>
      </p:sp>
      <p:sp>
        <p:nvSpPr>
          <p:cNvPr id="9" name="deckkit-vl.drafting"/>
          <p:cNvSpPr txBox="1"/>
          <p:nvPr/>
        </p:nvSpPr>
        <p:spPr>
          <a:xfrm>
            <a:off x="10718520" y="27432"/>
            <a:ext cx="274320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6</a:t>
            </a:r>
          </a:p>
        </p:txBody>
      </p:sp>
      <p:sp>
        <p:nvSpPr>
          <p:cNvPr id="10" name="deckkit-vl.drafting"/>
          <p:cNvSpPr txBox="1"/>
          <p:nvPr/>
        </p:nvSpPr>
        <p:spPr>
          <a:xfrm>
            <a:off x="18288" y="1035557"/>
            <a:ext cx="256032" cy="219456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A</a:t>
            </a:r>
          </a:p>
        </p:txBody>
      </p:sp>
      <p:sp>
        <p:nvSpPr>
          <p:cNvPr id="11" name="deckkit-vl.drafting"/>
          <p:cNvSpPr txBox="1"/>
          <p:nvPr/>
        </p:nvSpPr>
        <p:spPr>
          <a:xfrm>
            <a:off x="18288" y="2558034"/>
            <a:ext cx="256032" cy="219456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B</a:t>
            </a:r>
          </a:p>
        </p:txBody>
      </p:sp>
      <p:sp>
        <p:nvSpPr>
          <p:cNvPr id="12" name="deckkit-vl.drafting"/>
          <p:cNvSpPr txBox="1"/>
          <p:nvPr/>
        </p:nvSpPr>
        <p:spPr>
          <a:xfrm>
            <a:off x="18288" y="4080509"/>
            <a:ext cx="256032" cy="219456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C</a:t>
            </a:r>
          </a:p>
        </p:txBody>
      </p:sp>
      <p:sp>
        <p:nvSpPr>
          <p:cNvPr id="13" name="deckkit-vl.drafting"/>
          <p:cNvSpPr txBox="1"/>
          <p:nvPr/>
        </p:nvSpPr>
        <p:spPr>
          <a:xfrm>
            <a:off x="18288" y="5602986"/>
            <a:ext cx="256032" cy="219456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D</a:t>
            </a:r>
          </a:p>
        </p:txBody>
      </p:sp>
      <p:sp>
        <p:nvSpPr>
          <p:cNvPr id="14" name="deckkit-vl.drafting"/>
          <p:cNvSpPr/>
          <p:nvPr/>
        </p:nvSpPr>
        <p:spPr>
          <a:xfrm>
            <a:off x="8131759" y="5541264"/>
            <a:ext cx="3566160" cy="822960"/>
          </a:xfrm>
          <a:prstGeom prst="rect">
            <a:avLst/>
          </a:prstGeom>
          <a:noFill/>
          <a:ln w="9525">
            <a:solidFill>
              <a:srgbClr val="1E3A5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5" name="deckkit-vl.drafting"/>
          <p:cNvCxnSpPr/>
          <p:nvPr/>
        </p:nvCxnSpPr>
        <p:spPr>
          <a:xfrm>
            <a:off x="10485424" y="5541264"/>
            <a:ext cx="0" cy="822960"/>
          </a:xfrm>
          <a:prstGeom prst="line">
            <a:avLst/>
          </a:prstGeom>
          <a:ln w="6350">
            <a:solidFill>
              <a:srgbClr val="1E3A5F"/>
            </a:solidFill>
          </a:ln>
          <a:effectLst/>
        </p:spPr>
      </p:cxnSp>
      <p:sp>
        <p:nvSpPr>
          <p:cNvPr id="16" name="deckkit-vl.drafting"/>
          <p:cNvSpPr txBox="1"/>
          <p:nvPr/>
        </p:nvSpPr>
        <p:spPr>
          <a:xfrm>
            <a:off x="10558576" y="5596127"/>
            <a:ext cx="1084478" cy="71323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SHEET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E3A5F"/>
                </a:solidFill>
                <a:latin typeface="Courier New"/>
                <a:ea typeface="Hiragino Sans GB"/>
              </a:rPr>
              <a:t>13</a:t>
            </a:r>
          </a:p>
        </p:txBody>
      </p:sp>
      <p:sp>
        <p:nvSpPr>
          <p:cNvPr id="17" name="deckkit-vl.drafting"/>
          <p:cNvSpPr txBox="1"/>
          <p:nvPr/>
        </p:nvSpPr>
        <p:spPr>
          <a:xfrm>
            <a:off x="8204911" y="5596127"/>
            <a:ext cx="2225649" cy="71323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PROJECT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E3A5F"/>
                </a:solidFill>
                <a:latin typeface="Courier New"/>
                <a:ea typeface="Hiragino Sans GB"/>
              </a:rPr>
              <a:t>香农 1937 · 硕士论文答辩示例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04911" y="6089904"/>
            <a:ext cx="2225649" cy="219456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750" b="0" i="0">
                <a:solidFill>
                  <a:srgbClr val="3E5674"/>
                </a:solidFill>
                <a:latin typeface="Courier New"/>
                <a:ea typeface="Hiragino Sans GB"/>
              </a:rPr>
              <a:t>DRAWN 示例  DATE 1937-08-10  NTS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60" y="713232"/>
            <a:ext cx="10545775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1" i="0">
                <a:solidFill>
                  <a:srgbClr val="1E3A5F"/>
                </a:solidFill>
                <a:latin typeface="Courier New"/>
                <a:ea typeface="Hiragino Sans GB"/>
              </a:rPr>
              <a:t>结论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60" y="1024128"/>
            <a:ext cx="10545775" cy="53279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800" b="0" i="0">
                <a:solidFill>
                  <a:srgbClr val="1E3A5F"/>
                </a:solidFill>
                <a:latin typeface="Georgia"/>
                <a:ea typeface="Hiragino Sans GB"/>
              </a:rPr>
              <a:t>电路可以写成代数，代数可以化简电路</a:t>
            </a:r>
          </a:p>
        </p:txBody>
      </p:sp>
      <p:sp>
        <p:nvSpPr>
          <p:cNvPr id="22" name="Oval 21"/>
          <p:cNvSpPr/>
          <p:nvPr/>
        </p:nvSpPr>
        <p:spPr>
          <a:xfrm>
            <a:off x="1733385" y="2937205"/>
            <a:ext cx="74066" cy="74066"/>
          </a:xfrm>
          <a:prstGeom prst="ellipse">
            <a:avLst/>
          </a:prstGeom>
          <a:solidFill>
            <a:srgbClr val="B8401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2087891" y="2937205"/>
            <a:ext cx="74066" cy="74066"/>
          </a:xfrm>
          <a:prstGeom prst="ellipse">
            <a:avLst/>
          </a:prstGeom>
          <a:solidFill>
            <a:srgbClr val="B8401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618488" y="2552207"/>
            <a:ext cx="658368" cy="256032"/>
          </a:xfrm>
          <a:prstGeom prst="rect">
            <a:avLst/>
          </a:prstGeom>
          <a:noFill/>
          <a:ln/>
        </p:spPr>
        <p:txBody>
          <a:bodyPr wrap="non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1">
                <a:solidFill>
                  <a:srgbClr val="B8401A"/>
                </a:solidFill>
                <a:latin typeface="Times New Roman"/>
                <a:ea typeface="Hiragino Sans GB"/>
              </a:rPr>
              <a:t>W</a:t>
            </a:r>
          </a:p>
        </p:txBody>
      </p:sp>
      <p:sp>
        <p:nvSpPr>
          <p:cNvPr id="25" name="Oval 24"/>
          <p:cNvSpPr/>
          <p:nvPr/>
        </p:nvSpPr>
        <p:spPr>
          <a:xfrm>
            <a:off x="2391753" y="2937205"/>
            <a:ext cx="74066" cy="74066"/>
          </a:xfrm>
          <a:prstGeom prst="ellipse">
            <a:avLst/>
          </a:prstGeom>
          <a:solidFill>
            <a:srgbClr val="B8401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2746259" y="2937205"/>
            <a:ext cx="74066" cy="74066"/>
          </a:xfrm>
          <a:prstGeom prst="ellipse">
            <a:avLst/>
          </a:prstGeom>
          <a:solidFill>
            <a:srgbClr val="B8401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2276856" y="2552207"/>
            <a:ext cx="658368" cy="256032"/>
          </a:xfrm>
          <a:prstGeom prst="rect">
            <a:avLst/>
          </a:prstGeom>
          <a:noFill/>
          <a:ln/>
        </p:spPr>
        <p:txBody>
          <a:bodyPr wrap="non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1">
                <a:solidFill>
                  <a:srgbClr val="B8401A"/>
                </a:solidFill>
                <a:latin typeface="Times New Roman"/>
                <a:ea typeface="Hiragino Sans GB"/>
              </a:rPr>
              <a:t>X</a:t>
            </a:r>
          </a:p>
        </p:txBody>
      </p:sp>
      <p:sp>
        <p:nvSpPr>
          <p:cNvPr id="28" name="Oval 27"/>
          <p:cNvSpPr/>
          <p:nvPr/>
        </p:nvSpPr>
        <p:spPr>
          <a:xfrm>
            <a:off x="3050121" y="2937205"/>
            <a:ext cx="74066" cy="74066"/>
          </a:xfrm>
          <a:prstGeom prst="ellipse">
            <a:avLst/>
          </a:prstGeom>
          <a:solidFill>
            <a:srgbClr val="B8401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3404627" y="2937205"/>
            <a:ext cx="74066" cy="74066"/>
          </a:xfrm>
          <a:prstGeom prst="ellipse">
            <a:avLst/>
          </a:prstGeom>
          <a:solidFill>
            <a:srgbClr val="B8401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2935224" y="2552207"/>
            <a:ext cx="658368" cy="256032"/>
          </a:xfrm>
          <a:prstGeom prst="rect">
            <a:avLst/>
          </a:prstGeom>
          <a:noFill/>
          <a:ln/>
        </p:spPr>
        <p:txBody>
          <a:bodyPr wrap="non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1">
                <a:solidFill>
                  <a:srgbClr val="B8401A"/>
                </a:solidFill>
                <a:latin typeface="Times New Roman"/>
                <a:ea typeface="Hiragino Sans GB"/>
              </a:rPr>
              <a:t>Y</a:t>
            </a:r>
          </a:p>
        </p:txBody>
      </p:sp>
      <p:sp>
        <p:nvSpPr>
          <p:cNvPr id="31" name="Oval 30"/>
          <p:cNvSpPr/>
          <p:nvPr/>
        </p:nvSpPr>
        <p:spPr>
          <a:xfrm>
            <a:off x="3877302" y="2937205"/>
            <a:ext cx="74066" cy="74066"/>
          </a:xfrm>
          <a:prstGeom prst="ellipse">
            <a:avLst/>
          </a:prstGeom>
          <a:solidFill>
            <a:srgbClr val="B8401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4231808" y="2937205"/>
            <a:ext cx="74066" cy="74066"/>
          </a:xfrm>
          <a:prstGeom prst="ellipse">
            <a:avLst/>
          </a:prstGeom>
          <a:solidFill>
            <a:srgbClr val="B8401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3762404" y="2552207"/>
            <a:ext cx="658368" cy="256032"/>
          </a:xfrm>
          <a:prstGeom prst="rect">
            <a:avLst/>
          </a:prstGeom>
          <a:noFill/>
          <a:ln/>
        </p:spPr>
        <p:txBody>
          <a:bodyPr wrap="non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1">
                <a:solidFill>
                  <a:srgbClr val="B8401A"/>
                </a:solidFill>
                <a:latin typeface="Times New Roman"/>
                <a:ea typeface="Hiragino Sans GB"/>
              </a:rPr>
              <a:t>Z</a:t>
            </a:r>
          </a:p>
        </p:txBody>
      </p:sp>
      <p:sp>
        <p:nvSpPr>
          <p:cNvPr id="34" name="Oval 33"/>
          <p:cNvSpPr/>
          <p:nvPr/>
        </p:nvSpPr>
        <p:spPr>
          <a:xfrm>
            <a:off x="3877302" y="3679979"/>
            <a:ext cx="74066" cy="74066"/>
          </a:xfrm>
          <a:prstGeom prst="ellipse">
            <a:avLst/>
          </a:prstGeom>
          <a:solidFill>
            <a:srgbClr val="B8401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4231808" y="3679979"/>
            <a:ext cx="74066" cy="74066"/>
          </a:xfrm>
          <a:prstGeom prst="ellipse">
            <a:avLst/>
          </a:prstGeom>
          <a:solidFill>
            <a:srgbClr val="B8401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3762404" y="3294981"/>
            <a:ext cx="658368" cy="256032"/>
          </a:xfrm>
          <a:prstGeom prst="rect">
            <a:avLst/>
          </a:prstGeom>
          <a:noFill/>
          <a:ln/>
        </p:spPr>
        <p:txBody>
          <a:bodyPr wrap="non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1">
                <a:solidFill>
                  <a:srgbClr val="B8401A"/>
                </a:solidFill>
                <a:latin typeface="Times New Roman"/>
                <a:ea typeface="Hiragino Sans GB"/>
              </a:rPr>
              <a:t>S′</a:t>
            </a:r>
          </a:p>
        </p:txBody>
      </p:sp>
      <p:sp>
        <p:nvSpPr>
          <p:cNvPr id="37" name="Oval 36"/>
          <p:cNvSpPr/>
          <p:nvPr/>
        </p:nvSpPr>
        <p:spPr>
          <a:xfrm>
            <a:off x="3877302" y="4422753"/>
            <a:ext cx="74066" cy="74066"/>
          </a:xfrm>
          <a:prstGeom prst="ellipse">
            <a:avLst/>
          </a:prstGeom>
          <a:solidFill>
            <a:srgbClr val="B8401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4231808" y="4422753"/>
            <a:ext cx="74066" cy="74066"/>
          </a:xfrm>
          <a:prstGeom prst="ellipse">
            <a:avLst/>
          </a:prstGeom>
          <a:solidFill>
            <a:srgbClr val="B8401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3762404" y="4037755"/>
            <a:ext cx="658368" cy="256032"/>
          </a:xfrm>
          <a:prstGeom prst="rect">
            <a:avLst/>
          </a:prstGeom>
          <a:noFill/>
          <a:ln/>
        </p:spPr>
        <p:txBody>
          <a:bodyPr wrap="non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1">
                <a:solidFill>
                  <a:srgbClr val="B8401A"/>
                </a:solidFill>
                <a:latin typeface="Times New Roman"/>
                <a:ea typeface="Hiragino Sans GB"/>
              </a:rPr>
              <a:t>V</a:t>
            </a:r>
          </a:p>
        </p:txBody>
      </p:sp>
      <p:sp>
        <p:nvSpPr>
          <p:cNvPr id="40" name="Oval 39"/>
          <p:cNvSpPr/>
          <p:nvPr/>
        </p:nvSpPr>
        <p:spPr>
          <a:xfrm>
            <a:off x="3729485" y="2941320"/>
            <a:ext cx="65836" cy="65836"/>
          </a:xfrm>
          <a:prstGeom prst="ellipse">
            <a:avLst/>
          </a:prstGeom>
          <a:solidFill>
            <a:srgbClr val="1E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4387853" y="2941320"/>
            <a:ext cx="65836" cy="65836"/>
          </a:xfrm>
          <a:prstGeom prst="ellipse">
            <a:avLst/>
          </a:prstGeom>
          <a:solidFill>
            <a:srgbClr val="1E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2" name="deckkit-motif-quiet"/>
          <p:cNvSpPr/>
          <p:nvPr/>
        </p:nvSpPr>
        <p:spPr>
          <a:xfrm>
            <a:off x="1325880" y="2974238"/>
            <a:ext cx="3556312" cy="1485548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8228" y="0"/>
                </a:lnTo>
                <a:moveTo>
                  <a:pt x="63766" y="0"/>
                </a:moveTo>
                <a:lnTo>
                  <a:pt x="68513" y="0"/>
                </a:lnTo>
                <a:moveTo>
                  <a:pt x="87025" y="0"/>
                </a:moveTo>
                <a:lnTo>
                  <a:pt x="91772" y="0"/>
                </a:lnTo>
                <a:moveTo>
                  <a:pt x="68513" y="0"/>
                </a:moveTo>
                <a:lnTo>
                  <a:pt x="68513" y="100000"/>
                </a:lnTo>
                <a:moveTo>
                  <a:pt x="87025" y="0"/>
                </a:moveTo>
                <a:lnTo>
                  <a:pt x="87025" y="100000"/>
                </a:lnTo>
                <a:moveTo>
                  <a:pt x="91772" y="0"/>
                </a:moveTo>
                <a:lnTo>
                  <a:pt x="100000" y="0"/>
                </a:lnTo>
              </a:path>
            </a:pathLst>
          </a:custGeom>
          <a:noFill/>
          <a:ln w="13970" cap="rnd">
            <a:solidFill>
              <a:srgbClr val="1E3A5F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3" name="deckkit-motif-quiet"/>
          <p:cNvSpPr/>
          <p:nvPr/>
        </p:nvSpPr>
        <p:spPr>
          <a:xfrm>
            <a:off x="1618488" y="2830747"/>
            <a:ext cx="2802284" cy="1629038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8808"/>
                </a:moveTo>
                <a:lnTo>
                  <a:pt x="5422" y="8808"/>
                </a:lnTo>
                <a:moveTo>
                  <a:pt x="18072" y="8808"/>
                </a:moveTo>
                <a:lnTo>
                  <a:pt x="23494" y="8808"/>
                </a:lnTo>
                <a:moveTo>
                  <a:pt x="5422" y="8808"/>
                </a:moveTo>
                <a:lnTo>
                  <a:pt x="17420" y="0"/>
                </a:lnTo>
                <a:moveTo>
                  <a:pt x="23494" y="8808"/>
                </a:moveTo>
                <a:lnTo>
                  <a:pt x="28916" y="8808"/>
                </a:lnTo>
                <a:moveTo>
                  <a:pt x="41566" y="8808"/>
                </a:moveTo>
                <a:lnTo>
                  <a:pt x="46988" y="8808"/>
                </a:lnTo>
                <a:moveTo>
                  <a:pt x="28916" y="8808"/>
                </a:moveTo>
                <a:lnTo>
                  <a:pt x="40914" y="0"/>
                </a:lnTo>
                <a:moveTo>
                  <a:pt x="46988" y="8808"/>
                </a:moveTo>
                <a:lnTo>
                  <a:pt x="52410" y="8808"/>
                </a:lnTo>
                <a:moveTo>
                  <a:pt x="65060" y="8808"/>
                </a:moveTo>
                <a:lnTo>
                  <a:pt x="70482" y="8808"/>
                </a:lnTo>
                <a:moveTo>
                  <a:pt x="52410" y="8808"/>
                </a:moveTo>
                <a:lnTo>
                  <a:pt x="64408" y="0"/>
                </a:lnTo>
                <a:moveTo>
                  <a:pt x="76506" y="8808"/>
                </a:moveTo>
                <a:lnTo>
                  <a:pt x="81928" y="8808"/>
                </a:lnTo>
                <a:moveTo>
                  <a:pt x="94578" y="8808"/>
                </a:moveTo>
                <a:lnTo>
                  <a:pt x="100000" y="8808"/>
                </a:lnTo>
                <a:moveTo>
                  <a:pt x="81928" y="8808"/>
                </a:moveTo>
                <a:lnTo>
                  <a:pt x="93926" y="0"/>
                </a:lnTo>
                <a:moveTo>
                  <a:pt x="76506" y="54404"/>
                </a:moveTo>
                <a:lnTo>
                  <a:pt x="81928" y="54404"/>
                </a:lnTo>
                <a:moveTo>
                  <a:pt x="94578" y="54404"/>
                </a:moveTo>
                <a:lnTo>
                  <a:pt x="100000" y="54404"/>
                </a:lnTo>
                <a:moveTo>
                  <a:pt x="81928" y="54404"/>
                </a:moveTo>
                <a:lnTo>
                  <a:pt x="94578" y="54404"/>
                </a:lnTo>
                <a:moveTo>
                  <a:pt x="84940" y="61140"/>
                </a:moveTo>
                <a:lnTo>
                  <a:pt x="91566" y="47668"/>
                </a:lnTo>
                <a:moveTo>
                  <a:pt x="76506" y="100000"/>
                </a:moveTo>
                <a:lnTo>
                  <a:pt x="81928" y="100000"/>
                </a:lnTo>
                <a:moveTo>
                  <a:pt x="94578" y="100000"/>
                </a:moveTo>
                <a:lnTo>
                  <a:pt x="100000" y="100000"/>
                </a:lnTo>
                <a:moveTo>
                  <a:pt x="81928" y="100000"/>
                </a:moveTo>
                <a:lnTo>
                  <a:pt x="93926" y="91192"/>
                </a:lnTo>
              </a:path>
            </a:pathLst>
          </a:custGeom>
          <a:noFill/>
          <a:ln w="22352" cap="rnd">
            <a:solidFill>
              <a:srgbClr val="B8401A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4" name="deckkit-decor:a terminal ring: its ink outline carries it, the ground-coloured fill only hides the wire end"/>
          <p:cNvSpPr/>
          <p:nvPr/>
        </p:nvSpPr>
        <p:spPr>
          <a:xfrm>
            <a:off x="1260043" y="2908401"/>
            <a:ext cx="131673" cy="131673"/>
          </a:xfrm>
          <a:prstGeom prst="ellipse">
            <a:avLst/>
          </a:prstGeom>
          <a:solidFill>
            <a:srgbClr val="F1EFE8"/>
          </a:solidFill>
          <a:ln w="12700">
            <a:solidFill>
              <a:srgbClr val="1E3A5F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5" name="deckkit-decor:a terminal ring: its ink outline carries it, the ground-coloured fill only hides the wire end"/>
          <p:cNvSpPr/>
          <p:nvPr/>
        </p:nvSpPr>
        <p:spPr>
          <a:xfrm>
            <a:off x="4816355" y="2908401"/>
            <a:ext cx="131673" cy="131673"/>
          </a:xfrm>
          <a:prstGeom prst="ellipse">
            <a:avLst/>
          </a:prstGeom>
          <a:solidFill>
            <a:srgbClr val="F1EFE8"/>
          </a:solidFill>
          <a:ln w="12700">
            <a:solidFill>
              <a:srgbClr val="1E3A5F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41832" y="2837078"/>
            <a:ext cx="329184" cy="274320"/>
          </a:xfrm>
          <a:prstGeom prst="rect">
            <a:avLst/>
          </a:prstGeom>
          <a:noFill/>
          <a:ln/>
        </p:spPr>
        <p:txBody>
          <a:bodyPr wrap="non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1">
                <a:solidFill>
                  <a:srgbClr val="1E3A5F"/>
                </a:solidFill>
                <a:latin typeface="Times New Roman"/>
                <a:ea typeface="Hiragino Sans GB"/>
              </a:rPr>
              <a:t>a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937056" y="2837078"/>
            <a:ext cx="329184" cy="274320"/>
          </a:xfrm>
          <a:prstGeom prst="rect">
            <a:avLst/>
          </a:prstGeom>
          <a:noFill/>
          <a:ln/>
        </p:spPr>
        <p:txBody>
          <a:bodyPr wrap="none" anchor="ctr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1">
                <a:solidFill>
                  <a:srgbClr val="1E3A5F"/>
                </a:solidFill>
                <a:latin typeface="Times New Roman"/>
                <a:ea typeface="Hiragino Sans GB"/>
              </a:rPr>
              <a:t>b</a:t>
            </a:r>
          </a:p>
        </p:txBody>
      </p:sp>
      <p:sp>
        <p:nvSpPr>
          <p:cNvPr id="48" name="deckkit-motif-quiet"/>
          <p:cNvSpPr/>
          <p:nvPr/>
        </p:nvSpPr>
        <p:spPr>
          <a:xfrm>
            <a:off x="1252728" y="2105558"/>
            <a:ext cx="3702616" cy="4663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1976" y="19608"/>
                </a:moveTo>
                <a:lnTo>
                  <a:pt x="98024" y="19608"/>
                </a:lnTo>
                <a:moveTo>
                  <a:pt x="0" y="35294"/>
                </a:moveTo>
                <a:lnTo>
                  <a:pt x="3951" y="3922"/>
                </a:lnTo>
                <a:moveTo>
                  <a:pt x="1976" y="100000"/>
                </a:moveTo>
                <a:lnTo>
                  <a:pt x="1976" y="0"/>
                </a:lnTo>
                <a:moveTo>
                  <a:pt x="96049" y="35294"/>
                </a:moveTo>
                <a:lnTo>
                  <a:pt x="100000" y="3922"/>
                </a:lnTo>
                <a:moveTo>
                  <a:pt x="98024" y="100000"/>
                </a:moveTo>
                <a:lnTo>
                  <a:pt x="98024" y="0"/>
                </a:lnTo>
              </a:path>
            </a:pathLst>
          </a:custGeom>
          <a:noFill/>
          <a:ln w="7620" cap="rnd">
            <a:solidFill>
              <a:srgbClr val="1E3A5F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9" name="TextBox 48" descr="结论页的复现图：图 6 的 6 触点电路，尺寸线标注 W + X + Y + ZS′V，气球 1–3 对应右侧三条结论" title="结论页的复现图：图 6 的 6 触点电路，尺寸线标注 W + X + Y + ZS′V，气球 1–3 对应右侧三条结论"/>
          <p:cNvSpPr txBox="1"/>
          <p:nvPr/>
        </p:nvSpPr>
        <p:spPr>
          <a:xfrm>
            <a:off x="1051560" y="1801520"/>
            <a:ext cx="4104952" cy="377190"/>
          </a:xfrm>
          <a:prstGeom prst="rect">
            <a:avLst/>
          </a:prstGeom>
          <a:noFill/>
          <a:ln/>
        </p:spPr>
        <p:txBody>
          <a:bodyPr wrap="square" anchor="ctr" lIns="18288" rIns="18288" tIns="18288" bIns="18288">
            <a:spAutoFit/>
          </a:bodyPr>
          <a:lstStyle/>
          <a:p>
            <a:pPr algn="ctr"/>
            <a:r>
              <a:rPr sz="2200" b="0" i="1">
                <a:solidFill>
                  <a:srgbClr val="B8401A"/>
                </a:solidFill>
                <a:latin typeface="Times New Roman"/>
                <a:ea typeface="Hiragino Sans GB"/>
              </a:rPr>
              <a:t>W</a:t>
            </a:r>
            <a:r>
              <a:rPr sz="2200" b="0" i="0">
                <a:solidFill>
                  <a:srgbClr val="B8401A"/>
                </a:solidFill>
                <a:latin typeface="Times New Roman"/>
                <a:ea typeface="Hiragino Sans GB"/>
              </a:rPr>
              <a:t> </a:t>
            </a:r>
            <a:r>
              <a:rPr sz="2200" b="0" i="0">
                <a:solidFill>
                  <a:srgbClr val="B8401A"/>
                </a:solidFill>
                <a:latin typeface="Times New Roman"/>
                <a:ea typeface="Hiragino Sans GB"/>
              </a:rPr>
              <a:t>+</a:t>
            </a:r>
            <a:r>
              <a:rPr sz="2200" b="0" i="0">
                <a:solidFill>
                  <a:srgbClr val="B8401A"/>
                </a:solidFill>
                <a:latin typeface="Times New Roman"/>
                <a:ea typeface="Hiragino Sans GB"/>
              </a:rPr>
              <a:t> </a:t>
            </a:r>
            <a:r>
              <a:rPr sz="2200" b="0" i="1">
                <a:solidFill>
                  <a:srgbClr val="B8401A"/>
                </a:solidFill>
                <a:latin typeface="Times New Roman"/>
                <a:ea typeface="Hiragino Sans GB"/>
              </a:rPr>
              <a:t>X</a:t>
            </a:r>
            <a:r>
              <a:rPr sz="2200" b="0" i="0">
                <a:solidFill>
                  <a:srgbClr val="B8401A"/>
                </a:solidFill>
                <a:latin typeface="Times New Roman"/>
                <a:ea typeface="Hiragino Sans GB"/>
              </a:rPr>
              <a:t> </a:t>
            </a:r>
            <a:r>
              <a:rPr sz="2200" b="0" i="0">
                <a:solidFill>
                  <a:srgbClr val="B8401A"/>
                </a:solidFill>
                <a:latin typeface="Times New Roman"/>
                <a:ea typeface="Hiragino Sans GB"/>
              </a:rPr>
              <a:t>+</a:t>
            </a:r>
            <a:r>
              <a:rPr sz="2200" b="0" i="0">
                <a:solidFill>
                  <a:srgbClr val="B8401A"/>
                </a:solidFill>
                <a:latin typeface="Times New Roman"/>
                <a:ea typeface="Hiragino Sans GB"/>
              </a:rPr>
              <a:t> </a:t>
            </a:r>
            <a:r>
              <a:rPr sz="2200" b="0" i="1">
                <a:solidFill>
                  <a:srgbClr val="B8401A"/>
                </a:solidFill>
                <a:latin typeface="Times New Roman"/>
                <a:ea typeface="Hiragino Sans GB"/>
              </a:rPr>
              <a:t>Y</a:t>
            </a:r>
            <a:r>
              <a:rPr sz="2200" b="0" i="0">
                <a:solidFill>
                  <a:srgbClr val="B8401A"/>
                </a:solidFill>
                <a:latin typeface="Times New Roman"/>
                <a:ea typeface="Hiragino Sans GB"/>
              </a:rPr>
              <a:t> </a:t>
            </a:r>
            <a:r>
              <a:rPr sz="2200" b="0" i="0">
                <a:solidFill>
                  <a:srgbClr val="B8401A"/>
                </a:solidFill>
                <a:latin typeface="Times New Roman"/>
                <a:ea typeface="Hiragino Sans GB"/>
              </a:rPr>
              <a:t>+</a:t>
            </a:r>
            <a:r>
              <a:rPr sz="2200" b="0" i="0">
                <a:solidFill>
                  <a:srgbClr val="B8401A"/>
                </a:solidFill>
                <a:latin typeface="Times New Roman"/>
                <a:ea typeface="Hiragino Sans GB"/>
              </a:rPr>
              <a:t> </a:t>
            </a:r>
            <a:r>
              <a:rPr sz="2200" b="0" i="1">
                <a:solidFill>
                  <a:srgbClr val="B8401A"/>
                </a:solidFill>
                <a:latin typeface="Times New Roman"/>
                <a:ea typeface="Hiragino Sans GB"/>
              </a:rPr>
              <a:t>Z</a:t>
            </a:r>
            <a:r>
              <a:rPr sz="2200" b="0" i="1">
                <a:solidFill>
                  <a:srgbClr val="B8401A"/>
                </a:solidFill>
                <a:latin typeface="Times New Roman"/>
                <a:ea typeface="Hiragino Sans GB"/>
              </a:rPr>
              <a:t>S</a:t>
            </a:r>
            <a:r>
              <a:rPr sz="2200" b="0" i="0">
                <a:solidFill>
                  <a:srgbClr val="B8401A"/>
                </a:solidFill>
                <a:latin typeface="Times New Roman"/>
                <a:ea typeface="Hiragino Sans GB"/>
              </a:rPr>
              <a:t>′</a:t>
            </a:r>
            <a:r>
              <a:rPr sz="2200" b="0" i="1">
                <a:solidFill>
                  <a:srgbClr val="B8401A"/>
                </a:solidFill>
                <a:latin typeface="Times New Roman"/>
                <a:ea typeface="Hiragino Sans GB"/>
              </a:rPr>
              <a:t>V</a:t>
            </a:r>
          </a:p>
        </p:txBody>
      </p:sp>
      <p:sp>
        <p:nvSpPr>
          <p:cNvPr id="50" name="deckkit-motif-quiet"/>
          <p:cNvSpPr/>
          <p:nvPr/>
        </p:nvSpPr>
        <p:spPr>
          <a:xfrm>
            <a:off x="1092340" y="1911862"/>
            <a:ext cx="279259" cy="266847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100000" y="100000"/>
                </a:moveTo>
                <a:lnTo>
                  <a:pt x="0" y="0"/>
                </a:lnTo>
              </a:path>
            </a:pathLst>
          </a:custGeom>
          <a:noFill/>
          <a:ln w="7620" cap="rnd">
            <a:solidFill>
              <a:srgbClr val="1E3A5F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1339596" y="2146706"/>
            <a:ext cx="64008" cy="64008"/>
          </a:xfrm>
          <a:prstGeom prst="ellipse">
            <a:avLst/>
          </a:prstGeom>
          <a:solidFill>
            <a:srgbClr val="1E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804672" y="1630070"/>
            <a:ext cx="310896" cy="310896"/>
          </a:xfrm>
          <a:prstGeom prst="ellipse">
            <a:avLst/>
          </a:prstGeom>
          <a:solidFill>
            <a:srgbClr val="F1EFE8"/>
          </a:solidFill>
          <a:ln w="11430">
            <a:solidFill>
              <a:srgbClr val="1E3A5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deckkit-overlap:a numbered balloon: the number sits inside its circle"/>
          <p:cNvSpPr txBox="1"/>
          <p:nvPr/>
        </p:nvSpPr>
        <p:spPr>
          <a:xfrm>
            <a:off x="804672" y="1630070"/>
            <a:ext cx="310896" cy="310896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E3A5F"/>
                </a:solidFill>
                <a:latin typeface="Courier New"/>
                <a:ea typeface="Hiragino Sans GB"/>
              </a:rPr>
              <a:t>1</a:t>
            </a:r>
          </a:p>
        </p:txBody>
      </p:sp>
      <p:sp>
        <p:nvSpPr>
          <p:cNvPr id="54" name="deckkit-motif-quiet"/>
          <p:cNvSpPr/>
          <p:nvPr/>
        </p:nvSpPr>
        <p:spPr>
          <a:xfrm>
            <a:off x="1123692" y="2974238"/>
            <a:ext cx="1153163" cy="576581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100000" y="0"/>
                </a:moveTo>
                <a:lnTo>
                  <a:pt x="0" y="100000"/>
                </a:lnTo>
              </a:path>
            </a:pathLst>
          </a:custGeom>
          <a:noFill/>
          <a:ln w="7620" cap="rnd">
            <a:solidFill>
              <a:srgbClr val="1E3A5F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2244852" y="2942234"/>
            <a:ext cx="64008" cy="64008"/>
          </a:xfrm>
          <a:prstGeom prst="ellipse">
            <a:avLst/>
          </a:prstGeom>
          <a:solidFill>
            <a:srgbClr val="1E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804672" y="3477158"/>
            <a:ext cx="310896" cy="310896"/>
          </a:xfrm>
          <a:prstGeom prst="ellipse">
            <a:avLst/>
          </a:prstGeom>
          <a:solidFill>
            <a:srgbClr val="F1EFE8"/>
          </a:solidFill>
          <a:ln w="11430">
            <a:solidFill>
              <a:srgbClr val="1E3A5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deckkit-overlap:a numbered balloon: the number sits inside its circle"/>
          <p:cNvSpPr txBox="1"/>
          <p:nvPr/>
        </p:nvSpPr>
        <p:spPr>
          <a:xfrm>
            <a:off x="804672" y="3477158"/>
            <a:ext cx="310896" cy="310896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E3A5F"/>
                </a:solidFill>
                <a:latin typeface="Courier New"/>
                <a:ea typeface="Hiragino Sans GB"/>
              </a:rPr>
              <a:t>2</a:t>
            </a:r>
          </a:p>
        </p:txBody>
      </p:sp>
      <p:sp>
        <p:nvSpPr>
          <p:cNvPr id="58" name="deckkit-motif-quiet"/>
          <p:cNvSpPr/>
          <p:nvPr/>
        </p:nvSpPr>
        <p:spPr>
          <a:xfrm>
            <a:off x="4157931" y="3735300"/>
            <a:ext cx="892049" cy="345439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00000"/>
                </a:lnTo>
              </a:path>
            </a:pathLst>
          </a:custGeom>
          <a:noFill/>
          <a:ln w="7620" cap="rnd">
            <a:solidFill>
              <a:srgbClr val="1E3A5F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4125927" y="3703296"/>
            <a:ext cx="64008" cy="64008"/>
          </a:xfrm>
          <a:prstGeom prst="ellipse">
            <a:avLst/>
          </a:prstGeom>
          <a:solidFill>
            <a:srgbClr val="1E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5065072" y="3991332"/>
            <a:ext cx="310896" cy="310896"/>
          </a:xfrm>
          <a:prstGeom prst="ellipse">
            <a:avLst/>
          </a:prstGeom>
          <a:solidFill>
            <a:srgbClr val="F1EFE8"/>
          </a:solidFill>
          <a:ln w="11430">
            <a:solidFill>
              <a:srgbClr val="1E3A5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deckkit-overlap:a numbered balloon: the number sits inside its circle"/>
          <p:cNvSpPr txBox="1"/>
          <p:nvPr/>
        </p:nvSpPr>
        <p:spPr>
          <a:xfrm>
            <a:off x="5065072" y="3991332"/>
            <a:ext cx="310896" cy="310896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E3A5F"/>
                </a:solidFill>
                <a:latin typeface="Courier New"/>
                <a:ea typeface="Hiragino Sans GB"/>
              </a:rPr>
              <a:t>3</a:t>
            </a:r>
          </a:p>
        </p:txBody>
      </p:sp>
      <p:sp>
        <p:nvSpPr>
          <p:cNvPr id="62" name="Rectangle 61"/>
          <p:cNvSpPr/>
          <p:nvPr/>
        </p:nvSpPr>
        <p:spPr>
          <a:xfrm>
            <a:off x="6412220" y="1876958"/>
            <a:ext cx="310896" cy="310896"/>
          </a:xfrm>
          <a:prstGeom prst="ellipse">
            <a:avLst/>
          </a:prstGeom>
          <a:solidFill>
            <a:srgbClr val="F1EFE8"/>
          </a:solidFill>
          <a:ln w="11430">
            <a:solidFill>
              <a:srgbClr val="1E3A5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deckkit-overlap:a numbered balloon: the number sits inside its circle"/>
          <p:cNvSpPr txBox="1"/>
          <p:nvPr/>
        </p:nvSpPr>
        <p:spPr>
          <a:xfrm>
            <a:off x="6412220" y="1876958"/>
            <a:ext cx="310896" cy="310896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E3A5F"/>
                </a:solidFill>
                <a:latin typeface="Courier New"/>
                <a:ea typeface="Hiragino Sans GB"/>
              </a:rPr>
              <a:t>1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6869420" y="1858670"/>
            <a:ext cx="4499314" cy="32918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E3A5F"/>
                </a:solidFill>
                <a:latin typeface="Georgia"/>
                <a:ea typeface="Hiragino Sans GB"/>
              </a:rPr>
              <a:t>电路可以写成代数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6869420" y="2242718"/>
            <a:ext cx="4499314" cy="515721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3E5674"/>
                </a:solidFill>
                <a:latin typeface="Georgia"/>
                <a:ea typeface="Hiragino Sans GB"/>
              </a:rPr>
              <a:t>串联为加、并联为乘；阻抗</a:t>
            </a:r>
            <a:r>
              <a:rPr sz="1350" b="0" i="0">
                <a:solidFill>
                  <a:srgbClr val="3E5674"/>
                </a:solidFill>
                <a:latin typeface="Times New Roman"/>
                <a:ea typeface="Hiragino Sans GB"/>
              </a:rPr>
              <a:t>0</a:t>
            </a:r>
            <a:r>
              <a:rPr sz="1350" b="0" i="0">
                <a:solidFill>
                  <a:srgbClr val="3E5674"/>
                </a:solidFill>
                <a:latin typeface="Georgia"/>
                <a:ea typeface="Hiragino Sans GB"/>
              </a:rPr>
              <a:t>表示闭合、</a:t>
            </a:r>
            <a:r>
              <a:rPr sz="1350" b="0" i="0">
                <a:solidFill>
                  <a:srgbClr val="3E5674"/>
                </a:solidFill>
                <a:latin typeface="Times New Roman"/>
                <a:ea typeface="Hiragino Sans GB"/>
              </a:rPr>
              <a:t>1</a:t>
            </a:r>
            <a:r>
              <a:rPr sz="1350" b="0" i="0">
                <a:solidFill>
                  <a:srgbClr val="3E5674"/>
                </a:solidFill>
                <a:latin typeface="Georgia"/>
                <a:ea typeface="Hiragino Sans GB"/>
              </a:rPr>
              <a:t>表示断开。尺寸线上的式子就是这张图。</a:t>
            </a:r>
          </a:p>
        </p:txBody>
      </p:sp>
      <p:sp>
        <p:nvSpPr>
          <p:cNvPr id="66" name="Rectangle 65"/>
          <p:cNvSpPr/>
          <p:nvPr/>
        </p:nvSpPr>
        <p:spPr>
          <a:xfrm>
            <a:off x="6412220" y="3051048"/>
            <a:ext cx="310896" cy="310896"/>
          </a:xfrm>
          <a:prstGeom prst="ellipse">
            <a:avLst/>
          </a:prstGeom>
          <a:solidFill>
            <a:srgbClr val="F1EFE8"/>
          </a:solidFill>
          <a:ln w="11430">
            <a:solidFill>
              <a:srgbClr val="1E3A5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7" name="deckkit-overlap:a numbered balloon: the number sits inside its circle"/>
          <p:cNvSpPr txBox="1"/>
          <p:nvPr/>
        </p:nvSpPr>
        <p:spPr>
          <a:xfrm>
            <a:off x="6412220" y="3051048"/>
            <a:ext cx="310896" cy="310896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E3A5F"/>
                </a:solidFill>
                <a:latin typeface="Courier New"/>
                <a:ea typeface="Hiragino Sans GB"/>
              </a:rPr>
              <a:t>2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6869420" y="3032760"/>
            <a:ext cx="4499314" cy="32918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E3A5F"/>
                </a:solidFill>
                <a:latin typeface="Georgia"/>
                <a:ea typeface="Hiragino Sans GB"/>
              </a:rPr>
              <a:t>代数可以化简电路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6869420" y="3416808"/>
            <a:ext cx="4499314" cy="515721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3E5674"/>
                </a:solidFill>
                <a:latin typeface="Georgia"/>
                <a:ea typeface="Hiragino Sans GB"/>
              </a:rPr>
              <a:t>图</a:t>
            </a:r>
            <a:r>
              <a:rPr sz="1350" b="0" i="0">
                <a:solidFill>
                  <a:srgbClr val="3E5674"/>
                </a:solidFill>
                <a:latin typeface="Times New Roman"/>
                <a:ea typeface="Hiragino Sans GB"/>
              </a:rPr>
              <a:t>5</a:t>
            </a:r>
            <a:r>
              <a:rPr sz="1350" b="0" i="0">
                <a:solidFill>
                  <a:srgbClr val="3E5674"/>
                </a:solidFill>
                <a:latin typeface="Georgia"/>
                <a:ea typeface="Hiragino Sans GB"/>
              </a:rPr>
              <a:t>的</a:t>
            </a:r>
            <a:r>
              <a:rPr sz="1350" b="0" i="0">
                <a:solidFill>
                  <a:srgbClr val="3E5674"/>
                </a:solidFill>
                <a:latin typeface="Times New Roman"/>
                <a:ea typeface="Hiragino Sans GB"/>
              </a:rPr>
              <a:t>13</a:t>
            </a:r>
            <a:r>
              <a:rPr sz="1350" b="0" i="0">
                <a:solidFill>
                  <a:srgbClr val="3E5674"/>
                </a:solidFill>
                <a:latin typeface="Georgia"/>
                <a:ea typeface="Hiragino Sans GB"/>
              </a:rPr>
              <a:t>个触点化简为图</a:t>
            </a:r>
            <a:r>
              <a:rPr sz="1350" b="0" i="0">
                <a:solidFill>
                  <a:srgbClr val="3E5674"/>
                </a:solidFill>
                <a:latin typeface="Times New Roman"/>
                <a:ea typeface="Hiragino Sans GB"/>
              </a:rPr>
              <a:t>6</a:t>
            </a:r>
            <a:r>
              <a:rPr sz="1350" b="0" i="0">
                <a:solidFill>
                  <a:srgbClr val="3E5674"/>
                </a:solidFill>
                <a:latin typeface="Georgia"/>
                <a:ea typeface="Hiragino Sans GB"/>
              </a:rPr>
              <a:t>的</a:t>
            </a:r>
            <a:r>
              <a:rPr sz="1350" b="0" i="0">
                <a:solidFill>
                  <a:srgbClr val="3E5674"/>
                </a:solidFill>
                <a:latin typeface="Times New Roman"/>
                <a:ea typeface="Hiragino Sans GB"/>
              </a:rPr>
              <a:t>6</a:t>
            </a:r>
            <a:r>
              <a:rPr sz="1350" b="0" i="0">
                <a:solidFill>
                  <a:srgbClr val="3E5674"/>
                </a:solidFill>
                <a:latin typeface="Georgia"/>
                <a:ea typeface="Hiragino Sans GB"/>
              </a:rPr>
              <a:t>个，</a:t>
            </a:r>
            <a:r>
              <a:rPr sz="1350" b="0" i="0">
                <a:solidFill>
                  <a:srgbClr val="3E5674"/>
                </a:solidFill>
                <a:latin typeface="Times New Roman"/>
                <a:ea typeface="Hiragino Sans GB"/>
              </a:rPr>
              <a:t>64</a:t>
            </a:r>
            <a:r>
              <a:rPr sz="1350" b="0" i="0">
                <a:solidFill>
                  <a:srgbClr val="3E5674"/>
                </a:solidFill>
                <a:latin typeface="Georgia"/>
                <a:ea typeface="Hiragino Sans GB"/>
              </a:rPr>
              <a:t>种开关组合下行为完全相同。</a:t>
            </a:r>
          </a:p>
        </p:txBody>
      </p:sp>
      <p:sp>
        <p:nvSpPr>
          <p:cNvPr id="70" name="Rectangle 69"/>
          <p:cNvSpPr/>
          <p:nvPr/>
        </p:nvSpPr>
        <p:spPr>
          <a:xfrm>
            <a:off x="6412220" y="4225137"/>
            <a:ext cx="310896" cy="310896"/>
          </a:xfrm>
          <a:prstGeom prst="ellipse">
            <a:avLst/>
          </a:prstGeom>
          <a:solidFill>
            <a:srgbClr val="F1EFE8"/>
          </a:solidFill>
          <a:ln w="11430">
            <a:solidFill>
              <a:srgbClr val="1E3A5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1" name="deckkit-overlap:a numbered balloon: the number sits inside its circle"/>
          <p:cNvSpPr txBox="1"/>
          <p:nvPr/>
        </p:nvSpPr>
        <p:spPr>
          <a:xfrm>
            <a:off x="6412220" y="4225137"/>
            <a:ext cx="310896" cy="310896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E3A5F"/>
                </a:solidFill>
                <a:latin typeface="Courier New"/>
                <a:ea typeface="Hiragino Sans GB"/>
              </a:rPr>
              <a:t>3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6869420" y="4206849"/>
            <a:ext cx="4499314" cy="32918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E3A5F"/>
                </a:solidFill>
                <a:latin typeface="Georgia"/>
                <a:ea typeface="Hiragino Sans GB"/>
              </a:rPr>
              <a:t>逻辑可以交给继电器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6869420" y="4590897"/>
            <a:ext cx="4499314" cy="515721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3E5674"/>
                </a:solidFill>
                <a:latin typeface="Georgia"/>
                <a:ea typeface="Hiragino Sans GB"/>
              </a:rPr>
              <a:t>演算与命题逻辑同构：常闭触点S′ 就是“非”，串并联就是“或”与“且”。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822960" y="5947257"/>
            <a:ext cx="7086600" cy="21579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3E5674"/>
                </a:solidFill>
                <a:latin typeface="Georgia"/>
                <a:ea typeface="Hiragino Sans GB"/>
              </a:rPr>
              <a:t>图为AIEE论文图</a:t>
            </a:r>
            <a:r>
              <a:rPr sz="1050" b="0" i="0">
                <a:solidFill>
                  <a:srgbClr val="3E5674"/>
                </a:solidFill>
                <a:latin typeface="Times New Roman"/>
                <a:ea typeface="Hiragino Sans GB"/>
              </a:rPr>
              <a:t>6</a:t>
            </a:r>
            <a:r>
              <a:rPr sz="1050" b="0" i="0">
                <a:solidFill>
                  <a:srgbClr val="3E5674"/>
                </a:solidFill>
                <a:latin typeface="Georgia"/>
                <a:ea typeface="Hiragino Sans GB"/>
              </a:rPr>
              <a:t>的复现（见第</a:t>
            </a:r>
            <a:r>
              <a:rPr sz="1050" b="0" i="0">
                <a:solidFill>
                  <a:srgbClr val="3E5674"/>
                </a:solidFill>
                <a:latin typeface="Times New Roman"/>
                <a:ea typeface="Hiragino Sans GB"/>
              </a:rPr>
              <a:t>09</a:t>
            </a:r>
            <a:r>
              <a:rPr sz="1050" b="0" i="0">
                <a:solidFill>
                  <a:srgbClr val="3E5674"/>
                </a:solidFill>
                <a:latin typeface="Georgia"/>
                <a:ea typeface="Hiragino Sans GB"/>
              </a:rPr>
              <a:t>页）；结论</a:t>
            </a:r>
            <a:r>
              <a:rPr sz="1050" b="0" i="0">
                <a:solidFill>
                  <a:srgbClr val="3E5674"/>
                </a:solidFill>
                <a:latin typeface="Times New Roman"/>
                <a:ea typeface="Hiragino Sans GB"/>
              </a:rPr>
              <a:t>3</a:t>
            </a:r>
            <a:r>
              <a:rPr sz="1050" b="0" i="0">
                <a:solidFill>
                  <a:srgbClr val="3E5674"/>
                </a:solidFill>
                <a:latin typeface="Georgia"/>
                <a:ea typeface="Hiragino Sans GB"/>
              </a:rPr>
              <a:t>的对应关系见论文表I（第</a:t>
            </a:r>
            <a:r>
              <a:rPr sz="1050" b="0" i="0">
                <a:solidFill>
                  <a:srgbClr val="3E5674"/>
                </a:solidFill>
                <a:latin typeface="Times New Roman"/>
                <a:ea typeface="Hiragino Sans GB"/>
              </a:rPr>
              <a:t>07</a:t>
            </a:r>
            <a:r>
              <a:rPr sz="1050" b="0" i="0">
                <a:solidFill>
                  <a:srgbClr val="3E5674"/>
                </a:solidFill>
                <a:latin typeface="Georgia"/>
                <a:ea typeface="Hiragino Sans GB"/>
              </a:rPr>
              <a:t>页）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 name="vl.drafting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1" name="deckkit-a11ytitle"/>
          <p:cNvSpPr>
            <a:spLocks noGrp="1"/>
          </p:cNvSpPr>
          <p:nvPr>
            <p:ph type="title"/>
          </p:nvPr>
        </p:nvSpPr>
        <p:spPr>
          <a:xfrm>
            <a:off x="0" y="-914400"/>
            <a:ext cx="12191695" cy="457200"/>
          </a:xfrm>
          <a:ln/>
        </p:spPr>
        <p:txBody>
          <a:bodyPr/>
          <a:lstStyle/>
          <a:p>
            <a:pPr/>
            <a:r>
              <a:rPr sz="1000" b="0" i="0">
                <a:solidFill>
                  <a:srgbClr val="1E3A5F"/>
                </a:solidFill>
                <a:latin typeface="Arial"/>
                <a:ea typeface="Hiragino Sans GB"/>
              </a:rPr>
              <a:t>谢谢各位老师，请批评指正</a:t>
            </a:r>
          </a:p>
        </p:txBody>
      </p:sp>
      <p:sp>
        <p:nvSpPr>
          <p:cNvPr id="2" name="deckkit-vl.drafting"/>
          <p:cNvSpPr/>
          <p:nvPr/>
        </p:nvSpPr>
        <p:spPr>
          <a:xfrm>
            <a:off x="292608" y="292608"/>
            <a:ext cx="11606479" cy="6272784"/>
          </a:xfrm>
          <a:prstGeom prst="rect">
            <a:avLst/>
          </a:prstGeom>
          <a:noFill/>
          <a:ln w="12700">
            <a:solidFill>
              <a:srgbClr val="1E3A5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deckkit-vl.drafting"/>
          <p:cNvSpPr/>
          <p:nvPr/>
        </p:nvSpPr>
        <p:spPr>
          <a:xfrm>
            <a:off x="384048" y="384048"/>
            <a:ext cx="11423599" cy="6089904"/>
          </a:xfrm>
          <a:prstGeom prst="rect">
            <a:avLst/>
          </a:prstGeom>
          <a:noFill/>
          <a:ln w="6350">
            <a:solidFill>
              <a:srgbClr val="1E3A5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deckkit-vl.drafting"/>
          <p:cNvSpPr txBox="1"/>
          <p:nvPr/>
        </p:nvSpPr>
        <p:spPr>
          <a:xfrm>
            <a:off x="1198854" y="27432"/>
            <a:ext cx="274320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1</a:t>
            </a:r>
          </a:p>
        </p:txBody>
      </p:sp>
      <p:sp>
        <p:nvSpPr>
          <p:cNvPr id="5" name="deckkit-vl.drafting"/>
          <p:cNvSpPr txBox="1"/>
          <p:nvPr/>
        </p:nvSpPr>
        <p:spPr>
          <a:xfrm>
            <a:off x="3102787" y="27432"/>
            <a:ext cx="274320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2</a:t>
            </a:r>
          </a:p>
        </p:txBody>
      </p:sp>
      <p:sp>
        <p:nvSpPr>
          <p:cNvPr id="6" name="deckkit-vl.drafting"/>
          <p:cNvSpPr txBox="1"/>
          <p:nvPr/>
        </p:nvSpPr>
        <p:spPr>
          <a:xfrm>
            <a:off x="5006720" y="27432"/>
            <a:ext cx="274320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3</a:t>
            </a:r>
          </a:p>
        </p:txBody>
      </p:sp>
      <p:sp>
        <p:nvSpPr>
          <p:cNvPr id="7" name="deckkit-vl.drafting"/>
          <p:cNvSpPr txBox="1"/>
          <p:nvPr/>
        </p:nvSpPr>
        <p:spPr>
          <a:xfrm>
            <a:off x="6910654" y="27432"/>
            <a:ext cx="274320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4</a:t>
            </a:r>
          </a:p>
        </p:txBody>
      </p:sp>
      <p:sp>
        <p:nvSpPr>
          <p:cNvPr id="8" name="deckkit-vl.drafting"/>
          <p:cNvSpPr txBox="1"/>
          <p:nvPr/>
        </p:nvSpPr>
        <p:spPr>
          <a:xfrm>
            <a:off x="8814587" y="27432"/>
            <a:ext cx="274320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5</a:t>
            </a:r>
          </a:p>
        </p:txBody>
      </p:sp>
      <p:sp>
        <p:nvSpPr>
          <p:cNvPr id="9" name="deckkit-vl.drafting"/>
          <p:cNvSpPr txBox="1"/>
          <p:nvPr/>
        </p:nvSpPr>
        <p:spPr>
          <a:xfrm>
            <a:off x="10718520" y="27432"/>
            <a:ext cx="274320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6</a:t>
            </a:r>
          </a:p>
        </p:txBody>
      </p:sp>
      <p:sp>
        <p:nvSpPr>
          <p:cNvPr id="10" name="deckkit-vl.drafting"/>
          <p:cNvSpPr txBox="1"/>
          <p:nvPr/>
        </p:nvSpPr>
        <p:spPr>
          <a:xfrm>
            <a:off x="18288" y="1035557"/>
            <a:ext cx="256032" cy="219456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A</a:t>
            </a:r>
          </a:p>
        </p:txBody>
      </p:sp>
      <p:sp>
        <p:nvSpPr>
          <p:cNvPr id="11" name="deckkit-vl.drafting"/>
          <p:cNvSpPr txBox="1"/>
          <p:nvPr/>
        </p:nvSpPr>
        <p:spPr>
          <a:xfrm>
            <a:off x="18288" y="2558034"/>
            <a:ext cx="256032" cy="219456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B</a:t>
            </a:r>
          </a:p>
        </p:txBody>
      </p:sp>
      <p:sp>
        <p:nvSpPr>
          <p:cNvPr id="12" name="deckkit-vl.drafting"/>
          <p:cNvSpPr txBox="1"/>
          <p:nvPr/>
        </p:nvSpPr>
        <p:spPr>
          <a:xfrm>
            <a:off x="18288" y="4080509"/>
            <a:ext cx="256032" cy="219456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C</a:t>
            </a:r>
          </a:p>
        </p:txBody>
      </p:sp>
      <p:sp>
        <p:nvSpPr>
          <p:cNvPr id="13" name="deckkit-vl.drafting"/>
          <p:cNvSpPr txBox="1"/>
          <p:nvPr/>
        </p:nvSpPr>
        <p:spPr>
          <a:xfrm>
            <a:off x="18288" y="5602986"/>
            <a:ext cx="256032" cy="219456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D</a:t>
            </a:r>
          </a:p>
        </p:txBody>
      </p:sp>
      <p:sp>
        <p:nvSpPr>
          <p:cNvPr id="14" name="deckkit-vl.drafting"/>
          <p:cNvSpPr/>
          <p:nvPr/>
        </p:nvSpPr>
        <p:spPr>
          <a:xfrm>
            <a:off x="8131759" y="5541264"/>
            <a:ext cx="3566160" cy="822960"/>
          </a:xfrm>
          <a:prstGeom prst="rect">
            <a:avLst/>
          </a:prstGeom>
          <a:noFill/>
          <a:ln w="9525">
            <a:solidFill>
              <a:srgbClr val="1E3A5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5" name="deckkit-vl.drafting"/>
          <p:cNvCxnSpPr/>
          <p:nvPr/>
        </p:nvCxnSpPr>
        <p:spPr>
          <a:xfrm>
            <a:off x="10485424" y="5541264"/>
            <a:ext cx="0" cy="822960"/>
          </a:xfrm>
          <a:prstGeom prst="line">
            <a:avLst/>
          </a:prstGeom>
          <a:ln w="6350">
            <a:solidFill>
              <a:srgbClr val="1E3A5F"/>
            </a:solidFill>
          </a:ln>
          <a:effectLst/>
        </p:spPr>
      </p:cxnSp>
      <p:sp>
        <p:nvSpPr>
          <p:cNvPr id="16" name="deckkit-vl.drafting"/>
          <p:cNvSpPr txBox="1"/>
          <p:nvPr/>
        </p:nvSpPr>
        <p:spPr>
          <a:xfrm>
            <a:off x="10558576" y="5596127"/>
            <a:ext cx="1084478" cy="71323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SHEET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E3A5F"/>
                </a:solidFill>
                <a:latin typeface="Courier New"/>
                <a:ea typeface="Hiragino Sans GB"/>
              </a:rPr>
              <a:t>14</a:t>
            </a:r>
          </a:p>
        </p:txBody>
      </p:sp>
      <p:sp>
        <p:nvSpPr>
          <p:cNvPr id="17" name="deckkit-vl.drafting"/>
          <p:cNvSpPr txBox="1"/>
          <p:nvPr/>
        </p:nvSpPr>
        <p:spPr>
          <a:xfrm>
            <a:off x="8204911" y="5596127"/>
            <a:ext cx="2225649" cy="71323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3E5674"/>
                </a:solidFill>
                <a:latin typeface="Courier New"/>
                <a:ea typeface="Hiragino Sans GB"/>
              </a:rPr>
              <a:t>PROJECT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E3A5F"/>
                </a:solidFill>
                <a:latin typeface="Courier New"/>
                <a:ea typeface="Hiragino Sans GB"/>
              </a:rPr>
              <a:t>香农 1937 · 硕士论文答辩示例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04911" y="6089904"/>
            <a:ext cx="2225649" cy="219456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750" b="0" i="0">
                <a:solidFill>
                  <a:srgbClr val="3E5674"/>
                </a:solidFill>
                <a:latin typeface="Courier New"/>
                <a:ea typeface="Hiragino Sans GB"/>
              </a:rPr>
              <a:t>DRAWN 示例  DATE 1937-08-10  NTS</a:t>
            </a:r>
          </a:p>
        </p:txBody>
      </p:sp>
      <p:sp>
        <p:nvSpPr>
          <p:cNvPr id="19" name="deckkit-vl.drafting"/>
          <p:cNvSpPr txBox="1"/>
          <p:nvPr/>
        </p:nvSpPr>
        <p:spPr>
          <a:xfrm>
            <a:off x="822960" y="1585417"/>
            <a:ext cx="7382042" cy="189829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5400" b="0" i="0">
                <a:solidFill>
                  <a:srgbClr val="1E3A5F"/>
                </a:solidFill>
                <a:latin typeface="Georgia"/>
                <a:ea typeface="Hiragino Sans GB"/>
              </a:rPr>
              <a:t>谢谢各位老师，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5400" b="0" i="0">
                <a:solidFill>
                  <a:srgbClr val="1E3A5F"/>
                </a:solidFill>
                <a:latin typeface="Georgia"/>
                <a:ea typeface="Hiragino Sans GB"/>
              </a:rPr>
              <a:t>请批评指正</a:t>
            </a:r>
          </a:p>
        </p:txBody>
      </p:sp>
      <p:sp>
        <p:nvSpPr>
          <p:cNvPr id="20" name="deckkit-vl.drafting"/>
          <p:cNvSpPr txBox="1"/>
          <p:nvPr/>
        </p:nvSpPr>
        <p:spPr>
          <a:xfrm>
            <a:off x="822960" y="3666591"/>
            <a:ext cx="7382042" cy="39624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</a:pPr>
            <a:r>
              <a:rPr sz="2000" b="0" i="0">
                <a:solidFill>
                  <a:srgbClr val="1E3A5F"/>
                </a:solidFill>
                <a:latin typeface="Georgia"/>
                <a:ea typeface="Hiragino Sans GB"/>
              </a:rPr>
              <a:t>本示例依据香农原文整理，原论文的致谢见下方签署栏。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2960" y="4215384"/>
            <a:ext cx="2743200" cy="25603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1E3A5F"/>
                </a:solidFill>
                <a:latin typeface="Courier New"/>
                <a:ea typeface="Hiragino Sans GB"/>
              </a:rPr>
              <a:t>签署栏</a:t>
            </a:r>
          </a:p>
        </p:txBody>
      </p:sp>
      <p:sp>
        <p:nvSpPr>
          <p:cNvPr id="23" name="deckkit-motif-quiet"/>
          <p:cNvSpPr/>
          <p:nvPr/>
        </p:nvSpPr>
        <p:spPr>
          <a:xfrm>
            <a:off x="822960" y="4526280"/>
            <a:ext cx="6309360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0"/>
                </a:lnTo>
              </a:path>
            </a:pathLst>
          </a:custGeom>
          <a:noFill/>
          <a:ln w="11430" cap="rnd">
            <a:solidFill>
              <a:srgbClr val="1E3A5F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68680" y="4599432"/>
            <a:ext cx="914400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3E5674"/>
                </a:solidFill>
                <a:latin typeface="Courier New"/>
                <a:ea typeface="Hiragino Sans GB"/>
              </a:rPr>
              <a:t>指导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828800" y="4581144"/>
            <a:ext cx="5257800" cy="29260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E3A5F"/>
                </a:solidFill>
                <a:latin typeface="Georgia"/>
                <a:ea typeface="Hiragino Sans GB"/>
              </a:rPr>
              <a:t>F. L. Hitchcock教授（硕士论文致谢页）</a:t>
            </a:r>
          </a:p>
        </p:txBody>
      </p:sp>
      <p:sp>
        <p:nvSpPr>
          <p:cNvPr id="26" name="deckkit-motif-quiet"/>
          <p:cNvSpPr/>
          <p:nvPr/>
        </p:nvSpPr>
        <p:spPr>
          <a:xfrm>
            <a:off x="822960" y="4928616"/>
            <a:ext cx="6309360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0"/>
                </a:lnTo>
              </a:path>
            </a:pathLst>
          </a:custGeom>
          <a:noFill/>
          <a:ln w="5080" cap="rnd">
            <a:solidFill>
              <a:srgbClr val="1E3A5F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8680" y="5001768"/>
            <a:ext cx="914400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3E5674"/>
                </a:solidFill>
                <a:latin typeface="Courier New"/>
                <a:ea typeface="Hiragino Sans GB"/>
              </a:rPr>
              <a:t>致谢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828800" y="4983480"/>
            <a:ext cx="5257800" cy="29260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E3A5F"/>
                </a:solidFill>
                <a:latin typeface="Georgia"/>
                <a:ea typeface="Hiragino Sans GB"/>
              </a:rPr>
              <a:t>Vannevar Bush · S. H. Caldwell（</a:t>
            </a:r>
            <a:r>
              <a:rPr sz="1350" b="0" i="0">
                <a:solidFill>
                  <a:srgbClr val="1E3A5F"/>
                </a:solidFill>
                <a:latin typeface="Times New Roman"/>
                <a:ea typeface="Hiragino Sans GB"/>
              </a:rPr>
              <a:t>1938</a:t>
            </a:r>
            <a:r>
              <a:rPr sz="1350" b="0" i="0">
                <a:solidFill>
                  <a:srgbClr val="1E3A5F"/>
                </a:solidFill>
                <a:latin typeface="Georgia"/>
                <a:ea typeface="Hiragino Sans GB"/>
              </a:rPr>
              <a:t>年发表版另致谢）</a:t>
            </a:r>
          </a:p>
        </p:txBody>
      </p:sp>
      <p:sp>
        <p:nvSpPr>
          <p:cNvPr id="29" name="deckkit-motif-quiet"/>
          <p:cNvSpPr/>
          <p:nvPr/>
        </p:nvSpPr>
        <p:spPr>
          <a:xfrm>
            <a:off x="822960" y="5330952"/>
            <a:ext cx="6309360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0"/>
                </a:lnTo>
              </a:path>
            </a:pathLst>
          </a:custGeom>
          <a:noFill/>
          <a:ln w="5080" cap="rnd">
            <a:solidFill>
              <a:srgbClr val="1E3A5F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68680" y="5404104"/>
            <a:ext cx="914400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3E5674"/>
                </a:solidFill>
                <a:latin typeface="Courier New"/>
                <a:ea typeface="Hiragino Sans GB"/>
              </a:rPr>
              <a:t>答辩人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828800" y="5385816"/>
            <a:ext cx="5257800" cy="29260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E3A5F"/>
                </a:solidFill>
                <a:latin typeface="Georgia"/>
                <a:ea typeface="Hiragino Sans GB"/>
              </a:rPr>
              <a:t>示例 · 非香农本人</a:t>
            </a:r>
          </a:p>
        </p:txBody>
      </p:sp>
      <p:sp>
        <p:nvSpPr>
          <p:cNvPr id="32" name="deckkit-motif-quiet"/>
          <p:cNvSpPr/>
          <p:nvPr/>
        </p:nvSpPr>
        <p:spPr>
          <a:xfrm>
            <a:off x="822960" y="5733288"/>
            <a:ext cx="6309360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0"/>
                </a:lnTo>
              </a:path>
            </a:pathLst>
          </a:custGeom>
          <a:noFill/>
          <a:ln w="11430" cap="rnd">
            <a:solidFill>
              <a:srgbClr val="1E3A5F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" name="deckkit-motif-quiet"/>
          <p:cNvSpPr/>
          <p:nvPr/>
        </p:nvSpPr>
        <p:spPr>
          <a:xfrm>
            <a:off x="1755648" y="4526280"/>
            <a:ext cx="9144" cy="1207008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0" y="100000"/>
                </a:lnTo>
              </a:path>
            </a:pathLst>
          </a:custGeom>
          <a:noFill/>
          <a:ln w="5080" cap="rnd">
            <a:solidFill>
              <a:srgbClr val="1E3A5F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22960" y="5947257"/>
            <a:ext cx="7086600" cy="21579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3E5674"/>
                </a:solidFill>
                <a:latin typeface="Georgia"/>
                <a:ea typeface="Hiragino Sans GB"/>
              </a:rPr>
              <a:t>来源：硕士论文Acknowledgment页；AIEE论文首页脚注。本页致谢内容引自原文，答辩人为示例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 name="vl.drafting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0" name="deckkit-a11ytitle"/>
          <p:cNvSpPr>
            <a:spLocks noGrp="1"/>
          </p:cNvSpPr>
          <p:nvPr>
            <p:ph type="title"/>
          </p:nvPr>
        </p:nvSpPr>
        <p:spPr>
          <a:xfrm>
            <a:off x="0" y="-914400"/>
            <a:ext cx="12191695" cy="457200"/>
          </a:xfrm>
          <a:ln/>
        </p:spPr>
        <p:txBody>
          <a:bodyPr/>
          <a:lstStyle/>
          <a:p>
            <a:pPr/>
            <a:r>
              <a:rPr sz="1000" b="0" i="0">
                <a:solidFill>
                  <a:srgbClr val="E4ECF5"/>
                </a:solidFill>
                <a:latin typeface="Arial"/>
                <a:ea typeface="Hiragino Sans GB"/>
              </a:rPr>
              <a:t>答辩提问备用页：串联为何记作“加”？和今天相反吗？ / 同一时期，有没有人更早提出类似思想？</a:t>
            </a:r>
          </a:p>
        </p:txBody>
      </p:sp>
      <p:sp>
        <p:nvSpPr>
          <p:cNvPr id="2" name="deckkit-vl.drafting"/>
          <p:cNvSpPr/>
          <p:nvPr/>
        </p:nvSpPr>
        <p:spPr>
          <a:xfrm>
            <a:off x="292608" y="292608"/>
            <a:ext cx="11606479" cy="6272784"/>
          </a:xfrm>
          <a:prstGeom prst="rect">
            <a:avLst/>
          </a:prstGeom>
          <a:noFill/>
          <a:ln w="12700">
            <a:solidFill>
              <a:srgbClr val="E4ECF5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deckkit-vl.drafting"/>
          <p:cNvSpPr/>
          <p:nvPr/>
        </p:nvSpPr>
        <p:spPr>
          <a:xfrm>
            <a:off x="384048" y="384048"/>
            <a:ext cx="11423599" cy="6089904"/>
          </a:xfrm>
          <a:prstGeom prst="rect">
            <a:avLst/>
          </a:prstGeom>
          <a:noFill/>
          <a:ln w="6350">
            <a:solidFill>
              <a:srgbClr val="E4ECF5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deckkit-vl.drafting"/>
          <p:cNvSpPr txBox="1"/>
          <p:nvPr/>
        </p:nvSpPr>
        <p:spPr>
          <a:xfrm>
            <a:off x="1198854" y="27432"/>
            <a:ext cx="274320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B7C5D6"/>
                </a:solidFill>
                <a:latin typeface="Courier New"/>
                <a:ea typeface="Hiragino Sans GB"/>
              </a:rPr>
              <a:t>1</a:t>
            </a:r>
          </a:p>
        </p:txBody>
      </p:sp>
      <p:sp>
        <p:nvSpPr>
          <p:cNvPr id="5" name="deckkit-vl.drafting"/>
          <p:cNvSpPr txBox="1"/>
          <p:nvPr/>
        </p:nvSpPr>
        <p:spPr>
          <a:xfrm>
            <a:off x="3102787" y="27432"/>
            <a:ext cx="274320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B7C5D6"/>
                </a:solidFill>
                <a:latin typeface="Courier New"/>
                <a:ea typeface="Hiragino Sans GB"/>
              </a:rPr>
              <a:t>2</a:t>
            </a:r>
          </a:p>
        </p:txBody>
      </p:sp>
      <p:sp>
        <p:nvSpPr>
          <p:cNvPr id="6" name="deckkit-vl.drafting"/>
          <p:cNvSpPr txBox="1"/>
          <p:nvPr/>
        </p:nvSpPr>
        <p:spPr>
          <a:xfrm>
            <a:off x="5006720" y="27432"/>
            <a:ext cx="274320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B7C5D6"/>
                </a:solidFill>
                <a:latin typeface="Courier New"/>
                <a:ea typeface="Hiragino Sans GB"/>
              </a:rPr>
              <a:t>3</a:t>
            </a:r>
          </a:p>
        </p:txBody>
      </p:sp>
      <p:sp>
        <p:nvSpPr>
          <p:cNvPr id="7" name="deckkit-vl.drafting"/>
          <p:cNvSpPr txBox="1"/>
          <p:nvPr/>
        </p:nvSpPr>
        <p:spPr>
          <a:xfrm>
            <a:off x="6910654" y="27432"/>
            <a:ext cx="274320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B7C5D6"/>
                </a:solidFill>
                <a:latin typeface="Courier New"/>
                <a:ea typeface="Hiragino Sans GB"/>
              </a:rPr>
              <a:t>4</a:t>
            </a:r>
          </a:p>
        </p:txBody>
      </p:sp>
      <p:sp>
        <p:nvSpPr>
          <p:cNvPr id="8" name="deckkit-vl.drafting"/>
          <p:cNvSpPr txBox="1"/>
          <p:nvPr/>
        </p:nvSpPr>
        <p:spPr>
          <a:xfrm>
            <a:off x="8814587" y="27432"/>
            <a:ext cx="274320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B7C5D6"/>
                </a:solidFill>
                <a:latin typeface="Courier New"/>
                <a:ea typeface="Hiragino Sans GB"/>
              </a:rPr>
              <a:t>5</a:t>
            </a:r>
          </a:p>
        </p:txBody>
      </p:sp>
      <p:sp>
        <p:nvSpPr>
          <p:cNvPr id="9" name="deckkit-vl.drafting"/>
          <p:cNvSpPr txBox="1"/>
          <p:nvPr/>
        </p:nvSpPr>
        <p:spPr>
          <a:xfrm>
            <a:off x="10718520" y="27432"/>
            <a:ext cx="274320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B7C5D6"/>
                </a:solidFill>
                <a:latin typeface="Courier New"/>
                <a:ea typeface="Hiragino Sans GB"/>
              </a:rPr>
              <a:t>6</a:t>
            </a:r>
          </a:p>
        </p:txBody>
      </p:sp>
      <p:sp>
        <p:nvSpPr>
          <p:cNvPr id="10" name="deckkit-vl.drafting"/>
          <p:cNvSpPr txBox="1"/>
          <p:nvPr/>
        </p:nvSpPr>
        <p:spPr>
          <a:xfrm>
            <a:off x="18288" y="1035557"/>
            <a:ext cx="256032" cy="219456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B7C5D6"/>
                </a:solidFill>
                <a:latin typeface="Courier New"/>
                <a:ea typeface="Hiragino Sans GB"/>
              </a:rPr>
              <a:t>A</a:t>
            </a:r>
          </a:p>
        </p:txBody>
      </p:sp>
      <p:sp>
        <p:nvSpPr>
          <p:cNvPr id="11" name="deckkit-vl.drafting"/>
          <p:cNvSpPr txBox="1"/>
          <p:nvPr/>
        </p:nvSpPr>
        <p:spPr>
          <a:xfrm>
            <a:off x="18288" y="2558034"/>
            <a:ext cx="256032" cy="219456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B7C5D6"/>
                </a:solidFill>
                <a:latin typeface="Courier New"/>
                <a:ea typeface="Hiragino Sans GB"/>
              </a:rPr>
              <a:t>B</a:t>
            </a:r>
          </a:p>
        </p:txBody>
      </p:sp>
      <p:sp>
        <p:nvSpPr>
          <p:cNvPr id="12" name="deckkit-vl.drafting"/>
          <p:cNvSpPr txBox="1"/>
          <p:nvPr/>
        </p:nvSpPr>
        <p:spPr>
          <a:xfrm>
            <a:off x="18288" y="4080509"/>
            <a:ext cx="256032" cy="219456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B7C5D6"/>
                </a:solidFill>
                <a:latin typeface="Courier New"/>
                <a:ea typeface="Hiragino Sans GB"/>
              </a:rPr>
              <a:t>C</a:t>
            </a:r>
          </a:p>
        </p:txBody>
      </p:sp>
      <p:sp>
        <p:nvSpPr>
          <p:cNvPr id="13" name="deckkit-vl.drafting"/>
          <p:cNvSpPr txBox="1"/>
          <p:nvPr/>
        </p:nvSpPr>
        <p:spPr>
          <a:xfrm>
            <a:off x="18288" y="5602986"/>
            <a:ext cx="256032" cy="219456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B7C5D6"/>
                </a:solidFill>
                <a:latin typeface="Courier New"/>
                <a:ea typeface="Hiragino Sans GB"/>
              </a:rPr>
              <a:t>D</a:t>
            </a:r>
          </a:p>
        </p:txBody>
      </p:sp>
      <p:sp>
        <p:nvSpPr>
          <p:cNvPr id="14" name="deckkit-vl.drafting"/>
          <p:cNvSpPr/>
          <p:nvPr/>
        </p:nvSpPr>
        <p:spPr>
          <a:xfrm>
            <a:off x="8131759" y="5541264"/>
            <a:ext cx="3566160" cy="822960"/>
          </a:xfrm>
          <a:prstGeom prst="rect">
            <a:avLst/>
          </a:prstGeom>
          <a:noFill/>
          <a:ln w="9525">
            <a:solidFill>
              <a:srgbClr val="E4ECF5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5" name="deckkit-vl.drafting"/>
          <p:cNvCxnSpPr/>
          <p:nvPr/>
        </p:nvCxnSpPr>
        <p:spPr>
          <a:xfrm>
            <a:off x="10485424" y="5541264"/>
            <a:ext cx="0" cy="822960"/>
          </a:xfrm>
          <a:prstGeom prst="line">
            <a:avLst/>
          </a:prstGeom>
          <a:ln w="6350">
            <a:solidFill>
              <a:srgbClr val="E4ECF5"/>
            </a:solidFill>
          </a:ln>
          <a:effectLst/>
        </p:spPr>
      </p:cxnSp>
      <p:sp>
        <p:nvSpPr>
          <p:cNvPr id="16" name="deckkit-vl.drafting"/>
          <p:cNvSpPr txBox="1"/>
          <p:nvPr/>
        </p:nvSpPr>
        <p:spPr>
          <a:xfrm>
            <a:off x="10558576" y="5596127"/>
            <a:ext cx="1084478" cy="71323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B7C5D6"/>
                </a:solidFill>
                <a:latin typeface="Courier New"/>
                <a:ea typeface="Hiragino Sans GB"/>
              </a:rPr>
              <a:t>SHEET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E4ECF5"/>
                </a:solidFill>
                <a:latin typeface="Courier New"/>
                <a:ea typeface="Hiragino Sans GB"/>
              </a:rPr>
              <a:t>15</a:t>
            </a:r>
          </a:p>
        </p:txBody>
      </p:sp>
      <p:sp>
        <p:nvSpPr>
          <p:cNvPr id="17" name="deckkit-vl.drafting"/>
          <p:cNvSpPr txBox="1"/>
          <p:nvPr/>
        </p:nvSpPr>
        <p:spPr>
          <a:xfrm>
            <a:off x="8204911" y="5596127"/>
            <a:ext cx="2225649" cy="71323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B7C5D6"/>
                </a:solidFill>
                <a:latin typeface="Courier New"/>
                <a:ea typeface="Hiragino Sans GB"/>
              </a:rPr>
              <a:t>PROJECT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E4ECF5"/>
                </a:solidFill>
                <a:latin typeface="Courier New"/>
                <a:ea typeface="Hiragino Sans GB"/>
              </a:rPr>
              <a:t>答辩备用页 · 香农 1937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04911" y="6089904"/>
            <a:ext cx="2225649" cy="219456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750" b="0" i="0">
                <a:solidFill>
                  <a:srgbClr val="B7C5D6"/>
                </a:solidFill>
                <a:latin typeface="Courier New"/>
                <a:ea typeface="Hiragino Sans GB"/>
              </a:rPr>
              <a:t>DRAWN 示例  DATE 1937-08-10  NTS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60" y="713232"/>
            <a:ext cx="10545775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1" i="0">
                <a:solidFill>
                  <a:srgbClr val="E4ECF5"/>
                </a:solidFill>
                <a:latin typeface="Courier New"/>
                <a:ea typeface="Hiragino Sans GB"/>
              </a:rPr>
              <a:t>答辩提问备用页 · A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22960" y="1097280"/>
            <a:ext cx="420624" cy="420624"/>
          </a:xfrm>
          <a:prstGeom prst="ellipse">
            <a:avLst/>
          </a:prstGeom>
          <a:solidFill>
            <a:srgbClr val="123254"/>
          </a:solidFill>
          <a:ln w="11430">
            <a:solidFill>
              <a:srgbClr val="E4ECF5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deckkit-overlap:a numbered balloon: the number sits inside its circle"/>
          <p:cNvSpPr txBox="1"/>
          <p:nvPr/>
        </p:nvSpPr>
        <p:spPr>
          <a:xfrm>
            <a:off x="822960" y="1097280"/>
            <a:ext cx="420624" cy="420624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24" b="1" i="0">
                <a:solidFill>
                  <a:srgbClr val="E4ECF5"/>
                </a:solidFill>
                <a:latin typeface="Courier New"/>
                <a:ea typeface="Hiragino Sans GB"/>
              </a:rPr>
              <a:t>问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89888" y="1097280"/>
            <a:ext cx="4431639" cy="32796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600" b="1" i="0">
                <a:solidFill>
                  <a:srgbClr val="E4ECF5"/>
                </a:solidFill>
                <a:latin typeface="Georgia"/>
                <a:ea typeface="Hiragino Sans GB"/>
              </a:rPr>
              <a:t>串联为何记作“加”？和今天相反吗？</a:t>
            </a:r>
          </a:p>
        </p:txBody>
      </p:sp>
      <p:sp>
        <p:nvSpPr>
          <p:cNvPr id="24" name="deckkit-motif-quiet"/>
          <p:cNvSpPr/>
          <p:nvPr/>
        </p:nvSpPr>
        <p:spPr>
          <a:xfrm>
            <a:off x="822960" y="1645919"/>
            <a:ext cx="4998567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0"/>
                </a:lnTo>
              </a:path>
            </a:pathLst>
          </a:custGeom>
          <a:noFill/>
          <a:ln w="6350" cap="rnd">
            <a:solidFill>
              <a:srgbClr val="E4ECF5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22960" y="1719072"/>
            <a:ext cx="4998567" cy="994867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 i="0">
                <a:solidFill>
                  <a:srgbClr val="E4ECF5"/>
                </a:solidFill>
                <a:latin typeface="Georgia"/>
                <a:ea typeface="Hiragino Sans GB"/>
              </a:rPr>
              <a:t>香农用的是“阻抗”：</a:t>
            </a:r>
            <a:r>
              <a:rPr sz="1350" b="0" i="0">
                <a:solidFill>
                  <a:srgbClr val="E4ECF5"/>
                </a:solidFill>
                <a:latin typeface="Times New Roman"/>
                <a:ea typeface="Hiragino Sans GB"/>
              </a:rPr>
              <a:t>0</a:t>
            </a:r>
            <a:r>
              <a:rPr sz="1350" b="0" i="0">
                <a:solidFill>
                  <a:srgbClr val="E4ECF5"/>
                </a:solidFill>
                <a:latin typeface="Georgia"/>
                <a:ea typeface="Hiragino Sans GB"/>
              </a:rPr>
              <a:t>表示闭合，</a:t>
            </a:r>
            <a:r>
              <a:rPr sz="1350" b="0" i="0">
                <a:solidFill>
                  <a:srgbClr val="E4ECF5"/>
                </a:solidFill>
                <a:latin typeface="Times New Roman"/>
                <a:ea typeface="Hiragino Sans GB"/>
              </a:rPr>
              <a:t>1</a:t>
            </a:r>
            <a:r>
              <a:rPr sz="1350" b="0" i="0">
                <a:solidFill>
                  <a:srgbClr val="E4ECF5"/>
                </a:solidFill>
                <a:latin typeface="Georgia"/>
                <a:ea typeface="Hiragino Sans GB"/>
              </a:rPr>
              <a:t>表示断开。串联时任一触点断开整路就断开，正好是</a:t>
            </a:r>
            <a:r>
              <a:rPr sz="1350" b="0" i="0">
                <a:solidFill>
                  <a:srgbClr val="E4ECF5"/>
                </a:solidFill>
                <a:latin typeface="Times New Roman"/>
                <a:ea typeface="Hiragino Sans GB"/>
              </a:rPr>
              <a:t>1</a:t>
            </a:r>
            <a:r>
              <a:rPr sz="1350" b="0" i="0">
                <a:solidFill>
                  <a:srgbClr val="E4ECF5"/>
                </a:solidFill>
                <a:latin typeface="Georgia"/>
                <a:ea typeface="Hiragino Sans GB"/>
              </a:rPr>
              <a:t> + </a:t>
            </a:r>
            <a:r>
              <a:rPr sz="1350" b="0" i="0">
                <a:solidFill>
                  <a:srgbClr val="E4ECF5"/>
                </a:solidFill>
                <a:latin typeface="Times New Roman"/>
                <a:ea typeface="Hiragino Sans GB"/>
              </a:rPr>
              <a:t>0</a:t>
            </a:r>
            <a:r>
              <a:rPr sz="1350" b="0" i="0">
                <a:solidFill>
                  <a:srgbClr val="E4ECF5"/>
                </a:solidFill>
                <a:latin typeface="Georgia"/>
                <a:ea typeface="Hiragino Sans GB"/>
              </a:rPr>
              <a:t> = </a:t>
            </a:r>
            <a:r>
              <a:rPr sz="1350" b="0" i="0">
                <a:solidFill>
                  <a:srgbClr val="E4ECF5"/>
                </a:solidFill>
                <a:latin typeface="Times New Roman"/>
                <a:ea typeface="Hiragino Sans GB"/>
              </a:rPr>
              <a:t>1</a:t>
            </a:r>
            <a:r>
              <a:rPr sz="1350" b="0" i="0">
                <a:solidFill>
                  <a:srgbClr val="E4ECF5"/>
                </a:solidFill>
                <a:latin typeface="Georgia"/>
                <a:ea typeface="Hiragino Sans GB"/>
              </a:rPr>
              <a:t>.现代教材多以</a:t>
            </a:r>
            <a:r>
              <a:rPr sz="1350" b="0" i="0">
                <a:solidFill>
                  <a:srgbClr val="E4ECF5"/>
                </a:solidFill>
                <a:latin typeface="Times New Roman"/>
                <a:ea typeface="Hiragino Sans GB"/>
              </a:rPr>
              <a:t>1</a:t>
            </a:r>
            <a:r>
              <a:rPr sz="1350" b="0" i="0">
                <a:solidFill>
                  <a:srgbClr val="E4ECF5"/>
                </a:solidFill>
                <a:latin typeface="Georgia"/>
                <a:ea typeface="Hiragino Sans GB"/>
              </a:rPr>
              <a:t>表示导通，于是串联对应“与”、并联对应“或”。两种记法互为对偶：香农的公设本就成对排列，一条定理在两种记法下都成立。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2960" y="2732227"/>
            <a:ext cx="4998567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B7C5D6"/>
                </a:solidFill>
                <a:latin typeface="Georgia"/>
                <a:ea typeface="Hiragino Sans GB"/>
              </a:rPr>
              <a:t>出处：AIEE论文第II章公设</a:t>
            </a:r>
            <a:r>
              <a:rPr sz="1050" b="0" i="0">
                <a:solidFill>
                  <a:srgbClr val="B7C5D6"/>
                </a:solidFill>
                <a:latin typeface="Times New Roman"/>
                <a:ea typeface="Hiragino Sans GB"/>
              </a:rPr>
              <a:t>1–4</a:t>
            </a:r>
            <a:r>
              <a:rPr sz="1050" b="0" i="0">
                <a:solidFill>
                  <a:srgbClr val="B7C5D6"/>
                </a:solidFill>
                <a:latin typeface="Georgia"/>
                <a:ea typeface="Hiragino Sans GB"/>
              </a:rPr>
              <a:t>, 表I.</a:t>
            </a:r>
          </a:p>
        </p:txBody>
      </p:sp>
      <p:sp>
        <p:nvSpPr>
          <p:cNvPr id="27" name="Oval 26"/>
          <p:cNvSpPr/>
          <p:nvPr/>
        </p:nvSpPr>
        <p:spPr>
          <a:xfrm>
            <a:off x="1613537" y="3929634"/>
            <a:ext cx="74066" cy="74066"/>
          </a:xfrm>
          <a:prstGeom prst="ellipse">
            <a:avLst/>
          </a:prstGeom>
          <a:solidFill>
            <a:srgbClr val="E4ECF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1908959" y="3929634"/>
            <a:ext cx="74066" cy="74066"/>
          </a:xfrm>
          <a:prstGeom prst="ellipse">
            <a:avLst/>
          </a:prstGeom>
          <a:solidFill>
            <a:srgbClr val="E4ECF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1523961" y="3614974"/>
            <a:ext cx="548640" cy="256032"/>
          </a:xfrm>
          <a:prstGeom prst="rect">
            <a:avLst/>
          </a:prstGeom>
          <a:noFill/>
          <a:ln/>
        </p:spPr>
        <p:txBody>
          <a:bodyPr wrap="non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1">
                <a:solidFill>
                  <a:srgbClr val="E4ECF5"/>
                </a:solidFill>
                <a:latin typeface="Times New Roman"/>
                <a:ea typeface="Hiragino Sans GB"/>
              </a:rPr>
              <a:t>X</a:t>
            </a:r>
          </a:p>
        </p:txBody>
      </p:sp>
      <p:sp>
        <p:nvSpPr>
          <p:cNvPr id="30" name="Oval 29"/>
          <p:cNvSpPr/>
          <p:nvPr/>
        </p:nvSpPr>
        <p:spPr>
          <a:xfrm>
            <a:off x="2162177" y="3929634"/>
            <a:ext cx="74066" cy="74066"/>
          </a:xfrm>
          <a:prstGeom prst="ellipse">
            <a:avLst/>
          </a:prstGeom>
          <a:solidFill>
            <a:srgbClr val="E4ECF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2457599" y="3929634"/>
            <a:ext cx="74066" cy="74066"/>
          </a:xfrm>
          <a:prstGeom prst="ellipse">
            <a:avLst/>
          </a:prstGeom>
          <a:solidFill>
            <a:srgbClr val="E4ECF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072601" y="3614974"/>
            <a:ext cx="548640" cy="256032"/>
          </a:xfrm>
          <a:prstGeom prst="rect">
            <a:avLst/>
          </a:prstGeom>
          <a:noFill/>
          <a:ln/>
        </p:spPr>
        <p:txBody>
          <a:bodyPr wrap="non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1">
                <a:solidFill>
                  <a:srgbClr val="E4ECF5"/>
                </a:solidFill>
                <a:latin typeface="Times New Roman"/>
                <a:ea typeface="Hiragino Sans GB"/>
              </a:rPr>
              <a:t>Y</a:t>
            </a:r>
          </a:p>
        </p:txBody>
      </p:sp>
      <p:sp>
        <p:nvSpPr>
          <p:cNvPr id="33" name="deckkit-motif-quiet"/>
          <p:cNvSpPr/>
          <p:nvPr/>
        </p:nvSpPr>
        <p:spPr>
          <a:xfrm>
            <a:off x="1231353" y="3847091"/>
            <a:ext cx="1682495" cy="119575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17391" y="100000"/>
                </a:lnTo>
                <a:moveTo>
                  <a:pt x="17391" y="100000"/>
                </a:moveTo>
                <a:lnTo>
                  <a:pt x="24916" y="100000"/>
                </a:lnTo>
                <a:moveTo>
                  <a:pt x="42475" y="100000"/>
                </a:moveTo>
                <a:lnTo>
                  <a:pt x="50000" y="100000"/>
                </a:lnTo>
                <a:moveTo>
                  <a:pt x="24916" y="100000"/>
                </a:moveTo>
                <a:lnTo>
                  <a:pt x="41388" y="0"/>
                </a:lnTo>
                <a:moveTo>
                  <a:pt x="50000" y="100000"/>
                </a:moveTo>
                <a:lnTo>
                  <a:pt x="57525" y="100000"/>
                </a:lnTo>
                <a:moveTo>
                  <a:pt x="75084" y="100000"/>
                </a:moveTo>
                <a:lnTo>
                  <a:pt x="82609" y="100000"/>
                </a:lnTo>
                <a:moveTo>
                  <a:pt x="57525" y="100000"/>
                </a:moveTo>
                <a:lnTo>
                  <a:pt x="73997" y="0"/>
                </a:lnTo>
                <a:moveTo>
                  <a:pt x="82609" y="100000"/>
                </a:moveTo>
                <a:lnTo>
                  <a:pt x="100000" y="100000"/>
                </a:lnTo>
              </a:path>
            </a:pathLst>
          </a:custGeom>
          <a:noFill/>
          <a:ln w="13970" cap="rnd">
            <a:solidFill>
              <a:srgbClr val="E4ECF5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" name="deckkit-decor:a terminal ring: its ink outline carries it, the ground-coloured fill only hides the wire end"/>
          <p:cNvSpPr/>
          <p:nvPr/>
        </p:nvSpPr>
        <p:spPr>
          <a:xfrm>
            <a:off x="1165517" y="3900830"/>
            <a:ext cx="131673" cy="131673"/>
          </a:xfrm>
          <a:prstGeom prst="ellipse">
            <a:avLst/>
          </a:prstGeom>
          <a:solidFill>
            <a:srgbClr val="123254"/>
          </a:solidFill>
          <a:ln w="12700">
            <a:solidFill>
              <a:srgbClr val="E4ECF5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" name="deckkit-decor:a terminal ring: its ink outline carries it, the ground-coloured fill only hides the wire end"/>
          <p:cNvSpPr/>
          <p:nvPr/>
        </p:nvSpPr>
        <p:spPr>
          <a:xfrm>
            <a:off x="2848013" y="3900830"/>
            <a:ext cx="131673" cy="131673"/>
          </a:xfrm>
          <a:prstGeom prst="ellipse">
            <a:avLst/>
          </a:prstGeom>
          <a:solidFill>
            <a:srgbClr val="123254"/>
          </a:solidFill>
          <a:ln w="12700">
            <a:solidFill>
              <a:srgbClr val="E4ECF5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" name="deckkit-motif-quiet"/>
          <p:cNvSpPr/>
          <p:nvPr/>
        </p:nvSpPr>
        <p:spPr>
          <a:xfrm>
            <a:off x="1158201" y="3299155"/>
            <a:ext cx="1828800" cy="320040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4000" y="28571"/>
                </a:moveTo>
                <a:lnTo>
                  <a:pt x="96000" y="28571"/>
                </a:lnTo>
                <a:moveTo>
                  <a:pt x="0" y="51429"/>
                </a:moveTo>
                <a:lnTo>
                  <a:pt x="8000" y="5714"/>
                </a:lnTo>
                <a:moveTo>
                  <a:pt x="4000" y="100000"/>
                </a:moveTo>
                <a:lnTo>
                  <a:pt x="4000" y="0"/>
                </a:lnTo>
                <a:moveTo>
                  <a:pt x="92000" y="51429"/>
                </a:moveTo>
                <a:lnTo>
                  <a:pt x="100000" y="5714"/>
                </a:lnTo>
                <a:moveTo>
                  <a:pt x="96000" y="100000"/>
                </a:moveTo>
                <a:lnTo>
                  <a:pt x="96000" y="0"/>
                </a:lnTo>
              </a:path>
            </a:pathLst>
          </a:custGeom>
          <a:noFill/>
          <a:ln w="7620" cap="rnd">
            <a:solidFill>
              <a:srgbClr val="E4ECF5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1048473" y="3079699"/>
            <a:ext cx="2048255" cy="292608"/>
          </a:xfrm>
          <a:prstGeom prst="rect">
            <a:avLst/>
          </a:prstGeom>
          <a:noFill/>
          <a:ln/>
        </p:spPr>
        <p:txBody>
          <a:bodyPr wrap="square" anchor="ctr" lIns="18288" rIns="18288" tIns="18288" bIns="18288">
            <a:spAutoFit/>
          </a:bodyPr>
          <a:lstStyle/>
          <a:p>
            <a:pPr algn="ctr"/>
            <a:r>
              <a:rPr sz="1700" b="0" i="1">
                <a:solidFill>
                  <a:srgbClr val="F59A72"/>
                </a:solidFill>
                <a:latin typeface="Times New Roman"/>
                <a:ea typeface="Hiragino Sans GB"/>
              </a:rPr>
              <a:t>X</a:t>
            </a:r>
            <a:r>
              <a:rPr sz="1700" b="0" i="0">
                <a:solidFill>
                  <a:srgbClr val="F59A72"/>
                </a:solidFill>
                <a:latin typeface="Times New Roman"/>
                <a:ea typeface="Hiragino Sans GB"/>
              </a:rPr>
              <a:t> </a:t>
            </a:r>
            <a:r>
              <a:rPr sz="1700" b="0" i="0">
                <a:solidFill>
                  <a:srgbClr val="F59A72"/>
                </a:solidFill>
                <a:latin typeface="Times New Roman"/>
                <a:ea typeface="Hiragino Sans GB"/>
              </a:rPr>
              <a:t>+</a:t>
            </a:r>
            <a:r>
              <a:rPr sz="1700" b="0" i="0">
                <a:solidFill>
                  <a:srgbClr val="F59A72"/>
                </a:solidFill>
                <a:latin typeface="Times New Roman"/>
                <a:ea typeface="Hiragino Sans GB"/>
              </a:rPr>
              <a:t> </a:t>
            </a:r>
            <a:r>
              <a:rPr sz="1700" b="0" i="1">
                <a:solidFill>
                  <a:srgbClr val="F59A72"/>
                </a:solidFill>
                <a:latin typeface="Times New Roman"/>
                <a:ea typeface="Hiragino Sans GB"/>
              </a:rPr>
              <a:t>Y</a:t>
            </a:r>
          </a:p>
        </p:txBody>
      </p:sp>
      <p:sp>
        <p:nvSpPr>
          <p:cNvPr id="38" name="deckkit-motif-quiet"/>
          <p:cNvSpPr/>
          <p:nvPr/>
        </p:nvSpPr>
        <p:spPr>
          <a:xfrm>
            <a:off x="1158201" y="4115784"/>
            <a:ext cx="1828800" cy="353802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4000" y="74155"/>
                </a:moveTo>
                <a:lnTo>
                  <a:pt x="96000" y="74155"/>
                </a:lnTo>
                <a:moveTo>
                  <a:pt x="0" y="94831"/>
                </a:moveTo>
                <a:lnTo>
                  <a:pt x="8000" y="53479"/>
                </a:lnTo>
                <a:moveTo>
                  <a:pt x="4000" y="0"/>
                </a:moveTo>
                <a:lnTo>
                  <a:pt x="4000" y="100000"/>
                </a:lnTo>
                <a:moveTo>
                  <a:pt x="92000" y="94831"/>
                </a:moveTo>
                <a:lnTo>
                  <a:pt x="100000" y="53479"/>
                </a:lnTo>
                <a:moveTo>
                  <a:pt x="96000" y="0"/>
                </a:moveTo>
                <a:lnTo>
                  <a:pt x="96000" y="100000"/>
                </a:lnTo>
              </a:path>
            </a:pathLst>
          </a:custGeom>
          <a:noFill/>
          <a:ln w="7620" cap="rnd">
            <a:solidFill>
              <a:srgbClr val="E4ECF5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1048473" y="4497019"/>
            <a:ext cx="2048255" cy="292608"/>
          </a:xfrm>
          <a:prstGeom prst="rect">
            <a:avLst/>
          </a:prstGeom>
          <a:noFill/>
          <a:ln/>
        </p:spPr>
        <p:txBody>
          <a:bodyPr wrap="square" anchor="ctr" lIns="18288" rIns="18288" tIns="18288" bIns="18288">
            <a:spAutoFit/>
          </a:bodyPr>
          <a:lstStyle/>
          <a:p>
            <a:pPr algn="ctr"/>
            <a:r>
              <a:rPr sz="1700" b="0" i="1">
                <a:solidFill>
                  <a:srgbClr val="E4ECF5"/>
                </a:solidFill>
                <a:latin typeface="Times New Roman"/>
                <a:ea typeface="Hiragino Sans GB"/>
              </a:rPr>
              <a:t>X</a:t>
            </a:r>
            <a:r>
              <a:rPr sz="1700" b="0" i="0">
                <a:solidFill>
                  <a:srgbClr val="E4ECF5"/>
                </a:solidFill>
                <a:latin typeface="Times New Roman"/>
                <a:ea typeface="Hiragino Sans GB"/>
              </a:rPr>
              <a:t> </a:t>
            </a:r>
            <a:r>
              <a:rPr sz="1700" b="0" i="0">
                <a:solidFill>
                  <a:srgbClr val="E4ECF5"/>
                </a:solidFill>
                <a:latin typeface="Times New Roman"/>
                <a:ea typeface="Hiragino Sans GB"/>
              </a:rPr>
              <a:t>·</a:t>
            </a:r>
            <a:r>
              <a:rPr sz="1700" b="0" i="0">
                <a:solidFill>
                  <a:srgbClr val="E4ECF5"/>
                </a:solidFill>
                <a:latin typeface="Times New Roman"/>
                <a:ea typeface="Hiragino Sans GB"/>
              </a:rPr>
              <a:t> </a:t>
            </a:r>
            <a:r>
              <a:rPr sz="1700" b="0" i="1">
                <a:solidFill>
                  <a:srgbClr val="E4ECF5"/>
                </a:solidFill>
                <a:latin typeface="Times New Roman"/>
                <a:ea typeface="Hiragino Sans GB"/>
              </a:rPr>
              <a:t>Y</a:t>
            </a:r>
          </a:p>
        </p:txBody>
      </p:sp>
      <p:sp>
        <p:nvSpPr>
          <p:cNvPr id="40" name="Oval 39"/>
          <p:cNvSpPr/>
          <p:nvPr/>
        </p:nvSpPr>
        <p:spPr>
          <a:xfrm>
            <a:off x="4387141" y="3929634"/>
            <a:ext cx="74066" cy="74066"/>
          </a:xfrm>
          <a:prstGeom prst="ellipse">
            <a:avLst/>
          </a:prstGeom>
          <a:solidFill>
            <a:srgbClr val="E4ECF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4682563" y="3929634"/>
            <a:ext cx="74066" cy="74066"/>
          </a:xfrm>
          <a:prstGeom prst="ellipse">
            <a:avLst/>
          </a:prstGeom>
          <a:solidFill>
            <a:srgbClr val="E4ECF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297565" y="3614974"/>
            <a:ext cx="548640" cy="256032"/>
          </a:xfrm>
          <a:prstGeom prst="rect">
            <a:avLst/>
          </a:prstGeom>
          <a:noFill/>
          <a:ln/>
        </p:spPr>
        <p:txBody>
          <a:bodyPr wrap="non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1">
                <a:solidFill>
                  <a:srgbClr val="E4ECF5"/>
                </a:solidFill>
                <a:latin typeface="Times New Roman"/>
                <a:ea typeface="Hiragino Sans GB"/>
              </a:rPr>
              <a:t>X</a:t>
            </a:r>
          </a:p>
        </p:txBody>
      </p:sp>
      <p:sp>
        <p:nvSpPr>
          <p:cNvPr id="43" name="Oval 42"/>
          <p:cNvSpPr/>
          <p:nvPr/>
        </p:nvSpPr>
        <p:spPr>
          <a:xfrm>
            <a:off x="4387141" y="4590815"/>
            <a:ext cx="74066" cy="74066"/>
          </a:xfrm>
          <a:prstGeom prst="ellipse">
            <a:avLst/>
          </a:prstGeom>
          <a:solidFill>
            <a:srgbClr val="E4ECF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4682563" y="4590815"/>
            <a:ext cx="74066" cy="74066"/>
          </a:xfrm>
          <a:prstGeom prst="ellipse">
            <a:avLst/>
          </a:prstGeom>
          <a:solidFill>
            <a:srgbClr val="E4ECF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4297565" y="4276156"/>
            <a:ext cx="548640" cy="256032"/>
          </a:xfrm>
          <a:prstGeom prst="rect">
            <a:avLst/>
          </a:prstGeom>
          <a:noFill/>
          <a:ln/>
        </p:spPr>
        <p:txBody>
          <a:bodyPr wrap="non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1">
                <a:solidFill>
                  <a:srgbClr val="E4ECF5"/>
                </a:solidFill>
                <a:latin typeface="Times New Roman"/>
                <a:ea typeface="Hiragino Sans GB"/>
              </a:rPr>
              <a:t>Y</a:t>
            </a:r>
          </a:p>
        </p:txBody>
      </p:sp>
      <p:sp>
        <p:nvSpPr>
          <p:cNvPr id="46" name="Oval 45"/>
          <p:cNvSpPr/>
          <p:nvPr/>
        </p:nvSpPr>
        <p:spPr>
          <a:xfrm>
            <a:off x="4264647" y="3933748"/>
            <a:ext cx="65836" cy="65836"/>
          </a:xfrm>
          <a:prstGeom prst="ellipse">
            <a:avLst/>
          </a:prstGeom>
          <a:solidFill>
            <a:srgbClr val="E4ECF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4813287" y="3933748"/>
            <a:ext cx="65836" cy="65836"/>
          </a:xfrm>
          <a:prstGeom prst="ellipse">
            <a:avLst/>
          </a:prstGeom>
          <a:solidFill>
            <a:srgbClr val="E4ECF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8" name="deckkit-motif-quiet"/>
          <p:cNvSpPr/>
          <p:nvPr/>
        </p:nvSpPr>
        <p:spPr>
          <a:xfrm>
            <a:off x="3822077" y="3847091"/>
            <a:ext cx="1499616" cy="780756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5315"/>
                </a:moveTo>
                <a:lnTo>
                  <a:pt x="19512" y="15315"/>
                </a:lnTo>
                <a:moveTo>
                  <a:pt x="19512" y="15315"/>
                </a:moveTo>
                <a:lnTo>
                  <a:pt x="31707" y="15315"/>
                </a:lnTo>
                <a:moveTo>
                  <a:pt x="68293" y="15315"/>
                </a:moveTo>
                <a:lnTo>
                  <a:pt x="80488" y="15315"/>
                </a:lnTo>
                <a:moveTo>
                  <a:pt x="31707" y="15315"/>
                </a:moveTo>
                <a:lnTo>
                  <a:pt x="31707" y="100000"/>
                </a:lnTo>
                <a:moveTo>
                  <a:pt x="68293" y="15315"/>
                </a:moveTo>
                <a:lnTo>
                  <a:pt x="68293" y="100000"/>
                </a:lnTo>
                <a:moveTo>
                  <a:pt x="31707" y="15315"/>
                </a:moveTo>
                <a:lnTo>
                  <a:pt x="40150" y="15315"/>
                </a:lnTo>
                <a:moveTo>
                  <a:pt x="59850" y="15315"/>
                </a:moveTo>
                <a:lnTo>
                  <a:pt x="68293" y="15315"/>
                </a:lnTo>
                <a:moveTo>
                  <a:pt x="40150" y="15315"/>
                </a:moveTo>
                <a:lnTo>
                  <a:pt x="58630" y="0"/>
                </a:lnTo>
                <a:moveTo>
                  <a:pt x="31707" y="100000"/>
                </a:moveTo>
                <a:lnTo>
                  <a:pt x="40150" y="100000"/>
                </a:lnTo>
                <a:moveTo>
                  <a:pt x="59850" y="100000"/>
                </a:moveTo>
                <a:lnTo>
                  <a:pt x="68293" y="100000"/>
                </a:lnTo>
                <a:moveTo>
                  <a:pt x="40150" y="100000"/>
                </a:moveTo>
                <a:lnTo>
                  <a:pt x="58630" y="84685"/>
                </a:lnTo>
                <a:moveTo>
                  <a:pt x="80488" y="15315"/>
                </a:moveTo>
                <a:lnTo>
                  <a:pt x="100000" y="15315"/>
                </a:lnTo>
              </a:path>
            </a:pathLst>
          </a:custGeom>
          <a:noFill/>
          <a:ln w="13970" cap="rnd">
            <a:solidFill>
              <a:srgbClr val="E4ECF5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9" name="deckkit-decor:a terminal ring: its ink outline carries it, the ground-coloured fill only hides the wire end"/>
          <p:cNvSpPr/>
          <p:nvPr/>
        </p:nvSpPr>
        <p:spPr>
          <a:xfrm>
            <a:off x="3756240" y="3900830"/>
            <a:ext cx="131673" cy="131673"/>
          </a:xfrm>
          <a:prstGeom prst="ellipse">
            <a:avLst/>
          </a:prstGeom>
          <a:solidFill>
            <a:srgbClr val="123254"/>
          </a:solidFill>
          <a:ln w="12700">
            <a:solidFill>
              <a:srgbClr val="E4ECF5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0" name="deckkit-decor:a terminal ring: its ink outline carries it, the ground-coloured fill only hides the wire end"/>
          <p:cNvSpPr/>
          <p:nvPr/>
        </p:nvSpPr>
        <p:spPr>
          <a:xfrm>
            <a:off x="5255856" y="3900830"/>
            <a:ext cx="131673" cy="131673"/>
          </a:xfrm>
          <a:prstGeom prst="ellipse">
            <a:avLst/>
          </a:prstGeom>
          <a:solidFill>
            <a:srgbClr val="123254"/>
          </a:solidFill>
          <a:ln w="12700">
            <a:solidFill>
              <a:srgbClr val="E4ECF5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1" name="deckkit-motif-quiet"/>
          <p:cNvSpPr/>
          <p:nvPr/>
        </p:nvSpPr>
        <p:spPr>
          <a:xfrm>
            <a:off x="3748925" y="3299155"/>
            <a:ext cx="1645920" cy="320040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4444" y="28571"/>
                </a:moveTo>
                <a:lnTo>
                  <a:pt x="95556" y="28571"/>
                </a:lnTo>
                <a:moveTo>
                  <a:pt x="0" y="51429"/>
                </a:moveTo>
                <a:lnTo>
                  <a:pt x="8889" y="5714"/>
                </a:lnTo>
                <a:moveTo>
                  <a:pt x="4444" y="100000"/>
                </a:moveTo>
                <a:lnTo>
                  <a:pt x="4444" y="0"/>
                </a:lnTo>
                <a:moveTo>
                  <a:pt x="91111" y="51429"/>
                </a:moveTo>
                <a:lnTo>
                  <a:pt x="100000" y="5714"/>
                </a:lnTo>
                <a:moveTo>
                  <a:pt x="95556" y="100000"/>
                </a:moveTo>
                <a:lnTo>
                  <a:pt x="95556" y="0"/>
                </a:lnTo>
              </a:path>
            </a:pathLst>
          </a:custGeom>
          <a:noFill/>
          <a:ln w="7620" cap="rnd">
            <a:solidFill>
              <a:srgbClr val="E4ECF5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3639197" y="3079699"/>
            <a:ext cx="1865376" cy="292608"/>
          </a:xfrm>
          <a:prstGeom prst="rect">
            <a:avLst/>
          </a:prstGeom>
          <a:noFill/>
          <a:ln/>
        </p:spPr>
        <p:txBody>
          <a:bodyPr wrap="square" anchor="ctr" lIns="18288" rIns="18288" tIns="18288" bIns="18288">
            <a:spAutoFit/>
          </a:bodyPr>
          <a:lstStyle/>
          <a:p>
            <a:pPr algn="ctr"/>
            <a:r>
              <a:rPr sz="1700" b="0" i="1">
                <a:solidFill>
                  <a:srgbClr val="F59A72"/>
                </a:solidFill>
                <a:latin typeface="Times New Roman"/>
                <a:ea typeface="Hiragino Sans GB"/>
              </a:rPr>
              <a:t>X</a:t>
            </a:r>
            <a:r>
              <a:rPr sz="1700" b="0" i="1">
                <a:solidFill>
                  <a:srgbClr val="F59A72"/>
                </a:solidFill>
                <a:latin typeface="Times New Roman"/>
                <a:ea typeface="Hiragino Sans GB"/>
              </a:rPr>
              <a:t>Y</a:t>
            </a:r>
          </a:p>
        </p:txBody>
      </p:sp>
      <p:sp>
        <p:nvSpPr>
          <p:cNvPr id="53" name="deckkit-motif-quiet"/>
          <p:cNvSpPr/>
          <p:nvPr/>
        </p:nvSpPr>
        <p:spPr>
          <a:xfrm>
            <a:off x="3748925" y="4762195"/>
            <a:ext cx="1645920" cy="164591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4444" y="44444"/>
                </a:moveTo>
                <a:lnTo>
                  <a:pt x="95556" y="44444"/>
                </a:lnTo>
                <a:moveTo>
                  <a:pt x="0" y="88889"/>
                </a:moveTo>
                <a:lnTo>
                  <a:pt x="8889" y="0"/>
                </a:lnTo>
                <a:moveTo>
                  <a:pt x="4444" y="8974"/>
                </a:moveTo>
                <a:lnTo>
                  <a:pt x="4444" y="100000"/>
                </a:lnTo>
                <a:moveTo>
                  <a:pt x="91111" y="88889"/>
                </a:moveTo>
                <a:lnTo>
                  <a:pt x="100000" y="0"/>
                </a:lnTo>
                <a:moveTo>
                  <a:pt x="95556" y="8974"/>
                </a:moveTo>
                <a:lnTo>
                  <a:pt x="95556" y="100000"/>
                </a:lnTo>
              </a:path>
            </a:pathLst>
          </a:custGeom>
          <a:noFill/>
          <a:ln w="7620" cap="rnd">
            <a:solidFill>
              <a:srgbClr val="E4ECF5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3639197" y="4954219"/>
            <a:ext cx="1865376" cy="292608"/>
          </a:xfrm>
          <a:prstGeom prst="rect">
            <a:avLst/>
          </a:prstGeom>
          <a:noFill/>
          <a:ln/>
        </p:spPr>
        <p:txBody>
          <a:bodyPr wrap="square" anchor="ctr" lIns="18288" rIns="18288" tIns="18288" bIns="18288">
            <a:spAutoFit/>
          </a:bodyPr>
          <a:lstStyle/>
          <a:p>
            <a:pPr algn="ctr"/>
            <a:r>
              <a:rPr sz="1700" b="0" i="1">
                <a:solidFill>
                  <a:srgbClr val="E4ECF5"/>
                </a:solidFill>
                <a:latin typeface="Times New Roman"/>
                <a:ea typeface="Hiragino Sans GB"/>
              </a:rPr>
              <a:t>X</a:t>
            </a:r>
            <a:r>
              <a:rPr sz="1700" b="0" i="0">
                <a:solidFill>
                  <a:srgbClr val="E4ECF5"/>
                </a:solidFill>
                <a:latin typeface="Times New Roman"/>
                <a:ea typeface="Hiragino Sans GB"/>
              </a:rPr>
              <a:t> </a:t>
            </a:r>
            <a:r>
              <a:rPr sz="1700" b="0" i="0">
                <a:solidFill>
                  <a:srgbClr val="E4ECF5"/>
                </a:solidFill>
                <a:latin typeface="Times New Roman"/>
                <a:ea typeface="Hiragino Sans GB"/>
              </a:rPr>
              <a:t>+</a:t>
            </a:r>
            <a:r>
              <a:rPr sz="1700" b="0" i="0">
                <a:solidFill>
                  <a:srgbClr val="E4ECF5"/>
                </a:solidFill>
                <a:latin typeface="Times New Roman"/>
                <a:ea typeface="Hiragino Sans GB"/>
              </a:rPr>
              <a:t> </a:t>
            </a:r>
            <a:r>
              <a:rPr sz="1700" b="0" i="1">
                <a:solidFill>
                  <a:srgbClr val="E4ECF5"/>
                </a:solidFill>
                <a:latin typeface="Times New Roman"/>
                <a:ea typeface="Hiragino Sans GB"/>
              </a:rPr>
              <a:t>Y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22960" y="5155387"/>
            <a:ext cx="4998567" cy="45720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B7C5D6"/>
                </a:solidFill>
                <a:latin typeface="Courier New"/>
                <a:ea typeface="Hiragino Sans GB"/>
              </a:rPr>
              <a:t>上方尺寸线 = 香农的阻抗记法（1表示断开）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B7C5D6"/>
                </a:solidFill>
                <a:latin typeface="Courier New"/>
                <a:ea typeface="Hiragino Sans GB"/>
              </a:rPr>
              <a:t>下方尺寸线 = 今天的导通记法（1表示闭合）</a:t>
            </a:r>
          </a:p>
        </p:txBody>
      </p:sp>
      <p:sp>
        <p:nvSpPr>
          <p:cNvPr id="56" name="deckkit-motif-quiet"/>
          <p:cNvSpPr/>
          <p:nvPr/>
        </p:nvSpPr>
        <p:spPr>
          <a:xfrm>
            <a:off x="6095847" y="1097280"/>
            <a:ext cx="9144" cy="4005072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0" y="100000"/>
                </a:lnTo>
              </a:path>
            </a:pathLst>
          </a:custGeom>
          <a:noFill/>
          <a:ln w="5080" cap="rnd">
            <a:solidFill>
              <a:srgbClr val="B7C5D6"/>
            </a:solidFill>
            <a:prstDash val="dash"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6370167" y="1097280"/>
            <a:ext cx="420624" cy="420624"/>
          </a:xfrm>
          <a:prstGeom prst="ellipse">
            <a:avLst/>
          </a:prstGeom>
          <a:solidFill>
            <a:srgbClr val="123254"/>
          </a:solidFill>
          <a:ln w="11430">
            <a:solidFill>
              <a:srgbClr val="E4ECF5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deckkit-overlap:a numbered balloon: the number sits inside its circle"/>
          <p:cNvSpPr txBox="1"/>
          <p:nvPr/>
        </p:nvSpPr>
        <p:spPr>
          <a:xfrm>
            <a:off x="6370167" y="1097280"/>
            <a:ext cx="420624" cy="420624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24" b="1" i="0">
                <a:solidFill>
                  <a:srgbClr val="E4ECF5"/>
                </a:solidFill>
                <a:latin typeface="Courier New"/>
                <a:ea typeface="Hiragino Sans GB"/>
              </a:rPr>
              <a:t>问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6937095" y="1097280"/>
            <a:ext cx="4431639" cy="32796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600" b="1" i="0">
                <a:solidFill>
                  <a:srgbClr val="E4ECF5"/>
                </a:solidFill>
                <a:latin typeface="Georgia"/>
                <a:ea typeface="Hiragino Sans GB"/>
              </a:rPr>
              <a:t>同一时期，有没有人更早提出类似思想？</a:t>
            </a:r>
          </a:p>
        </p:txBody>
      </p:sp>
      <p:sp>
        <p:nvSpPr>
          <p:cNvPr id="60" name="deckkit-motif-quiet"/>
          <p:cNvSpPr/>
          <p:nvPr/>
        </p:nvSpPr>
        <p:spPr>
          <a:xfrm>
            <a:off x="6370167" y="1645919"/>
            <a:ext cx="4998567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0"/>
                </a:lnTo>
              </a:path>
            </a:pathLst>
          </a:custGeom>
          <a:noFill/>
          <a:ln w="6350" cap="rnd">
            <a:solidFill>
              <a:srgbClr val="E4ECF5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6370167" y="1719072"/>
            <a:ext cx="4998567" cy="994867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 i="0">
                <a:solidFill>
                  <a:srgbClr val="E4ECF5"/>
                </a:solidFill>
                <a:latin typeface="Georgia"/>
                <a:ea typeface="Hiragino Sans GB"/>
              </a:rPr>
              <a:t>有。日本NEC的中岛章从</a:t>
            </a:r>
            <a:r>
              <a:rPr sz="1350" b="0" i="0">
                <a:solidFill>
                  <a:srgbClr val="E4ECF5"/>
                </a:solidFill>
                <a:latin typeface="Times New Roman"/>
                <a:ea typeface="Hiragino Sans GB"/>
              </a:rPr>
              <a:t>1934</a:t>
            </a:r>
            <a:r>
              <a:rPr sz="1350" b="0" i="0">
                <a:solidFill>
                  <a:srgbClr val="E4ECF5"/>
                </a:solidFill>
                <a:latin typeface="Georgia"/>
                <a:ea typeface="Hiragino Sans GB"/>
              </a:rPr>
              <a:t>年前后起陆续发表开关电路理论论文；苏联的舍斯塔科夫</a:t>
            </a:r>
            <a:r>
              <a:rPr sz="1350" b="0" i="0">
                <a:solidFill>
                  <a:srgbClr val="E4ECF5"/>
                </a:solidFill>
                <a:latin typeface="Times New Roman"/>
                <a:ea typeface="Hiragino Sans GB"/>
              </a:rPr>
              <a:t>1935</a:t>
            </a:r>
            <a:r>
              <a:rPr sz="1350" b="0" i="0">
                <a:solidFill>
                  <a:srgbClr val="E4ECF5"/>
                </a:solidFill>
                <a:latin typeface="Georgia"/>
                <a:ea typeface="Hiragino Sans GB"/>
              </a:rPr>
              <a:t>年提出类似想法，</a:t>
            </a:r>
            <a:r>
              <a:rPr sz="1350" b="0" i="0">
                <a:solidFill>
                  <a:srgbClr val="E4ECF5"/>
                </a:solidFill>
                <a:latin typeface="Times New Roman"/>
                <a:ea typeface="Hiragino Sans GB"/>
              </a:rPr>
              <a:t>1941</a:t>
            </a:r>
            <a:r>
              <a:rPr sz="1350" b="0" i="0">
                <a:solidFill>
                  <a:srgbClr val="E4ECF5"/>
                </a:solidFill>
                <a:latin typeface="Georgia"/>
                <a:ea typeface="Hiragino Sans GB"/>
              </a:rPr>
              <a:t>年才发表。香农</a:t>
            </a:r>
            <a:r>
              <a:rPr sz="1350" b="0" i="0">
                <a:solidFill>
                  <a:srgbClr val="E4ECF5"/>
                </a:solidFill>
                <a:latin typeface="Times New Roman"/>
                <a:ea typeface="Hiragino Sans GB"/>
              </a:rPr>
              <a:t>1938</a:t>
            </a:r>
            <a:r>
              <a:rPr sz="1350" b="0" i="0">
                <a:solidFill>
                  <a:srgbClr val="E4ECF5"/>
                </a:solidFill>
                <a:latin typeface="Georgia"/>
                <a:ea typeface="Hiragino Sans GB"/>
              </a:rPr>
              <a:t>年论文的参考文献中没有他们的工作。香农的贡献在于给出一套完整、可操作的设计演算，并系统演示了化简与综合。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6370167" y="2732227"/>
            <a:ext cx="4998567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B7C5D6"/>
                </a:solidFill>
                <a:latin typeface="Georgia"/>
                <a:ea typeface="Hiragino Sans GB"/>
              </a:rPr>
              <a:t>出处：Wikipedia“Akira Nakashima”“Victor Shestakov”；James (</a:t>
            </a:r>
            <a:r>
              <a:rPr sz="1050" b="0" i="0">
                <a:solidFill>
                  <a:srgbClr val="B7C5D6"/>
                </a:solidFill>
                <a:latin typeface="Times New Roman"/>
                <a:ea typeface="Hiragino Sans GB"/>
              </a:rPr>
              <a:t>2009</a:t>
            </a:r>
            <a:r>
              <a:rPr sz="1050" b="0" i="0">
                <a:solidFill>
                  <a:srgbClr val="B7C5D6"/>
                </a:solidFill>
                <a:latin typeface="Georgia"/>
                <a:ea typeface="Hiragino Sans GB"/>
              </a:rPr>
              <a:t>); AIEE论文参考文献。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6370167" y="3216859"/>
            <a:ext cx="1051560" cy="27432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E4ECF5"/>
                </a:solidFill>
                <a:latin typeface="Georgia"/>
                <a:ea typeface="Hiragino Sans GB"/>
              </a:rPr>
              <a:t>中岛章</a:t>
            </a:r>
          </a:p>
        </p:txBody>
      </p:sp>
      <p:sp>
        <p:nvSpPr>
          <p:cNvPr id="64" name="deckkit-motif-quiet"/>
          <p:cNvSpPr/>
          <p:nvPr/>
        </p:nvSpPr>
        <p:spPr>
          <a:xfrm>
            <a:off x="7708899" y="3262579"/>
            <a:ext cx="874369" cy="182880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6275" y="50000"/>
                </a:moveTo>
                <a:lnTo>
                  <a:pt x="100000" y="50000"/>
                </a:lnTo>
                <a:moveTo>
                  <a:pt x="0" y="80000"/>
                </a:moveTo>
                <a:lnTo>
                  <a:pt x="12549" y="20000"/>
                </a:lnTo>
                <a:moveTo>
                  <a:pt x="6275" y="0"/>
                </a:moveTo>
                <a:lnTo>
                  <a:pt x="6275" y="100000"/>
                </a:lnTo>
                <a:moveTo>
                  <a:pt x="87451" y="15000"/>
                </a:moveTo>
                <a:lnTo>
                  <a:pt x="100000" y="50000"/>
                </a:lnTo>
                <a:moveTo>
                  <a:pt x="87451" y="85000"/>
                </a:moveTo>
                <a:lnTo>
                  <a:pt x="100000" y="50000"/>
                </a:lnTo>
              </a:path>
            </a:pathLst>
          </a:custGeom>
          <a:noFill/>
          <a:ln w="11430" cap="rnd">
            <a:solidFill>
              <a:srgbClr val="E4ECF5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8692997" y="3216859"/>
            <a:ext cx="2675737" cy="27432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B7C5D6"/>
                </a:solidFill>
                <a:latin typeface="Times New Roman"/>
                <a:ea typeface="Hiragino Sans GB"/>
              </a:rPr>
              <a:t>1934</a:t>
            </a:r>
            <a:r>
              <a:rPr sz="1050" b="0" i="0">
                <a:solidFill>
                  <a:srgbClr val="B7C5D6"/>
                </a:solidFill>
                <a:latin typeface="Georgia"/>
                <a:ea typeface="Hiragino Sans GB"/>
              </a:rPr>
              <a:t>年前后起陆续发表系列论文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6370167" y="3546043"/>
            <a:ext cx="1051560" cy="27432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E4ECF5"/>
                </a:solidFill>
                <a:latin typeface="Georgia"/>
                <a:ea typeface="Hiragino Sans GB"/>
              </a:rPr>
              <a:t>舍斯塔科夫</a:t>
            </a:r>
          </a:p>
        </p:txBody>
      </p:sp>
      <p:sp>
        <p:nvSpPr>
          <p:cNvPr id="67" name="deckkit-motif-quiet"/>
          <p:cNvSpPr/>
          <p:nvPr/>
        </p:nvSpPr>
        <p:spPr>
          <a:xfrm>
            <a:off x="7913776" y="3591763"/>
            <a:ext cx="1338986" cy="182879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4097" y="50000"/>
                </a:moveTo>
                <a:lnTo>
                  <a:pt x="95903" y="50000"/>
                </a:lnTo>
                <a:moveTo>
                  <a:pt x="0" y="80000"/>
                </a:moveTo>
                <a:lnTo>
                  <a:pt x="8195" y="20000"/>
                </a:lnTo>
                <a:moveTo>
                  <a:pt x="4097" y="0"/>
                </a:moveTo>
                <a:lnTo>
                  <a:pt x="4097" y="100000"/>
                </a:lnTo>
                <a:moveTo>
                  <a:pt x="91805" y="80000"/>
                </a:moveTo>
                <a:lnTo>
                  <a:pt x="100000" y="20000"/>
                </a:lnTo>
                <a:moveTo>
                  <a:pt x="95903" y="0"/>
                </a:moveTo>
                <a:lnTo>
                  <a:pt x="95903" y="100000"/>
                </a:lnTo>
              </a:path>
            </a:pathLst>
          </a:custGeom>
          <a:noFill/>
          <a:ln w="11430" cap="rnd">
            <a:solidFill>
              <a:srgbClr val="E4ECF5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9307626" y="3546043"/>
            <a:ext cx="2061108" cy="27432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B7C5D6"/>
                </a:solidFill>
                <a:latin typeface="Times New Roman"/>
                <a:ea typeface="Hiragino Sans GB"/>
              </a:rPr>
              <a:t>1935</a:t>
            </a:r>
            <a:r>
              <a:rPr sz="1050" b="0" i="0">
                <a:solidFill>
                  <a:srgbClr val="B7C5D6"/>
                </a:solidFill>
                <a:latin typeface="Georgia"/>
                <a:ea typeface="Hiragino Sans GB"/>
              </a:rPr>
              <a:t>年提出，</a:t>
            </a:r>
            <a:r>
              <a:rPr sz="1050" b="0" i="0">
                <a:solidFill>
                  <a:srgbClr val="B7C5D6"/>
                </a:solidFill>
                <a:latin typeface="Times New Roman"/>
                <a:ea typeface="Hiragino Sans GB"/>
              </a:rPr>
              <a:t>1941</a:t>
            </a:r>
            <a:r>
              <a:rPr sz="1050" b="0" i="0">
                <a:solidFill>
                  <a:srgbClr val="B7C5D6"/>
                </a:solidFill>
                <a:latin typeface="Georgia"/>
                <a:ea typeface="Hiragino Sans GB"/>
              </a:rPr>
              <a:t>年才发表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6370167" y="3875227"/>
            <a:ext cx="1051560" cy="27432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F59A72"/>
                </a:solidFill>
                <a:latin typeface="Georgia"/>
                <a:ea typeface="Hiragino Sans GB"/>
              </a:rPr>
              <a:t>香农</a:t>
            </a:r>
          </a:p>
        </p:txBody>
      </p:sp>
      <p:sp>
        <p:nvSpPr>
          <p:cNvPr id="70" name="deckkit-motif-quiet"/>
          <p:cNvSpPr/>
          <p:nvPr/>
        </p:nvSpPr>
        <p:spPr>
          <a:xfrm>
            <a:off x="8323529" y="3920947"/>
            <a:ext cx="314604" cy="182879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17439" y="50000"/>
                </a:moveTo>
                <a:lnTo>
                  <a:pt x="82561" y="50000"/>
                </a:lnTo>
                <a:moveTo>
                  <a:pt x="0" y="80000"/>
                </a:moveTo>
                <a:lnTo>
                  <a:pt x="34878" y="20000"/>
                </a:lnTo>
                <a:moveTo>
                  <a:pt x="17439" y="0"/>
                </a:moveTo>
                <a:lnTo>
                  <a:pt x="17439" y="100000"/>
                </a:lnTo>
                <a:moveTo>
                  <a:pt x="65122" y="80000"/>
                </a:moveTo>
                <a:lnTo>
                  <a:pt x="100000" y="20000"/>
                </a:lnTo>
                <a:moveTo>
                  <a:pt x="82561" y="0"/>
                </a:moveTo>
                <a:lnTo>
                  <a:pt x="82561" y="100000"/>
                </a:lnTo>
              </a:path>
            </a:pathLst>
          </a:custGeom>
          <a:noFill/>
          <a:ln w="16510" cap="rnd">
            <a:solidFill>
              <a:srgbClr val="F59A72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8692997" y="3875227"/>
            <a:ext cx="2675737" cy="27432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B7C5D6"/>
                </a:solidFill>
                <a:latin typeface="Times New Roman"/>
                <a:ea typeface="Hiragino Sans GB"/>
              </a:rPr>
              <a:t>1937</a:t>
            </a:r>
            <a:r>
              <a:rPr sz="1050" b="0" i="0">
                <a:solidFill>
                  <a:srgbClr val="B7C5D6"/>
                </a:solidFill>
                <a:latin typeface="Georgia"/>
                <a:ea typeface="Hiragino Sans GB"/>
              </a:rPr>
              <a:t>年提交论文，</a:t>
            </a:r>
            <a:r>
              <a:rPr sz="1050" b="0" i="0">
                <a:solidFill>
                  <a:srgbClr val="B7C5D6"/>
                </a:solidFill>
                <a:latin typeface="Times New Roman"/>
                <a:ea typeface="Hiragino Sans GB"/>
              </a:rPr>
              <a:t>1938</a:t>
            </a:r>
            <a:r>
              <a:rPr sz="1050" b="0" i="0">
                <a:solidFill>
                  <a:srgbClr val="B7C5D6"/>
                </a:solidFill>
                <a:latin typeface="Georgia"/>
                <a:ea typeface="Hiragino Sans GB"/>
              </a:rPr>
              <a:t>年发表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7694320" y="4433011"/>
            <a:ext cx="548640" cy="21945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B7C5D6"/>
                </a:solidFill>
                <a:latin typeface="Courier New"/>
                <a:ea typeface="Hiragino Sans GB"/>
              </a:rPr>
              <a:t>1935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8718702" y="4433011"/>
            <a:ext cx="548640" cy="21945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B7C5D6"/>
                </a:solidFill>
                <a:latin typeface="Courier New"/>
                <a:ea typeface="Hiragino Sans GB"/>
              </a:rPr>
              <a:t>1940</a:t>
            </a:r>
          </a:p>
        </p:txBody>
      </p:sp>
      <p:sp>
        <p:nvSpPr>
          <p:cNvPr id="74" name="deckkit-motif-quiet"/>
          <p:cNvSpPr/>
          <p:nvPr/>
        </p:nvSpPr>
        <p:spPr>
          <a:xfrm>
            <a:off x="7558887" y="4332427"/>
            <a:ext cx="1843887" cy="91439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22222" y="0"/>
                </a:moveTo>
                <a:lnTo>
                  <a:pt x="22222" y="100000"/>
                </a:lnTo>
                <a:moveTo>
                  <a:pt x="77778" y="0"/>
                </a:moveTo>
                <a:lnTo>
                  <a:pt x="77778" y="100000"/>
                </a:lnTo>
                <a:moveTo>
                  <a:pt x="0" y="50000"/>
                </a:moveTo>
                <a:lnTo>
                  <a:pt x="100000" y="50000"/>
                </a:lnTo>
              </a:path>
            </a:pathLst>
          </a:custGeom>
          <a:noFill/>
          <a:ln w="6350" cap="rnd">
            <a:solidFill>
              <a:srgbClr val="B7C5D6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5" name="deckkit-intent:{&quot;role&quot;: &quot;appendix&quot;, &quot;reason&quot;: &quot;答辩备用页：评委提问时才翻出的晒图副本，按资料页密度排&quot;}"/>
          <p:cNvSpPr txBox="1"/>
          <p:nvPr/>
        </p:nvSpPr>
        <p:spPr>
          <a:xfrm>
            <a:off x="0" y="0"/>
            <a:ext cx="9144" cy="914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</p:txBody>
      </p:sp>
      <p:sp>
        <p:nvSpPr>
          <p:cNvPr id="76" name="Rounded Rectangle 75">
            <a:hlinkClick action="ppaction://hlinksldjump" r:id="rId4"/>
          </p:cNvPr>
          <p:cNvSpPr/>
          <p:nvPr/>
        </p:nvSpPr>
        <p:spPr>
          <a:xfrm>
            <a:off x="822960" y="5806440"/>
            <a:ext cx="1174428" cy="310896"/>
          </a:xfrm>
          <a:prstGeom prst="roundRect">
            <a:avLst>
              <a:gd name="adj" fmla="val 50000"/>
            </a:avLst>
          </a:prstGeom>
          <a:noFill/>
          <a:ln w="10160">
            <a:solidFill>
              <a:srgbClr val="667C94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822960" y="5843016"/>
            <a:ext cx="1174428" cy="237744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E4ECF5"/>
                </a:solidFill>
                <a:latin typeface="Hiragino Sans GB"/>
                <a:ea typeface="Hiragino Sans GB"/>
              </a:rPr>
              <a:t>← 返回第 6 页</a:t>
            </a:r>
          </a:p>
        </p:txBody>
      </p:sp>
      <p:sp>
        <p:nvSpPr>
          <p:cNvPr id="78" name="Rounded Rectangle 77">
            <a:hlinkClick action="ppaction://hlinksldjump" r:id="rId5"/>
          </p:cNvPr>
          <p:cNvSpPr/>
          <p:nvPr/>
        </p:nvSpPr>
        <p:spPr>
          <a:xfrm>
            <a:off x="2468880" y="5806440"/>
            <a:ext cx="1006451" cy="310896"/>
          </a:xfrm>
          <a:prstGeom prst="roundRect">
            <a:avLst>
              <a:gd name="adj" fmla="val 50000"/>
            </a:avLst>
          </a:prstGeom>
          <a:noFill/>
          <a:ln w="10160">
            <a:solidFill>
              <a:srgbClr val="667C94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2468880" y="5843016"/>
            <a:ext cx="1006451" cy="237744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E4ECF5"/>
                </a:solidFill>
                <a:latin typeface="Hiragino Sans GB"/>
                <a:ea typeface="Hiragino Sans GB"/>
              </a:rPr>
              <a:t>← 返回目录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 name="vl.drafting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0" name="deckkit-a11ytitle"/>
          <p:cNvSpPr>
            <a:spLocks noGrp="1"/>
          </p:cNvSpPr>
          <p:nvPr>
            <p:ph type="title"/>
          </p:nvPr>
        </p:nvSpPr>
        <p:spPr>
          <a:xfrm>
            <a:off x="0" y="-914400"/>
            <a:ext cx="12191695" cy="457200"/>
          </a:xfrm>
          <a:ln/>
        </p:spPr>
        <p:txBody>
          <a:bodyPr/>
          <a:lstStyle/>
          <a:p>
            <a:pPr/>
            <a:r>
              <a:rPr sz="1000" b="0" i="0">
                <a:solidFill>
                  <a:srgbClr val="E4ECF5"/>
                </a:solidFill>
                <a:latin typeface="Arial"/>
                <a:ea typeface="Hiragino Sans GB"/>
              </a:rPr>
              <a:t>答辩提问备用页：论文的方法能保证得到最简电路吗？ / 方法只能处理组合电路吗？时序和延时呢？</a:t>
            </a:r>
          </a:p>
        </p:txBody>
      </p:sp>
      <p:sp>
        <p:nvSpPr>
          <p:cNvPr id="2" name="deckkit-vl.drafting"/>
          <p:cNvSpPr/>
          <p:nvPr/>
        </p:nvSpPr>
        <p:spPr>
          <a:xfrm>
            <a:off x="292608" y="292608"/>
            <a:ext cx="11606479" cy="6272784"/>
          </a:xfrm>
          <a:prstGeom prst="rect">
            <a:avLst/>
          </a:prstGeom>
          <a:noFill/>
          <a:ln w="12700">
            <a:solidFill>
              <a:srgbClr val="E4ECF5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deckkit-vl.drafting"/>
          <p:cNvSpPr/>
          <p:nvPr/>
        </p:nvSpPr>
        <p:spPr>
          <a:xfrm>
            <a:off x="384048" y="384048"/>
            <a:ext cx="11423599" cy="6089904"/>
          </a:xfrm>
          <a:prstGeom prst="rect">
            <a:avLst/>
          </a:prstGeom>
          <a:noFill/>
          <a:ln w="6350">
            <a:solidFill>
              <a:srgbClr val="E4ECF5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deckkit-vl.drafting"/>
          <p:cNvSpPr txBox="1"/>
          <p:nvPr/>
        </p:nvSpPr>
        <p:spPr>
          <a:xfrm>
            <a:off x="1198854" y="27432"/>
            <a:ext cx="274320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B7C5D6"/>
                </a:solidFill>
                <a:latin typeface="Courier New"/>
                <a:ea typeface="Hiragino Sans GB"/>
              </a:rPr>
              <a:t>1</a:t>
            </a:r>
          </a:p>
        </p:txBody>
      </p:sp>
      <p:sp>
        <p:nvSpPr>
          <p:cNvPr id="5" name="deckkit-vl.drafting"/>
          <p:cNvSpPr txBox="1"/>
          <p:nvPr/>
        </p:nvSpPr>
        <p:spPr>
          <a:xfrm>
            <a:off x="3102787" y="27432"/>
            <a:ext cx="274320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B7C5D6"/>
                </a:solidFill>
                <a:latin typeface="Courier New"/>
                <a:ea typeface="Hiragino Sans GB"/>
              </a:rPr>
              <a:t>2</a:t>
            </a:r>
          </a:p>
        </p:txBody>
      </p:sp>
      <p:sp>
        <p:nvSpPr>
          <p:cNvPr id="6" name="deckkit-vl.drafting"/>
          <p:cNvSpPr txBox="1"/>
          <p:nvPr/>
        </p:nvSpPr>
        <p:spPr>
          <a:xfrm>
            <a:off x="5006720" y="27432"/>
            <a:ext cx="274320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B7C5D6"/>
                </a:solidFill>
                <a:latin typeface="Courier New"/>
                <a:ea typeface="Hiragino Sans GB"/>
              </a:rPr>
              <a:t>3</a:t>
            </a:r>
          </a:p>
        </p:txBody>
      </p:sp>
      <p:sp>
        <p:nvSpPr>
          <p:cNvPr id="7" name="deckkit-vl.drafting"/>
          <p:cNvSpPr txBox="1"/>
          <p:nvPr/>
        </p:nvSpPr>
        <p:spPr>
          <a:xfrm>
            <a:off x="6910654" y="27432"/>
            <a:ext cx="274320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B7C5D6"/>
                </a:solidFill>
                <a:latin typeface="Courier New"/>
                <a:ea typeface="Hiragino Sans GB"/>
              </a:rPr>
              <a:t>4</a:t>
            </a:r>
          </a:p>
        </p:txBody>
      </p:sp>
      <p:sp>
        <p:nvSpPr>
          <p:cNvPr id="8" name="deckkit-vl.drafting"/>
          <p:cNvSpPr txBox="1"/>
          <p:nvPr/>
        </p:nvSpPr>
        <p:spPr>
          <a:xfrm>
            <a:off x="8814587" y="27432"/>
            <a:ext cx="274320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B7C5D6"/>
                </a:solidFill>
                <a:latin typeface="Courier New"/>
                <a:ea typeface="Hiragino Sans GB"/>
              </a:rPr>
              <a:t>5</a:t>
            </a:r>
          </a:p>
        </p:txBody>
      </p:sp>
      <p:sp>
        <p:nvSpPr>
          <p:cNvPr id="9" name="deckkit-vl.drafting"/>
          <p:cNvSpPr txBox="1"/>
          <p:nvPr/>
        </p:nvSpPr>
        <p:spPr>
          <a:xfrm>
            <a:off x="10718520" y="27432"/>
            <a:ext cx="274320" cy="25603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B7C5D6"/>
                </a:solidFill>
                <a:latin typeface="Courier New"/>
                <a:ea typeface="Hiragino Sans GB"/>
              </a:rPr>
              <a:t>6</a:t>
            </a:r>
          </a:p>
        </p:txBody>
      </p:sp>
      <p:sp>
        <p:nvSpPr>
          <p:cNvPr id="10" name="deckkit-vl.drafting"/>
          <p:cNvSpPr txBox="1"/>
          <p:nvPr/>
        </p:nvSpPr>
        <p:spPr>
          <a:xfrm>
            <a:off x="18288" y="1035557"/>
            <a:ext cx="256032" cy="219456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B7C5D6"/>
                </a:solidFill>
                <a:latin typeface="Courier New"/>
                <a:ea typeface="Hiragino Sans GB"/>
              </a:rPr>
              <a:t>A</a:t>
            </a:r>
          </a:p>
        </p:txBody>
      </p:sp>
      <p:sp>
        <p:nvSpPr>
          <p:cNvPr id="11" name="deckkit-vl.drafting"/>
          <p:cNvSpPr txBox="1"/>
          <p:nvPr/>
        </p:nvSpPr>
        <p:spPr>
          <a:xfrm>
            <a:off x="18288" y="2558034"/>
            <a:ext cx="256032" cy="219456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B7C5D6"/>
                </a:solidFill>
                <a:latin typeface="Courier New"/>
                <a:ea typeface="Hiragino Sans GB"/>
              </a:rPr>
              <a:t>B</a:t>
            </a:r>
          </a:p>
        </p:txBody>
      </p:sp>
      <p:sp>
        <p:nvSpPr>
          <p:cNvPr id="12" name="deckkit-vl.drafting"/>
          <p:cNvSpPr txBox="1"/>
          <p:nvPr/>
        </p:nvSpPr>
        <p:spPr>
          <a:xfrm>
            <a:off x="18288" y="4080509"/>
            <a:ext cx="256032" cy="219456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B7C5D6"/>
                </a:solidFill>
                <a:latin typeface="Courier New"/>
                <a:ea typeface="Hiragino Sans GB"/>
              </a:rPr>
              <a:t>C</a:t>
            </a:r>
          </a:p>
        </p:txBody>
      </p:sp>
      <p:sp>
        <p:nvSpPr>
          <p:cNvPr id="13" name="deckkit-vl.drafting"/>
          <p:cNvSpPr txBox="1"/>
          <p:nvPr/>
        </p:nvSpPr>
        <p:spPr>
          <a:xfrm>
            <a:off x="18288" y="5602986"/>
            <a:ext cx="256032" cy="219456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B7C5D6"/>
                </a:solidFill>
                <a:latin typeface="Courier New"/>
                <a:ea typeface="Hiragino Sans GB"/>
              </a:rPr>
              <a:t>D</a:t>
            </a:r>
          </a:p>
        </p:txBody>
      </p:sp>
      <p:sp>
        <p:nvSpPr>
          <p:cNvPr id="14" name="deckkit-vl.drafting"/>
          <p:cNvSpPr/>
          <p:nvPr/>
        </p:nvSpPr>
        <p:spPr>
          <a:xfrm>
            <a:off x="8131759" y="5541264"/>
            <a:ext cx="3566160" cy="822960"/>
          </a:xfrm>
          <a:prstGeom prst="rect">
            <a:avLst/>
          </a:prstGeom>
          <a:noFill/>
          <a:ln w="9525">
            <a:solidFill>
              <a:srgbClr val="E4ECF5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5" name="deckkit-vl.drafting"/>
          <p:cNvCxnSpPr/>
          <p:nvPr/>
        </p:nvCxnSpPr>
        <p:spPr>
          <a:xfrm>
            <a:off x="10485424" y="5541264"/>
            <a:ext cx="0" cy="822960"/>
          </a:xfrm>
          <a:prstGeom prst="line">
            <a:avLst/>
          </a:prstGeom>
          <a:ln w="6350">
            <a:solidFill>
              <a:srgbClr val="E4ECF5"/>
            </a:solidFill>
          </a:ln>
          <a:effectLst/>
        </p:spPr>
      </p:cxnSp>
      <p:sp>
        <p:nvSpPr>
          <p:cNvPr id="16" name="deckkit-vl.drafting"/>
          <p:cNvSpPr txBox="1"/>
          <p:nvPr/>
        </p:nvSpPr>
        <p:spPr>
          <a:xfrm>
            <a:off x="10558576" y="5596127"/>
            <a:ext cx="1084478" cy="71323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B7C5D6"/>
                </a:solidFill>
                <a:latin typeface="Courier New"/>
                <a:ea typeface="Hiragino Sans GB"/>
              </a:rPr>
              <a:t>SHEET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E4ECF5"/>
                </a:solidFill>
                <a:latin typeface="Courier New"/>
                <a:ea typeface="Hiragino Sans GB"/>
              </a:rPr>
              <a:t>16</a:t>
            </a:r>
          </a:p>
        </p:txBody>
      </p:sp>
      <p:sp>
        <p:nvSpPr>
          <p:cNvPr id="17" name="deckkit-vl.drafting"/>
          <p:cNvSpPr txBox="1"/>
          <p:nvPr/>
        </p:nvSpPr>
        <p:spPr>
          <a:xfrm>
            <a:off x="8204911" y="5596127"/>
            <a:ext cx="2225649" cy="71323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B7C5D6"/>
                </a:solidFill>
                <a:latin typeface="Courier New"/>
                <a:ea typeface="Hiragino Sans GB"/>
              </a:rPr>
              <a:t>PROJECT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E4ECF5"/>
                </a:solidFill>
                <a:latin typeface="Courier New"/>
                <a:ea typeface="Hiragino Sans GB"/>
              </a:rPr>
              <a:t>答辩备用页 · 香农 1937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04911" y="6089904"/>
            <a:ext cx="2225649" cy="219456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750" b="0" i="0">
                <a:solidFill>
                  <a:srgbClr val="B7C5D6"/>
                </a:solidFill>
                <a:latin typeface="Courier New"/>
                <a:ea typeface="Hiragino Sans GB"/>
              </a:rPr>
              <a:t>DRAWN 示例  DATE 1937-08-10  NTS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60" y="713232"/>
            <a:ext cx="10545775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1" i="0">
                <a:solidFill>
                  <a:srgbClr val="E4ECF5"/>
                </a:solidFill>
                <a:latin typeface="Courier New"/>
                <a:ea typeface="Hiragino Sans GB"/>
              </a:rPr>
              <a:t>答辩提问备用页 · B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22960" y="1097280"/>
            <a:ext cx="420624" cy="420624"/>
          </a:xfrm>
          <a:prstGeom prst="ellipse">
            <a:avLst/>
          </a:prstGeom>
          <a:solidFill>
            <a:srgbClr val="123254"/>
          </a:solidFill>
          <a:ln w="11430">
            <a:solidFill>
              <a:srgbClr val="E4ECF5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deckkit-overlap:a numbered balloon: the number sits inside its circle"/>
          <p:cNvSpPr txBox="1"/>
          <p:nvPr/>
        </p:nvSpPr>
        <p:spPr>
          <a:xfrm>
            <a:off x="822960" y="1097280"/>
            <a:ext cx="420624" cy="420624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24" b="1" i="0">
                <a:solidFill>
                  <a:srgbClr val="E4ECF5"/>
                </a:solidFill>
                <a:latin typeface="Courier New"/>
                <a:ea typeface="Hiragino Sans GB"/>
              </a:rPr>
              <a:t>问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89888" y="1097280"/>
            <a:ext cx="4431639" cy="32796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600" b="1" i="0">
                <a:solidFill>
                  <a:srgbClr val="E4ECF5"/>
                </a:solidFill>
                <a:latin typeface="Georgia"/>
                <a:ea typeface="Hiragino Sans GB"/>
              </a:rPr>
              <a:t>论文的方法能保证得到最简电路吗？</a:t>
            </a:r>
          </a:p>
        </p:txBody>
      </p:sp>
      <p:sp>
        <p:nvSpPr>
          <p:cNvPr id="24" name="deckkit-motif-quiet"/>
          <p:cNvSpPr/>
          <p:nvPr/>
        </p:nvSpPr>
        <p:spPr>
          <a:xfrm>
            <a:off x="822960" y="1645919"/>
            <a:ext cx="4998567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0"/>
                </a:lnTo>
              </a:path>
            </a:pathLst>
          </a:custGeom>
          <a:noFill/>
          <a:ln w="6350" cap="rnd">
            <a:solidFill>
              <a:srgbClr val="E4ECF5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22960" y="1719072"/>
            <a:ext cx="4998567" cy="122529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 i="0">
                <a:solidFill>
                  <a:srgbClr val="E4ECF5"/>
                </a:solidFill>
                <a:latin typeface="Georgia"/>
                <a:ea typeface="Hiragino Sans GB"/>
              </a:rPr>
              <a:t>保证有范围：在串并联形式之内，总能找到其中最简的；允许任意连接时，只“在某些情形下”可以。化简过程靠熟练运用定理，原文说能做到什么程度“部分取决于设计者的巧思”。可机械执行的化简方法要到</a:t>
            </a:r>
            <a:r>
              <a:rPr sz="1350" b="0" i="0">
                <a:solidFill>
                  <a:srgbClr val="E4ECF5"/>
                </a:solidFill>
                <a:latin typeface="Times New Roman"/>
                <a:ea typeface="Hiragino Sans GB"/>
              </a:rPr>
              <a:t>1950</a:t>
            </a:r>
            <a:r>
              <a:rPr sz="1350" b="0" i="0">
                <a:solidFill>
                  <a:srgbClr val="E4ECF5"/>
                </a:solidFill>
                <a:latin typeface="Georgia"/>
                <a:ea typeface="Hiragino Sans GB"/>
              </a:rPr>
              <a:t>年代的卡诺图与奎因–麦克拉斯基算法。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2960" y="2962656"/>
            <a:ext cx="4998567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B7C5D6"/>
                </a:solidFill>
                <a:latin typeface="Georgia"/>
                <a:ea typeface="Hiragino Sans GB"/>
              </a:rPr>
              <a:t>出处：硕士论文第I章；AIEE论文第I, IV章（p.</a:t>
            </a:r>
            <a:r>
              <a:rPr sz="1050" b="0" i="0">
                <a:solidFill>
                  <a:srgbClr val="B7C5D6"/>
                </a:solidFill>
                <a:latin typeface="Times New Roman"/>
                <a:ea typeface="Hiragino Sans GB"/>
              </a:rPr>
              <a:t>713</a:t>
            </a:r>
            <a:r>
              <a:rPr sz="1050" b="0" i="0">
                <a:solidFill>
                  <a:srgbClr val="B7C5D6"/>
                </a:solidFill>
                <a:latin typeface="Georgia"/>
                <a:ea typeface="Hiragino Sans GB"/>
              </a:rPr>
              <a:t>, p.</a:t>
            </a:r>
            <a:r>
              <a:rPr sz="1050" b="0" i="0">
                <a:solidFill>
                  <a:srgbClr val="B7C5D6"/>
                </a:solidFill>
                <a:latin typeface="Times New Roman"/>
                <a:ea typeface="Hiragino Sans GB"/>
              </a:rPr>
              <a:t>721</a:t>
            </a:r>
            <a:r>
              <a:rPr sz="1050" b="0" i="0">
                <a:solidFill>
                  <a:srgbClr val="B7C5D6"/>
                </a:solidFill>
                <a:latin typeface="Georgia"/>
                <a:ea typeface="Hiragino Sans GB"/>
              </a:rPr>
              <a:t>）。</a:t>
            </a:r>
          </a:p>
        </p:txBody>
      </p:sp>
      <p:sp>
        <p:nvSpPr>
          <p:cNvPr id="27" name="deckkit-motif-quiet"/>
          <p:cNvSpPr/>
          <p:nvPr/>
        </p:nvSpPr>
        <p:spPr>
          <a:xfrm>
            <a:off x="822960" y="3419856"/>
            <a:ext cx="4998567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0"/>
                </a:lnTo>
              </a:path>
            </a:pathLst>
          </a:custGeom>
          <a:noFill/>
          <a:ln w="10160" cap="rnd">
            <a:solidFill>
              <a:srgbClr val="E4ECF5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22960" y="3493008"/>
            <a:ext cx="2499283" cy="31089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E4ECF5"/>
                </a:solidFill>
                <a:latin typeface="Georgia"/>
                <a:ea typeface="Hiragino Sans GB"/>
              </a:rPr>
              <a:t>在串并联形式之内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422215" y="3493008"/>
            <a:ext cx="2399312" cy="31089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F59A72"/>
                </a:solidFill>
                <a:latin typeface="Georgia"/>
                <a:ea typeface="Hiragino Sans GB"/>
              </a:rPr>
              <a:t>总能求得其中最简的</a:t>
            </a:r>
          </a:p>
        </p:txBody>
      </p:sp>
      <p:sp>
        <p:nvSpPr>
          <p:cNvPr id="30" name="deckkit-motif-quiet"/>
          <p:cNvSpPr/>
          <p:nvPr/>
        </p:nvSpPr>
        <p:spPr>
          <a:xfrm>
            <a:off x="822960" y="3858768"/>
            <a:ext cx="4998567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0"/>
                </a:lnTo>
              </a:path>
            </a:pathLst>
          </a:custGeom>
          <a:noFill/>
          <a:ln w="3810" cap="rnd">
            <a:solidFill>
              <a:srgbClr val="B7C5D6"/>
            </a:solidFill>
            <a:prstDash val="dash"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22960" y="3931920"/>
            <a:ext cx="2499283" cy="31089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E4ECF5"/>
                </a:solidFill>
                <a:latin typeface="Georgia"/>
                <a:ea typeface="Hiragino Sans GB"/>
              </a:rPr>
              <a:t>允许任意连接（如桥式网络）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422215" y="3931920"/>
            <a:ext cx="2399312" cy="31089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B7C5D6"/>
                </a:solidFill>
                <a:latin typeface="Georgia"/>
                <a:ea typeface="Hiragino Sans GB"/>
              </a:rPr>
              <a:t>仅在某些情形下可求最简</a:t>
            </a:r>
          </a:p>
        </p:txBody>
      </p:sp>
      <p:sp>
        <p:nvSpPr>
          <p:cNvPr id="33" name="deckkit-motif-quiet"/>
          <p:cNvSpPr/>
          <p:nvPr/>
        </p:nvSpPr>
        <p:spPr>
          <a:xfrm>
            <a:off x="822960" y="4297679"/>
            <a:ext cx="4998567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0"/>
                </a:lnTo>
              </a:path>
            </a:pathLst>
          </a:custGeom>
          <a:noFill/>
          <a:ln w="3810" cap="rnd">
            <a:solidFill>
              <a:srgbClr val="B7C5D6"/>
            </a:solidFill>
            <a:prstDash val="dash"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22960" y="4370831"/>
            <a:ext cx="2499283" cy="31089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E4ECF5"/>
                </a:solidFill>
                <a:latin typeface="Georgia"/>
                <a:ea typeface="Hiragino Sans GB"/>
              </a:rPr>
              <a:t>化简的执行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422215" y="4370831"/>
            <a:ext cx="2399312" cy="31089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B7C5D6"/>
                </a:solidFill>
                <a:latin typeface="Georgia"/>
                <a:ea typeface="Hiragino Sans GB"/>
              </a:rPr>
              <a:t>依赖设计者熟练运用定理</a:t>
            </a:r>
          </a:p>
        </p:txBody>
      </p:sp>
      <p:sp>
        <p:nvSpPr>
          <p:cNvPr id="36" name="deckkit-motif-quiet"/>
          <p:cNvSpPr/>
          <p:nvPr/>
        </p:nvSpPr>
        <p:spPr>
          <a:xfrm>
            <a:off x="822960" y="4736592"/>
            <a:ext cx="4998567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0"/>
                </a:lnTo>
              </a:path>
            </a:pathLst>
          </a:custGeom>
          <a:noFill/>
          <a:ln w="3810" cap="rnd">
            <a:solidFill>
              <a:srgbClr val="B7C5D6"/>
            </a:solidFill>
            <a:prstDash val="dash"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" name="deckkit-motif-quiet"/>
          <p:cNvSpPr/>
          <p:nvPr/>
        </p:nvSpPr>
        <p:spPr>
          <a:xfrm>
            <a:off x="6095847" y="1097280"/>
            <a:ext cx="9144" cy="4005072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0" y="100000"/>
                </a:lnTo>
              </a:path>
            </a:pathLst>
          </a:custGeom>
          <a:noFill/>
          <a:ln w="5080" cap="rnd">
            <a:solidFill>
              <a:srgbClr val="B7C5D6"/>
            </a:solidFill>
            <a:prstDash val="dash"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6370167" y="1097280"/>
            <a:ext cx="420624" cy="420624"/>
          </a:xfrm>
          <a:prstGeom prst="ellipse">
            <a:avLst/>
          </a:prstGeom>
          <a:solidFill>
            <a:srgbClr val="123254"/>
          </a:solidFill>
          <a:ln w="11430">
            <a:solidFill>
              <a:srgbClr val="E4ECF5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deckkit-overlap:a numbered balloon: the number sits inside its circle"/>
          <p:cNvSpPr txBox="1"/>
          <p:nvPr/>
        </p:nvSpPr>
        <p:spPr>
          <a:xfrm>
            <a:off x="6370167" y="1097280"/>
            <a:ext cx="420624" cy="420624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24" b="1" i="0">
                <a:solidFill>
                  <a:srgbClr val="E4ECF5"/>
                </a:solidFill>
                <a:latin typeface="Courier New"/>
                <a:ea typeface="Hiragino Sans GB"/>
              </a:rPr>
              <a:t>问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937095" y="1097280"/>
            <a:ext cx="4431639" cy="32796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600" b="1" i="0">
                <a:solidFill>
                  <a:srgbClr val="E4ECF5"/>
                </a:solidFill>
                <a:latin typeface="Georgia"/>
                <a:ea typeface="Hiragino Sans GB"/>
              </a:rPr>
              <a:t>方法只能处理组合电路吗？时序和延时呢？</a:t>
            </a:r>
          </a:p>
        </p:txBody>
      </p:sp>
      <p:sp>
        <p:nvSpPr>
          <p:cNvPr id="41" name="deckkit-motif-quiet"/>
          <p:cNvSpPr/>
          <p:nvPr/>
        </p:nvSpPr>
        <p:spPr>
          <a:xfrm>
            <a:off x="6370167" y="1645919"/>
            <a:ext cx="4998567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0"/>
                </a:lnTo>
              </a:path>
            </a:pathLst>
          </a:custGeom>
          <a:noFill/>
          <a:ln w="6350" cap="rnd">
            <a:solidFill>
              <a:srgbClr val="E4ECF5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370167" y="1719072"/>
            <a:ext cx="4998567" cy="994867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 i="0">
                <a:solidFill>
                  <a:srgbClr val="E4ECF5"/>
                </a:solidFill>
                <a:latin typeface="Georgia"/>
                <a:ea typeface="Hiragino Sans GB"/>
              </a:rPr>
              <a:t>不止。第III章处理延时继电器（X(t − p)表示延迟p秒的触点）。第IV章规定每增加一个动作阶段就引入一个新的变量，第V章的密码锁就是例子。尚缺一般性的时序综合与状态化简方法，Huffman于</a:t>
            </a:r>
            <a:r>
              <a:rPr sz="1350" b="0" i="0">
                <a:solidFill>
                  <a:srgbClr val="E4ECF5"/>
                </a:solidFill>
                <a:latin typeface="Times New Roman"/>
                <a:ea typeface="Hiragino Sans GB"/>
              </a:rPr>
              <a:t>1954</a:t>
            </a:r>
            <a:r>
              <a:rPr sz="1350" b="0" i="0">
                <a:solidFill>
                  <a:srgbClr val="E4ECF5"/>
                </a:solidFill>
                <a:latin typeface="Georgia"/>
                <a:ea typeface="Hiragino Sans GB"/>
              </a:rPr>
              <a:t>年将其系统化。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370167" y="2732227"/>
            <a:ext cx="4998567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B7C5D6"/>
                </a:solidFill>
                <a:latin typeface="Georgia"/>
                <a:ea typeface="Hiragino Sans GB"/>
              </a:rPr>
              <a:t>出处：AIEE论文第III章（延时，p.</a:t>
            </a:r>
            <a:r>
              <a:rPr sz="1050" b="0" i="0">
                <a:solidFill>
                  <a:srgbClr val="B7C5D6"/>
                </a:solidFill>
                <a:latin typeface="Times New Roman"/>
                <a:ea typeface="Hiragino Sans GB"/>
              </a:rPr>
              <a:t>718</a:t>
            </a:r>
            <a:r>
              <a:rPr sz="1050" b="0" i="0">
                <a:solidFill>
                  <a:srgbClr val="B7C5D6"/>
                </a:solidFill>
                <a:latin typeface="Georgia"/>
                <a:ea typeface="Hiragino Sans GB"/>
              </a:rPr>
              <a:t>）、第IV章（附加变量，p.</a:t>
            </a:r>
            <a:r>
              <a:rPr sz="1050" b="0" i="0">
                <a:solidFill>
                  <a:srgbClr val="B7C5D6"/>
                </a:solidFill>
                <a:latin typeface="Times New Roman"/>
                <a:ea typeface="Hiragino Sans GB"/>
              </a:rPr>
              <a:t>721</a:t>
            </a:r>
            <a:r>
              <a:rPr sz="1050" b="0" i="0">
                <a:solidFill>
                  <a:srgbClr val="B7C5D6"/>
                </a:solidFill>
                <a:latin typeface="Georgia"/>
                <a:ea typeface="Hiragino Sans GB"/>
              </a:rPr>
              <a:t>）、第V章（密码锁）；Huffman (</a:t>
            </a:r>
            <a:r>
              <a:rPr sz="1050" b="0" i="0">
                <a:solidFill>
                  <a:srgbClr val="B7C5D6"/>
                </a:solidFill>
                <a:latin typeface="Times New Roman"/>
                <a:ea typeface="Hiragino Sans GB"/>
              </a:rPr>
              <a:t>1954</a:t>
            </a:r>
            <a:r>
              <a:rPr sz="1050" b="0" i="0">
                <a:solidFill>
                  <a:srgbClr val="B7C5D6"/>
                </a:solidFill>
                <a:latin typeface="Georgia"/>
                <a:ea typeface="Hiragino Sans GB"/>
              </a:rPr>
              <a:t>).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370167" y="3308299"/>
            <a:ext cx="1325880" cy="329184"/>
          </a:xfrm>
          <a:prstGeom prst="rect">
            <a:avLst/>
          </a:prstGeom>
          <a:noFill/>
          <a:ln/>
        </p:spPr>
        <p:txBody>
          <a:bodyPr wrap="square" anchor="ctr" lIns="18288" rIns="18288" tIns="18288" bIns="18288">
            <a:spAutoFit/>
          </a:bodyPr>
          <a:lstStyle/>
          <a:p>
            <a:pPr algn="r"/>
            <a:r>
              <a:rPr sz="1350" b="0" i="1">
                <a:solidFill>
                  <a:srgbClr val="E4ECF5"/>
                </a:solidFill>
                <a:latin typeface="Times New Roman"/>
                <a:ea typeface="Hiragino Sans GB"/>
              </a:rPr>
              <a:t>X</a:t>
            </a:r>
            <a:r>
              <a:rPr sz="1350" b="0" i="0">
                <a:solidFill>
                  <a:srgbClr val="E4ECF5"/>
                </a:solidFill>
                <a:latin typeface="Times New Roman"/>
                <a:ea typeface="Hiragino Sans GB"/>
              </a:rPr>
              <a:t>(</a:t>
            </a:r>
            <a:r>
              <a:rPr sz="1350" b="0" i="1">
                <a:solidFill>
                  <a:srgbClr val="E4ECF5"/>
                </a:solidFill>
                <a:latin typeface="Times New Roman"/>
                <a:ea typeface="Hiragino Sans GB"/>
              </a:rPr>
              <a:t>t</a:t>
            </a:r>
            <a:r>
              <a:rPr sz="1350" b="0" i="0">
                <a:solidFill>
                  <a:srgbClr val="E4ECF5"/>
                </a:solidFill>
                <a:latin typeface="Times New Roman"/>
                <a:ea typeface="Hiragino Sans GB"/>
              </a:rPr>
              <a:t>)</a:t>
            </a:r>
          </a:p>
        </p:txBody>
      </p:sp>
      <p:sp>
        <p:nvSpPr>
          <p:cNvPr id="45" name="deckkit-motif-quiet"/>
          <p:cNvSpPr/>
          <p:nvPr/>
        </p:nvSpPr>
        <p:spPr>
          <a:xfrm>
            <a:off x="7787487" y="3235147"/>
            <a:ext cx="3489807" cy="365759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15721" y="100000"/>
                </a:lnTo>
                <a:moveTo>
                  <a:pt x="15721" y="100000"/>
                </a:moveTo>
                <a:lnTo>
                  <a:pt x="15721" y="0"/>
                </a:lnTo>
                <a:moveTo>
                  <a:pt x="15721" y="0"/>
                </a:moveTo>
                <a:lnTo>
                  <a:pt x="100000" y="0"/>
                </a:lnTo>
              </a:path>
            </a:pathLst>
          </a:custGeom>
          <a:noFill/>
          <a:ln w="16510" cap="rnd">
            <a:solidFill>
              <a:srgbClr val="E4ECF5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370167" y="3994099"/>
            <a:ext cx="1325880" cy="329184"/>
          </a:xfrm>
          <a:prstGeom prst="rect">
            <a:avLst/>
          </a:prstGeom>
          <a:noFill/>
          <a:ln/>
        </p:spPr>
        <p:txBody>
          <a:bodyPr wrap="square" anchor="ctr" lIns="18288" rIns="18288" tIns="18288" bIns="18288">
            <a:spAutoFit/>
          </a:bodyPr>
          <a:lstStyle/>
          <a:p>
            <a:pPr algn="r"/>
            <a:r>
              <a:rPr sz="1350" b="0" i="1">
                <a:solidFill>
                  <a:srgbClr val="E4ECF5"/>
                </a:solidFill>
                <a:latin typeface="Times New Roman"/>
                <a:ea typeface="Hiragino Sans GB"/>
              </a:rPr>
              <a:t>X</a:t>
            </a:r>
            <a:r>
              <a:rPr sz="1350" b="0" i="0">
                <a:solidFill>
                  <a:srgbClr val="E4ECF5"/>
                </a:solidFill>
                <a:latin typeface="Times New Roman"/>
                <a:ea typeface="Hiragino Sans GB"/>
              </a:rPr>
              <a:t>(</a:t>
            </a:r>
            <a:r>
              <a:rPr sz="1350" b="0" i="1">
                <a:solidFill>
                  <a:srgbClr val="E4ECF5"/>
                </a:solidFill>
                <a:latin typeface="Times New Roman"/>
                <a:ea typeface="Hiragino Sans GB"/>
              </a:rPr>
              <a:t>t</a:t>
            </a:r>
            <a:r>
              <a:rPr sz="1350" b="0" i="0">
                <a:solidFill>
                  <a:srgbClr val="E4ECF5"/>
                </a:solidFill>
                <a:latin typeface="Times New Roman"/>
                <a:ea typeface="Hiragino Sans GB"/>
              </a:rPr>
              <a:t> </a:t>
            </a:r>
            <a:r>
              <a:rPr sz="1350" b="0" i="0">
                <a:solidFill>
                  <a:srgbClr val="E4ECF5"/>
                </a:solidFill>
                <a:latin typeface="Times New Roman"/>
                <a:ea typeface="Hiragino Sans GB"/>
              </a:rPr>
              <a:t>−</a:t>
            </a:r>
            <a:r>
              <a:rPr sz="1350" b="0" i="0">
                <a:solidFill>
                  <a:srgbClr val="E4ECF5"/>
                </a:solidFill>
                <a:latin typeface="Times New Roman"/>
                <a:ea typeface="Hiragino Sans GB"/>
              </a:rPr>
              <a:t> </a:t>
            </a:r>
            <a:r>
              <a:rPr sz="1350" b="0" i="1">
                <a:solidFill>
                  <a:srgbClr val="E4ECF5"/>
                </a:solidFill>
                <a:latin typeface="Times New Roman"/>
                <a:ea typeface="Hiragino Sans GB"/>
              </a:rPr>
              <a:t>p</a:t>
            </a:r>
            <a:r>
              <a:rPr sz="1350" b="0" i="0">
                <a:solidFill>
                  <a:srgbClr val="E4ECF5"/>
                </a:solidFill>
                <a:latin typeface="Times New Roman"/>
                <a:ea typeface="Hiragino Sans GB"/>
              </a:rPr>
              <a:t>)</a:t>
            </a:r>
          </a:p>
        </p:txBody>
      </p:sp>
      <p:sp>
        <p:nvSpPr>
          <p:cNvPr id="47" name="deckkit-motif-quiet"/>
          <p:cNvSpPr/>
          <p:nvPr/>
        </p:nvSpPr>
        <p:spPr>
          <a:xfrm>
            <a:off x="7787487" y="3920947"/>
            <a:ext cx="3489807" cy="365760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44543" y="100000"/>
                </a:lnTo>
                <a:moveTo>
                  <a:pt x="44543" y="100000"/>
                </a:moveTo>
                <a:lnTo>
                  <a:pt x="44543" y="0"/>
                </a:lnTo>
                <a:moveTo>
                  <a:pt x="44543" y="0"/>
                </a:moveTo>
                <a:lnTo>
                  <a:pt x="100000" y="0"/>
                </a:lnTo>
              </a:path>
            </a:pathLst>
          </a:custGeom>
          <a:noFill/>
          <a:ln w="16510" cap="rnd">
            <a:solidFill>
              <a:srgbClr val="F59A72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8" name="deckkit-motif-quiet"/>
          <p:cNvSpPr/>
          <p:nvPr/>
        </p:nvSpPr>
        <p:spPr>
          <a:xfrm>
            <a:off x="8262975" y="4506163"/>
            <a:ext cx="1152143" cy="14630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6349" y="50000"/>
                </a:moveTo>
                <a:lnTo>
                  <a:pt x="93651" y="50000"/>
                </a:lnTo>
                <a:moveTo>
                  <a:pt x="0" y="100000"/>
                </a:moveTo>
                <a:lnTo>
                  <a:pt x="12698" y="0"/>
                </a:lnTo>
                <a:moveTo>
                  <a:pt x="87302" y="100000"/>
                </a:moveTo>
                <a:lnTo>
                  <a:pt x="100000" y="0"/>
                </a:lnTo>
              </a:path>
            </a:pathLst>
          </a:custGeom>
          <a:noFill/>
          <a:ln w="7620" cap="rnd">
            <a:solidFill>
              <a:srgbClr val="E4ECF5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8336127" y="4698187"/>
            <a:ext cx="1005839" cy="292608"/>
          </a:xfrm>
          <a:prstGeom prst="rect">
            <a:avLst/>
          </a:prstGeom>
          <a:noFill/>
          <a:ln/>
        </p:spPr>
        <p:txBody>
          <a:bodyPr wrap="square" anchor="ctr" lIns="18288" rIns="18288" tIns="18288" bIns="18288">
            <a:spAutoFit/>
          </a:bodyPr>
          <a:lstStyle/>
          <a:p>
            <a:pPr algn="ctr"/>
            <a:r>
              <a:rPr sz="1500" b="0" i="1">
                <a:solidFill>
                  <a:srgbClr val="F59A72"/>
                </a:solidFill>
                <a:latin typeface="Times New Roman"/>
                <a:ea typeface="Hiragino Sans GB"/>
              </a:rPr>
              <a:t>p</a:t>
            </a:r>
          </a:p>
        </p:txBody>
      </p:sp>
      <p:sp>
        <p:nvSpPr>
          <p:cNvPr id="50" name="deckkit-motif-quiet"/>
          <p:cNvSpPr/>
          <p:nvPr/>
        </p:nvSpPr>
        <p:spPr>
          <a:xfrm>
            <a:off x="8336127" y="3235147"/>
            <a:ext cx="1005839" cy="1344168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0" y="100000"/>
                </a:lnTo>
                <a:moveTo>
                  <a:pt x="100000" y="51020"/>
                </a:moveTo>
                <a:lnTo>
                  <a:pt x="100000" y="100000"/>
                </a:lnTo>
              </a:path>
            </a:pathLst>
          </a:custGeom>
          <a:noFill/>
          <a:ln w="6350" cap="rnd">
            <a:solidFill>
              <a:srgbClr val="B7C5D6"/>
            </a:solidFill>
            <a:prstDash val="dash"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6370167" y="4972507"/>
            <a:ext cx="4998567" cy="25603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B7C5D6"/>
                </a:solidFill>
                <a:latin typeface="Courier New"/>
                <a:ea typeface="Hiragino Sans GB"/>
              </a:rPr>
              <a:t>高 = 1（断开），低 = 0（闭合）；触点阻抗比线圈一侧推迟p秒</a:t>
            </a:r>
          </a:p>
        </p:txBody>
      </p:sp>
      <p:sp>
        <p:nvSpPr>
          <p:cNvPr id="52" name="Rounded Rectangle 51">
            <a:hlinkClick action="ppaction://hlinksldjump" r:id="rId4"/>
          </p:cNvPr>
          <p:cNvSpPr/>
          <p:nvPr/>
        </p:nvSpPr>
        <p:spPr>
          <a:xfrm>
            <a:off x="822960" y="5806440"/>
            <a:ext cx="1174428" cy="310896"/>
          </a:xfrm>
          <a:prstGeom prst="roundRect">
            <a:avLst>
              <a:gd name="adj" fmla="val 50000"/>
            </a:avLst>
          </a:prstGeom>
          <a:noFill/>
          <a:ln w="10160">
            <a:solidFill>
              <a:srgbClr val="667C94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822960" y="5843016"/>
            <a:ext cx="1174428" cy="237744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E4ECF5"/>
                </a:solidFill>
                <a:latin typeface="Hiragino Sans GB"/>
                <a:ea typeface="Hiragino Sans GB"/>
              </a:rPr>
              <a:t>← 返回第 8 页</a:t>
            </a:r>
          </a:p>
        </p:txBody>
      </p:sp>
      <p:sp>
        <p:nvSpPr>
          <p:cNvPr id="54" name="Rounded Rectangle 53">
            <a:hlinkClick action="ppaction://hlinksldjump" r:id="rId5"/>
          </p:cNvPr>
          <p:cNvSpPr/>
          <p:nvPr/>
        </p:nvSpPr>
        <p:spPr>
          <a:xfrm>
            <a:off x="2468880" y="5806440"/>
            <a:ext cx="1006451" cy="310896"/>
          </a:xfrm>
          <a:prstGeom prst="roundRect">
            <a:avLst>
              <a:gd name="adj" fmla="val 50000"/>
            </a:avLst>
          </a:prstGeom>
          <a:noFill/>
          <a:ln w="10160">
            <a:solidFill>
              <a:srgbClr val="667C94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2468880" y="5843016"/>
            <a:ext cx="1006451" cy="237744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E4ECF5"/>
                </a:solidFill>
                <a:latin typeface="Hiragino Sans GB"/>
                <a:ea typeface="Hiragino Sans GB"/>
              </a:rPr>
              <a:t>← 返回目录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