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AirBed &amp; Breakfast，旧金山，2008 年。这份稿子只有一句话：向当地人订房，而不是订酒店。接下来十三页上的所有内容，要么出自原始路演稿，要么出自当时发表的报道 —— 而原稿给了数字却没给出处的地方，我们会直接说出来。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两条轴，都来自原稿：便宜到昂贵，线下交易到线上交易。便宜的那些，交易在线下完成。能线上成交的那些，都很贵。右上角几乎是空的，而那个空角就是整个论点。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六条自称的优势，用原稿自己的话说。放到 2026 年再读一遍，其中五条谁都能抄。第二条不是：给房东付钱，改变的是谁愿意来当房东。那是供给，而供给才是这门生意。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Joe Gebbia 管界面和公关，Brian Chesky 管商务拓展和品牌 —— 两个人都是 RISD 的工业设计师。Nathan Blecharczyk 写软件；哈佛计算机科学，之前做过几个真有用户的 Facebook 应用。justin.tv 的 Michael Seibel 做顾问。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融资诉求：50 万美元天使资金，够撑十二个月，8 万笔交易，200 万收入。注意，融资诉求本身是整份稿子最亮那一页上最暗的东西 —— 它是唯一没人能给出出处的数字，因为它还没有发生。补一句事实：他们没有融到那 50 万。Y Combinator 在 Winter 2009 批次投了 2 万，2009 年 4 月红杉领投了 60 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五个出处。原始路演稿、2008 年 8 月 11 日的 TechCrunch 报道、创始人自己的融资说法、原稿内部印着的出处标注，以及我们自己做的算术 —— 算术不引入任何新假设。三档刻度的定义在右边。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三个问题，用原稿自己的话说。价格。与城市脱节。还有真正要紧的那一条：没有机制 —— 2008 年，你没有办法订到当地人的房间，也没有办法让自己成为房东。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解决方案，照原稿逐句译出：一个网络平台，让用户把自己的空间租出去接待旅行者。旅行时省钱，当房东时赚钱，分享文化。只有中间那条是生意 —— 另外两条 Couchsurfing 早就免费给了。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这个市场的两边都已经存在。Couchsurfing 上的 66 万人证明旅行者愿意睡在陌生人家里。Craigslist 上每周 5 万条短期住宿房源证明房东愿意把房间拿出来。只是这两个产品都不接交易。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全球预订的出行超过 20 亿次，出处是 Travel Industry Association 和 World Tourism Organization。其中 5.6 亿次是经济型且在线预订的，出处是 comScore。这两个都有出处。第三个数字，8400 万，是第二个的 15% —— 而页面上没有任何一处说明这 15% 是怎么来的。所以它在这一页上最暗。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三步。按城市搜索。翻看房源 —— 价格、位置、日期，以及房东自己的主页。下单。截图是原稿第六页上真实的房源页：一个房间，一个价格，一个房东，还有一个 Book It 按钮。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TechCrunch 在 2008 年 8 月 11 日报道了这个网站，时间点正好卡在丹佛的民主党全国代表大会前两周。在旧金山，房间挂出的价格从 10 美元到 175 美元，中位数 85。每天有 50 到 100 条新房源挂上来。而整个网站是用不到 2 万美元的亲友轮资金做出来的。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我们从每笔交易里抽 10%。这是这一页上唯一一个是事实而不是预测的数字 —— 它是我们自己定的策略。它下游的一切都是假设叠假设：8400 万次出行，乘以 25 美元的单笔费用，得出 21 亿。而这一页在费用这件事上自相矛盾。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三条渠道。大型活动 —— 我们每月主攻一场，那时一座城市的酒店库存会被订空一整周。和廉价、另类旅行平台做渠道合作。还有 Craigslist：房东在我们这儿挂一次，就同步发到那边。注意，人数这些数字在原稿那一页上没有出处，所以在这里不点亮。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空荡的深色 loft 地板上，一张没铺东西的充气床垫，光只从右边的窗户进来。" title="空荡的深色 loft 地板上，一张没铺东西的充气床垫，光只从右边的窗户进来。"/>
          <p:cNvPicPr>
            <a:picLocks noChangeAspect="1"/>
          </p:cNvPicPr>
          <p:nvPr/>
        </p:nvPicPr>
        <p:blipFill>
          <a:blip r:embed="rId2">
            <a:alphaModFix amt="62000"/>
          </a:blip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B0B0C">
                  <a:alpha val="82000"/>
                </a:srgbClr>
              </a:gs>
              <a:gs pos="100000">
                <a:srgbClr val="0B0B0C">
                  <a:alpha val="4000"/>
                </a:srgbClr>
              </a:gs>
            </a:gsLst>
            <a:lin ang="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deckkit-intent:{&quot;envelope&quot;: &quot;bleed&quot;, &quot;reason&quot;: &quot;cover plate is deliberately full-bleed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18972" y="566928"/>
            <a:ext cx="5486400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0" i="0" spc="20">
                <a:solidFill>
                  <a:srgbClr val="F2F2EE"/>
                </a:solidFill>
                <a:latin typeface="Helvetica Neue"/>
                <a:ea typeface="Hiragino Sans GB"/>
              </a:rPr>
              <a:t>AirBed</a:t>
            </a:r>
            <a:r>
              <a:rPr sz="2000" b="1" i="0" spc="20">
                <a:solidFill>
                  <a:srgbClr val="D6FF3A"/>
                </a:solidFill>
                <a:latin typeface="Helvetica Neue"/>
                <a:ea typeface="Hiragino Sans GB"/>
              </a:rPr>
              <a:t>&amp;</a:t>
            </a:r>
            <a:r>
              <a:rPr sz="2000" b="0" i="0" spc="20">
                <a:solidFill>
                  <a:srgbClr val="F2F2EE"/>
                </a:solidFill>
                <a:latin typeface="Helvetica Neue"/>
                <a:ea typeface="Hiragino Sans GB"/>
              </a:rPr>
              <a:t>Breakfast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2331720"/>
            <a:ext cx="10058400" cy="21945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6000" b="0" i="0">
                <a:solidFill>
                  <a:srgbClr val="F2F2EE"/>
                </a:solidFill>
                <a:latin typeface="Helvetica Neue"/>
                <a:ea typeface="Hiragino Sans GB"/>
              </a:rPr>
              <a:t>向当地人订房，</a:t>
            </a:r>
          </a:p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6000" b="0" i="0">
                <a:solidFill>
                  <a:srgbClr val="F2F2EE"/>
                </a:solidFill>
                <a:latin typeface="Helvetica Neue"/>
                <a:ea typeface="Hiragino Sans GB"/>
              </a:rPr>
              <a:t>而不是订酒店。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960120" y="4617720"/>
            <a:ext cx="1965960" cy="50292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" y="4864608"/>
            <a:ext cx="859536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000" b="0" i="0">
                <a:solidFill>
                  <a:srgbClr val="A6A6A0"/>
                </a:solidFill>
                <a:latin typeface="Helvetica Neue"/>
                <a:ea typeface="Hiragino Sans GB"/>
              </a:rPr>
              <a:t>一份种子轮路演稿的复刻。每个数字都追得到具名出处。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852160"/>
            <a:ext cx="12191695" cy="1005839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120" y="6053328"/>
            <a:ext cx="65836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300">
                <a:solidFill>
                  <a:srgbClr val="0B0B0C"/>
                </a:solidFill>
                <a:latin typeface="Menlo"/>
                <a:ea typeface="Hiragino Sans GB"/>
              </a:rPr>
              <a:t>种子轮 · 旧金山 · 2008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0120" y="6345936"/>
            <a:ext cx="768096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60">
                <a:solidFill>
                  <a:srgbClr val="2A3208"/>
                </a:solidFill>
                <a:latin typeface="Menlo"/>
                <a:ea typeface="Hiragino Sans GB"/>
              </a:rPr>
              <a:t>复刻自AirBed &amp; Breakfast原始种子轮路演稿，共14页。出处见第14页。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25335" y="6053328"/>
            <a:ext cx="42062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300">
                <a:solidFill>
                  <a:srgbClr val="0B0B0C"/>
                </a:solidFill>
                <a:latin typeface="Menlo"/>
                <a:ea typeface="Hiragino Sans GB"/>
              </a:rPr>
              <a:t>拟融资$500,000 · 抽成10%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66928" y="420624"/>
            <a:ext cx="8229" cy="6016752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50468" y="4288536"/>
            <a:ext cx="50292" cy="429768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420624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60">
                <a:solidFill>
                  <a:srgbClr val="82827C"/>
                </a:solidFill>
                <a:latin typeface="Menlo"/>
                <a:ea typeface="Hiragino Sans GB"/>
              </a:rPr>
              <a:t>竞争格局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88375" y="420624"/>
            <a:ext cx="2743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10 / 14</a:t>
            </a:r>
          </a:p>
        </p:txBody>
      </p:sp>
      <p:sp>
        <p:nvSpPr>
          <p:cNvPr id="7" name="Rectangle 6"/>
          <p:cNvSpPr/>
          <p:nvPr/>
        </p:nvSpPr>
        <p:spPr>
          <a:xfrm>
            <a:off x="960120" y="6126480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6217920"/>
            <a:ext cx="1027145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十个玩家及其位置如原始路演稿第9页所绘。两条轴也是原稿自己的：便宜到昂贵，线下到线上。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8972" y="676656"/>
            <a:ext cx="10271455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400" b="0" i="0">
                <a:solidFill>
                  <a:srgbClr val="F2F2EE"/>
                </a:solidFill>
                <a:latin typeface="Helvetica Neue"/>
                <a:ea typeface="Hiragino Sans GB"/>
              </a:rPr>
              <a:t>既便宜，又真的能完成交易。</a:t>
            </a:r>
          </a:p>
        </p:txBody>
      </p:sp>
      <p:sp>
        <p:nvSpPr>
          <p:cNvPr id="10" name="deckkit-intent:{&quot;envelope&quot;: &quot;quiet&quot;, &quot;reason&quot;: &quot;the empty middle of the map is the argument, not a gap to fill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1" name="Rectangle 10"/>
          <p:cNvSpPr/>
          <p:nvPr/>
        </p:nvSpPr>
        <p:spPr>
          <a:xfrm>
            <a:off x="4969764" y="1901952"/>
            <a:ext cx="3643884" cy="1805939"/>
          </a:xfrm>
          <a:prstGeom prst="rect">
            <a:avLst/>
          </a:prstGeom>
          <a:solidFill>
            <a:srgbClr val="101308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969764" y="1901952"/>
            <a:ext cx="8229" cy="3611880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1325880" y="3707891"/>
            <a:ext cx="7287768" cy="8229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325880" y="5568696"/>
            <a:ext cx="7269480" cy="14630"/>
          </a:xfrm>
          <a:prstGeom prst="rect">
            <a:avLst/>
          </a:prstGeom>
          <a:solidFill>
            <a:srgbClr val="82827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325880" y="1911095"/>
            <a:ext cx="14630" cy="3657600"/>
          </a:xfrm>
          <a:prstGeom prst="rect">
            <a:avLst/>
          </a:prstGeom>
          <a:solidFill>
            <a:srgbClr val="82827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325880" y="5623559"/>
            <a:ext cx="164592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Menlo"/>
                <a:ea typeface="Hiragino Sans GB"/>
              </a:rPr>
              <a:t>线下交易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49440" y="5623559"/>
            <a:ext cx="164592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Menlo"/>
                <a:ea typeface="Hiragino Sans GB"/>
              </a:rPr>
              <a:t>线上交易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80744" y="5349240"/>
            <a:ext cx="164592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Menlo"/>
                <a:ea typeface="Hiragino Sans GB"/>
              </a:rPr>
              <a:t>昂贵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0744" y="1911095"/>
            <a:ext cx="164592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Menlo"/>
                <a:ea typeface="Hiragino Sans GB"/>
              </a:rPr>
              <a:t>便宜</a:t>
            </a:r>
          </a:p>
        </p:txBody>
      </p:sp>
      <p:sp>
        <p:nvSpPr>
          <p:cNvPr id="20" name="Oval 19"/>
          <p:cNvSpPr/>
          <p:nvPr/>
        </p:nvSpPr>
        <p:spPr>
          <a:xfrm>
            <a:off x="7486449" y="2239958"/>
            <a:ext cx="100584" cy="100584"/>
          </a:xfrm>
          <a:prstGeom prst="ellipse">
            <a:avLst/>
          </a:prstGeom>
          <a:solidFill>
            <a:srgbClr val="F2F2EE"/>
          </a:solidFill>
          <a:ln w="12700">
            <a:solidFill>
              <a:srgbClr val="FFFFFF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06289" y="2194238"/>
            <a:ext cx="1234440" cy="1920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2F2EE"/>
                </a:solidFill>
                <a:latin typeface="Menlo"/>
                <a:ea typeface="Hiragino Sans GB"/>
              </a:rPr>
              <a:t>AirBed &amp; Breakfast</a:t>
            </a:r>
          </a:p>
        </p:txBody>
      </p:sp>
      <p:sp>
        <p:nvSpPr>
          <p:cNvPr id="22" name="Oval 21"/>
          <p:cNvSpPr/>
          <p:nvPr/>
        </p:nvSpPr>
        <p:spPr>
          <a:xfrm>
            <a:off x="1857146" y="2153412"/>
            <a:ext cx="100584" cy="100584"/>
          </a:xfrm>
          <a:prstGeom prst="ellipse">
            <a:avLst/>
          </a:prstGeom>
          <a:solidFill>
            <a:srgbClr val="9AA1AE"/>
          </a:solidFill>
          <a:ln w="12700">
            <a:solidFill>
              <a:srgbClr val="FFFFFF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003450" y="2107692"/>
            <a:ext cx="1234440" cy="1920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82827C"/>
                </a:solidFill>
                <a:latin typeface="Menlo"/>
                <a:ea typeface="Hiragino Sans GB"/>
              </a:rPr>
              <a:t>Couchsurfing</a:t>
            </a:r>
          </a:p>
        </p:txBody>
      </p:sp>
      <p:sp>
        <p:nvSpPr>
          <p:cNvPr id="24" name="Oval 23"/>
          <p:cNvSpPr/>
          <p:nvPr/>
        </p:nvSpPr>
        <p:spPr>
          <a:xfrm>
            <a:off x="2143382" y="2542869"/>
            <a:ext cx="100584" cy="100584"/>
          </a:xfrm>
          <a:prstGeom prst="ellipse">
            <a:avLst/>
          </a:prstGeom>
          <a:solidFill>
            <a:srgbClr val="9AA1AE"/>
          </a:solidFill>
          <a:ln w="12700">
            <a:solidFill>
              <a:srgbClr val="FFFFFF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289686" y="2497149"/>
            <a:ext cx="1234440" cy="1920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82827C"/>
                </a:solidFill>
                <a:latin typeface="Menlo"/>
                <a:ea typeface="Hiragino Sans GB"/>
              </a:rPr>
              <a:t>craigslist</a:t>
            </a:r>
          </a:p>
        </p:txBody>
      </p:sp>
      <p:sp>
        <p:nvSpPr>
          <p:cNvPr id="26" name="Oval 25"/>
          <p:cNvSpPr/>
          <p:nvPr/>
        </p:nvSpPr>
        <p:spPr>
          <a:xfrm>
            <a:off x="2811265" y="3105418"/>
            <a:ext cx="100584" cy="100584"/>
          </a:xfrm>
          <a:prstGeom prst="ellipse">
            <a:avLst/>
          </a:prstGeom>
          <a:solidFill>
            <a:srgbClr val="9AA1AE"/>
          </a:solidFill>
          <a:ln w="12700">
            <a:solidFill>
              <a:srgbClr val="FFFFFF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957569" y="3059698"/>
            <a:ext cx="1234440" cy="1920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82827C"/>
                </a:solidFill>
                <a:latin typeface="Menlo"/>
                <a:ea typeface="Hiragino Sans GB"/>
              </a:rPr>
              <a:t>BedandBreakfast.com</a:t>
            </a:r>
          </a:p>
        </p:txBody>
      </p:sp>
      <p:sp>
        <p:nvSpPr>
          <p:cNvPr id="28" name="Oval 27"/>
          <p:cNvSpPr/>
          <p:nvPr/>
        </p:nvSpPr>
        <p:spPr>
          <a:xfrm>
            <a:off x="7868097" y="2889053"/>
            <a:ext cx="100584" cy="100584"/>
          </a:xfrm>
          <a:prstGeom prst="ellipse">
            <a:avLst/>
          </a:prstGeom>
          <a:solidFill>
            <a:srgbClr val="9AA1AE"/>
          </a:solidFill>
          <a:ln w="12700">
            <a:solidFill>
              <a:srgbClr val="FFFFFF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587937" y="2843333"/>
            <a:ext cx="1234440" cy="1920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82827C"/>
                </a:solidFill>
                <a:latin typeface="Menlo"/>
                <a:ea typeface="Hiragino Sans GB"/>
              </a:rPr>
              <a:t>Hostels.com</a:t>
            </a:r>
          </a:p>
        </p:txBody>
      </p:sp>
      <p:sp>
        <p:nvSpPr>
          <p:cNvPr id="30" name="Oval 29"/>
          <p:cNvSpPr/>
          <p:nvPr/>
        </p:nvSpPr>
        <p:spPr>
          <a:xfrm>
            <a:off x="7963509" y="4100697"/>
            <a:ext cx="100584" cy="100584"/>
          </a:xfrm>
          <a:prstGeom prst="ellipse">
            <a:avLst/>
          </a:prstGeom>
          <a:solidFill>
            <a:srgbClr val="9AA1AE"/>
          </a:solidFill>
          <a:ln w="12700">
            <a:solidFill>
              <a:srgbClr val="FFFFFF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683349" y="4054977"/>
            <a:ext cx="1234440" cy="1920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82827C"/>
                </a:solidFill>
                <a:latin typeface="Menlo"/>
                <a:ea typeface="Hiragino Sans GB"/>
              </a:rPr>
              <a:t>rentahome</a:t>
            </a:r>
          </a:p>
        </p:txBody>
      </p:sp>
      <p:sp>
        <p:nvSpPr>
          <p:cNvPr id="32" name="Oval 31"/>
          <p:cNvSpPr/>
          <p:nvPr/>
        </p:nvSpPr>
        <p:spPr>
          <a:xfrm>
            <a:off x="7868097" y="4576700"/>
            <a:ext cx="100584" cy="100584"/>
          </a:xfrm>
          <a:prstGeom prst="ellipse">
            <a:avLst/>
          </a:prstGeom>
          <a:solidFill>
            <a:srgbClr val="9AA1AE"/>
          </a:solidFill>
          <a:ln w="12700">
            <a:solidFill>
              <a:srgbClr val="FFFFFF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7937" y="4530980"/>
            <a:ext cx="1234440" cy="1920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82827C"/>
                </a:solidFill>
                <a:latin typeface="Menlo"/>
                <a:ea typeface="Hiragino Sans GB"/>
              </a:rPr>
              <a:t>Orbitz</a:t>
            </a:r>
          </a:p>
        </p:txBody>
      </p:sp>
      <p:sp>
        <p:nvSpPr>
          <p:cNvPr id="34" name="Oval 33"/>
          <p:cNvSpPr/>
          <p:nvPr/>
        </p:nvSpPr>
        <p:spPr>
          <a:xfrm>
            <a:off x="7868097" y="5052703"/>
            <a:ext cx="100584" cy="100584"/>
          </a:xfrm>
          <a:prstGeom prst="ellipse">
            <a:avLst/>
          </a:prstGeom>
          <a:solidFill>
            <a:srgbClr val="9AA1AE"/>
          </a:solidFill>
          <a:ln w="12700">
            <a:solidFill>
              <a:srgbClr val="FFFFFF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587937" y="5006983"/>
            <a:ext cx="1234440" cy="1920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82827C"/>
                </a:solidFill>
                <a:latin typeface="Menlo"/>
                <a:ea typeface="Hiragino Sans GB"/>
              </a:rPr>
              <a:t>hotels.com</a:t>
            </a:r>
          </a:p>
        </p:txBody>
      </p:sp>
      <p:sp>
        <p:nvSpPr>
          <p:cNvPr id="36" name="Oval 35"/>
          <p:cNvSpPr/>
          <p:nvPr/>
        </p:nvSpPr>
        <p:spPr>
          <a:xfrm>
            <a:off x="2429617" y="4836338"/>
            <a:ext cx="100584" cy="100584"/>
          </a:xfrm>
          <a:prstGeom prst="ellipse">
            <a:avLst/>
          </a:prstGeom>
          <a:solidFill>
            <a:srgbClr val="9AA1AE"/>
          </a:solidFill>
          <a:ln w="12700">
            <a:solidFill>
              <a:srgbClr val="FFFFFF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2575921" y="4790618"/>
            <a:ext cx="1234440" cy="1920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82827C"/>
                </a:solidFill>
                <a:latin typeface="Menlo"/>
                <a:ea typeface="Hiragino Sans GB"/>
              </a:rPr>
              <a:t>rentobi.com</a:t>
            </a:r>
          </a:p>
        </p:txBody>
      </p:sp>
      <p:sp>
        <p:nvSpPr>
          <p:cNvPr id="38" name="Oval 37"/>
          <p:cNvSpPr/>
          <p:nvPr/>
        </p:nvSpPr>
        <p:spPr>
          <a:xfrm>
            <a:off x="2811265" y="5225796"/>
            <a:ext cx="100584" cy="100584"/>
          </a:xfrm>
          <a:prstGeom prst="ellipse">
            <a:avLst/>
          </a:prstGeom>
          <a:solidFill>
            <a:srgbClr val="9AA1AE"/>
          </a:solidFill>
          <a:ln w="12700">
            <a:solidFill>
              <a:srgbClr val="FFFFFF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2957569" y="5180075"/>
            <a:ext cx="1234440" cy="1920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82827C"/>
                </a:solidFill>
                <a:latin typeface="Menlo"/>
                <a:ea typeface="Hiragino Sans GB"/>
              </a:rPr>
              <a:t>VRBO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97779" y="1993392"/>
            <a:ext cx="2377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82827C"/>
                </a:solidFill>
                <a:latin typeface="Menlo"/>
                <a:ea typeface="Hiragino Sans GB"/>
              </a:rPr>
              <a:t>便宜 + 线上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732520" y="1938528"/>
            <a:ext cx="2514600" cy="8229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732520" y="2057400"/>
            <a:ext cx="2514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40">
                <a:solidFill>
                  <a:srgbClr val="A6A6A0"/>
                </a:solidFill>
                <a:latin typeface="Menlo"/>
                <a:ea typeface="Hiragino Sans GB"/>
              </a:rPr>
              <a:t>解读</a:t>
            </a:r>
            <a:r>
              <a:rPr sz="850" b="0" i="0" spc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850" b="0" i="0" spc="24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850" b="0" i="0" spc="240">
                <a:solidFill>
                  <a:srgbClr val="A6A6A0"/>
                </a:solidFill>
                <a:latin typeface="Menlo"/>
                <a:ea typeface="Hiragino Sans GB"/>
              </a:rPr>
              <a:t>空着的那个角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732520" y="2322576"/>
            <a:ext cx="2514600" cy="10972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右上这一格就是论点本身。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Couchsurfing和Craigslist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便宜，但交易在线下完成。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Orbitz和hotels.com能线上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成交，卖的却是酒店库存。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同一个角里只有Hostels.com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而它不会让你住进别人家。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66928" y="420624"/>
            <a:ext cx="8229" cy="6016752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50468" y="4718304"/>
            <a:ext cx="50292" cy="429768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420624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60">
                <a:solidFill>
                  <a:srgbClr val="82827C"/>
                </a:solidFill>
                <a:latin typeface="Menlo"/>
                <a:ea typeface="Hiragino Sans GB"/>
              </a:rPr>
              <a:t>为什么是我们</a:t>
            </a:r>
          </a:p>
        </p:txBody>
      </p:sp>
      <p:sp>
        <p:nvSpPr>
          <p:cNvPr id="6" name="Rectangle 5"/>
          <p:cNvSpPr/>
          <p:nvPr/>
        </p:nvSpPr>
        <p:spPr>
          <a:xfrm>
            <a:off x="960120" y="6126480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6217920"/>
            <a:ext cx="1027145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六条优势逐条译自原始路演稿第10页。2026年的这段解读是本稿自己的，并已标注。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71323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 spc="100">
                <a:solidFill>
                  <a:srgbClr val="82827C"/>
                </a:solidFill>
                <a:latin typeface="Menlo"/>
                <a:ea typeface="Hiragino Sans GB"/>
              </a:rPr>
              <a:t>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676656"/>
            <a:ext cx="9219895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400" b="0" i="0">
                <a:solidFill>
                  <a:srgbClr val="F2F2EE"/>
                </a:solidFill>
                <a:latin typeface="Helvetica Neue"/>
                <a:ea typeface="Hiragino Sans GB"/>
              </a:rPr>
              <a:t>六条优势，其中五条只是功能。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960120" y="1901952"/>
            <a:ext cx="7635240" cy="8229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11" name="Picture 10" descr="首个入场" title="首个入场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2075688"/>
            <a:ext cx="228600" cy="228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62456" y="2112264"/>
            <a:ext cx="5486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60">
                <a:solidFill>
                  <a:srgbClr val="82827C"/>
                </a:solidFill>
                <a:latin typeface="Menlo"/>
                <a:ea typeface="Hiragino Sans GB"/>
              </a:rPr>
              <a:t>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92808" y="2029968"/>
            <a:ext cx="2651760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50" b="1" i="0">
                <a:solidFill>
                  <a:srgbClr val="F2F2EE"/>
                </a:solidFill>
                <a:latin typeface="Helvetica Neue"/>
                <a:ea typeface="Hiragino Sans GB"/>
              </a:rPr>
              <a:t>首个入场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25112" y="2048256"/>
            <a:ext cx="4270248" cy="34747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82827C"/>
                </a:solidFill>
                <a:latin typeface="Helvetica Neue"/>
                <a:ea typeface="Hiragino Sans GB"/>
              </a:rPr>
              <a:t>做基于交易的短期住宿网站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60120" y="2560320"/>
            <a:ext cx="7635240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16" name="Picture 15" descr="房东激励" title="房东激励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2734056"/>
            <a:ext cx="228600" cy="2286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362456" y="2770632"/>
            <a:ext cx="5486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60">
                <a:solidFill>
                  <a:srgbClr val="82827C"/>
                </a:solidFill>
                <a:latin typeface="Menlo"/>
                <a:ea typeface="Hiragino Sans GB"/>
              </a:rPr>
              <a:t>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92808" y="2688336"/>
            <a:ext cx="2651760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50" b="1" i="0">
                <a:solidFill>
                  <a:srgbClr val="F2F2EE"/>
                </a:solidFill>
                <a:latin typeface="Helvetica Neue"/>
                <a:ea typeface="Hiragino Sans GB"/>
              </a:rPr>
              <a:t>房东激励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25112" y="2706624"/>
            <a:ext cx="4270248" cy="34747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A6A6A0"/>
                </a:solidFill>
                <a:latin typeface="Helvetica Neue"/>
                <a:ea typeface="Hiragino Sans GB"/>
              </a:rPr>
              <a:t>相比couchsurfing.com，他们能赚到钱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60120" y="3218688"/>
            <a:ext cx="7635240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21" name="Picture 20" descr="挂一次就行" title="挂一次就行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" y="3392424"/>
            <a:ext cx="228600" cy="2286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362456" y="3429000"/>
            <a:ext cx="5486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60">
                <a:solidFill>
                  <a:srgbClr val="82827C"/>
                </a:solidFill>
                <a:latin typeface="Menlo"/>
                <a:ea typeface="Hiragino Sans GB"/>
              </a:rPr>
              <a:t>03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92808" y="3346704"/>
            <a:ext cx="2651760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50" b="1" i="0">
                <a:solidFill>
                  <a:srgbClr val="F2F2EE"/>
                </a:solidFill>
                <a:latin typeface="Helvetica Neue"/>
                <a:ea typeface="Hiragino Sans GB"/>
              </a:rPr>
              <a:t>挂一次就行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25112" y="3364992"/>
            <a:ext cx="4270248" cy="34747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82827C"/>
                </a:solidFill>
                <a:latin typeface="Helvetica Neue"/>
                <a:ea typeface="Hiragino Sans GB"/>
              </a:rPr>
              <a:t>在我们这儿挂一次，在craigslist得天天重挂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60120" y="3877056"/>
            <a:ext cx="7635240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26" name="Picture 25" descr="好上手" title="好上手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20" y="4050792"/>
            <a:ext cx="228600" cy="2286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362456" y="4087368"/>
            <a:ext cx="5486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60">
                <a:solidFill>
                  <a:srgbClr val="82827C"/>
                </a:solidFill>
                <a:latin typeface="Menlo"/>
                <a:ea typeface="Hiragino Sans GB"/>
              </a:rPr>
              <a:t>04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892808" y="4005072"/>
            <a:ext cx="2651760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50" b="1" i="0">
                <a:solidFill>
                  <a:srgbClr val="F2F2EE"/>
                </a:solidFill>
                <a:latin typeface="Helvetica Neue"/>
                <a:ea typeface="Hiragino Sans GB"/>
              </a:rPr>
              <a:t>好上手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25112" y="4023360"/>
            <a:ext cx="4270248" cy="34747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82827C"/>
                </a:solidFill>
                <a:latin typeface="Helvetica Neue"/>
                <a:ea typeface="Hiragino Sans GB"/>
              </a:rPr>
              <a:t>按价格、位置和入住／退房日期搜索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60120" y="4535424"/>
            <a:ext cx="7635240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1" name="Picture 30" descr="个人主页" title="个人主页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120" y="4709160"/>
            <a:ext cx="228600" cy="2286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362456" y="4745736"/>
            <a:ext cx="5486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60">
                <a:solidFill>
                  <a:srgbClr val="82827C"/>
                </a:solidFill>
                <a:latin typeface="Menlo"/>
                <a:ea typeface="Hiragino Sans GB"/>
              </a:rPr>
              <a:t>05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892808" y="4663440"/>
            <a:ext cx="2651760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50" b="1" i="0">
                <a:solidFill>
                  <a:srgbClr val="F2F2EE"/>
                </a:solidFill>
                <a:latin typeface="Helvetica Neue"/>
                <a:ea typeface="Hiragino Sans GB"/>
              </a:rPr>
              <a:t>个人主页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325112" y="4681728"/>
            <a:ext cx="4270248" cy="34747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82827C"/>
                </a:solidFill>
                <a:latin typeface="Helvetica Neue"/>
                <a:ea typeface="Hiragino Sans GB"/>
              </a:rPr>
              <a:t>可以翻看房东主页，三次点击完成下单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60120" y="5193792"/>
            <a:ext cx="7635240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6" name="Picture 35" descr="设计与品牌" title="设计与品牌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120" y="5367528"/>
            <a:ext cx="228600" cy="2286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362456" y="5404104"/>
            <a:ext cx="5486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60">
                <a:solidFill>
                  <a:srgbClr val="82827C"/>
                </a:solidFill>
                <a:latin typeface="Menlo"/>
                <a:ea typeface="Hiragino Sans GB"/>
              </a:rPr>
              <a:t>06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92808" y="5321808"/>
            <a:ext cx="2651760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50" b="1" i="0">
                <a:solidFill>
                  <a:srgbClr val="F2F2EE"/>
                </a:solidFill>
                <a:latin typeface="Helvetica Neue"/>
                <a:ea typeface="Hiragino Sans GB"/>
              </a:rPr>
              <a:t>设计与品牌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325112" y="5340096"/>
            <a:ext cx="4270248" cy="34747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82827C"/>
                </a:solidFill>
                <a:latin typeface="Helvetica Neue"/>
                <a:ea typeface="Hiragino Sans GB"/>
              </a:rPr>
              <a:t>好记的名字，将赶在历史性的DNC上线，抢占心智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60120" y="5852160"/>
            <a:ext cx="7635240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8732520" y="1993392"/>
            <a:ext cx="2514600" cy="8229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732520" y="2112264"/>
            <a:ext cx="2514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40">
                <a:solidFill>
                  <a:srgbClr val="A6A6A0"/>
                </a:solidFill>
                <a:latin typeface="Menlo"/>
                <a:ea typeface="Hiragino Sans GB"/>
              </a:rPr>
              <a:t>编者按，2026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732520" y="2377440"/>
            <a:ext cx="2514600" cy="10972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这六条里有五条，是竞品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一个迭代周期就能做出来的：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搜索筛选、个人主页、挂一次、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一个名字。第二条不是功能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给房东付钱，改变的是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谁愿意来当房东。这一页上只有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这一条今天读来还像护城河。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66928" y="420624"/>
            <a:ext cx="8229" cy="6016752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50468" y="5148072"/>
            <a:ext cx="50292" cy="429768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420624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60">
                <a:solidFill>
                  <a:srgbClr val="82827C"/>
                </a:solidFill>
                <a:latin typeface="Menlo"/>
                <a:ea typeface="Hiragino Sans GB"/>
              </a:rPr>
              <a:t>团队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88375" y="420624"/>
            <a:ext cx="2743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12 / 14</a:t>
            </a:r>
          </a:p>
        </p:txBody>
      </p:sp>
      <p:sp>
        <p:nvSpPr>
          <p:cNvPr id="7" name="Rectangle 6"/>
          <p:cNvSpPr/>
          <p:nvPr/>
        </p:nvSpPr>
        <p:spPr>
          <a:xfrm>
            <a:off x="960120" y="6126480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6217920"/>
            <a:ext cx="1027145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个人简介逐条译自原始路演稿第11页。“Your neighbors”的75,000用户数也如该页所载，没有出处。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8972" y="676656"/>
            <a:ext cx="10271455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400" b="0" i="0">
                <a:solidFill>
                  <a:srgbClr val="F2F2EE"/>
                </a:solidFill>
                <a:latin typeface="Helvetica Neue"/>
                <a:ea typeface="Hiragino Sans GB"/>
              </a:rPr>
              <a:t>两个RISD设计师，一个哈佛工程师。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960120" y="1901952"/>
            <a:ext cx="10271455" cy="8229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960120" y="2103120"/>
            <a:ext cx="621792" cy="621792"/>
          </a:xfrm>
          <a:prstGeom prst="rect">
            <a:avLst/>
          </a:prstGeom>
          <a:noFill/>
          <a:ln w="1397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120" y="2103120"/>
            <a:ext cx="621792" cy="62179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900" b="0" i="0">
                <a:solidFill>
                  <a:srgbClr val="A6A6A0"/>
                </a:solidFill>
                <a:latin typeface="Menlo"/>
                <a:ea typeface="Hiragino Sans GB"/>
              </a:rPr>
              <a:t>JG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92808" y="2048256"/>
            <a:ext cx="3840480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F2F2EE"/>
                </a:solidFill>
                <a:latin typeface="Helvetica Neue"/>
                <a:ea typeface="Hiragino Sans GB"/>
              </a:rPr>
              <a:t>Joe Gebbia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92808" y="2487168"/>
            <a:ext cx="38404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20">
                <a:solidFill>
                  <a:srgbClr val="82827C"/>
                </a:solidFill>
                <a:latin typeface="Menlo"/>
                <a:ea typeface="Hiragino Sans GB"/>
              </a:rPr>
              <a:t>界面与公关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06440" y="2066544"/>
            <a:ext cx="5425135" cy="8686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A6A6A0"/>
                </a:solidFill>
                <a:latin typeface="Helvetica Neue"/>
                <a:ea typeface="Hiragino Sans GB"/>
              </a:rPr>
              <a:t>创业者、设计师。持有自己产品CritBuns®的专利。毕业于罗德岛设计学院（RISD），获平面设计与工业设计双BFA学位。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60120" y="3090672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60120" y="3291840"/>
            <a:ext cx="621792" cy="621792"/>
          </a:xfrm>
          <a:prstGeom prst="rect">
            <a:avLst/>
          </a:prstGeom>
          <a:noFill/>
          <a:ln w="1397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120" y="3291840"/>
            <a:ext cx="621792" cy="62179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900" b="0" i="0">
                <a:solidFill>
                  <a:srgbClr val="A6A6A0"/>
                </a:solidFill>
                <a:latin typeface="Menlo"/>
                <a:ea typeface="Hiragino Sans GB"/>
              </a:rPr>
              <a:t>BC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92808" y="3236976"/>
            <a:ext cx="3840480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F2F2EE"/>
                </a:solidFill>
                <a:latin typeface="Helvetica Neue"/>
                <a:ea typeface="Hiragino Sans GB"/>
              </a:rPr>
              <a:t>Brian Chesky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92808" y="3675887"/>
            <a:ext cx="38404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20">
                <a:solidFill>
                  <a:srgbClr val="82827C"/>
                </a:solidFill>
                <a:latin typeface="Menlo"/>
                <a:ea typeface="Hiragino Sans GB"/>
              </a:rPr>
              <a:t>商务拓展与品牌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06440" y="3255264"/>
            <a:ext cx="5425135" cy="8686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A6A6A0"/>
                </a:solidFill>
                <a:latin typeface="Helvetica Neue"/>
                <a:ea typeface="Hiragino Sans GB"/>
              </a:rPr>
              <a:t>Brian Chesky, Inc创始人，工业设计顾问。毕业于罗德岛设计学院（RISD），获工业设计BFA学位。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60120" y="4279392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60120" y="4480559"/>
            <a:ext cx="621792" cy="621792"/>
          </a:xfrm>
          <a:prstGeom prst="rect">
            <a:avLst/>
          </a:prstGeom>
          <a:noFill/>
          <a:ln w="1397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" y="4480559"/>
            <a:ext cx="621792" cy="62179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900" b="0" i="0">
                <a:solidFill>
                  <a:srgbClr val="A6A6A0"/>
                </a:solidFill>
                <a:latin typeface="Menlo"/>
                <a:ea typeface="Hiragino Sans GB"/>
              </a:rPr>
              <a:t>NB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92808" y="4425696"/>
            <a:ext cx="3840480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F2F2EE"/>
                </a:solidFill>
                <a:latin typeface="Helvetica Neue"/>
                <a:ea typeface="Hiragino Sans GB"/>
              </a:rPr>
              <a:t>Nathan Blecharczyk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92808" y="4864607"/>
            <a:ext cx="38404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20">
                <a:solidFill>
                  <a:srgbClr val="82827C"/>
                </a:solidFill>
                <a:latin typeface="Menlo"/>
                <a:ea typeface="Hiragino Sans GB"/>
              </a:rPr>
              <a:t>开发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806440" y="4443983"/>
            <a:ext cx="5425135" cy="8686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A6A6A0"/>
                </a:solidFill>
                <a:latin typeface="Helvetica Neue"/>
                <a:ea typeface="Hiragino Sans GB"/>
              </a:rPr>
              <a:t>做过Facebook应用“Your neighbors”（75,000用户）和“Rolodextrous”，最近上线了“Identified Hits”。哈佛计算机科学毕业，任职过Microsoft, OPNET Technologies和Batiq。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60120" y="5468112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5650992"/>
            <a:ext cx="21945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40">
                <a:solidFill>
                  <a:srgbClr val="82827C"/>
                </a:solidFill>
                <a:latin typeface="Menlo"/>
                <a:ea typeface="Hiragino Sans GB"/>
              </a:rPr>
              <a:t>顾问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92808" y="5577840"/>
            <a:ext cx="9326880" cy="4114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 i="0">
                <a:solidFill>
                  <a:srgbClr val="F2F2EE"/>
                </a:solidFill>
                <a:latin typeface="Helvetica Neue"/>
                <a:ea typeface="Hiragino Sans GB"/>
              </a:rPr>
              <a:t>Michael Seibel</a:t>
            </a: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——</a:t>
            </a: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www.justin.tv联合创始人兼CEO；该公司拿了风投，在旧金山做网络直播。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718304"/>
            <a:ext cx="12191695" cy="2139696"/>
          </a:xfrm>
          <a:prstGeom prst="rect">
            <a:avLst/>
          </a:prstGeom>
          <a:solidFill>
            <a:srgbClr val="0B0B0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deckkit-intent:{&quot;envelope&quot;: &quot;bleed&quot;, &quot;rhyme&quot;: &quot;cover foot band&quot;, &quot;reason&quot;: &quot;the volt band from the cover, grown to the whole page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5" name="Rectangle 4"/>
          <p:cNvSpPr/>
          <p:nvPr/>
        </p:nvSpPr>
        <p:spPr>
          <a:xfrm>
            <a:off x="566928" y="420624"/>
            <a:ext cx="8229" cy="4297680"/>
          </a:xfrm>
          <a:prstGeom prst="rect">
            <a:avLst/>
          </a:prstGeom>
          <a:solidFill>
            <a:srgbClr val="6E802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4718304"/>
            <a:ext cx="8229" cy="1719072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50468" y="5577840"/>
            <a:ext cx="50292" cy="429768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420624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60">
                <a:solidFill>
                  <a:srgbClr val="0B0B0C"/>
                </a:solidFill>
                <a:latin typeface="Menlo"/>
                <a:ea typeface="Hiragino Sans GB"/>
              </a:rPr>
              <a:t>融资诉求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88375" y="420624"/>
            <a:ext cx="2743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0B0B0C"/>
                </a:solidFill>
                <a:latin typeface="Menlo"/>
                <a:ea typeface="Hiragino Sans GB"/>
              </a:rPr>
              <a:t>13 / 14</a:t>
            </a:r>
          </a:p>
        </p:txBody>
      </p:sp>
      <p:sp>
        <p:nvSpPr>
          <p:cNvPr id="10" name="Rectangle 9"/>
          <p:cNvSpPr/>
          <p:nvPr/>
        </p:nvSpPr>
        <p:spPr>
          <a:xfrm>
            <a:off x="960120" y="6126480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120" y="6217920"/>
            <a:ext cx="1027145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融资诉求与计划取自原始路演稿第14页。结局取自创始人自己的融资记录，以及红杉资本自己的说法，见第14页出处3。两者都没有把Y Combinator那笔投资精确到月份。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8972" y="676656"/>
            <a:ext cx="10271455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400" b="0" i="0">
                <a:solidFill>
                  <a:srgbClr val="0B0B0C"/>
                </a:solidFill>
                <a:latin typeface="Helvetica Neue"/>
                <a:ea typeface="Hiragino Sans GB"/>
              </a:rPr>
              <a:t>$500K换十二个月。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" y="1335024"/>
            <a:ext cx="10058400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0" i="0">
                <a:solidFill>
                  <a:srgbClr val="3E4A10"/>
                </a:solidFill>
                <a:latin typeface="Helvetica Neue"/>
                <a:ea typeface="Hiragino Sans GB"/>
              </a:rPr>
              <a:t>这笔钱够撑到AirBed &amp; Breakfast做成80,000笔交易。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7824" y="1828800"/>
            <a:ext cx="5852160" cy="2084831"/>
          </a:xfrm>
          <a:prstGeom prst="rect">
            <a:avLst/>
          </a:prstGeom>
          <a:noFill/>
          <a:ln/>
        </p:spPr>
        <p:txBody>
          <a:bodyPr wrap="none" anchor="b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400" b="1" i="0">
                <a:solidFill>
                  <a:srgbClr val="5A6B18"/>
                </a:solidFill>
                <a:latin typeface="Helvetica Neue"/>
                <a:ea typeface="Hiragino Sans GB"/>
              </a:rPr>
              <a:t>$500K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60120" y="4005072"/>
            <a:ext cx="4754880" cy="14630"/>
          </a:xfrm>
          <a:prstGeom prst="rect">
            <a:avLst/>
          </a:prstGeom>
          <a:solidFill>
            <a:srgbClr val="0B0B0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60120" y="4201668"/>
            <a:ext cx="137160" cy="68580"/>
          </a:xfrm>
          <a:prstGeom prst="rect">
            <a:avLst/>
          </a:prstGeom>
          <a:noFill/>
          <a:ln w="11430">
            <a:solidFill>
              <a:srgbClr val="5A6B18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147572" y="4201668"/>
            <a:ext cx="137160" cy="68580"/>
          </a:xfrm>
          <a:prstGeom prst="rect">
            <a:avLst/>
          </a:prstGeom>
          <a:noFill/>
          <a:ln w="11430">
            <a:solidFill>
              <a:srgbClr val="5A6B18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1335024" y="4201668"/>
            <a:ext cx="137160" cy="68580"/>
          </a:xfrm>
          <a:prstGeom prst="rect">
            <a:avLst/>
          </a:prstGeom>
          <a:noFill/>
          <a:ln w="11430">
            <a:solidFill>
              <a:srgbClr val="5A6B18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618487" y="4119372"/>
            <a:ext cx="29260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3E4A10"/>
                </a:solidFill>
                <a:latin typeface="Menlo"/>
                <a:ea typeface="Hiragino Sans GB"/>
              </a:rPr>
              <a:t>无出处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60120" y="4498848"/>
            <a:ext cx="51206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3E4A10"/>
                </a:solidFill>
                <a:latin typeface="Menlo"/>
                <a:ea typeface="Hiragino Sans GB"/>
              </a:rPr>
              <a:t>天使轮 · 首轮投资机会（第14页）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217920" y="1920240"/>
            <a:ext cx="14630" cy="2487168"/>
          </a:xfrm>
          <a:prstGeom prst="rect">
            <a:avLst/>
          </a:prstGeom>
          <a:solidFill>
            <a:srgbClr val="9FBF2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675120" y="1938528"/>
            <a:ext cx="2743200" cy="493776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5A6B18"/>
                </a:solidFill>
                <a:latin typeface="Helvetica Neue"/>
                <a:ea typeface="Hiragino Sans GB"/>
              </a:rPr>
              <a:t>80,000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20840" y="2468880"/>
            <a:ext cx="42062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3E4A10"/>
                </a:solidFill>
                <a:latin typeface="Menlo"/>
                <a:ea typeface="Hiragino Sans GB"/>
              </a:rPr>
              <a:t>12个月内的交易笔数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720840" y="2702052"/>
            <a:ext cx="137160" cy="68580"/>
          </a:xfrm>
          <a:prstGeom prst="rect">
            <a:avLst/>
          </a:prstGeom>
          <a:noFill/>
          <a:ln w="11430">
            <a:solidFill>
              <a:srgbClr val="5A6B18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908292" y="2702052"/>
            <a:ext cx="137160" cy="68580"/>
          </a:xfrm>
          <a:prstGeom prst="rect">
            <a:avLst/>
          </a:prstGeom>
          <a:noFill/>
          <a:ln w="11430">
            <a:solidFill>
              <a:srgbClr val="5A6B18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7095744" y="2702052"/>
            <a:ext cx="137160" cy="68580"/>
          </a:xfrm>
          <a:prstGeom prst="rect">
            <a:avLst/>
          </a:prstGeom>
          <a:noFill/>
          <a:ln w="11430">
            <a:solidFill>
              <a:srgbClr val="5A6B18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79207" y="2619756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3E4A10"/>
                </a:solidFill>
                <a:latin typeface="Menlo"/>
                <a:ea typeface="Hiragino Sans GB"/>
              </a:rPr>
              <a:t>无出处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75120" y="2761488"/>
            <a:ext cx="2743200" cy="493776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5A6B18"/>
                </a:solidFill>
                <a:latin typeface="Helvetica Neue"/>
                <a:ea typeface="Hiragino Sans GB"/>
              </a:rPr>
              <a:t>$25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20840" y="3291840"/>
            <a:ext cx="42062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3E4A10"/>
                </a:solidFill>
                <a:latin typeface="Menlo"/>
                <a:ea typeface="Hiragino Sans GB"/>
              </a:rPr>
              <a:t>平均单笔费用</a:t>
            </a:r>
            <a:r>
              <a:rPr sz="850" b="0" i="0" spc="0">
                <a:solidFill>
                  <a:srgbClr val="3E4A10"/>
                </a:solidFill>
                <a:latin typeface="Hiragino Sans GB"/>
                <a:ea typeface="Hiragino Sans GB"/>
              </a:rPr>
              <a:t>—</a:t>
            </a:r>
            <a:r>
              <a:rPr sz="850" b="0" i="0" spc="200">
                <a:solidFill>
                  <a:srgbClr val="3E4A10"/>
                </a:solidFill>
                <a:latin typeface="Hiragino Sans GB"/>
                <a:ea typeface="Hiragino Sans GB"/>
              </a:rPr>
              <a:t>—</a:t>
            </a:r>
            <a:r>
              <a:rPr sz="850" b="0" i="0" spc="200">
                <a:solidFill>
                  <a:srgbClr val="3E4A10"/>
                </a:solidFill>
                <a:latin typeface="Menlo"/>
                <a:ea typeface="Hiragino Sans GB"/>
              </a:rPr>
              <a:t>有争议，见第8页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720840" y="3525012"/>
            <a:ext cx="137160" cy="68580"/>
          </a:xfrm>
          <a:prstGeom prst="rect">
            <a:avLst/>
          </a:prstGeom>
          <a:noFill/>
          <a:ln w="11430">
            <a:solidFill>
              <a:srgbClr val="5A6B18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908292" y="3525012"/>
            <a:ext cx="137160" cy="68580"/>
          </a:xfrm>
          <a:prstGeom prst="rect">
            <a:avLst/>
          </a:prstGeom>
          <a:noFill/>
          <a:ln w="11430">
            <a:solidFill>
              <a:srgbClr val="5A6B18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7095744" y="3525012"/>
            <a:ext cx="137160" cy="68580"/>
          </a:xfrm>
          <a:prstGeom prst="rect">
            <a:avLst/>
          </a:prstGeom>
          <a:noFill/>
          <a:ln w="11430">
            <a:solidFill>
              <a:srgbClr val="5A6B18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379207" y="3442716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3E4A10"/>
                </a:solidFill>
                <a:latin typeface="Menlo"/>
                <a:ea typeface="Hiragino Sans GB"/>
              </a:rPr>
              <a:t>无出处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75120" y="3584448"/>
            <a:ext cx="2743200" cy="493776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5A6B18"/>
                </a:solidFill>
                <a:latin typeface="Helvetica Neue"/>
                <a:ea typeface="Hiragino Sans GB"/>
              </a:rPr>
              <a:t>$2M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720840" y="4114800"/>
            <a:ext cx="42062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3E4A10"/>
                </a:solidFill>
                <a:latin typeface="Menlo"/>
                <a:ea typeface="Hiragino Sans GB"/>
              </a:rPr>
              <a:t>12个月内的收入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720840" y="4347972"/>
            <a:ext cx="137160" cy="68580"/>
          </a:xfrm>
          <a:prstGeom prst="rect">
            <a:avLst/>
          </a:prstGeom>
          <a:noFill/>
          <a:ln w="11430">
            <a:solidFill>
              <a:srgbClr val="5A6B18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908292" y="4347972"/>
            <a:ext cx="137160" cy="68580"/>
          </a:xfrm>
          <a:prstGeom prst="rect">
            <a:avLst/>
          </a:prstGeom>
          <a:noFill/>
          <a:ln w="11430">
            <a:solidFill>
              <a:srgbClr val="5A6B18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7095744" y="4347972"/>
            <a:ext cx="137160" cy="68580"/>
          </a:xfrm>
          <a:prstGeom prst="rect">
            <a:avLst/>
          </a:prstGeom>
          <a:noFill/>
          <a:ln w="11430">
            <a:solidFill>
              <a:srgbClr val="5A6B18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379207" y="4265676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3E4A10"/>
                </a:solidFill>
                <a:latin typeface="Menlo"/>
                <a:ea typeface="Hiragino Sans GB"/>
              </a:rPr>
              <a:t>无出处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720840" y="4498848"/>
            <a:ext cx="4389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3E4A10"/>
                </a:solidFill>
                <a:latin typeface="Menlo"/>
                <a:ea typeface="Hiragino Sans GB"/>
              </a:rPr>
              <a:t>80,000 × $25 = $2.0M</a:t>
            </a:r>
            <a:r>
              <a:rPr sz="850" b="0" i="0" spc="0">
                <a:solidFill>
                  <a:srgbClr val="3E4A10"/>
                </a:solidFill>
                <a:latin typeface="Hiragino Sans GB"/>
                <a:ea typeface="Hiragino Sans GB"/>
              </a:rPr>
              <a:t>—</a:t>
            </a:r>
            <a:r>
              <a:rPr sz="850" b="0" i="0" spc="70">
                <a:solidFill>
                  <a:srgbClr val="3E4A10"/>
                </a:solidFill>
                <a:latin typeface="Hiragino Sans GB"/>
                <a:ea typeface="Hiragino Sans GB"/>
              </a:rPr>
              <a:t>—</a:t>
            </a:r>
            <a:r>
              <a:rPr sz="850" b="0" i="0" spc="70">
                <a:solidFill>
                  <a:srgbClr val="3E4A10"/>
                </a:solidFill>
                <a:latin typeface="Menlo"/>
                <a:ea typeface="Hiragino Sans GB"/>
              </a:rPr>
              <a:t>本稿依第14页算出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60120" y="4901184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60">
                <a:solidFill>
                  <a:srgbClr val="A6A6A0"/>
                </a:solidFill>
                <a:latin typeface="Menlo"/>
                <a:ea typeface="Hiragino Sans GB"/>
              </a:rPr>
              <a:t>后来</a:t>
            </a:r>
            <a:r>
              <a:rPr sz="850" b="0" i="0" spc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850" b="0" i="0" spc="26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850" b="0" i="0" spc="260">
                <a:solidFill>
                  <a:srgbClr val="A6A6A0"/>
                </a:solidFill>
                <a:latin typeface="Menlo"/>
                <a:ea typeface="Hiragino Sans GB"/>
              </a:rPr>
              <a:t>实际发生了什么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18972" y="5120640"/>
            <a:ext cx="7315200" cy="47548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0" i="0">
                <a:solidFill>
                  <a:srgbClr val="F2F2EE"/>
                </a:solidFill>
                <a:latin typeface="Helvetica Neue"/>
                <a:ea typeface="Hiragino Sans GB"/>
              </a:rPr>
              <a:t>他们没有融到这笔$500K。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60120" y="5650992"/>
            <a:ext cx="73609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A6A6A0"/>
                </a:solidFill>
                <a:latin typeface="Helvetica Neue"/>
                <a:ea typeface="Hiragino Sans GB"/>
              </a:rPr>
              <a:t>Y Combinator在Winter 2009批次投了$20,000。之后红杉资本领投了种子轮，由Greg McAdoo主导。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A6A6A0"/>
                </a:solidFill>
                <a:latin typeface="Helvetica Neue"/>
                <a:ea typeface="Hiragino Sans GB"/>
              </a:rPr>
              <a:t>创始人的说法是$600,000，红杉自己的说法是$585,000，时间记为2009年4月。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613648" y="5029200"/>
            <a:ext cx="2743200" cy="64008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600" b="1" i="0">
                <a:solidFill>
                  <a:srgbClr val="D6FF3A"/>
                </a:solidFill>
                <a:latin typeface="Helvetica Neue"/>
                <a:ea typeface="Hiragino Sans GB"/>
              </a:rPr>
              <a:t>$600K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659368" y="5724144"/>
            <a:ext cx="3108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82827C"/>
                </a:solidFill>
                <a:latin typeface="Menlo"/>
                <a:ea typeface="Hiragino Sans GB"/>
              </a:rPr>
              <a:t>融到，2009年4月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659368" y="5993892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8846820" y="5993892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9034272" y="5993892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9317736" y="5911596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D6FF3A"/>
                </a:solidFill>
                <a:latin typeface="Menlo"/>
                <a:ea typeface="Hiragino Sans GB"/>
              </a:rPr>
              <a:t>有出处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41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deckkit-intent:{&quot;envelope&quot;: &quot;bleed&quot;, &quot;rhyme&quot;: &quot;cover foot band&quot;, &quot;reason&quot;: &quot;the colophon band is the footer on this page, full-bleed by design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4" name="Rectangle 3"/>
          <p:cNvSpPr/>
          <p:nvPr/>
        </p:nvSpPr>
        <p:spPr>
          <a:xfrm>
            <a:off x="566928" y="420624"/>
            <a:ext cx="8229" cy="6016752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50468" y="6007608"/>
            <a:ext cx="50292" cy="429768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420624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60">
                <a:solidFill>
                  <a:srgbClr val="82827C"/>
                </a:solidFill>
                <a:latin typeface="Menlo"/>
                <a:ea typeface="Hiragino Sans GB"/>
              </a:rPr>
              <a:t>出处与方法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88375" y="420624"/>
            <a:ext cx="2743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14 / 14</a:t>
            </a:r>
          </a:p>
        </p:txBody>
      </p:sp>
      <p:sp>
        <p:nvSpPr>
          <p:cNvPr id="8" name="Rectangle 7"/>
          <p:cNvSpPr/>
          <p:nvPr/>
        </p:nvSpPr>
        <p:spPr>
          <a:xfrm>
            <a:off x="960120" y="6126480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8972" y="676656"/>
            <a:ext cx="10271455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400" b="0" i="0">
                <a:solidFill>
                  <a:srgbClr val="F2F2EE"/>
                </a:solidFill>
                <a:latin typeface="Helvetica Neue"/>
                <a:ea typeface="Hiragino Sans GB"/>
              </a:rPr>
              <a:t>每一个数字，都能追溯。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960120" y="1792224"/>
            <a:ext cx="6675120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120" y="1920240"/>
            <a:ext cx="457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40">
                <a:solidFill>
                  <a:srgbClr val="82827C"/>
                </a:solidFill>
                <a:latin typeface="Menlo"/>
                <a:ea typeface="Hiragino Sans GB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35608" y="1865376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2F2EE"/>
                </a:solidFill>
                <a:latin typeface="Helvetica Neue"/>
                <a:ea typeface="Hiragino Sans GB"/>
              </a:rPr>
              <a:t>AirBed &amp; Breakfast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35608" y="2075688"/>
            <a:ext cx="6263640" cy="37124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种子轮路演稿，共14页，本稿一律以「第N页」引用。原稿没有日期；内证指向2008年夏天：第4页的Craigslist数据取自2008年7月9–16日那一周，第6页截图标注2008年8月，第10页用将来时写到8月的DNC大会。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60120" y="2634935"/>
            <a:ext cx="6675120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120" y="2762951"/>
            <a:ext cx="457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40">
                <a:solidFill>
                  <a:srgbClr val="82827C"/>
                </a:solidFill>
                <a:latin typeface="Menlo"/>
                <a:ea typeface="Hiragino Sans GB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35608" y="2708087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2F2EE"/>
                </a:solidFill>
                <a:latin typeface="Helvetica Neue"/>
                <a:ea typeface="Hiragino Sans GB"/>
              </a:rPr>
              <a:t>Erick Schonfeld, TechCrunch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35608" y="2918399"/>
            <a:ext cx="6263640" cy="217627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“AirBed And Breakfast Takes Pad Crashing To A Whole New Level”, 2008年8月11日。第7页的全部数字。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60120" y="3324026"/>
            <a:ext cx="6675120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60120" y="3452042"/>
            <a:ext cx="457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40">
                <a:solidFill>
                  <a:srgbClr val="82827C"/>
                </a:solidFill>
                <a:latin typeface="Menlo"/>
                <a:ea typeface="Hiragino Sans GB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35608" y="3397178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2F2EE"/>
                </a:solidFill>
                <a:latin typeface="Helvetica Neue"/>
                <a:ea typeface="Hiragino Sans GB"/>
              </a:rPr>
              <a:t>创始人自己，与红杉资本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35608" y="3607490"/>
            <a:ext cx="6263640" cy="37124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两份第一手说法，而且互相不一致。创始人的融资记录写的是Y Combinator的$20,000，以及$600,000的种子轮</a:t>
            </a:r>
            <a:r>
              <a:rPr sz="900" b="0" i="0">
                <a:solidFill>
                  <a:srgbClr val="82827C"/>
                </a:solidFill>
                <a:latin typeface="Hiragino Sans GB"/>
                <a:ea typeface="Hiragino Sans GB"/>
              </a:rPr>
              <a:t>—</a:t>
            </a:r>
            <a:r>
              <a:rPr sz="900" b="0" i="0">
                <a:solidFill>
                  <a:srgbClr val="82827C"/>
                </a:solidFill>
                <a:latin typeface="Hiragino Sans GB"/>
                <a:ea typeface="Hiragino Sans GB"/>
              </a:rPr>
              <a:t>—</a:t>
            </a: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Greg McAdoo领投，Youniversity Ventures参与；红杉自己的说法把时间定在2009年4月，投资额记为$585,000。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60120" y="4166737"/>
            <a:ext cx="6675120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60120" y="4294753"/>
            <a:ext cx="457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40">
                <a:solidFill>
                  <a:srgbClr val="82827C"/>
                </a:solidFill>
                <a:latin typeface="Menlo"/>
                <a:ea typeface="Hiragino Sans GB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35608" y="4239889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2F2EE"/>
                </a:solidFill>
                <a:latin typeface="Helvetica Neue"/>
                <a:ea typeface="Hiragino Sans GB"/>
              </a:rPr>
              <a:t>原始路演稿里印着的出处标注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35608" y="4450201"/>
            <a:ext cx="6263640" cy="37124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couchsurfing.com与craigslist.org（第4页）；Travel Industry Association of America &amp; World Tourism Organization，以及comScore（第5页）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60120" y="5009448"/>
            <a:ext cx="6675120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5137464"/>
            <a:ext cx="457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40">
                <a:solidFill>
                  <a:srgbClr val="82827C"/>
                </a:solidFill>
                <a:latin typeface="Menlo"/>
                <a:ea typeface="Hiragino Sans GB"/>
              </a:rP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35608" y="5082600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2F2EE"/>
                </a:solidFill>
                <a:latin typeface="Helvetica Neue"/>
                <a:ea typeface="Hiragino Sans GB"/>
              </a:rPr>
              <a:t>由本稿算出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435608" y="5292912"/>
            <a:ext cx="6263640" cy="37124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84 ÷ 560 = 15.0%; 84M × $25 / $24 / $21 = $2.1B / $2.0B / $1.8B;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80,000 × $25 = $2.0M; $80×3的10% = $24, $70×3的10% = $21.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772400" y="1810512"/>
            <a:ext cx="3493008" cy="8229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772400" y="1920240"/>
            <a:ext cx="3383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40">
                <a:solidFill>
                  <a:srgbClr val="A6A6A0"/>
                </a:solidFill>
                <a:latin typeface="Menlo"/>
                <a:ea typeface="Hiragino Sans GB"/>
              </a:rPr>
              <a:t>方法</a:t>
            </a:r>
            <a:r>
              <a:rPr sz="850" b="0" i="0" spc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850" b="0" i="0" spc="24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850" b="0" i="0" spc="240">
                <a:solidFill>
                  <a:srgbClr val="A6A6A0"/>
                </a:solidFill>
                <a:latin typeface="Menlo"/>
                <a:ea typeface="Hiragino Sans GB"/>
              </a:rPr>
              <a:t>刻度怎么读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772400" y="2226564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7959852" y="2226564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8147304" y="2226564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430768" y="2144268"/>
            <a:ext cx="2377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D6FF3A"/>
                </a:solidFill>
                <a:latin typeface="Menlo"/>
                <a:ea typeface="Hiragino Sans GB"/>
              </a:rPr>
              <a:t>实测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772400" y="2432304"/>
            <a:ext cx="3493008" cy="217627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当时由第三方公开发布的实际观测数。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772400" y="2853476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7959852" y="2853476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8147304" y="2853476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430768" y="2771180"/>
            <a:ext cx="2377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D6FF3A"/>
                </a:solidFill>
                <a:latin typeface="Menlo"/>
                <a:ea typeface="Hiragino Sans GB"/>
              </a:rPr>
              <a:t>有出处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772400" y="3059216"/>
            <a:ext cx="3493008" cy="217627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有具名的外部出处可查。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772400" y="3480389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7959852" y="3480389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8147304" y="3480389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430768" y="3398093"/>
            <a:ext cx="2377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82827C"/>
                </a:solidFill>
                <a:latin typeface="Menlo"/>
                <a:ea typeface="Hiragino Sans GB"/>
              </a:rPr>
              <a:t>无出处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772400" y="3686129"/>
            <a:ext cx="3493008" cy="217627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没有出处就直接断言：一个假设、一个预测，或者融资诉求本身。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772400" y="4107301"/>
            <a:ext cx="512063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8430768" y="4025005"/>
            <a:ext cx="2377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D6FF3A"/>
                </a:solidFill>
                <a:latin typeface="Menlo"/>
                <a:ea typeface="Hiragino Sans GB"/>
              </a:rPr>
              <a:t>策略 · 我们自定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772400" y="4313041"/>
            <a:ext cx="3493008" cy="217627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不在证据刻度上</a:t>
            </a:r>
            <a:r>
              <a:rPr sz="900" b="0" i="0">
                <a:solidFill>
                  <a:srgbClr val="82827C"/>
                </a:solidFill>
                <a:latin typeface="Hiragino Sans GB"/>
                <a:ea typeface="Hiragino Sans GB"/>
              </a:rPr>
              <a:t>—</a:t>
            </a:r>
            <a:r>
              <a:rPr sz="900" b="0" i="0">
                <a:solidFill>
                  <a:srgbClr val="82827C"/>
                </a:solidFill>
                <a:latin typeface="Hiragino Sans GB"/>
                <a:ea typeface="Hiragino Sans GB"/>
              </a:rPr>
              <a:t>—</a:t>
            </a: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这是公司自己定的。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772400" y="4702210"/>
            <a:ext cx="3493008" cy="83210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引用内容由本稿依英文原句逐句译出；原稿第2页自带的语法笔误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“a important”在中文里无法保留，已在该页脚注说明。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电光绿只标两样东西：追得到出处的数字和本稿的导航</a:t>
            </a:r>
            <a:r>
              <a:rPr sz="900" b="0" i="0">
                <a:solidFill>
                  <a:srgbClr val="82827C"/>
                </a:solidFill>
                <a:latin typeface="Hiragino Sans GB"/>
                <a:ea typeface="Hiragino Sans GB"/>
              </a:rPr>
              <a:t>—</a:t>
            </a:r>
            <a:r>
              <a:rPr sz="900" b="0" i="0">
                <a:solidFill>
                  <a:srgbClr val="82827C"/>
                </a:solidFill>
                <a:latin typeface="Hiragino Sans GB"/>
                <a:ea typeface="Hiragino Sans GB"/>
              </a:rPr>
              <a:t>—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绝不用在本稿的观点上，观点一律带「解读」或「编者按」标签。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2827C"/>
                </a:solidFill>
                <a:latin typeface="Helvetica Neue"/>
                <a:ea typeface="Hiragino Sans GB"/>
              </a:rPr>
              <a:t>封面字标是本稿自己排的；2008年的原始logo在第6页截图里。</a:t>
            </a:r>
          </a:p>
        </p:txBody>
      </p:sp>
      <p:sp>
        <p:nvSpPr>
          <p:cNvPr id="51" name="Rectangle 50"/>
          <p:cNvSpPr/>
          <p:nvPr/>
        </p:nvSpPr>
        <p:spPr>
          <a:xfrm>
            <a:off x="0" y="5870448"/>
            <a:ext cx="12191695" cy="987552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960120" y="6071616"/>
            <a:ext cx="7315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300">
                <a:solidFill>
                  <a:srgbClr val="0B0B0C"/>
                </a:solidFill>
                <a:latin typeface="Menlo"/>
                <a:ea typeface="Hiragino Sans GB"/>
              </a:rPr>
              <a:t>AIRBED &amp; BREAKFAST · 种子轮 · 旧金山 · 2008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960120" y="6364224"/>
            <a:ext cx="91440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60">
                <a:solidFill>
                  <a:srgbClr val="2A3208"/>
                </a:solidFill>
                <a:latin typeface="Menlo"/>
                <a:ea typeface="Hiragino Sans GB"/>
              </a:rPr>
              <a:t>凡是追不到具名出处的，一律略去，不做估算。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60120" y="6528816"/>
            <a:ext cx="10058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60">
                <a:solidFill>
                  <a:srgbClr val="2A3208"/>
                </a:solidFill>
                <a:latin typeface="Menlo"/>
                <a:ea typeface="Hiragino Sans GB"/>
              </a:rPr>
              <a:t>原稿第12页（媒体报道）与第13页（用户评价）没有复刻；本稿以第7页的早期进展代替。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025335" y="6071616"/>
            <a:ext cx="42062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300">
                <a:solidFill>
                  <a:srgbClr val="0B0B0C"/>
                </a:solidFill>
                <a:latin typeface="Menlo"/>
                <a:ea typeface="Hiragino Sans GB"/>
              </a:rPr>
              <a:t>核实于2026年7月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66928" y="420624"/>
            <a:ext cx="8229" cy="6016752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50468" y="850392"/>
            <a:ext cx="50292" cy="429768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420624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60">
                <a:solidFill>
                  <a:srgbClr val="82827C"/>
                </a:solidFill>
                <a:latin typeface="Menlo"/>
                <a:ea typeface="Hiragino Sans GB"/>
              </a:rPr>
              <a:t>问题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88375" y="420624"/>
            <a:ext cx="2743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02 / 14</a:t>
            </a:r>
          </a:p>
        </p:txBody>
      </p:sp>
      <p:sp>
        <p:nvSpPr>
          <p:cNvPr id="7" name="Rectangle 6"/>
          <p:cNvSpPr/>
          <p:nvPr/>
        </p:nvSpPr>
        <p:spPr>
          <a:xfrm>
            <a:off x="960120" y="6126480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6217920"/>
            <a:ext cx="1027145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问题陈述逐条译自AirBed &amp; Breakfast原始种子轮路演稿第2页。原稿自带的语法笔误“a important”在中文里无法保留。方法说明见第14页。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8972" y="676656"/>
            <a:ext cx="10271455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400" b="0" i="0">
                <a:solidFill>
                  <a:srgbClr val="F2F2EE"/>
                </a:solidFill>
                <a:latin typeface="Helvetica Neue"/>
                <a:ea typeface="Hiragino Sans GB"/>
              </a:rPr>
              <a:t>便宜、本地、能下单：没有一个产品三样都占。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960120" y="2048256"/>
            <a:ext cx="10271455" cy="8229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120" y="2249424"/>
            <a:ext cx="914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1680" y="2176272"/>
            <a:ext cx="8991295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2000" b="0" i="0">
                <a:solidFill>
                  <a:srgbClr val="F2F2EE"/>
                </a:solidFill>
                <a:latin typeface="Helvetica Neue"/>
                <a:ea typeface="Hiragino Sans GB"/>
              </a:rPr>
              <a:t>价格</a:t>
            </a:r>
            <a:r>
              <a:rPr sz="2000" b="0" i="0">
                <a:solidFill>
                  <a:srgbClr val="A6A6A0"/>
                </a:solidFill>
                <a:latin typeface="Helvetica Neue"/>
                <a:ea typeface="Hiragino Sans GB"/>
              </a:rPr>
              <a:t>，是用户在线预订旅行时的一大考量。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60120" y="2871216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120" y="3072384"/>
            <a:ext cx="914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11680" y="2999232"/>
            <a:ext cx="8991295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2000" b="0" i="0">
                <a:solidFill>
                  <a:srgbClr val="F2F2EE"/>
                </a:solidFill>
                <a:latin typeface="Helvetica Neue"/>
                <a:ea typeface="Hiragino Sans GB"/>
              </a:rPr>
              <a:t>酒店</a:t>
            </a:r>
            <a:r>
              <a:rPr sz="2000" b="0" i="0">
                <a:solidFill>
                  <a:srgbClr val="A6A6A0"/>
                </a:solidFill>
                <a:latin typeface="Helvetica Neue"/>
                <a:ea typeface="Hiragino Sans GB"/>
              </a:rPr>
              <a:t>，把你隔在这座城市和它的文化之外。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60120" y="3694176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60120" y="4005072"/>
            <a:ext cx="914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11680" y="3913632"/>
            <a:ext cx="8991295" cy="13716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3000" b="0" i="0">
                <a:solidFill>
                  <a:srgbClr val="F2F2EE"/>
                </a:solidFill>
                <a:latin typeface="Helvetica Neue"/>
                <a:ea typeface="Hiragino Sans GB"/>
              </a:rPr>
              <a:t>眼下想订到当地人的房间，或者自己成为房东，</a:t>
            </a:r>
          </a:p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3000" b="0" i="0">
                <a:solidFill>
                  <a:srgbClr val="F2F2EE"/>
                </a:solidFill>
                <a:latin typeface="Helvetica Neue"/>
                <a:ea typeface="Hiragino Sans GB"/>
              </a:rPr>
              <a:t>都没有一个便捷的办法。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60120" y="5175504"/>
            <a:ext cx="10271455" cy="8229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5294376"/>
            <a:ext cx="1027145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40">
                <a:solidFill>
                  <a:srgbClr val="A6A6A0"/>
                </a:solidFill>
                <a:latin typeface="Menlo"/>
                <a:ea typeface="Hiragino Sans GB"/>
              </a:rPr>
              <a:t>解读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60120" y="5559552"/>
            <a:ext cx="10271455" cy="10972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前两条是在抱怨酒店。第三条才点出了一个缺失的产品</a:t>
            </a: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而这家公司就是它。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66928" y="420624"/>
            <a:ext cx="8229" cy="6016752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50468" y="1280160"/>
            <a:ext cx="50292" cy="429768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420624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60">
                <a:solidFill>
                  <a:srgbClr val="82827C"/>
                </a:solidFill>
                <a:latin typeface="Menlo"/>
                <a:ea typeface="Hiragino Sans GB"/>
              </a:rPr>
              <a:t>解决方案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88375" y="420624"/>
            <a:ext cx="2743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03 / 14</a:t>
            </a:r>
          </a:p>
        </p:txBody>
      </p:sp>
      <p:sp>
        <p:nvSpPr>
          <p:cNvPr id="7" name="Rectangle 6"/>
          <p:cNvSpPr/>
          <p:nvPr/>
        </p:nvSpPr>
        <p:spPr>
          <a:xfrm>
            <a:off x="960120" y="6126480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6217920"/>
            <a:ext cx="1027145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平台描述与三条好处逐条译自原始路演稿第3页；关于房东激励的解读出自第10页。</a:t>
            </a:r>
          </a:p>
        </p:txBody>
      </p:sp>
      <p:sp>
        <p:nvSpPr>
          <p:cNvPr id="9" name="Rectangle 8"/>
          <p:cNvSpPr/>
          <p:nvPr/>
        </p:nvSpPr>
        <p:spPr>
          <a:xfrm>
            <a:off x="960120" y="914400"/>
            <a:ext cx="365760" cy="50292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527048" y="676656"/>
            <a:ext cx="9704527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400" b="0" i="0">
                <a:solidFill>
                  <a:srgbClr val="F2F2EE"/>
                </a:solidFill>
                <a:latin typeface="Helvetica Neue"/>
                <a:ea typeface="Hiragino Sans GB"/>
              </a:rPr>
              <a:t>一个网络平台，让用户把自己的空间租出去，接待旅行者。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60120" y="2103120"/>
            <a:ext cx="10271455" cy="8229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120" y="2304288"/>
            <a:ext cx="914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8972" y="2615184"/>
            <a:ext cx="3058058" cy="85953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2800" b="0" i="0">
                <a:solidFill>
                  <a:srgbClr val="F2F2EE"/>
                </a:solidFill>
                <a:latin typeface="Helvetica Neue"/>
                <a:ea typeface="Hiragino Sans GB"/>
              </a:rPr>
              <a:t>省下</a:t>
            </a:r>
          </a:p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2800" b="0" i="0">
                <a:solidFill>
                  <a:srgbClr val="F2F2EE"/>
                </a:solidFill>
                <a:latin typeface="Helvetica Neue"/>
                <a:ea typeface="Hiragino Sans GB"/>
              </a:rPr>
              <a:t>一笔钱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" y="3584448"/>
            <a:ext cx="2966618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旅行的时候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83938" y="2103120"/>
            <a:ext cx="8229" cy="1847088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621682" y="2304288"/>
            <a:ext cx="914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03394" y="2615184"/>
            <a:ext cx="3058058" cy="85953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2800" b="0" i="0">
                <a:solidFill>
                  <a:srgbClr val="F2F2EE"/>
                </a:solidFill>
                <a:latin typeface="Helvetica Neue"/>
                <a:ea typeface="Hiragino Sans GB"/>
              </a:rPr>
              <a:t>赚到</a:t>
            </a:r>
          </a:p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2800" b="0" i="0">
                <a:solidFill>
                  <a:srgbClr val="F2F2EE"/>
                </a:solidFill>
                <a:latin typeface="Helvetica Neue"/>
                <a:ea typeface="Hiragino Sans GB"/>
              </a:rPr>
              <a:t>一笔钱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21682" y="3584448"/>
            <a:ext cx="2966618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当房东的时候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807756" y="2103120"/>
            <a:ext cx="8229" cy="1847088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045500" y="2304288"/>
            <a:ext cx="914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27212" y="2615184"/>
            <a:ext cx="3058058" cy="85953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2800" b="0" i="0">
                <a:solidFill>
                  <a:srgbClr val="F2F2EE"/>
                </a:solidFill>
                <a:latin typeface="Helvetica Neue"/>
                <a:ea typeface="Hiragino Sans GB"/>
              </a:rPr>
              <a:t>分享</a:t>
            </a:r>
          </a:p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2800" b="0" i="0">
                <a:solidFill>
                  <a:srgbClr val="F2F2EE"/>
                </a:solidFill>
                <a:latin typeface="Helvetica Neue"/>
                <a:ea typeface="Hiragino Sans GB"/>
              </a:rPr>
              <a:t>文化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45500" y="3584448"/>
            <a:ext cx="2966618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与这座城市的连接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60120" y="4443984"/>
            <a:ext cx="10271455" cy="8229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" y="4562856"/>
            <a:ext cx="1027145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40">
                <a:solidFill>
                  <a:srgbClr val="A6A6A0"/>
                </a:solidFill>
                <a:latin typeface="Menlo"/>
                <a:ea typeface="Hiragino Sans GB"/>
              </a:rPr>
              <a:t>解读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60120" y="4828032"/>
            <a:ext cx="10271455" cy="10972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这三条里只有一条是生意。另外两条Couchsurfing早就免费给了</a:t>
            </a: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原始路演稿第10页自己也承认，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它相对Couchsurfing的优势是「房东激励」：「相比couchsurfing.com，他们能赚到钱」。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66928" y="420624"/>
            <a:ext cx="8229" cy="6016752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50468" y="1709928"/>
            <a:ext cx="50292" cy="429768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420624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60">
                <a:solidFill>
                  <a:srgbClr val="82827C"/>
                </a:solidFill>
                <a:latin typeface="Menlo"/>
                <a:ea typeface="Hiragino Sans GB"/>
              </a:rPr>
              <a:t>市场验证</a:t>
            </a:r>
          </a:p>
        </p:txBody>
      </p:sp>
      <p:sp>
        <p:nvSpPr>
          <p:cNvPr id="6" name="Rectangle 5"/>
          <p:cNvSpPr/>
          <p:nvPr/>
        </p:nvSpPr>
        <p:spPr>
          <a:xfrm>
            <a:off x="960120" y="6126480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6217920"/>
            <a:ext cx="1027145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取自原始路演稿第4页，出处标注为couchsurfing.com与craigslist.org；其中50,000那条的统计区间是2008年7月9–16日那一周。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71323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 spc="100">
                <a:solidFill>
                  <a:srgbClr val="82827C"/>
                </a:solidFill>
                <a:latin typeface="Menlo"/>
                <a:ea typeface="Hiragino Sans GB"/>
              </a:rPr>
              <a:t>04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676656"/>
            <a:ext cx="9219895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400" b="0" i="0">
                <a:solidFill>
                  <a:srgbClr val="F2F2EE"/>
                </a:solidFill>
                <a:latin typeface="Helvetica Neue"/>
                <a:ea typeface="Hiragino Sans GB"/>
              </a:rPr>
              <a:t>需求早就存在，只是没人好好满足它。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2340864"/>
            <a:ext cx="44805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20">
                <a:solidFill>
                  <a:srgbClr val="82827C"/>
                </a:solidFill>
                <a:latin typeface="Menlo"/>
                <a:ea typeface="Hiragino Sans GB"/>
              </a:rPr>
              <a:t>COUCHSURFING.COM · 用户总数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8972" y="2615184"/>
            <a:ext cx="5760720" cy="1561592"/>
          </a:xfrm>
          <a:prstGeom prst="rect">
            <a:avLst/>
          </a:prstGeom>
          <a:noFill/>
          <a:ln/>
        </p:spPr>
        <p:txBody>
          <a:bodyPr wrap="none" anchor="b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600" b="1" i="0">
                <a:solidFill>
                  <a:srgbClr val="D6FF3A"/>
                </a:solidFill>
                <a:latin typeface="Helvetica Neue"/>
                <a:ea typeface="Hiragino Sans GB"/>
              </a:rPr>
              <a:t>660,000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60120" y="4240784"/>
            <a:ext cx="4480560" cy="8229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960120" y="4446524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147572" y="4446524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335024" y="4446524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618487" y="4364228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D6FF3A"/>
                </a:solidFill>
                <a:latin typeface="Menlo"/>
                <a:ea typeface="Hiragino Sans GB"/>
              </a:rPr>
              <a:t>有出处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0120" y="4707128"/>
            <a:ext cx="21945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40">
                <a:solidFill>
                  <a:srgbClr val="A6A6A0"/>
                </a:solidFill>
                <a:latin typeface="Menlo"/>
                <a:ea typeface="Hiragino Sans GB"/>
              </a:rPr>
              <a:t>解读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60120" y="4963160"/>
            <a:ext cx="4206240" cy="10058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这些人已经在陌生人家里过夜了。但钱不过手，</a:t>
            </a:r>
          </a:p>
          <a:p>
            <a:pPr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房东也就没有理由一直把房间留着。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17920" y="2286000"/>
            <a:ext cx="8229" cy="3310128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92240" y="2340864"/>
            <a:ext cx="44805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20">
                <a:solidFill>
                  <a:srgbClr val="82827C"/>
                </a:solidFill>
                <a:latin typeface="Menlo"/>
                <a:ea typeface="Hiragino Sans GB"/>
              </a:rPr>
              <a:t>CRAIGSLIST.COM · 美国每周短期住宿房源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51092" y="2615184"/>
            <a:ext cx="5760720" cy="1561592"/>
          </a:xfrm>
          <a:prstGeom prst="rect">
            <a:avLst/>
          </a:prstGeom>
          <a:noFill/>
          <a:ln/>
        </p:spPr>
        <p:txBody>
          <a:bodyPr wrap="none" anchor="b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600" b="1" i="0">
                <a:solidFill>
                  <a:srgbClr val="D6FF3A"/>
                </a:solidFill>
                <a:latin typeface="Helvetica Neue"/>
                <a:ea typeface="Hiragino Sans GB"/>
              </a:rPr>
              <a:t>50,000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92240" y="4240784"/>
            <a:ext cx="4480560" cy="8229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492240" y="4446524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679692" y="4446524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867144" y="4446524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150607" y="4364228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D6FF3A"/>
                </a:solidFill>
                <a:latin typeface="Menlo"/>
                <a:ea typeface="Hiragino Sans GB"/>
              </a:rPr>
              <a:t>有出处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707128"/>
            <a:ext cx="21945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40">
                <a:solidFill>
                  <a:srgbClr val="A6A6A0"/>
                </a:solidFill>
                <a:latin typeface="Menlo"/>
                <a:ea typeface="Hiragino Sans GB"/>
              </a:rPr>
              <a:t>解读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4963160"/>
            <a:ext cx="4480560" cy="10058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供给已经挂出来了，只是挂在一个分类信息网站上：</a:t>
            </a:r>
          </a:p>
          <a:p>
            <a:pPr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没有个人主页、没有日期、也没有交易，</a:t>
            </a:r>
          </a:p>
          <a:p>
            <a:pPr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还得天天重挂（第10页）。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66928" y="420624"/>
            <a:ext cx="8229" cy="6016752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50468" y="2139696"/>
            <a:ext cx="50292" cy="429768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420624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60">
                <a:solidFill>
                  <a:srgbClr val="82827C"/>
                </a:solidFill>
                <a:latin typeface="Menlo"/>
                <a:ea typeface="Hiragino Sans GB"/>
              </a:rPr>
              <a:t>市场规模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88375" y="420624"/>
            <a:ext cx="2743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05 / 14</a:t>
            </a:r>
          </a:p>
        </p:txBody>
      </p:sp>
      <p:sp>
        <p:nvSpPr>
          <p:cNvPr id="7" name="Rectangle 6"/>
          <p:cNvSpPr/>
          <p:nvPr/>
        </p:nvSpPr>
        <p:spPr>
          <a:xfrm>
            <a:off x="960120" y="6126480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6217920"/>
            <a:ext cx="1027145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数字及其出处标注均如原始路演稿第5页所印。百分比与乘积由本稿依这些数字算出。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8972" y="676656"/>
            <a:ext cx="10271455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400" b="0" i="0">
                <a:solidFill>
                  <a:srgbClr val="F2F2EE"/>
                </a:solidFill>
                <a:latin typeface="Helvetica Neue"/>
                <a:ea typeface="Hiragino Sans GB"/>
              </a:rPr>
              <a:t>这三个数字里，两个有出处，第三个是假设。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2121408"/>
            <a:ext cx="3291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20">
                <a:solidFill>
                  <a:srgbClr val="82827C"/>
                </a:solidFill>
                <a:latin typeface="Menlo"/>
                <a:ea typeface="Hiragino Sans GB"/>
              </a:rPr>
              <a:t>整体市场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395727"/>
            <a:ext cx="3931920" cy="1463039"/>
          </a:xfrm>
          <a:prstGeom prst="rect">
            <a:avLst/>
          </a:prstGeom>
          <a:noFill/>
        </p:spPr>
        <p:txBody>
          <a:bodyPr wrap="none" anchor="b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800" b="1" i="0">
                <a:solidFill>
                  <a:srgbClr val="D6FF3A"/>
                </a:solidFill>
                <a:latin typeface="Helvetica Neue"/>
                <a:ea typeface="Hiragino Sans GB"/>
              </a:rPr>
              <a:t>2B+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60120" y="4146804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1147572" y="4146804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335024" y="4146804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618487" y="4064508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D6FF3A"/>
                </a:solidFill>
                <a:latin typeface="Menlo"/>
                <a:ea typeface="Hiragino Sans GB"/>
              </a:rPr>
              <a:t>有出处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0120" y="4425696"/>
            <a:ext cx="30632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全球预订的出行次数。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0120" y="4773168"/>
            <a:ext cx="3200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Travel Industry Association of America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60120" y="4956048"/>
            <a:ext cx="3200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&amp; World Tourism Organization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0" y="2121408"/>
            <a:ext cx="3291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20">
                <a:solidFill>
                  <a:srgbClr val="82827C"/>
                </a:solidFill>
                <a:latin typeface="Menlo"/>
                <a:ea typeface="Hiragino Sans GB"/>
              </a:rPr>
              <a:t>可服务市场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26280" y="2395727"/>
            <a:ext cx="3931920" cy="1463039"/>
          </a:xfrm>
          <a:prstGeom prst="rect">
            <a:avLst/>
          </a:prstGeom>
          <a:noFill/>
        </p:spPr>
        <p:txBody>
          <a:bodyPr wrap="none" anchor="b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800" b="1" i="0">
                <a:solidFill>
                  <a:srgbClr val="D6FF3A"/>
                </a:solidFill>
                <a:latin typeface="Helvetica Neue"/>
                <a:ea typeface="Hiragino Sans GB"/>
              </a:rPr>
              <a:t>560M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0" y="4146804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759452" y="4146804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946904" y="4146804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230368" y="4064508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D6FF3A"/>
                </a:solidFill>
                <a:latin typeface="Menlo"/>
                <a:ea typeface="Hiragino Sans GB"/>
              </a:rPr>
              <a:t>有出处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0" y="4425696"/>
            <a:ext cx="30632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其中经济型、在线预订的那部分。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72000" y="4773168"/>
            <a:ext cx="3200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comScore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83880" y="2121408"/>
            <a:ext cx="3291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20">
                <a:solidFill>
                  <a:srgbClr val="82827C"/>
                </a:solidFill>
                <a:latin typeface="Menlo"/>
                <a:ea typeface="Hiragino Sans GB"/>
              </a:rPr>
              <a:t>市场份额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38160" y="2395727"/>
            <a:ext cx="3931920" cy="1463039"/>
          </a:xfrm>
          <a:prstGeom prst="rect">
            <a:avLst/>
          </a:prstGeom>
          <a:noFill/>
        </p:spPr>
        <p:txBody>
          <a:bodyPr wrap="none" anchor="b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800" b="1" i="0">
                <a:solidFill>
                  <a:srgbClr val="6E6E6A"/>
                </a:solidFill>
                <a:latin typeface="Helvetica Neue"/>
                <a:ea typeface="Hiragino Sans GB"/>
              </a:rPr>
              <a:t>84M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183880" y="4146804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8371332" y="4146804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8558784" y="4146804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842248" y="4064508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82827C"/>
                </a:solidFill>
                <a:latin typeface="Menlo"/>
                <a:ea typeface="Hiragino Sans GB"/>
              </a:rPr>
              <a:t>无出处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183880" y="4425696"/>
            <a:ext cx="30632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在AirBed &amp; Breakfast上的出行。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183880" y="4773168"/>
            <a:ext cx="3200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未给出处。它是可服务市场的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183880" y="4956048"/>
            <a:ext cx="3200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15%，属于假设。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60120" y="3941063"/>
            <a:ext cx="7059168" cy="12801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8019288" y="3941063"/>
            <a:ext cx="3212287" cy="12801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960120" y="5394960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60120" y="5513832"/>
            <a:ext cx="2743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40">
                <a:solidFill>
                  <a:srgbClr val="82827C"/>
                </a:solidFill>
                <a:latin typeface="Menlo"/>
                <a:ea typeface="Hiragino Sans GB"/>
              </a:rPr>
              <a:t>刻度怎么读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291839" y="5545836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3479291" y="5545836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3666744" y="5545836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3950207" y="5463540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D6FF3A"/>
                </a:solidFill>
                <a:latin typeface="Menlo"/>
                <a:ea typeface="Hiragino Sans GB"/>
              </a:rPr>
              <a:t>实测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166359" y="5545836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5353812" y="5545836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5541264" y="5545836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824727" y="5463540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D6FF3A"/>
                </a:solidFill>
                <a:latin typeface="Menlo"/>
                <a:ea typeface="Hiragino Sans GB"/>
              </a:rPr>
              <a:t>有出处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040879" y="5545836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7228331" y="5545836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7415783" y="5545836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7699248" y="5463540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82827C"/>
                </a:solidFill>
                <a:latin typeface="Menlo"/>
                <a:ea typeface="Hiragino Sans GB"/>
              </a:rPr>
              <a:t>无出处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321040" y="5513832"/>
            <a:ext cx="291053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A6A6A0"/>
                </a:solidFill>
                <a:latin typeface="Menlo"/>
                <a:ea typeface="Hiragino Sans GB"/>
              </a:rPr>
              <a:t>84 ÷ 560 = 15.0%。算术站得住，15%站不住。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66928" y="420624"/>
            <a:ext cx="8229" cy="6016752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50468" y="2569464"/>
            <a:ext cx="50292" cy="429768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420624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60">
                <a:solidFill>
                  <a:srgbClr val="82827C"/>
                </a:solidFill>
                <a:latin typeface="Menlo"/>
                <a:ea typeface="Hiragino Sans GB"/>
              </a:rPr>
              <a:t>产品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88375" y="420624"/>
            <a:ext cx="2743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06 / 14</a:t>
            </a:r>
          </a:p>
        </p:txBody>
      </p:sp>
      <p:sp>
        <p:nvSpPr>
          <p:cNvPr id="7" name="Rectangle 6"/>
          <p:cNvSpPr/>
          <p:nvPr/>
        </p:nvSpPr>
        <p:spPr>
          <a:xfrm>
            <a:off x="960120" y="6126480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6217920"/>
            <a:ext cx="1027145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流程与截图取自原始路演稿第6页；图中房源是原稿自带的“DNC Chic”示例。</a:t>
            </a:r>
          </a:p>
        </p:txBody>
      </p:sp>
      <p:sp>
        <p:nvSpPr>
          <p:cNvPr id="9" name="Rectangle 8"/>
          <p:cNvSpPr/>
          <p:nvPr/>
        </p:nvSpPr>
        <p:spPr>
          <a:xfrm>
            <a:off x="960120" y="914400"/>
            <a:ext cx="365760" cy="50292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527048" y="676656"/>
            <a:ext cx="9704527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400" b="0" i="0">
                <a:solidFill>
                  <a:srgbClr val="F2F2EE"/>
                </a:solidFill>
                <a:latin typeface="Helvetica Neue"/>
                <a:ea typeface="Hiragino Sans GB"/>
              </a:rPr>
              <a:t>按城市搜索，翻看房源，直接下单。</a:t>
            </a:r>
          </a:p>
        </p:txBody>
      </p:sp>
      <p:pic>
        <p:nvPicPr>
          <p:cNvPr id="11" name="Picture 10" descr="按城市搜索" title="按城市搜索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2176272"/>
            <a:ext cx="365760" cy="3657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18488" y="2167128"/>
            <a:ext cx="914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58568" y="2048256"/>
            <a:ext cx="420624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0" i="0">
                <a:solidFill>
                  <a:srgbClr val="F2F2EE"/>
                </a:solidFill>
                <a:latin typeface="Helvetica Neue"/>
                <a:ea typeface="Hiragino Sans GB"/>
              </a:rPr>
              <a:t>按城市搜索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58568" y="2542032"/>
            <a:ext cx="411480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去哪儿，什么时候去。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138428" y="2651760"/>
            <a:ext cx="8229" cy="713232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16" name="Picture 15" descr="翻看房源" title="翻看房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3401568"/>
            <a:ext cx="365760" cy="36576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618488" y="3392424"/>
            <a:ext cx="914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58568" y="3273552"/>
            <a:ext cx="420624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0" i="0">
                <a:solidFill>
                  <a:srgbClr val="F2F2EE"/>
                </a:solidFill>
                <a:latin typeface="Helvetica Neue"/>
                <a:ea typeface="Hiragino Sans GB"/>
              </a:rPr>
              <a:t>翻看房源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58568" y="3767328"/>
            <a:ext cx="411480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价格、位置、房东主页、日期。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138428" y="3877056"/>
            <a:ext cx="8229" cy="713232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21" name="Picture 20" descr="直接下单" title="直接下单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" y="4626864"/>
            <a:ext cx="365760" cy="36576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618488" y="4617720"/>
            <a:ext cx="914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03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58568" y="4498848"/>
            <a:ext cx="420624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0" i="0">
                <a:solidFill>
                  <a:srgbClr val="F2F2EE"/>
                </a:solidFill>
                <a:latin typeface="Helvetica Neue"/>
                <a:ea typeface="Hiragino Sans GB"/>
              </a:rPr>
              <a:t>直接下单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58568" y="4992624"/>
            <a:ext cx="411480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三次点击，在平台上付款。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537960" y="1920240"/>
            <a:ext cx="8229" cy="3840480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7040880" y="1901952"/>
            <a:ext cx="3968496" cy="3401568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27" name="Picture 26" descr="2008 年 8 月的 AirBed &amp; Breakfast 房源页，连同它自己的浏览器窗口：房东照片与主页、房间描述、一张地图，以及 Book It 按钮旁边每晚 $75 的价格。" title="2008 年 8 月的 AirBed &amp; Breakfast 房源页，连同它自己的浏览器窗口：房东照片与主页、房间描述、一张地图，以及 Book It 按钮旁边每晚 $75 的价格。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9168" y="1941428"/>
            <a:ext cx="3931920" cy="332261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059168" y="5632704"/>
            <a:ext cx="45720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82827C"/>
                </a:solidFill>
                <a:latin typeface="Menlo"/>
                <a:ea typeface="Hiragino Sans GB"/>
              </a:rPr>
              <a:t>2008年8月上线时的房源页原貌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66928" y="420624"/>
            <a:ext cx="8229" cy="6016752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50468" y="2999232"/>
            <a:ext cx="50292" cy="429768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420624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60">
                <a:solidFill>
                  <a:srgbClr val="82827C"/>
                </a:solidFill>
                <a:latin typeface="Menlo"/>
                <a:ea typeface="Hiragino Sans GB"/>
              </a:rPr>
              <a:t>早期进展</a:t>
            </a:r>
          </a:p>
        </p:txBody>
      </p:sp>
      <p:sp>
        <p:nvSpPr>
          <p:cNvPr id="6" name="Rectangle 5"/>
          <p:cNvSpPr/>
          <p:nvPr/>
        </p:nvSpPr>
        <p:spPr>
          <a:xfrm>
            <a:off x="960120" y="6126480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6217920"/>
            <a:ext cx="1027145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本页全部数字出自：Erick Schonfeld, “AirBed And Breakfast Takes Pad Crashing To A Whole New Level”, TechCrunch, 2008年8月11日。其中20,000是该报道自己的估计，没有给出处</a:t>
            </a:r>
            <a:r>
              <a:rPr sz="850" b="0" i="0" spc="0">
                <a:solidFill>
                  <a:srgbClr val="82827C"/>
                </a:solidFill>
                <a:latin typeface="Hiragino Sans GB"/>
                <a:ea typeface="Hiragino Sans GB"/>
              </a:rPr>
              <a:t>—</a:t>
            </a:r>
            <a:r>
              <a:rPr sz="850" b="0" i="0" spc="70">
                <a:solidFill>
                  <a:srgbClr val="82827C"/>
                </a:solidFill>
                <a:latin typeface="Hiragino Sans GB"/>
                <a:ea typeface="Hiragino Sans GB"/>
              </a:rPr>
              <a:t>—</a:t>
            </a: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所以在这里不点亮。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71323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 spc="100">
                <a:solidFill>
                  <a:srgbClr val="82827C"/>
                </a:solidFill>
                <a:latin typeface="Menlo"/>
                <a:ea typeface="Hiragino Sans GB"/>
              </a:rPr>
              <a:t>07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676656"/>
            <a:ext cx="9219895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400" b="0" i="0">
                <a:solidFill>
                  <a:srgbClr val="F2F2EE"/>
                </a:solidFill>
                <a:latin typeface="Helvetica Neue"/>
                <a:ea typeface="Hiragino Sans GB"/>
              </a:rPr>
              <a:t>上线，正赶上住宿短缺。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11680" y="1316736"/>
            <a:ext cx="87782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报道时间2008年8月11日</a:t>
            </a: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两周后的8月25–28日，民主党全国代表大会在丹佛开幕。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120" y="2011680"/>
            <a:ext cx="67665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20">
                <a:solidFill>
                  <a:srgbClr val="82827C"/>
                </a:solidFill>
                <a:latin typeface="Menlo"/>
                <a:ea typeface="Hiragino Sans GB"/>
              </a:rPr>
              <a:t>旧金山挂出的每晚房价，美元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44902" y="2499603"/>
            <a:ext cx="4413123" cy="249448"/>
          </a:xfrm>
          <a:prstGeom prst="roundRect">
            <a:avLst>
              <a:gd name="adj" fmla="val 40000"/>
            </a:avLst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803654" y="2505456"/>
            <a:ext cx="786384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82827C"/>
                </a:solidFill>
                <a:latin typeface="Menlo"/>
                <a:ea typeface="Hiragino Sans GB"/>
              </a:rPr>
              <a:t>10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12889" y="2505456"/>
            <a:ext cx="841248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82827C"/>
                </a:solidFill>
                <a:latin typeface="Menlo"/>
                <a:ea typeface="Hiragino Sans GB"/>
              </a:rPr>
              <a:t>175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39894" y="2394835"/>
            <a:ext cx="21945" cy="458984"/>
          </a:xfrm>
          <a:prstGeom prst="rect">
            <a:avLst/>
          </a:prstGeom>
          <a:solidFill>
            <a:srgbClr val="0B0B0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" y="2340864"/>
            <a:ext cx="1325880" cy="56692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2F2EE"/>
                </a:solidFill>
                <a:latin typeface="Menlo"/>
                <a:ea typeface="Hiragino Sans GB"/>
              </a:rPr>
              <a:t>全部房源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377440" y="3033979"/>
            <a:ext cx="5349240" cy="21945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120" y="3255264"/>
            <a:ext cx="67665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60">
                <a:solidFill>
                  <a:srgbClr val="82827C"/>
                </a:solidFill>
                <a:latin typeface="Menlo"/>
                <a:ea typeface="Hiragino Sans GB"/>
              </a:rPr>
              <a:t>坐标轴$0–$200   ·   最低$10   ·   中位数$85（图上那道竖线）   ·   最高$175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60120" y="3579876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147572" y="3579876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1335024" y="3579876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618487" y="3497579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D6FF3A"/>
                </a:solidFill>
                <a:latin typeface="Menlo"/>
                <a:ea typeface="Hiragino Sans GB"/>
              </a:rPr>
              <a:t>实测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60120" y="4041648"/>
            <a:ext cx="6766560" cy="8229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" y="4160520"/>
            <a:ext cx="67665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40">
                <a:solidFill>
                  <a:srgbClr val="A6A6A0"/>
                </a:solidFill>
                <a:latin typeface="Menlo"/>
                <a:ea typeface="Hiragino Sans GB"/>
              </a:rPr>
              <a:t>更大的价格跨度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60120" y="4425696"/>
            <a:ext cx="6766560" cy="10972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房源价格从一晚$20的气垫床，到$3,000的整栋房子</a:t>
            </a: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完全是另一个量级，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所以没有放进上面那条轴。报道给出这个区间时没有说明是哪座城市；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这篇报道唯一给出了价格的城市，只有旧金山。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863840" y="2011680"/>
            <a:ext cx="8229" cy="3749040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29600" y="1993392"/>
            <a:ext cx="3108960" cy="566928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 i="0">
                <a:solidFill>
                  <a:srgbClr val="D6FF3A"/>
                </a:solidFill>
                <a:latin typeface="Helvetica Neue"/>
                <a:ea typeface="Hiragino Sans GB"/>
              </a:rPr>
              <a:t>50–100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75320" y="2596896"/>
            <a:ext cx="30175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60">
                <a:solidFill>
                  <a:srgbClr val="82827C"/>
                </a:solidFill>
                <a:latin typeface="Menlo"/>
                <a:ea typeface="Hiragino Sans GB"/>
              </a:rPr>
              <a:t>每天新增房源，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75320" y="2779776"/>
            <a:ext cx="30175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60">
                <a:solidFill>
                  <a:srgbClr val="82827C"/>
                </a:solidFill>
                <a:latin typeface="Menlo"/>
                <a:ea typeface="Hiragino Sans GB"/>
              </a:rPr>
              <a:t>全站口径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275320" y="3086100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8462772" y="3086100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650224" y="3086100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933688" y="3003804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D6FF3A"/>
                </a:solidFill>
                <a:latin typeface="Menlo"/>
                <a:ea typeface="Hiragino Sans GB"/>
              </a:rPr>
              <a:t>实测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275320" y="3145536"/>
            <a:ext cx="29562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229600" y="3328416"/>
            <a:ext cx="3108960" cy="566928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 i="0">
                <a:solidFill>
                  <a:srgbClr val="D6FF3A"/>
                </a:solidFill>
                <a:latin typeface="Helvetica Neue"/>
                <a:ea typeface="Hiragino Sans GB"/>
              </a:rPr>
              <a:t>20,000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275320" y="3931920"/>
            <a:ext cx="30175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60">
                <a:solidFill>
                  <a:srgbClr val="82827C"/>
                </a:solidFill>
                <a:latin typeface="Menlo"/>
                <a:ea typeface="Hiragino Sans GB"/>
              </a:rPr>
              <a:t>预计为DNC涌入丹佛的人数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275320" y="4114800"/>
            <a:ext cx="30175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0">
                <a:solidFill>
                  <a:srgbClr val="82827C"/>
                </a:solidFill>
                <a:latin typeface="Hiragino Sans GB"/>
                <a:ea typeface="Hiragino Sans GB"/>
              </a:rPr>
              <a:t>—</a:t>
            </a:r>
            <a:r>
              <a:rPr sz="850" b="0" i="0" spc="160">
                <a:solidFill>
                  <a:srgbClr val="82827C"/>
                </a:solidFill>
                <a:latin typeface="Hiragino Sans GB"/>
                <a:ea typeface="Hiragino Sans GB"/>
              </a:rPr>
              <a:t>—</a:t>
            </a:r>
            <a:r>
              <a:rPr sz="850" b="0" i="0" spc="160">
                <a:solidFill>
                  <a:srgbClr val="82827C"/>
                </a:solidFill>
                <a:latin typeface="Menlo"/>
                <a:ea typeface="Hiragino Sans GB"/>
              </a:rPr>
              <a:t>报道自己的估计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275320" y="4421124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8462772" y="4421124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8650224" y="4421124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933688" y="4338828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82827C"/>
                </a:solidFill>
                <a:latin typeface="Menlo"/>
                <a:ea typeface="Hiragino Sans GB"/>
              </a:rPr>
              <a:t>无出处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275320" y="4480559"/>
            <a:ext cx="29562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229600" y="4663440"/>
            <a:ext cx="3108960" cy="566928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 i="0">
                <a:solidFill>
                  <a:srgbClr val="D6FF3A"/>
                </a:solidFill>
                <a:latin typeface="Helvetica Neue"/>
                <a:ea typeface="Hiragino Sans GB"/>
              </a:rPr>
              <a:t>&lt; $20,000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75320" y="5266944"/>
            <a:ext cx="30175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60">
                <a:solidFill>
                  <a:srgbClr val="82827C"/>
                </a:solidFill>
                <a:latin typeface="Menlo"/>
                <a:ea typeface="Hiragino Sans GB"/>
              </a:rPr>
              <a:t>把这个网站做出来的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275320" y="5449824"/>
            <a:ext cx="30175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60">
                <a:solidFill>
                  <a:srgbClr val="82827C"/>
                </a:solidFill>
                <a:latin typeface="Menlo"/>
                <a:ea typeface="Hiragino Sans GB"/>
              </a:rPr>
              <a:t>亲友轮资金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275320" y="5756148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8462772" y="5756148"/>
            <a:ext cx="137160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8650224" y="5756148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933688" y="5673852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D6FF3A"/>
                </a:solidFill>
                <a:latin typeface="Menlo"/>
                <a:ea typeface="Hiragino Sans GB"/>
              </a:rPr>
              <a:t>有出处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66928" y="420624"/>
            <a:ext cx="8229" cy="6016752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50468" y="3429000"/>
            <a:ext cx="50292" cy="429768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420624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60">
                <a:solidFill>
                  <a:srgbClr val="82827C"/>
                </a:solidFill>
                <a:latin typeface="Menlo"/>
                <a:ea typeface="Hiragino Sans GB"/>
              </a:rPr>
              <a:t>商业模式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88375" y="420624"/>
            <a:ext cx="2743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08 / 14</a:t>
            </a:r>
          </a:p>
        </p:txBody>
      </p:sp>
      <p:sp>
        <p:nvSpPr>
          <p:cNvPr id="7" name="Rectangle 6"/>
          <p:cNvSpPr/>
          <p:nvPr/>
        </p:nvSpPr>
        <p:spPr>
          <a:xfrm>
            <a:off x="960120" y="6126480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6217920"/>
            <a:ext cx="1027145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抽成比例、单笔费用、计算方法与收入预测，都印在原始路演稿第7页。$24与$21两个费用，以及$2.0B与$1.8B两个预测，是本稿依那一页自己的数字算出来的。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8972" y="676656"/>
            <a:ext cx="10271455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400" b="0" i="0">
                <a:solidFill>
                  <a:srgbClr val="F2F2EE"/>
                </a:solidFill>
                <a:latin typeface="Helvetica Neue"/>
                <a:ea typeface="Hiragino Sans GB"/>
              </a:rPr>
              <a:t>这套模型里，只有10%抽成是事实。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1938528"/>
            <a:ext cx="2240280" cy="91440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200" b="1" i="0">
                <a:solidFill>
                  <a:srgbClr val="D6FF3A"/>
                </a:solidFill>
                <a:latin typeface="Helvetica Neue"/>
                <a:ea typeface="Hiragino Sans GB"/>
              </a:rPr>
              <a:t>10%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120" y="2834640"/>
            <a:ext cx="29260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每笔交易抽成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60120" y="3159252"/>
            <a:ext cx="512063" cy="68580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618487" y="3076956"/>
            <a:ext cx="2377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D6FF3A"/>
                </a:solidFill>
                <a:latin typeface="Menlo"/>
                <a:ea typeface="Hiragino Sans GB"/>
              </a:rPr>
              <a:t>策略 · 我们自定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" y="3419856"/>
            <a:ext cx="30175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这是公司自己定的，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压根不在证据刻度上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09160" y="1938528"/>
            <a:ext cx="2240280" cy="91440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200" b="1" i="0">
                <a:solidFill>
                  <a:srgbClr val="6E6E6A"/>
                </a:solidFill>
                <a:latin typeface="Helvetica Neue"/>
                <a:ea typeface="Hiragino Sans GB"/>
              </a:rPr>
              <a:t>84M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2834640"/>
            <a:ext cx="2377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在AB&amp;B上的出行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54880" y="3159252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942332" y="3159252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129784" y="3159252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13248" y="3076956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82827C"/>
                </a:solidFill>
                <a:latin typeface="Menlo"/>
                <a:ea typeface="Hiragino Sans GB"/>
              </a:rPr>
              <a:t>无出处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54880" y="3419856"/>
            <a:ext cx="221284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可服务市场的15%（第5页）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01968" y="2048256"/>
            <a:ext cx="54864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0" i="0">
                <a:solidFill>
                  <a:srgbClr val="82827C"/>
                </a:solidFill>
                <a:latin typeface="Helvetica Neue"/>
                <a:ea typeface="Hiragino Sans GB"/>
              </a:rPr>
              <a:t>×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69480" y="1938528"/>
            <a:ext cx="2240280" cy="91440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200" b="1" i="0">
                <a:solidFill>
                  <a:srgbClr val="6E6E6A"/>
                </a:solidFill>
                <a:latin typeface="Helvetica Neue"/>
                <a:ea typeface="Hiragino Sans GB"/>
              </a:rPr>
              <a:t>$25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0" y="2834640"/>
            <a:ext cx="2377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平均单笔费用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315200" y="3159252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7502652" y="3159252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7690104" y="3159252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973568" y="3076956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82827C"/>
                </a:solidFill>
                <a:latin typeface="Menlo"/>
                <a:ea typeface="Hiragino Sans GB"/>
              </a:rPr>
              <a:t>无出处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0" y="3419856"/>
            <a:ext cx="221284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第7页印的是这个数</a:t>
            </a:r>
            <a:r>
              <a:rPr sz="850" b="0" i="0" spc="0">
                <a:solidFill>
                  <a:srgbClr val="82827C"/>
                </a:solidFill>
                <a:latin typeface="Hiragino Sans GB"/>
                <a:ea typeface="Hiragino Sans GB"/>
              </a:rPr>
              <a:t>—</a:t>
            </a:r>
            <a:r>
              <a:rPr sz="850" b="0" i="0" spc="70">
                <a:solidFill>
                  <a:srgbClr val="82827C"/>
                </a:solidFill>
                <a:latin typeface="Hiragino Sans GB"/>
                <a:ea typeface="Hiragino Sans GB"/>
              </a:rPr>
              <a:t>—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但旁边的算式算出来是$24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79408" y="2048256"/>
            <a:ext cx="54864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0" i="0">
                <a:solidFill>
                  <a:srgbClr val="82827C"/>
                </a:solidFill>
                <a:latin typeface="Helvetica Neue"/>
                <a:ea typeface="Hiragino Sans GB"/>
              </a:rPr>
              <a:t>=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46920" y="1938528"/>
            <a:ext cx="2240280" cy="91440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200" b="1" i="0">
                <a:solidFill>
                  <a:srgbClr val="6E6E6A"/>
                </a:solidFill>
                <a:latin typeface="Helvetica Neue"/>
                <a:ea typeface="Hiragino Sans GB"/>
              </a:rPr>
              <a:t>$2.1B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92640" y="2834640"/>
            <a:ext cx="2377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到2011年的收入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692640" y="3159252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9880092" y="3159252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10067544" y="3159252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351008" y="3076956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82827C"/>
                </a:solidFill>
                <a:latin typeface="Menlo"/>
                <a:ea typeface="Hiragino Sans GB"/>
              </a:rPr>
              <a:t>无出处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692640" y="3419856"/>
            <a:ext cx="221284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第7页印的数；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84M × $25对得上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60120" y="4224528"/>
            <a:ext cx="9966960" cy="8229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60120" y="4343400"/>
            <a:ext cx="9966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40">
                <a:solidFill>
                  <a:srgbClr val="A6A6A0"/>
                </a:solidFill>
                <a:latin typeface="Menlo"/>
                <a:ea typeface="Hiragino Sans GB"/>
              </a:rPr>
              <a:t>解读</a:t>
            </a:r>
            <a:r>
              <a:rPr sz="850" b="0" i="0" spc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850" b="0" i="0" spc="24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850" b="0" i="0" spc="240">
                <a:solidFill>
                  <a:srgbClr val="A6A6A0"/>
                </a:solidFill>
                <a:latin typeface="Menlo"/>
                <a:ea typeface="Hiragino Sans GB"/>
              </a:rPr>
              <a:t>同一页，三个价格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60120" y="4608576"/>
            <a:ext cx="9966960" cy="10972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那一页印着$25的单笔费用，旁边就是本该得出它的算式：每晚$80，住三晚，抽10%。算出来是$24。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而同一页底部的出处标注却写着，AirBed &amp; Breakfast上的平均房价是$70</a:t>
            </a: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那就是$21。按$24算，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到2011年的预测是$2.0B；按$21算是$1.8B。这三个乘积都是本稿算的。这一页上没有一个价格是有出处的。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66928" y="420624"/>
            <a:ext cx="8229" cy="6016752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50468" y="3858768"/>
            <a:ext cx="50292" cy="429768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420624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60">
                <a:solidFill>
                  <a:srgbClr val="82827C"/>
                </a:solidFill>
                <a:latin typeface="Menlo"/>
                <a:ea typeface="Hiragino Sans GB"/>
              </a:rPr>
              <a:t>进入市场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88375" y="420624"/>
            <a:ext cx="2743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00">
                <a:solidFill>
                  <a:srgbClr val="82827C"/>
                </a:solidFill>
                <a:latin typeface="Menlo"/>
                <a:ea typeface="Hiragino Sans GB"/>
              </a:rPr>
              <a:t>09 / 14</a:t>
            </a:r>
          </a:p>
        </p:txBody>
      </p:sp>
      <p:sp>
        <p:nvSpPr>
          <p:cNvPr id="7" name="Rectangle 6"/>
          <p:cNvSpPr/>
          <p:nvPr/>
        </p:nvSpPr>
        <p:spPr>
          <a:xfrm>
            <a:off x="960120" y="6126480"/>
            <a:ext cx="10271455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6217920"/>
            <a:ext cx="1027145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70">
                <a:solidFill>
                  <a:srgbClr val="82827C"/>
                </a:solidFill>
                <a:latin typeface="Menlo"/>
                <a:ea typeface="Hiragino Sans GB"/>
              </a:rPr>
              <a:t>渠道与活动人数如原始路演稿第8页所列，该页没有给出人数的出处。</a:t>
            </a:r>
          </a:p>
        </p:txBody>
      </p:sp>
      <p:sp>
        <p:nvSpPr>
          <p:cNvPr id="9" name="Rectangle 8"/>
          <p:cNvSpPr/>
          <p:nvPr/>
        </p:nvSpPr>
        <p:spPr>
          <a:xfrm>
            <a:off x="960120" y="914400"/>
            <a:ext cx="365760" cy="50292"/>
          </a:xfrm>
          <a:prstGeom prst="rect">
            <a:avLst/>
          </a:prstGeom>
          <a:solidFill>
            <a:srgbClr val="D6FF3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527048" y="676656"/>
            <a:ext cx="9704527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400" b="0" i="0">
                <a:solidFill>
                  <a:srgbClr val="F2F2EE"/>
                </a:solidFill>
                <a:latin typeface="Helvetica Neue"/>
                <a:ea typeface="Hiragino Sans GB"/>
              </a:rPr>
              <a:t>哪里床位不够，就去哪里。</a:t>
            </a:r>
          </a:p>
        </p:txBody>
      </p:sp>
      <p:pic>
        <p:nvPicPr>
          <p:cNvPr id="11" name="Picture 10" descr="大型活动" title="大型活动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1920240"/>
            <a:ext cx="310896" cy="3108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417320" y="1947672"/>
            <a:ext cx="5486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60">
                <a:solidFill>
                  <a:srgbClr val="82827C"/>
                </a:solidFill>
                <a:latin typeface="Menlo"/>
                <a:ea typeface="Hiragino Sans GB"/>
              </a:rPr>
              <a:t>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47672" y="1828800"/>
            <a:ext cx="3886200" cy="40233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200" b="0" i="0">
                <a:solidFill>
                  <a:srgbClr val="F2F2EE"/>
                </a:solidFill>
                <a:latin typeface="Helvetica Neue"/>
                <a:ea typeface="Hiragino Sans GB"/>
              </a:rPr>
              <a:t>大型活动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" y="2377440"/>
            <a:ext cx="5852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 spc="220">
                <a:solidFill>
                  <a:srgbClr val="82827C"/>
                </a:solidFill>
                <a:latin typeface="Menlo"/>
                <a:ea typeface="Hiragino Sans GB"/>
              </a:rPr>
              <a:t>每月主攻一场 · 人数照第8页所载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" y="2770632"/>
            <a:ext cx="16459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40">
                <a:solidFill>
                  <a:srgbClr val="82827C"/>
                </a:solidFill>
                <a:latin typeface="Menlo"/>
                <a:ea typeface="Hiragino Sans GB"/>
              </a:rPr>
              <a:t>OCTOBERFEST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697480" y="2743200"/>
            <a:ext cx="3246120" cy="173736"/>
          </a:xfrm>
          <a:prstGeom prst="rect">
            <a:avLst/>
          </a:prstGeom>
          <a:solidFill>
            <a:srgbClr val="6E6E6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071616" y="2734056"/>
            <a:ext cx="1280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00">
                <a:solidFill>
                  <a:srgbClr val="82827C"/>
                </a:solidFill>
                <a:latin typeface="Menlo"/>
                <a:ea typeface="Hiragino Sans GB"/>
              </a:rPr>
              <a:t>6M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60120" y="3227832"/>
            <a:ext cx="16459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40">
                <a:solidFill>
                  <a:srgbClr val="82827C"/>
                </a:solidFill>
                <a:latin typeface="Menlo"/>
                <a:ea typeface="Hiragino Sans GB"/>
              </a:rPr>
              <a:t>EUROCUP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697480" y="3200400"/>
            <a:ext cx="1623060" cy="173736"/>
          </a:xfrm>
          <a:prstGeom prst="rect">
            <a:avLst/>
          </a:prstGeom>
          <a:solidFill>
            <a:srgbClr val="6E6E6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448555" y="3191256"/>
            <a:ext cx="1280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00">
                <a:solidFill>
                  <a:srgbClr val="82827C"/>
                </a:solidFill>
                <a:latin typeface="Menlo"/>
                <a:ea typeface="Hiragino Sans GB"/>
              </a:rPr>
              <a:t>3M+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60120" y="3685032"/>
            <a:ext cx="16459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40">
                <a:solidFill>
                  <a:srgbClr val="82827C"/>
                </a:solidFill>
                <a:latin typeface="Menlo"/>
                <a:ea typeface="Hiragino Sans GB"/>
              </a:rPr>
              <a:t>SUMMERFEST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697480" y="3657600"/>
            <a:ext cx="541020" cy="173736"/>
          </a:xfrm>
          <a:prstGeom prst="rect">
            <a:avLst/>
          </a:prstGeom>
          <a:solidFill>
            <a:srgbClr val="6E6E6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366516" y="3648456"/>
            <a:ext cx="1280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00">
                <a:solidFill>
                  <a:srgbClr val="82827C"/>
                </a:solidFill>
                <a:latin typeface="Menlo"/>
                <a:ea typeface="Hiragino Sans GB"/>
              </a:rPr>
              <a:t>1M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0120" y="4142232"/>
            <a:ext cx="16459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40">
                <a:solidFill>
                  <a:srgbClr val="82827C"/>
                </a:solidFill>
                <a:latin typeface="Menlo"/>
                <a:ea typeface="Hiragino Sans GB"/>
              </a:rPr>
              <a:t>MARDI GRAS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697480" y="4114800"/>
            <a:ext cx="432816" cy="173736"/>
          </a:xfrm>
          <a:prstGeom prst="rect">
            <a:avLst/>
          </a:prstGeom>
          <a:solidFill>
            <a:srgbClr val="6E6E6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258312" y="4105656"/>
            <a:ext cx="1280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00">
                <a:solidFill>
                  <a:srgbClr val="82827C"/>
                </a:solidFill>
                <a:latin typeface="Menlo"/>
                <a:ea typeface="Hiragino Sans GB"/>
              </a:rPr>
              <a:t>800,000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0120" y="4599432"/>
            <a:ext cx="16459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40">
                <a:solidFill>
                  <a:srgbClr val="82827C"/>
                </a:solidFill>
                <a:latin typeface="Menlo"/>
                <a:ea typeface="Hiragino Sans GB"/>
              </a:rPr>
              <a:t>CEBIT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697480" y="4572000"/>
            <a:ext cx="378714" cy="173736"/>
          </a:xfrm>
          <a:prstGeom prst="rect">
            <a:avLst/>
          </a:prstGeom>
          <a:solidFill>
            <a:srgbClr val="6E6E6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204210" y="4562856"/>
            <a:ext cx="1280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00">
                <a:solidFill>
                  <a:srgbClr val="82827C"/>
                </a:solidFill>
                <a:latin typeface="Menlo"/>
                <a:ea typeface="Hiragino Sans GB"/>
              </a:rPr>
              <a:t>700,000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697480" y="4919472"/>
            <a:ext cx="3246120" cy="8229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697480" y="4974336"/>
            <a:ext cx="3246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0">
                <a:solidFill>
                  <a:srgbClr val="82827C"/>
                </a:solidFill>
                <a:latin typeface="Menlo"/>
                <a:ea typeface="Hiragino Sans GB"/>
              </a:rPr>
              <a:t>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697480" y="4974336"/>
            <a:ext cx="3246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0">
                <a:solidFill>
                  <a:srgbClr val="82827C"/>
                </a:solidFill>
                <a:latin typeface="Menlo"/>
                <a:ea typeface="Hiragino Sans GB"/>
              </a:rPr>
              <a:t>6M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60120" y="5317236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1147572" y="5317236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1335024" y="5317236"/>
            <a:ext cx="137160" cy="68580"/>
          </a:xfrm>
          <a:prstGeom prst="rect">
            <a:avLst/>
          </a:prstGeom>
          <a:noFill/>
          <a:ln w="11430">
            <a:solidFill>
              <a:srgbClr val="3A3A3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618487" y="5234940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00">
                <a:solidFill>
                  <a:srgbClr val="82827C"/>
                </a:solidFill>
                <a:latin typeface="Menlo"/>
                <a:ea typeface="Hiragino Sans GB"/>
              </a:rPr>
              <a:t>无出处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903720" y="1865376"/>
            <a:ext cx="8229" cy="3941064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8" name="Picture 37" descr="合作伙伴" title="合作伙伴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1920240"/>
            <a:ext cx="310896" cy="310896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7772400" y="1947672"/>
            <a:ext cx="5486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60">
                <a:solidFill>
                  <a:srgbClr val="82827C"/>
                </a:solidFill>
                <a:latin typeface="Menlo"/>
                <a:ea typeface="Hiragino Sans GB"/>
              </a:rPr>
              <a:t>02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302752" y="1828800"/>
            <a:ext cx="3886200" cy="40233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200" b="0" i="0">
                <a:solidFill>
                  <a:srgbClr val="F2F2EE"/>
                </a:solidFill>
                <a:latin typeface="Helvetica Neue"/>
                <a:ea typeface="Hiragino Sans GB"/>
              </a:rPr>
              <a:t>合作伙伴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15200" y="2432304"/>
            <a:ext cx="3886200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廉价与另类旅行平台：GoLoco, Kayak, Orbitz。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315200" y="3145536"/>
            <a:ext cx="3886200" cy="8229"/>
          </a:xfrm>
          <a:prstGeom prst="rect">
            <a:avLst/>
          </a:prstGeom>
          <a:solidFill>
            <a:srgbClr val="26262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43" name="Picture 42" descr="craigslist 双发" title="craigslist 双发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3401568"/>
            <a:ext cx="310896" cy="310896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7772400" y="3429000"/>
            <a:ext cx="5486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160">
                <a:solidFill>
                  <a:srgbClr val="82827C"/>
                </a:solidFill>
                <a:latin typeface="Menlo"/>
                <a:ea typeface="Hiragino Sans GB"/>
              </a:rPr>
              <a:t>03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302752" y="3310128"/>
            <a:ext cx="3886200" cy="40233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0" i="0">
                <a:solidFill>
                  <a:srgbClr val="F2F2EE"/>
                </a:solidFill>
                <a:latin typeface="Helvetica Neue"/>
                <a:ea typeface="Hiragino Sans GB"/>
              </a:rPr>
              <a:t>CRAIGSLIST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315200" y="3913632"/>
            <a:ext cx="3886200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一个同步发布功能</a:t>
            </a: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1350" b="0" i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在我们这儿挂一次，</a:t>
            </a:r>
          </a:p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那边也会同时挂上。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315200" y="4645152"/>
            <a:ext cx="3886200" cy="8229"/>
          </a:xfrm>
          <a:prstGeom prst="rect">
            <a:avLst/>
          </a:prstGeom>
          <a:solidFill>
            <a:srgbClr val="3A3A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315200" y="4764024"/>
            <a:ext cx="3886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 spc="240">
                <a:solidFill>
                  <a:srgbClr val="A6A6A0"/>
                </a:solidFill>
                <a:latin typeface="Menlo"/>
                <a:ea typeface="Hiragino Sans GB"/>
              </a:rPr>
              <a:t>解读</a:t>
            </a:r>
            <a:r>
              <a:rPr sz="850" b="0" i="0" spc="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850" b="0" i="0" spc="240">
                <a:solidFill>
                  <a:srgbClr val="A6A6A0"/>
                </a:solidFill>
                <a:latin typeface="Hiragino Sans GB"/>
                <a:ea typeface="Hiragino Sans GB"/>
              </a:rPr>
              <a:t>—</a:t>
            </a:r>
            <a:r>
              <a:rPr sz="850" b="0" i="0" spc="240">
                <a:solidFill>
                  <a:srgbClr val="A6A6A0"/>
                </a:solidFill>
                <a:latin typeface="Menlo"/>
                <a:ea typeface="Hiragino Sans GB"/>
              </a:rPr>
              <a:t>为什么是大型活动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315200" y="5029200"/>
            <a:ext cx="3886200" cy="10972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一场大会能把一座城市的酒店库存订空一周。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A6A6A0"/>
                </a:solidFill>
                <a:latin typeface="Helvetica Neue"/>
                <a:ea typeface="Hiragino Sans GB"/>
              </a:rPr>
              <a:t>那一刻，旅行者才愿意试一种陌生的住宿方式。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