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欢迎。脱口秀是我们拥有的最年轻、也最赤裸的艺术形式之一 —— 它的历史比多数人以为的更短、也更奇怪。让我们从综艺舞台，一路追到你口袋里的那部手机。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今天，有三股力量在决定谁会被听见：流媒体专场经济、播客，以及短视频切片。据传顶端的钱非常可观，但请注意，内核从未改变 —— 依旧是一个人，一支话筒，和一屋子人在决定笑不笑。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每一种风格底下，都是同一台机器。铺垫把你引向一处；包袱把它打破。围着它的是一套工具 —— 前提、扮演、加包袱、回扣 —— 但归根结底，永远是先搭起一个预期，再把它打破。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它为什么重要？因为一个人，只带着一个观点，就能把满屋子人不敢说的话说出来。这并不小 —— Lenny Bruce 为此坐过牢，Carlin 的一段表演一路打到了最高法院。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这段历史每晚都在以微缩的方式重演：灯光亮起，有人走向话筒，一切重新开始。谢谢大家。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把脱口秀拆到底，几乎什么都不剩：一个人，一支话筒，一个房间。没有布景，没有搭档，也没有可以藏身的角色。人设就是表演者本人，而每个笑话都是一次小小的论证 —— 关于这个世界到底是怎么运转的。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它不是一夜之间成形的。整个 1800s 晚期到 1900s 初，单人喜剧只是拥挤综艺节目单上的一档；而喜剧独白也从巡回演讲里长出来 —— Mark Twain 就是讲台上的幽默家之一。谁算得上「第一个」现代脱口秀，确实众说纷纭；这门形式有很多位父母。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改变一切的，是那个房间。1950s 杂耍剧场消亡、电视登场，喜剧搬进了夜总会 —— 在那里，一位演员可以独自撑起整场演出，并开始以本人的身份说话，而不再只是抖段子。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50、60 年代给了我们「会思考的喜剧演员」。Mort Sahl 做政治讽刺；Lenny Bruce 因不断挑战尺度而被捕；Bob Newhart 的处女作，则是首张拿下格莱美年度专辑的喜剧唱片。段子，从此成了创作。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接着，70 年代把它彻底炸开。Richard Pryor 把自己的人生与伤痛化作素材，George Carlin 把自己重塑为批判语言与权力的人，Joan Rivers 则作为女性冲在最前线、打破壁垒。喜剧不再是笑话，而成了自传，成了社会论辩。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70、80 年代把它工业化了。专门的俱乐部 —— 洛杉矶和伦敦的 Comedy Store、纽约的 Comedy Cellar —— 给了演员夜夜登台的舞台，有线电视又把他们送往各地。数百家俱乐部开张；随后，过度饱和在 90 年代初戳破了泡沫。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一旦你自己的观点成了素材，这门形式就开始分岔。日常的观察式喜剧、超现实的金句、反俱乐部的另类场景、长篇自剖的叙事 —— 都是对「怎样才像我自己」的不同回答。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然后，它走向了世界。英国的另类喜剧在 1979 年重启了这门形式，一代人之后，它又在印度、阿拉伯世界、南非和中国扎下根 —— 通常以一种新的语言重新发明自己。中国的脱口秀场景一度爆发，2023 年遭遇重挫，又在 2024 年回归。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4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rcRect t="7812" b="781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1A140E">
                  <a:alpha val="10000"/>
                </a:srgbClr>
              </a:gs>
              <a:gs pos="44000">
                <a:srgbClr val="1A140E">
                  <a:alpha val="40000"/>
                </a:srgbClr>
              </a:gs>
              <a:gs pos="100000">
                <a:srgbClr val="1A140E">
                  <a:alpha val="74000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1737360"/>
            <a:ext cx="6126480" cy="3406140"/>
          </a:xfrm>
          <a:prstGeom prst="rect">
            <a:avLst/>
          </a:prstGeom>
          <a:gradFill>
            <a:gsLst>
              <a:gs pos="0">
                <a:srgbClr val="1A140E">
                  <a:alpha val="64000"/>
                </a:srgbClr>
              </a:gs>
              <a:gs pos="100000">
                <a:srgbClr val="1A140E">
                  <a:alpha val="0"/>
                </a:srgbClr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228600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240">
                <a:solidFill>
                  <a:srgbClr val="A9792E"/>
                </a:solidFill>
                <a:latin typeface="Courier New"/>
                <a:ea typeface="Hiragino Sans GB"/>
              </a:rPr>
              <a:t>SLIDE-MAKER · 画廊示例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578608"/>
            <a:ext cx="7955279" cy="14630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4600" b="1" i="0">
                <a:solidFill>
                  <a:srgbClr val="F1E9D8"/>
                </a:solidFill>
                <a:latin typeface="Georgia"/>
                <a:ea typeface="Hiragino Sans GB"/>
              </a:rPr>
              <a:t>脱口秀的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4600" b="1" i="0">
                <a:solidFill>
                  <a:srgbClr val="F1E9D8"/>
                </a:solidFill>
                <a:latin typeface="Georgia"/>
                <a:ea typeface="Hiragino Sans GB"/>
              </a:rPr>
              <a:t>简明历史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4041648"/>
            <a:ext cx="1371600" cy="54864"/>
          </a:xfrm>
          <a:prstGeom prst="rect">
            <a:avLst/>
          </a:prstGeom>
          <a:solidFill>
            <a:srgbClr val="D44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7680960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0" i="1">
                <a:solidFill>
                  <a:srgbClr val="9C9284"/>
                </a:solidFill>
                <a:latin typeface="Georgia"/>
                <a:ea typeface="Hiragino Sans GB"/>
              </a:rPr>
              <a:t>一个人，一支话筒，和把话说出口的胆量。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4718304"/>
            <a:ext cx="7863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9C9284"/>
                </a:solidFill>
                <a:latin typeface="Courier New"/>
                <a:ea typeface="Hiragino Sans GB"/>
              </a:rPr>
              <a:t>起源 → 黄金年代 → 走向世界 → 当下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E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00">
                <a:solidFill>
                  <a:srgbClr val="6E5E46"/>
                </a:solidFill>
                <a:latin typeface="Courier New"/>
                <a:ea typeface="Hiragino Sans GB"/>
              </a:rPr>
              <a:t>今天的行业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24211A"/>
                </a:solidFill>
                <a:latin typeface="Georgia"/>
                <a:ea typeface="Hiragino Sans GB"/>
              </a:rPr>
              <a:t>重塑话筒的三股力量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54176"/>
            <a:ext cx="1188720" cy="45720"/>
          </a:xfrm>
          <a:prstGeom prst="rect">
            <a:avLst/>
          </a:prstGeom>
          <a:solidFill>
            <a:srgbClr val="B02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 rot="21120000">
            <a:off x="7680960" y="457200"/>
            <a:ext cx="1243584" cy="365760"/>
          </a:xfrm>
          <a:prstGeom prst="rect">
            <a:avLst/>
          </a:prstGeom>
          <a:noFill/>
          <a:ln w="20320">
            <a:solidFill>
              <a:srgbClr val="A979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680960" y="457200"/>
            <a:ext cx="1243584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A9792E"/>
                </a:solidFill>
                <a:latin typeface="Arial"/>
                <a:ea typeface="Hiragino Sans GB"/>
              </a:rPr>
              <a:t>截至 2026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050791"/>
            <a:ext cx="8046720" cy="498347"/>
          </a:xfrm>
          <a:prstGeom prst="roundRect">
            <a:avLst>
              <a:gd name="adj" fmla="val 8000"/>
            </a:avLst>
          </a:prstGeom>
          <a:solidFill>
            <a:srgbClr val="EA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4090659"/>
            <a:ext cx="64008" cy="418612"/>
          </a:xfrm>
          <a:prstGeom prst="rect">
            <a:avLst/>
          </a:prstGeom>
          <a:solidFill>
            <a:srgbClr val="B02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8096" y="4050791"/>
            <a:ext cx="7644384" cy="498347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B02E24"/>
                </a:solidFill>
                <a:latin typeface="Arial"/>
                <a:ea typeface="Hiragino Sans GB"/>
              </a:rPr>
              <a:t>依旧  </a:t>
            </a:r>
            <a:r>
              <a:rPr sz="1250" b="0" i="0">
                <a:solidFill>
                  <a:srgbClr val="24211A"/>
                </a:solidFill>
                <a:latin typeface="Arial"/>
                <a:ea typeface="Hiragino Sans GB"/>
              </a:rPr>
              <a:t>内核从未改变：一个人，一支话筒，和一屋子人决定笑不笑。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65760" y="1755648"/>
            <a:ext cx="2560319" cy="1984248"/>
          </a:xfrm>
          <a:prstGeom prst="roundRect">
            <a:avLst>
              <a:gd name="adj" fmla="val 8000"/>
            </a:avLst>
          </a:prstGeom>
          <a:solidFill>
            <a:srgbClr val="F8F2E5"/>
          </a:solidFill>
          <a:ln w="13970">
            <a:solidFill>
              <a:srgbClr val="D8CF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03504" y="1975104"/>
            <a:ext cx="512064" cy="512064"/>
          </a:xfrm>
          <a:prstGeom prst="roundRect">
            <a:avLst>
              <a:gd name="adj" fmla="val 24000"/>
            </a:avLst>
          </a:prstGeom>
          <a:solidFill>
            <a:srgbClr val="F1E4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tabler_device-tv_B02E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40" y="2108240"/>
            <a:ext cx="245790" cy="24579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03504" y="2596896"/>
            <a:ext cx="210311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24211A"/>
                </a:solidFill>
                <a:latin typeface="Georgia"/>
                <a:ea typeface="Hiragino Sans GB"/>
              </a:rPr>
              <a:t>专场经济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504" y="2962656"/>
            <a:ext cx="2103119" cy="6492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8B8271"/>
                </a:solidFill>
                <a:latin typeface="Arial"/>
                <a:ea typeface="Hiragino Sans GB"/>
              </a:rPr>
              <a:t>招牌式的流媒体上线 —— 据传顶端能谈到八位数的合约。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291839" y="1755648"/>
            <a:ext cx="2560319" cy="1984248"/>
          </a:xfrm>
          <a:prstGeom prst="roundRect">
            <a:avLst>
              <a:gd name="adj" fmla="val 8000"/>
            </a:avLst>
          </a:prstGeom>
          <a:solidFill>
            <a:srgbClr val="F8F2E5"/>
          </a:solidFill>
          <a:ln w="13970">
            <a:solidFill>
              <a:srgbClr val="D8CF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3529583" y="1975104"/>
            <a:ext cx="512064" cy="512064"/>
          </a:xfrm>
          <a:prstGeom prst="roundRect">
            <a:avLst>
              <a:gd name="adj" fmla="val 24000"/>
            </a:avLst>
          </a:prstGeom>
          <a:solidFill>
            <a:srgbClr val="F1E4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tabler_headphones_B02E2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2720" y="2108240"/>
            <a:ext cx="245790" cy="24579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529583" y="2596896"/>
            <a:ext cx="210311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24211A"/>
                </a:solidFill>
                <a:latin typeface="Georgia"/>
                <a:ea typeface="Hiragino Sans GB"/>
              </a:rPr>
              <a:t>播客舞台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29583" y="2962656"/>
            <a:ext cx="2103119" cy="6492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8B8271"/>
                </a:solidFill>
                <a:latin typeface="Arial"/>
                <a:ea typeface="Hiragino Sans GB"/>
              </a:rPr>
              <a:t>每周更新的节目，如今直接为演员积累观众。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17919" y="1755648"/>
            <a:ext cx="2560319" cy="1984248"/>
          </a:xfrm>
          <a:prstGeom prst="roundRect">
            <a:avLst>
              <a:gd name="adj" fmla="val 8000"/>
            </a:avLst>
          </a:prstGeom>
          <a:solidFill>
            <a:srgbClr val="F8F2E5"/>
          </a:solidFill>
          <a:ln w="13970">
            <a:solidFill>
              <a:srgbClr val="D8CF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455663" y="1975104"/>
            <a:ext cx="512064" cy="512064"/>
          </a:xfrm>
          <a:prstGeom prst="roundRect">
            <a:avLst>
              <a:gd name="adj" fmla="val 24000"/>
            </a:avLst>
          </a:prstGeom>
          <a:solidFill>
            <a:srgbClr val="F1E4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tabler_player-play_B02E2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800" y="2108240"/>
            <a:ext cx="245790" cy="24579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455663" y="2596896"/>
            <a:ext cx="210311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24211A"/>
                </a:solidFill>
                <a:latin typeface="Georgia"/>
                <a:ea typeface="Hiragino Sans GB"/>
              </a:rPr>
              <a:t>切片机器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55663" y="2962656"/>
            <a:ext cx="2103119" cy="6492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8B8271"/>
                </a:solidFill>
                <a:latin typeface="Arial"/>
                <a:ea typeface="Hiragino Sans GB"/>
              </a:rPr>
              <a:t>一段 40 秒的段子，传得比电视时代远得多。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4759452"/>
            <a:ext cx="5852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B8271"/>
                </a:solidFill>
                <a:latin typeface="Courier New"/>
                <a:ea typeface="Hiragino Sans GB"/>
              </a:rPr>
              <a:t>脱口秀简史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B8271"/>
                </a:solidFill>
                <a:latin typeface="Courier New"/>
                <a:ea typeface="Hiragino Sans GB"/>
              </a:rPr>
              <a:t>10 / 13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E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00">
                <a:solidFill>
                  <a:srgbClr val="6E5E46"/>
                </a:solidFill>
                <a:latin typeface="Courier New"/>
                <a:ea typeface="Hiragino Sans GB"/>
              </a:rPr>
              <a:t>手艺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24211A"/>
                </a:solidFill>
                <a:latin typeface="Georgia"/>
                <a:ea typeface="Hiragino Sans GB"/>
              </a:rPr>
              <a:t>一个笑话的解剖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86688"/>
            <a:ext cx="1188720" cy="45720"/>
          </a:xfrm>
          <a:prstGeom prst="rect">
            <a:avLst/>
          </a:prstGeom>
          <a:solidFill>
            <a:srgbClr val="B02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408176"/>
            <a:ext cx="813816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1">
                <a:solidFill>
                  <a:srgbClr val="8B8271"/>
                </a:solidFill>
                <a:latin typeface="Georgia"/>
                <a:ea typeface="Hiragino Sans GB"/>
              </a:rPr>
              <a:t>每一种风格底下，都是同一台机器：一个把你引向一处的铺垫，一句把它打破的包袱。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938528"/>
            <a:ext cx="8046720" cy="8229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24211A"/>
                </a:solidFill>
                <a:latin typeface="Georgia"/>
                <a:ea typeface="Georgia"/>
              </a:rPr>
              <a:t>铺垫</a:t>
            </a:r>
            <a:r>
              <a:rPr sz="3000" b="1" i="0">
                <a:solidFill>
                  <a:srgbClr val="B02E24"/>
                </a:solidFill>
                <a:latin typeface="Georgia"/>
                <a:ea typeface="Georgia"/>
              </a:rPr>
              <a:t>  →  </a:t>
            </a:r>
            <a:r>
              <a:rPr sz="2800" b="1" i="0">
                <a:solidFill>
                  <a:srgbClr val="B02E24"/>
                </a:solidFill>
                <a:latin typeface="Georgia"/>
                <a:ea typeface="Georgia"/>
              </a:rPr>
              <a:t>包袱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688336"/>
            <a:ext cx="3566160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1">
                <a:solidFill>
                  <a:srgbClr val="8B8271"/>
                </a:solidFill>
                <a:latin typeface="Arial"/>
                <a:ea typeface="Hiragino Sans GB"/>
              </a:rPr>
              <a:t>搭起预期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0" y="2688336"/>
            <a:ext cx="3566160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1">
                <a:solidFill>
                  <a:srgbClr val="B02E24"/>
                </a:solidFill>
                <a:latin typeface="Arial"/>
                <a:ea typeface="Hiragino Sans GB"/>
              </a:rPr>
              <a:t>打破它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3163824"/>
            <a:ext cx="8046720" cy="10972"/>
          </a:xfrm>
          <a:prstGeom prst="rect">
            <a:avLst/>
          </a:prstGeom>
          <a:solidFill>
            <a:srgbClr val="D8C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5760" y="3328416"/>
            <a:ext cx="329184" cy="45720"/>
          </a:xfrm>
          <a:prstGeom prst="rect">
            <a:avLst/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5760" y="3456432"/>
            <a:ext cx="189737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4211A"/>
                </a:solidFill>
                <a:latin typeface="Georgia"/>
                <a:ea typeface="Hiragino Sans GB"/>
              </a:rPr>
              <a:t>前提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3803904"/>
            <a:ext cx="1897379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8B8271"/>
                </a:solidFill>
                <a:latin typeface="Arial"/>
                <a:ea typeface="Hiragino Sans GB"/>
              </a:rPr>
              <a:t>一个段子建立的立意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537459" y="3328416"/>
            <a:ext cx="329184" cy="45720"/>
          </a:xfrm>
          <a:prstGeom prst="rect">
            <a:avLst/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537459" y="3456432"/>
            <a:ext cx="189737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4211A"/>
                </a:solidFill>
                <a:latin typeface="Georgia"/>
                <a:ea typeface="Hiragino Sans GB"/>
              </a:rPr>
              <a:t>扮演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37459" y="3803904"/>
            <a:ext cx="1897379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8B8271"/>
                </a:solidFill>
                <a:latin typeface="Arial"/>
                <a:ea typeface="Hiragino Sans GB"/>
              </a:rPr>
              <a:t>把那一刻演出来，而不是描述它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09159" y="3328416"/>
            <a:ext cx="329184" cy="45720"/>
          </a:xfrm>
          <a:prstGeom prst="rect">
            <a:avLst/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709159" y="3456432"/>
            <a:ext cx="189737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4211A"/>
                </a:solidFill>
                <a:latin typeface="Georgia"/>
                <a:ea typeface="Hiragino Sans GB"/>
              </a:rPr>
              <a:t>加包袱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09159" y="3803904"/>
            <a:ext cx="1897379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8B8271"/>
                </a:solidFill>
                <a:latin typeface="Arial"/>
                <a:ea typeface="Hiragino Sans GB"/>
              </a:rPr>
              <a:t>在同一个包袱上再抖一个笑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80859" y="3328416"/>
            <a:ext cx="329184" cy="45720"/>
          </a:xfrm>
          <a:prstGeom prst="rect">
            <a:avLst/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80859" y="3456432"/>
            <a:ext cx="1897379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4211A"/>
                </a:solidFill>
                <a:latin typeface="Georgia"/>
                <a:ea typeface="Hiragino Sans GB"/>
              </a:rPr>
              <a:t>回扣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80859" y="3803904"/>
            <a:ext cx="1897379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8B8271"/>
                </a:solidFill>
                <a:latin typeface="Arial"/>
                <a:ea typeface="Hiragino Sans GB"/>
              </a:rPr>
              <a:t>后面的笑话回收前面埋下的梗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4759452"/>
            <a:ext cx="5852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B8271"/>
                </a:solidFill>
                <a:latin typeface="Courier New"/>
                <a:ea typeface="Hiragino Sans GB"/>
              </a:rPr>
              <a:t>脱口秀简史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B8271"/>
                </a:solidFill>
                <a:latin typeface="Courier New"/>
                <a:ea typeface="Hiragino Sans GB"/>
              </a:rPr>
              <a:t>11 / 13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4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rcRect t="16379" b="16379"/>
          <a:stretch>
            <a:fillRect/>
          </a:stretch>
        </p:blipFill>
        <p:spPr>
          <a:xfrm>
            <a:off x="3474720" y="320039"/>
            <a:ext cx="5303520" cy="35661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493776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00">
                <a:solidFill>
                  <a:srgbClr val="A9792E"/>
                </a:solidFill>
                <a:latin typeface="Courier New"/>
                <a:ea typeface="Hiragino Sans GB"/>
              </a:rPr>
              <a:t>这门手艺为何重要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822960"/>
            <a:ext cx="640080" cy="6400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400" b="1" i="0">
                <a:solidFill>
                  <a:srgbClr val="D4402E"/>
                </a:solidFill>
                <a:latin typeface="Georgia"/>
                <a:ea typeface="Hiragino Sans GB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371600"/>
            <a:ext cx="6309360" cy="73761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0" i="1">
                <a:solidFill>
                  <a:srgbClr val="F1E9D8"/>
                </a:solidFill>
                <a:latin typeface="Georgia"/>
                <a:ea typeface="Hiragino Sans GB"/>
              </a:rPr>
              <a:t>一个人，除了一个观点手无寸铁，却能把满屋子人不敢说出口的话，说出来。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218944"/>
            <a:ext cx="6309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8B8271"/>
                </a:solidFill>
                <a:latin typeface="Arial"/>
                <a:ea typeface="Hiragino Sans GB"/>
              </a:rPr>
              <a:t>— 脱口秀始终不变的交易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" y="3456432"/>
            <a:ext cx="960120" cy="365760"/>
          </a:xfrm>
          <a:prstGeom prst="roundRect">
            <a:avLst>
              <a:gd name="adj" fmla="val 50000"/>
            </a:avLst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6928" y="3456432"/>
            <a:ext cx="960120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111111"/>
                </a:solidFill>
                <a:latin typeface="Arial"/>
                <a:ea typeface="Hiragino Sans GB"/>
              </a:rPr>
              <a:t>1961–64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00784" y="3474720"/>
            <a:ext cx="7223760" cy="5029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9C9284"/>
                </a:solidFill>
                <a:latin typeface="Arial"/>
                <a:ea typeface="Hiragino Sans GB"/>
              </a:rPr>
              <a:t>Lenny Bruce 因猥亵一次次入狱 —— 2003 年获纽约州特赦。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4041648"/>
            <a:ext cx="960120" cy="365760"/>
          </a:xfrm>
          <a:prstGeom prst="roundRect">
            <a:avLst>
              <a:gd name="adj" fmla="val 50000"/>
            </a:avLst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4041648"/>
            <a:ext cx="960120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111111"/>
                </a:solidFill>
                <a:latin typeface="Arial"/>
                <a:ea typeface="Hiragino Sans GB"/>
              </a:rPr>
              <a:t>1978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00784" y="4059935"/>
            <a:ext cx="7223760" cy="5029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9C9284"/>
                </a:solidFill>
                <a:latin typeface="Arial"/>
                <a:ea typeface="Hiragino Sans GB"/>
              </a:rPr>
              <a:t>George Carlin 的一段表演打到了最高法院 —— 即 FCC v. Pacifica 案。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4759452"/>
            <a:ext cx="5852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9C9284"/>
                </a:solidFill>
                <a:latin typeface="Courier New"/>
                <a:ea typeface="Hiragino Sans GB"/>
              </a:rPr>
              <a:t>脱口秀简史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9C9284"/>
                </a:solidFill>
                <a:latin typeface="Courier New"/>
                <a:ea typeface="Hiragino Sans GB"/>
              </a:rPr>
              <a:t>12 / 13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4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1A140E">
                  <a:alpha val="80000"/>
                </a:srgbClr>
              </a:gs>
              <a:gs pos="60000">
                <a:srgbClr val="1A140E">
                  <a:alpha val="44000"/>
                </a:srgbClr>
              </a:gs>
              <a:gs pos="100000">
                <a:srgbClr val="1A140E">
                  <a:alpha val="0"/>
                </a:srgbClr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3017520"/>
            <a:ext cx="9144000" cy="2125980"/>
          </a:xfrm>
          <a:prstGeom prst="rect">
            <a:avLst/>
          </a:prstGeom>
          <a:gradFill>
            <a:gsLst>
              <a:gs pos="0">
                <a:srgbClr val="1A140E">
                  <a:alpha val="0"/>
                </a:srgbClr>
              </a:gs>
              <a:gs pos="100000">
                <a:srgbClr val="1A140E">
                  <a:alpha val="62000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883664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 spc="260">
                <a:solidFill>
                  <a:srgbClr val="A9792E"/>
                </a:solidFill>
                <a:latin typeface="Courier New"/>
                <a:ea typeface="Hiragino Sans GB"/>
              </a:rPr>
              <a:t>谢幕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94560"/>
            <a:ext cx="7863840" cy="13716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2800" b="1" i="0">
                <a:solidFill>
                  <a:srgbClr val="F1E9D8"/>
                </a:solidFill>
                <a:latin typeface="Georgia"/>
                <a:ea typeface="Hiragino Sans GB"/>
              </a:rPr>
              <a:t>灯光亮起。</a:t>
            </a:r>
          </a:p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2800" b="1" i="0">
                <a:solidFill>
                  <a:srgbClr val="F1E9D8"/>
                </a:solidFill>
                <a:latin typeface="Georgia"/>
                <a:ea typeface="Hiragino Sans GB"/>
              </a:rPr>
              <a:t>有人走向话筒。</a:t>
            </a:r>
          </a:p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200"/>
              </a:spcAft>
            </a:pPr>
            <a:r>
              <a:rPr sz="2800" b="1" i="0">
                <a:solidFill>
                  <a:srgbClr val="F1E9D8"/>
                </a:solidFill>
                <a:latin typeface="Georgia"/>
                <a:ea typeface="Hiragino Sans GB"/>
              </a:rPr>
              <a:t>一切重新开始。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584448"/>
            <a:ext cx="1371600" cy="54864"/>
          </a:xfrm>
          <a:prstGeom prst="rect">
            <a:avLst/>
          </a:prstGeom>
          <a:solidFill>
            <a:srgbClr val="D44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3803904"/>
            <a:ext cx="7863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A9792E"/>
                </a:solidFill>
                <a:latin typeface="Courier New"/>
                <a:ea typeface="Hiragino Sans GB"/>
              </a:rPr>
              <a:t>来源  </a:t>
            </a:r>
            <a:r>
              <a:rPr sz="950" b="0" i="0">
                <a:solidFill>
                  <a:srgbClr val="9C9284"/>
                </a:solidFill>
                <a:latin typeface="Courier New"/>
                <a:ea typeface="Hiragino Sans GB"/>
              </a:rPr>
              <a:t>Britannica · Wikipedia · GRAMMY.com · press &amp; archival reporting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4114800"/>
            <a:ext cx="7863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A9792E"/>
                </a:solidFill>
                <a:latin typeface="Courier New"/>
                <a:ea typeface="Hiragino Sans GB"/>
              </a:rPr>
              <a:t>制作于  </a:t>
            </a:r>
            <a:r>
              <a:rPr sz="950" b="0" i="0">
                <a:solidFill>
                  <a:srgbClr val="9C9284"/>
                </a:solidFill>
                <a:latin typeface="Courier New"/>
                <a:ea typeface="Hiragino Sans GB"/>
              </a:rPr>
              <a:t>slide-maker  ·  一套「Lights Down」编辑风模板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9C9284"/>
                </a:solidFill>
                <a:latin typeface="Courier New"/>
                <a:ea typeface="Hiragino Sans GB"/>
              </a:rPr>
              <a:t>13 / 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E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00">
                <a:solidFill>
                  <a:srgbClr val="6E5E46"/>
                </a:solidFill>
                <a:latin typeface="Courier New"/>
                <a:ea typeface="Hiragino Sans GB"/>
              </a:rPr>
              <a:t>这门手艺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24211A"/>
                </a:solidFill>
                <a:latin typeface="Georgia"/>
                <a:ea typeface="Hiragino Sans GB"/>
              </a:rPr>
              <a:t>一个声音，没有安全网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86688"/>
            <a:ext cx="1188720" cy="45720"/>
          </a:xfrm>
          <a:prstGeom prst="rect">
            <a:avLst/>
          </a:prstGeom>
          <a:solidFill>
            <a:srgbClr val="B02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481328"/>
            <a:ext cx="8138160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24211A"/>
                </a:solidFill>
                <a:latin typeface="Georgia"/>
                <a:ea typeface="Hiragino Sans GB"/>
              </a:rPr>
              <a:t>一位表演者用自己的声音</a:t>
            </a:r>
            <a:r>
              <a:rPr sz="1800" b="1" i="0">
                <a:solidFill>
                  <a:srgbClr val="B02E24"/>
                </a:solidFill>
                <a:latin typeface="Georgia"/>
                <a:ea typeface="Hiragino Sans GB"/>
              </a:rPr>
              <a:t>直接对着全场说话</a:t>
            </a:r>
            <a:r>
              <a:rPr sz="1800" b="0" i="0">
                <a:solidFill>
                  <a:srgbClr val="24211A"/>
                </a:solidFill>
                <a:latin typeface="Georgia"/>
                <a:ea typeface="Hiragino Sans GB"/>
              </a:rPr>
              <a:t> —— 先搭起一个预期，再把它打破，逗你发笑。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566928" y="2487168"/>
            <a:ext cx="1097280" cy="36576"/>
          </a:xfrm>
          <a:prstGeom prst="rect">
            <a:avLst/>
          </a:prstGeom>
          <a:solidFill>
            <a:srgbClr val="D8C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365760" y="2743200"/>
            <a:ext cx="548640" cy="548640"/>
          </a:xfrm>
          <a:prstGeom prst="ellipse">
            <a:avLst/>
          </a:prstGeom>
          <a:solidFill>
            <a:srgbClr val="F7F1E4"/>
          </a:solidFill>
          <a:ln w="17780">
            <a:solidFill>
              <a:srgbClr val="B02E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tabler_user_B02E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06" y="2885846"/>
            <a:ext cx="263347" cy="26334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3438144"/>
            <a:ext cx="256031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24211A"/>
                </a:solidFill>
                <a:latin typeface="Georgia"/>
                <a:ea typeface="Hiragino Sans GB"/>
              </a:rPr>
              <a:t>是一个人，不是角色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822191"/>
            <a:ext cx="2560319" cy="6629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8B8271"/>
                </a:solidFill>
                <a:latin typeface="Arial"/>
                <a:ea typeface="Hiragino Sans GB"/>
              </a:rPr>
              <a:t>喜剧演员本人就是人设。</a:t>
            </a:r>
          </a:p>
        </p:txBody>
      </p:sp>
      <p:sp>
        <p:nvSpPr>
          <p:cNvPr id="12" name="Oval 11"/>
          <p:cNvSpPr/>
          <p:nvPr/>
        </p:nvSpPr>
        <p:spPr>
          <a:xfrm>
            <a:off x="3291839" y="2743200"/>
            <a:ext cx="548640" cy="548640"/>
          </a:xfrm>
          <a:prstGeom prst="ellipse">
            <a:avLst/>
          </a:prstGeom>
          <a:solidFill>
            <a:srgbClr val="F7F1E4"/>
          </a:solidFill>
          <a:ln w="17780">
            <a:solidFill>
              <a:srgbClr val="B02E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tabler_microphone-2_B02E2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486" y="2885846"/>
            <a:ext cx="263347" cy="26334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91839" y="3438144"/>
            <a:ext cx="256031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24211A"/>
                </a:solidFill>
                <a:latin typeface="Georgia"/>
                <a:ea typeface="Hiragino Sans GB"/>
              </a:rPr>
              <a:t>一支话筒，一个房间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91839" y="3822191"/>
            <a:ext cx="2560319" cy="6629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8B8271"/>
                </a:solidFill>
                <a:latin typeface="Arial"/>
                <a:ea typeface="Hiragino Sans GB"/>
              </a:rPr>
              <a:t>没有布景，没有搭档。</a:t>
            </a:r>
          </a:p>
        </p:txBody>
      </p:sp>
      <p:sp>
        <p:nvSpPr>
          <p:cNvPr id="16" name="Oval 15"/>
          <p:cNvSpPr/>
          <p:nvPr/>
        </p:nvSpPr>
        <p:spPr>
          <a:xfrm>
            <a:off x="6217919" y="2743200"/>
            <a:ext cx="548640" cy="548640"/>
          </a:xfrm>
          <a:prstGeom prst="ellipse">
            <a:avLst/>
          </a:prstGeom>
          <a:solidFill>
            <a:srgbClr val="F7F1E4"/>
          </a:solidFill>
          <a:ln w="17780">
            <a:solidFill>
              <a:srgbClr val="B02E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tabler_bulb_B02E2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566" y="2885846"/>
            <a:ext cx="263347" cy="26334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217919" y="3438144"/>
            <a:ext cx="256031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24211A"/>
                </a:solidFill>
                <a:latin typeface="Georgia"/>
                <a:ea typeface="Hiragino Sans GB"/>
              </a:rPr>
              <a:t>一个观点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19" y="3822191"/>
            <a:ext cx="2560319" cy="6629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8B8271"/>
                </a:solidFill>
                <a:latin typeface="Arial"/>
                <a:ea typeface="Hiragino Sans GB"/>
              </a:rPr>
              <a:t>每个笑话都在讲一个道理。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4759452"/>
            <a:ext cx="5852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B8271"/>
                </a:solidFill>
                <a:latin typeface="Courier New"/>
                <a:ea typeface="Hiragino Sans GB"/>
              </a:rPr>
              <a:t>脱口秀简史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B8271"/>
                </a:solidFill>
                <a:latin typeface="Courier New"/>
                <a:ea typeface="Hiragino Sans GB"/>
              </a:rPr>
              <a:t>02 / 13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E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00">
                <a:solidFill>
                  <a:srgbClr val="6E5E46"/>
                </a:solidFill>
                <a:latin typeface="Courier New"/>
                <a:ea typeface="Hiragino Sans GB"/>
              </a:rPr>
              <a:t>起源 · 1850S–1930S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24211A"/>
                </a:solidFill>
                <a:latin typeface="Georgia"/>
                <a:ea typeface="Hiragino Sans GB"/>
              </a:rPr>
              <a:t>在它还没有名字之前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86688"/>
            <a:ext cx="1188720" cy="45720"/>
          </a:xfrm>
          <a:prstGeom prst="rect">
            <a:avLst/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897880" y="182880"/>
            <a:ext cx="3154680" cy="89611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sz="7400" b="1" i="0">
                <a:solidFill>
                  <a:srgbClr val="E7DAC0"/>
                </a:solidFill>
                <a:latin typeface="Georgia"/>
                <a:ea typeface="Hiragino Sans GB"/>
              </a:rPr>
              <a:t>1900s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444752"/>
            <a:ext cx="585216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1">
                <a:solidFill>
                  <a:srgbClr val="8B8271"/>
                </a:solidFill>
                <a:latin typeface="Georgia"/>
                <a:ea typeface="Hiragino Sans GB"/>
              </a:rPr>
              <a:t>单人喜剧是慢慢浮现的 —— 综艺节目单上的一档演出，也是讲堂上那些幽默家的传人。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982980" y="2869387"/>
            <a:ext cx="7178040" cy="21945"/>
          </a:xfrm>
          <a:prstGeom prst="rect">
            <a:avLst/>
          </a:prstGeom>
          <a:solidFill>
            <a:srgbClr val="9AA0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900684" y="279806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9AA0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" y="3044952"/>
            <a:ext cx="187451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8B8271"/>
                </a:solidFill>
                <a:latin typeface="Arial"/>
                <a:ea typeface="Hiragino Sans GB"/>
              </a:rPr>
              <a:t>1850s–1918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" y="3337560"/>
            <a:ext cx="187451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4211A"/>
                </a:solidFill>
                <a:latin typeface="Arial"/>
                <a:ea typeface="Hiragino Sans GB"/>
              </a:rPr>
              <a:t>英国音乐厅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" y="3593592"/>
            <a:ext cx="205740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8B8271"/>
                </a:solidFill>
                <a:latin typeface="Arial"/>
                <a:ea typeface="Hiragino Sans GB"/>
              </a:rPr>
              <a:t>歌曲与俏皮话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293364" y="279806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9AA0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438400" y="3044952"/>
            <a:ext cx="187451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8B8271"/>
                </a:solidFill>
                <a:latin typeface="Arial"/>
                <a:ea typeface="Hiragino Sans GB"/>
              </a:rPr>
              <a:t>1880s–1930s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38400" y="3337560"/>
            <a:ext cx="187451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4211A"/>
                </a:solidFill>
                <a:latin typeface="Arial"/>
                <a:ea typeface="Hiragino Sans GB"/>
              </a:rPr>
              <a:t>美国杂耍剧场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46960" y="3593592"/>
            <a:ext cx="205740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8B8271"/>
                </a:solidFill>
                <a:latin typeface="Arial"/>
                <a:ea typeface="Hiragino Sans GB"/>
              </a:rPr>
              <a:t>综艺巡演线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86044" y="279806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9AA0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831080" y="3044952"/>
            <a:ext cx="187451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8B8271"/>
                </a:solidFill>
                <a:latin typeface="Arial"/>
                <a:ea typeface="Hiragino Sans GB"/>
              </a:rPr>
              <a:t>1860s 起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31080" y="3337560"/>
            <a:ext cx="187451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4211A"/>
                </a:solidFill>
                <a:latin typeface="Arial"/>
                <a:ea typeface="Hiragino Sans GB"/>
              </a:rPr>
              <a:t>巡回演讲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39640" y="3593592"/>
            <a:ext cx="205740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8B8271"/>
                </a:solidFill>
                <a:latin typeface="Arial"/>
                <a:ea typeface="Hiragino Sans GB"/>
              </a:rPr>
              <a:t>Twain 与讲台上的机智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78723" y="279806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223759" y="3044952"/>
            <a:ext cx="187451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A9792E"/>
                </a:solidFill>
                <a:latin typeface="Arial"/>
                <a:ea typeface="Hiragino Sans GB"/>
              </a:rPr>
              <a:t>1800s 晚期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23759" y="3337560"/>
            <a:ext cx="187451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4211A"/>
                </a:solidFill>
                <a:latin typeface="Arial"/>
                <a:ea typeface="Hiragino Sans GB"/>
              </a:rPr>
              <a:t>单人独白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040880" y="3593592"/>
            <a:ext cx="205740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8B8271"/>
                </a:solidFill>
                <a:latin typeface="Arial"/>
                <a:ea typeface="Hiragino Sans GB"/>
              </a:rPr>
              <a:t>Charley Case，公认者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4224528"/>
            <a:ext cx="8138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1">
                <a:solidFill>
                  <a:srgbClr val="8B8271"/>
                </a:solidFill>
                <a:latin typeface="Arial"/>
                <a:ea typeface="Hiragino Sans GB"/>
              </a:rPr>
              <a:t>谁算得上</a:t>
            </a:r>
            <a:r>
              <a:rPr sz="1100" b="1" i="1">
                <a:solidFill>
                  <a:srgbClr val="B02E24"/>
                </a:solidFill>
                <a:latin typeface="Arial"/>
                <a:ea typeface="Hiragino Sans GB"/>
              </a:rPr>
              <a:t>第一个</a:t>
            </a:r>
            <a:r>
              <a:rPr sz="1100" b="0" i="1">
                <a:solidFill>
                  <a:srgbClr val="8B8271"/>
                </a:solidFill>
                <a:latin typeface="Arial"/>
                <a:ea typeface="Hiragino Sans GB"/>
              </a:rPr>
              <a:t>现代脱口秀，一直有争议 —— 这门形式有很多位父母。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4759452"/>
            <a:ext cx="5852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B8271"/>
                </a:solidFill>
                <a:latin typeface="Courier New"/>
                <a:ea typeface="Hiragino Sans GB"/>
              </a:rPr>
              <a:t>脱口秀简史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B8271"/>
                </a:solidFill>
                <a:latin typeface="Courier New"/>
                <a:ea typeface="Hiragino Sans GB"/>
              </a:rPr>
              <a:t>03 / 13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E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00">
                <a:solidFill>
                  <a:srgbClr val="6E5E46"/>
                </a:solidFill>
                <a:latin typeface="Courier New"/>
                <a:ea typeface="Hiragino Sans GB"/>
              </a:rPr>
              <a:t>现代形态 · 1950S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24211A"/>
                </a:solidFill>
                <a:latin typeface="Georgia"/>
                <a:ea typeface="Hiragino Sans GB"/>
              </a:rPr>
              <a:t>夜总会改变了一切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86688"/>
            <a:ext cx="1188720" cy="45720"/>
          </a:xfrm>
          <a:prstGeom prst="rect">
            <a:avLst/>
          </a:prstGeom>
          <a:solidFill>
            <a:srgbClr val="B02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426464"/>
            <a:ext cx="813816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1">
                <a:solidFill>
                  <a:srgbClr val="8B8271"/>
                </a:solidFill>
                <a:latin typeface="Georgia"/>
                <a:ea typeface="Hiragino Sans GB"/>
              </a:rPr>
              <a:t>随着杂耍剧场没落、电视兴起，喜剧搬进了夜总会 —— 在那里，一位演员可以独自撑起整个舞台。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050791"/>
            <a:ext cx="8046720" cy="498347"/>
          </a:xfrm>
          <a:prstGeom prst="roundRect">
            <a:avLst>
              <a:gd name="adj" fmla="val 8000"/>
            </a:avLst>
          </a:prstGeom>
          <a:solidFill>
            <a:srgbClr val="EA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48640" y="4090659"/>
            <a:ext cx="64008" cy="418612"/>
          </a:xfrm>
          <a:prstGeom prst="rect">
            <a:avLst/>
          </a:prstGeom>
          <a:solidFill>
            <a:srgbClr val="B02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68096" y="4050791"/>
            <a:ext cx="7644384" cy="498347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B02E24"/>
                </a:solidFill>
                <a:latin typeface="Arial"/>
                <a:ea typeface="Hiragino Sans GB"/>
              </a:rPr>
              <a:t>转折  </a:t>
            </a:r>
            <a:r>
              <a:rPr sz="1250" b="0" i="0">
                <a:solidFill>
                  <a:srgbClr val="24211A"/>
                </a:solidFill>
                <a:latin typeface="Arial"/>
                <a:ea typeface="Hiragino Sans GB"/>
              </a:rPr>
              <a:t>喜剧的基本单位不再是笑话，而是喜剧演员本人。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65760" y="2212848"/>
            <a:ext cx="3680459" cy="1527048"/>
          </a:xfrm>
          <a:prstGeom prst="roundRect">
            <a:avLst>
              <a:gd name="adj" fmla="val 5988"/>
            </a:avLst>
          </a:prstGeom>
          <a:solidFill>
            <a:srgbClr val="EDE4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21792" y="2414016"/>
            <a:ext cx="322325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 spc="160">
                <a:solidFill>
                  <a:srgbClr val="6E5E46"/>
                </a:solidFill>
                <a:latin typeface="Courier New"/>
                <a:ea typeface="Hiragino Sans GB"/>
              </a:rPr>
              <a:t>从前 —— 综艺表演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2843784"/>
            <a:ext cx="73152" cy="73152"/>
          </a:xfrm>
          <a:prstGeom prst="rect">
            <a:avLst/>
          </a:prstGeom>
          <a:solidFill>
            <a:srgbClr val="8B82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2770632"/>
            <a:ext cx="294893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24211A"/>
                </a:solidFill>
                <a:latin typeface="Arial"/>
                <a:ea typeface="Hiragino Sans GB"/>
              </a:rPr>
              <a:t>拥挤节目单上的一档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" y="3095244"/>
            <a:ext cx="73152" cy="73152"/>
          </a:xfrm>
          <a:prstGeom prst="rect">
            <a:avLst/>
          </a:prstGeom>
          <a:solidFill>
            <a:srgbClr val="8B82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022092"/>
            <a:ext cx="294893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24211A"/>
                </a:solidFill>
                <a:latin typeface="Arial"/>
                <a:ea typeface="Hiragino Sans GB"/>
              </a:rPr>
              <a:t>连珠炮式的段子与道具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0080" y="3346703"/>
            <a:ext cx="73152" cy="73152"/>
          </a:xfrm>
          <a:prstGeom prst="rect">
            <a:avLst/>
          </a:prstGeom>
          <a:solidFill>
            <a:srgbClr val="8B82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3273552"/>
            <a:ext cx="294893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24211A"/>
                </a:solidFill>
                <a:latin typeface="Arial"/>
                <a:ea typeface="Hiragino Sans GB"/>
              </a:rPr>
              <a:t>一个角色或一身戏服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97779" y="2212848"/>
            <a:ext cx="3680459" cy="1527048"/>
          </a:xfrm>
          <a:prstGeom prst="roundRect">
            <a:avLst>
              <a:gd name="adj" fmla="val 5988"/>
            </a:avLst>
          </a:prstGeom>
          <a:solidFill>
            <a:srgbClr val="1A14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353812" y="2414016"/>
            <a:ext cx="322325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 spc="160">
                <a:solidFill>
                  <a:srgbClr val="A9792E"/>
                </a:solidFill>
                <a:latin typeface="Courier New"/>
                <a:ea typeface="Hiragino Sans GB"/>
              </a:rPr>
              <a:t>此后 —— 单人的声音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372099" y="2843784"/>
            <a:ext cx="73152" cy="73152"/>
          </a:xfrm>
          <a:prstGeom prst="rect">
            <a:avLst/>
          </a:prstGeom>
          <a:solidFill>
            <a:srgbClr val="D44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554979" y="2770632"/>
            <a:ext cx="294893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1E9D8"/>
                </a:solidFill>
                <a:latin typeface="Arial"/>
                <a:ea typeface="Hiragino Sans GB"/>
              </a:rPr>
              <a:t>一位演员，整场演出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372099" y="3095244"/>
            <a:ext cx="73152" cy="73152"/>
          </a:xfrm>
          <a:prstGeom prst="rect">
            <a:avLst/>
          </a:prstGeom>
          <a:solidFill>
            <a:srgbClr val="D44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554979" y="3022092"/>
            <a:ext cx="294893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1E9D8"/>
                </a:solidFill>
                <a:latin typeface="Arial"/>
                <a:ea typeface="Hiragino Sans GB"/>
              </a:rPr>
              <a:t>更长、更私人的段子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372099" y="3346703"/>
            <a:ext cx="73152" cy="73152"/>
          </a:xfrm>
          <a:prstGeom prst="rect">
            <a:avLst/>
          </a:prstGeom>
          <a:solidFill>
            <a:srgbClr val="D44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554979" y="3273552"/>
            <a:ext cx="294893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F1E9D8"/>
                </a:solidFill>
                <a:latin typeface="Arial"/>
                <a:ea typeface="Hiragino Sans GB"/>
              </a:rPr>
              <a:t>以本人的身份说话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4315968" y="2848356"/>
            <a:ext cx="512064" cy="256032"/>
          </a:xfrm>
          <a:prstGeom prst="rightArrow">
            <a:avLst>
              <a:gd name="adj1" fmla="val 55000"/>
              <a:gd name="adj2" fmla="val 55000"/>
            </a:avLst>
          </a:prstGeom>
          <a:solidFill>
            <a:srgbClr val="B02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48640" y="4759452"/>
            <a:ext cx="5852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B8271"/>
                </a:solidFill>
                <a:latin typeface="Courier New"/>
                <a:ea typeface="Hiragino Sans GB"/>
              </a:rPr>
              <a:t>脱口秀简史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B8271"/>
                </a:solidFill>
                <a:latin typeface="Courier New"/>
                <a:ea typeface="Hiragino Sans GB"/>
              </a:rPr>
              <a:t>04 / 13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E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00">
                <a:solidFill>
                  <a:srgbClr val="6E5E46"/>
                </a:solidFill>
                <a:latin typeface="Courier New"/>
                <a:ea typeface="Hiragino Sans GB"/>
              </a:rPr>
              <a:t>黄金年代 · 1950S–1960S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24211A"/>
                </a:solidFill>
                <a:latin typeface="Georgia"/>
                <a:ea typeface="Hiragino Sans GB"/>
              </a:rPr>
              <a:t>会思考的喜剧演员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86688"/>
            <a:ext cx="1188720" cy="45720"/>
          </a:xfrm>
          <a:prstGeom prst="rect">
            <a:avLst/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408176"/>
            <a:ext cx="813816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1">
                <a:solidFill>
                  <a:srgbClr val="8B8271"/>
                </a:solidFill>
                <a:latin typeface="Georgia"/>
                <a:ea typeface="Hiragino Sans GB"/>
              </a:rPr>
              <a:t>有书卷气、有政治、有神经质 —— 一批新人把喜剧唱片做成了畅销形式，也把段子变成了创作。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2103120"/>
            <a:ext cx="2560319" cy="2382012"/>
          </a:xfrm>
          <a:prstGeom prst="roundRect">
            <a:avLst>
              <a:gd name="adj" fmla="val 8000"/>
            </a:avLst>
          </a:prstGeom>
          <a:solidFill>
            <a:srgbClr val="F8F2E5"/>
          </a:solidFill>
          <a:ln w="13970">
            <a:solidFill>
              <a:srgbClr val="D8CF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603504" y="2340863"/>
            <a:ext cx="457200" cy="457200"/>
          </a:xfrm>
          <a:prstGeom prst="ellipse">
            <a:avLst/>
          </a:prstGeom>
          <a:solidFill>
            <a:srgbClr val="EFE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tabler_vinyl_A9792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76" y="2459735"/>
            <a:ext cx="219456" cy="219456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1719071" y="2395727"/>
            <a:ext cx="932688" cy="329184"/>
          </a:xfrm>
          <a:prstGeom prst="roundRect">
            <a:avLst>
              <a:gd name="adj" fmla="val 50000"/>
            </a:avLst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719071" y="2395727"/>
            <a:ext cx="932688" cy="3291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111111"/>
                </a:solidFill>
                <a:latin typeface="Arial"/>
                <a:ea typeface="Hiragino Sans GB"/>
              </a:rPr>
              <a:t>1953 起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3504" y="2962656"/>
            <a:ext cx="210311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50" b="1" i="0">
                <a:solidFill>
                  <a:srgbClr val="24211A"/>
                </a:solidFill>
                <a:latin typeface="Georgia"/>
                <a:ea typeface="Hiragino Sans GB"/>
              </a:rPr>
              <a:t>Mort Sahl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3504" y="3383279"/>
            <a:ext cx="2103119" cy="96469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8B8271"/>
                </a:solidFill>
                <a:latin typeface="Arial"/>
                <a:ea typeface="Hiragino Sans GB"/>
              </a:rPr>
              <a:t>政治讽刺，像读报纸专栏一样讲出来。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291839" y="2103120"/>
            <a:ext cx="2560319" cy="2382012"/>
          </a:xfrm>
          <a:prstGeom prst="roundRect">
            <a:avLst>
              <a:gd name="adj" fmla="val 8000"/>
            </a:avLst>
          </a:prstGeom>
          <a:solidFill>
            <a:srgbClr val="F8F2E5"/>
          </a:solidFill>
          <a:ln w="13970">
            <a:solidFill>
              <a:srgbClr val="D8CF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3529583" y="2340863"/>
            <a:ext cx="457200" cy="457200"/>
          </a:xfrm>
          <a:prstGeom prst="ellipse">
            <a:avLst/>
          </a:prstGeom>
          <a:solidFill>
            <a:srgbClr val="EFE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tabler_vinyl_A9792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455" y="2459735"/>
            <a:ext cx="219456" cy="219456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4645151" y="2395727"/>
            <a:ext cx="932688" cy="329184"/>
          </a:xfrm>
          <a:prstGeom prst="roundRect">
            <a:avLst>
              <a:gd name="adj" fmla="val 50000"/>
            </a:avLst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645151" y="2395727"/>
            <a:ext cx="932688" cy="3291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111111"/>
                </a:solidFill>
                <a:latin typeface="Arial"/>
                <a:ea typeface="Hiragino Sans GB"/>
              </a:rPr>
              <a:t>1960s 初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29583" y="2962656"/>
            <a:ext cx="210311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50" b="1" i="0">
                <a:solidFill>
                  <a:srgbClr val="24211A"/>
                </a:solidFill>
                <a:latin typeface="Georgia"/>
                <a:ea typeface="Hiragino Sans GB"/>
              </a:rPr>
              <a:t>Lenny Bruce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29583" y="3383279"/>
            <a:ext cx="2103119" cy="96469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8B8271"/>
                </a:solidFill>
                <a:latin typeface="Arial"/>
                <a:ea typeface="Hiragino Sans GB"/>
              </a:rPr>
              <a:t>自剖、粗口，一次又一次被捕。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17919" y="2103120"/>
            <a:ext cx="2560319" cy="2382012"/>
          </a:xfrm>
          <a:prstGeom prst="roundRect">
            <a:avLst>
              <a:gd name="adj" fmla="val 8000"/>
            </a:avLst>
          </a:prstGeom>
          <a:solidFill>
            <a:srgbClr val="F8F2E5"/>
          </a:solidFill>
          <a:ln w="13970">
            <a:solidFill>
              <a:srgbClr val="D8CF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6455663" y="2340863"/>
            <a:ext cx="457200" cy="457200"/>
          </a:xfrm>
          <a:prstGeom prst="ellipse">
            <a:avLst/>
          </a:prstGeom>
          <a:solidFill>
            <a:srgbClr val="EFE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tabler_vinyl_A9792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535" y="2459735"/>
            <a:ext cx="219456" cy="219456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7571231" y="2395727"/>
            <a:ext cx="932688" cy="329184"/>
          </a:xfrm>
          <a:prstGeom prst="roundRect">
            <a:avLst>
              <a:gd name="adj" fmla="val 50000"/>
            </a:avLst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571231" y="2395727"/>
            <a:ext cx="932688" cy="3291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111111"/>
                </a:solidFill>
                <a:latin typeface="Arial"/>
                <a:ea typeface="Hiragino Sans GB"/>
              </a:rPr>
              <a:t>1960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55663" y="2962656"/>
            <a:ext cx="210311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50" b="1" i="0">
                <a:solidFill>
                  <a:srgbClr val="24211A"/>
                </a:solidFill>
                <a:latin typeface="Georgia"/>
                <a:ea typeface="Hiragino Sans GB"/>
              </a:rPr>
              <a:t>Bob Newhart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55663" y="3383279"/>
            <a:ext cx="2103119" cy="96469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8B8271"/>
                </a:solidFill>
                <a:latin typeface="Arial"/>
                <a:ea typeface="Hiragino Sans GB"/>
              </a:rPr>
              <a:t>首张拿下格莱美年度专辑的喜剧唱片。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" y="4759452"/>
            <a:ext cx="5852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B8271"/>
                </a:solidFill>
                <a:latin typeface="Courier New"/>
                <a:ea typeface="Hiragino Sans GB"/>
              </a:rPr>
              <a:t>脱口秀简史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B8271"/>
                </a:solidFill>
                <a:latin typeface="Courier New"/>
                <a:ea typeface="Hiragino Sans GB"/>
              </a:rPr>
              <a:t>05 / 13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4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1A140E">
                  <a:alpha val="34000"/>
                </a:srgbClr>
              </a:gs>
              <a:gs pos="100000">
                <a:srgbClr val="1A140E">
                  <a:alpha val="50000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1A140E">
                  <a:alpha val="72000"/>
                </a:srgbClr>
              </a:gs>
              <a:gs pos="56000">
                <a:srgbClr val="1A140E">
                  <a:alpha val="12000"/>
                </a:srgbClr>
              </a:gs>
              <a:gs pos="100000">
                <a:srgbClr val="1A140E">
                  <a:alpha val="5000"/>
                </a:srgbClr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2286000"/>
            <a:ext cx="9144000" cy="2857500"/>
          </a:xfrm>
          <a:prstGeom prst="rect">
            <a:avLst/>
          </a:prstGeom>
          <a:gradFill>
            <a:gsLst>
              <a:gs pos="0">
                <a:srgbClr val="1A140E">
                  <a:alpha val="28000"/>
                </a:srgbClr>
              </a:gs>
              <a:gs pos="100000">
                <a:srgbClr val="1A140E">
                  <a:alpha val="52000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493776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00">
                <a:solidFill>
                  <a:srgbClr val="A9792E"/>
                </a:solidFill>
                <a:latin typeface="Courier New"/>
                <a:ea typeface="Hiragino Sans GB"/>
              </a:rPr>
              <a:t>革命 · 1960S 晚期–1970S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822960"/>
            <a:ext cx="822960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900" b="1" i="0">
                <a:solidFill>
                  <a:srgbClr val="F1E9D8"/>
                </a:solidFill>
                <a:latin typeface="Georgia"/>
                <a:ea typeface="Hiragino Sans GB"/>
              </a:rPr>
              <a:t>从讲笑话的人，到讲真话的人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481328"/>
            <a:ext cx="1188720" cy="45720"/>
          </a:xfrm>
          <a:prstGeom prst="rect">
            <a:avLst/>
          </a:prstGeom>
          <a:solidFill>
            <a:srgbClr val="D44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1737360"/>
            <a:ext cx="8138160" cy="5029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9C9284"/>
                </a:solidFill>
                <a:latin typeface="Georgia"/>
                <a:ea typeface="Hiragino Sans GB"/>
              </a:rPr>
              <a:t>新一代让表演变得</a:t>
            </a:r>
            <a:r>
              <a:rPr sz="1400" b="1" i="0">
                <a:solidFill>
                  <a:srgbClr val="D4402E"/>
                </a:solidFill>
                <a:latin typeface="Georgia"/>
                <a:ea typeface="Hiragino Sans GB"/>
              </a:rPr>
              <a:t>私人、对抗、完全属于自己</a:t>
            </a:r>
            <a:r>
              <a:rPr sz="1400" b="0" i="0">
                <a:solidFill>
                  <a:srgbClr val="9C9284"/>
                </a:solidFill>
                <a:latin typeface="Georgia"/>
                <a:ea typeface="Hiragino Sans GB"/>
              </a:rPr>
              <a:t> —— 喜剧成了自传，也成了论辩。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6928" y="2624327"/>
            <a:ext cx="91440" cy="91440"/>
          </a:xfrm>
          <a:prstGeom prst="rect">
            <a:avLst/>
          </a:prstGeom>
          <a:solidFill>
            <a:srgbClr val="D44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" y="2532888"/>
            <a:ext cx="28346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F1E9D8"/>
                </a:solidFill>
                <a:latin typeface="Georgia"/>
                <a:ea typeface="Hiragino Sans GB"/>
              </a:rPr>
              <a:t>Richard Pryor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11880" y="2551176"/>
            <a:ext cx="502920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9C9284"/>
                </a:solidFill>
                <a:latin typeface="Arial"/>
                <a:ea typeface="Hiragino Sans GB"/>
              </a:rPr>
              <a:t>取材于自己的人生、种族与伤痛的自剖式喜剧。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66928" y="3282696"/>
            <a:ext cx="91440" cy="91440"/>
          </a:xfrm>
          <a:prstGeom prst="rect">
            <a:avLst/>
          </a:prstGeom>
          <a:solidFill>
            <a:srgbClr val="D44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86384" y="3191256"/>
            <a:ext cx="28346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F1E9D8"/>
                </a:solidFill>
                <a:latin typeface="Georgia"/>
                <a:ea typeface="Hiragino Sans GB"/>
              </a:rPr>
              <a:t>George Carlin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11880" y="3209544"/>
            <a:ext cx="502920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9C9284"/>
                </a:solidFill>
                <a:latin typeface="Arial"/>
                <a:ea typeface="Hiragino Sans GB"/>
              </a:rPr>
              <a:t>把自己重塑为反主流文化的一员，批判语言与权力。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66928" y="3941063"/>
            <a:ext cx="91440" cy="91440"/>
          </a:xfrm>
          <a:prstGeom prst="rect">
            <a:avLst/>
          </a:prstGeom>
          <a:solidFill>
            <a:srgbClr val="D44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86384" y="3849624"/>
            <a:ext cx="28346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F1E9D8"/>
                </a:solidFill>
                <a:latin typeface="Georgia"/>
                <a:ea typeface="Hiragino Sans GB"/>
              </a:rPr>
              <a:t>Joan Rivers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11880" y="3867911"/>
            <a:ext cx="502920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9C9284"/>
                </a:solidFill>
                <a:latin typeface="Arial"/>
                <a:ea typeface="Hiragino Sans GB"/>
              </a:rPr>
              <a:t>作为女性冲在这门形式的最前线，打破重重壁垒。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4759452"/>
            <a:ext cx="5852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9C9284"/>
                </a:solidFill>
                <a:latin typeface="Courier New"/>
                <a:ea typeface="Hiragino Sans GB"/>
              </a:rPr>
              <a:t>脱口秀简史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9C9284"/>
                </a:solidFill>
                <a:latin typeface="Courier New"/>
                <a:ea typeface="Hiragino Sans GB"/>
              </a:rPr>
              <a:t>06 / 13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E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00">
                <a:solidFill>
                  <a:srgbClr val="6E5E46"/>
                </a:solidFill>
                <a:latin typeface="Courier New"/>
                <a:ea typeface="Hiragino Sans GB"/>
              </a:rPr>
              <a:t>繁荣 · 1972–1992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24211A"/>
                </a:solidFill>
                <a:latin typeface="Georgia"/>
                <a:ea typeface="Hiragino Sans GB"/>
              </a:rPr>
              <a:t>先是俱乐部，然后是镜头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86688"/>
            <a:ext cx="1188720" cy="45720"/>
          </a:xfrm>
          <a:prstGeom prst="rect">
            <a:avLst/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408176"/>
            <a:ext cx="813816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1">
                <a:solidFill>
                  <a:srgbClr val="8B8271"/>
                </a:solidFill>
                <a:latin typeface="Georgia"/>
                <a:ea typeface="Hiragino Sans GB"/>
              </a:rPr>
              <a:t>专门的喜剧俱乐部给了演员一个夜夜登台的舞台；有线电视则把他们送进每一间客厅。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822960" y="2457907"/>
            <a:ext cx="7498079" cy="21945"/>
          </a:xfrm>
          <a:prstGeom prst="rect">
            <a:avLst/>
          </a:prstGeom>
          <a:solidFill>
            <a:srgbClr val="9AA0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740664" y="238658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2633472"/>
            <a:ext cx="15544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A9792E"/>
                </a:solidFill>
                <a:latin typeface="Arial"/>
                <a:ea typeface="Hiragino Sans GB"/>
              </a:rPr>
              <a:t>1972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" y="2926080"/>
            <a:ext cx="15544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4211A"/>
                </a:solidFill>
                <a:latin typeface="Arial"/>
                <a:ea typeface="Hiragino Sans GB"/>
              </a:rPr>
              <a:t>Comedy Store LA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615184" y="238658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920239" y="2633472"/>
            <a:ext cx="15544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A9792E"/>
                </a:solidFill>
                <a:latin typeface="Arial"/>
                <a:ea typeface="Hiragino Sans GB"/>
              </a:rPr>
              <a:t>1979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20239" y="2926080"/>
            <a:ext cx="15544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4211A"/>
                </a:solidFill>
                <a:latin typeface="Arial"/>
                <a:ea typeface="Hiragino Sans GB"/>
              </a:rPr>
              <a:t>Store, London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489704" y="238658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794760" y="2633472"/>
            <a:ext cx="15544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A9792E"/>
                </a:solidFill>
                <a:latin typeface="Arial"/>
                <a:ea typeface="Hiragino Sans GB"/>
              </a:rPr>
              <a:t>1982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94760" y="2926080"/>
            <a:ext cx="15544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4211A"/>
                </a:solidFill>
                <a:latin typeface="Arial"/>
                <a:ea typeface="Hiragino Sans GB"/>
              </a:rPr>
              <a:t>Comedy Cellar NYC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364224" y="238658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669280" y="2633472"/>
            <a:ext cx="15544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A9792E"/>
                </a:solidFill>
                <a:latin typeface="Arial"/>
                <a:ea typeface="Hiragino Sans GB"/>
              </a:rPr>
              <a:t>1983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69280" y="2926080"/>
            <a:ext cx="15544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4211A"/>
                </a:solidFill>
                <a:latin typeface="Arial"/>
                <a:ea typeface="Hiragino Sans GB"/>
              </a:rPr>
              <a:t>Murphy: Delirious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38744" y="238658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543800" y="2633472"/>
            <a:ext cx="15544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A9792E"/>
                </a:solidFill>
                <a:latin typeface="Arial"/>
                <a:ea typeface="Hiragino Sans GB"/>
              </a:rPr>
              <a:t>1992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43800" y="2926080"/>
            <a:ext cx="15544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4211A"/>
                </a:solidFill>
                <a:latin typeface="Arial"/>
                <a:ea typeface="Hiragino Sans GB"/>
              </a:rPr>
              <a:t>Def Comedy Jam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4050791"/>
            <a:ext cx="8046720" cy="498347"/>
          </a:xfrm>
          <a:prstGeom prst="roundRect">
            <a:avLst>
              <a:gd name="adj" fmla="val 8000"/>
            </a:avLst>
          </a:prstGeom>
          <a:solidFill>
            <a:srgbClr val="EA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548640" y="4090659"/>
            <a:ext cx="64008" cy="418612"/>
          </a:xfrm>
          <a:prstGeom prst="rect">
            <a:avLst/>
          </a:prstGeom>
          <a:solidFill>
            <a:srgbClr val="B02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68096" y="4050791"/>
            <a:ext cx="7644384" cy="498347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B02E24"/>
                </a:solidFill>
                <a:latin typeface="Arial"/>
                <a:ea typeface="Hiragino Sans GB"/>
              </a:rPr>
              <a:t>繁荣与崩塌  </a:t>
            </a:r>
            <a:r>
              <a:rPr sz="1250" b="0" i="0">
                <a:solidFill>
                  <a:srgbClr val="24211A"/>
                </a:solidFill>
                <a:latin typeface="Arial"/>
                <a:ea typeface="Hiragino Sans GB"/>
              </a:rPr>
              <a:t>到 1980s 晚期，美国有数百家俱乐部；过度饱和，让整条巡演线在 1990s 初塌了下来。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4759452"/>
            <a:ext cx="5852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B8271"/>
                </a:solidFill>
                <a:latin typeface="Courier New"/>
                <a:ea typeface="Hiragino Sans GB"/>
              </a:rPr>
              <a:t>脱口秀简史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B8271"/>
                </a:solidFill>
                <a:latin typeface="Courier New"/>
                <a:ea typeface="Hiragino Sans GB"/>
              </a:rPr>
              <a:t>07 / 13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E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00">
                <a:solidFill>
                  <a:srgbClr val="6E5E46"/>
                </a:solidFill>
                <a:latin typeface="Courier New"/>
                <a:ea typeface="Hiragino Sans GB"/>
              </a:rPr>
              <a:t>风格 · 1980S–2000S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24211A"/>
                </a:solidFill>
                <a:latin typeface="Georgia"/>
                <a:ea typeface="Hiragino Sans GB"/>
              </a:rPr>
              <a:t>声音开始分岔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86688"/>
            <a:ext cx="1188720" cy="45720"/>
          </a:xfrm>
          <a:prstGeom prst="rect">
            <a:avLst/>
          </a:prstGeom>
          <a:solidFill>
            <a:srgbClr val="B02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371600"/>
            <a:ext cx="813816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1">
                <a:solidFill>
                  <a:srgbClr val="8B8271"/>
                </a:solidFill>
                <a:latin typeface="Georgia"/>
                <a:ea typeface="Hiragino Sans GB"/>
              </a:rPr>
              <a:t>一旦演员自己的看法成了素材，这门形式就分出了流派 —— 每一派都是对「怎样才像我自己」的一种回答。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46120" y="1874519"/>
            <a:ext cx="2651760" cy="548640"/>
          </a:xfrm>
          <a:prstGeom prst="roundRect">
            <a:avLst>
              <a:gd name="adj" fmla="val 20000"/>
            </a:avLst>
          </a:prstGeom>
          <a:solidFill>
            <a:srgbClr val="1A14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246120" y="1874519"/>
            <a:ext cx="2651760" cy="5486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1E9D8"/>
                </a:solidFill>
                <a:latin typeface="Georgia"/>
                <a:ea typeface="Hiragino Sans GB"/>
              </a:rPr>
              <a:t>一个观点</a:t>
            </a:r>
          </a:p>
        </p:txBody>
      </p:sp>
      <p:sp>
        <p:nvSpPr>
          <p:cNvPr id="9" name="Rectangle 8"/>
          <p:cNvSpPr/>
          <p:nvPr/>
        </p:nvSpPr>
        <p:spPr>
          <a:xfrm>
            <a:off x="4564684" y="2423160"/>
            <a:ext cx="14630" cy="210311"/>
          </a:xfrm>
          <a:prstGeom prst="rect">
            <a:avLst/>
          </a:prstGeom>
          <a:solidFill>
            <a:srgbClr val="D8C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314450" y="2626156"/>
            <a:ext cx="6515099" cy="14630"/>
          </a:xfrm>
          <a:prstGeom prst="rect">
            <a:avLst/>
          </a:prstGeom>
          <a:solidFill>
            <a:srgbClr val="D8C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307134" y="2633472"/>
            <a:ext cx="14630" cy="219456"/>
          </a:xfrm>
          <a:prstGeom prst="rect">
            <a:avLst/>
          </a:prstGeom>
          <a:solidFill>
            <a:srgbClr val="D8C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65760" y="2852928"/>
            <a:ext cx="1897379" cy="1540764"/>
          </a:xfrm>
          <a:prstGeom prst="roundRect">
            <a:avLst>
              <a:gd name="adj" fmla="val 8000"/>
            </a:avLst>
          </a:prstGeom>
          <a:solidFill>
            <a:srgbClr val="F8F2E5"/>
          </a:solidFill>
          <a:ln w="12700">
            <a:solidFill>
              <a:srgbClr val="D8CF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058418" y="3035808"/>
            <a:ext cx="512064" cy="512064"/>
          </a:xfrm>
          <a:prstGeom prst="ellipse">
            <a:avLst/>
          </a:prstGeom>
          <a:solidFill>
            <a:srgbClr val="EFE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tabler_eye_A9792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554" y="3168944"/>
            <a:ext cx="245790" cy="24579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20624" y="3602736"/>
            <a:ext cx="1787651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4211A"/>
                </a:solidFill>
                <a:latin typeface="Georgia"/>
                <a:ea typeface="Hiragino Sans GB"/>
              </a:rPr>
              <a:t>观察式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3895344"/>
            <a:ext cx="171449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8B8271"/>
                </a:solidFill>
                <a:latin typeface="Arial"/>
                <a:ea typeface="Hiragino Sans GB"/>
              </a:rPr>
              <a:t>日常细节（Seinfeld）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478834" y="2633472"/>
            <a:ext cx="14630" cy="219456"/>
          </a:xfrm>
          <a:prstGeom prst="rect">
            <a:avLst/>
          </a:prstGeom>
          <a:solidFill>
            <a:srgbClr val="D8C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2537459" y="2852928"/>
            <a:ext cx="1897379" cy="1540764"/>
          </a:xfrm>
          <a:prstGeom prst="roundRect">
            <a:avLst>
              <a:gd name="adj" fmla="val 8000"/>
            </a:avLst>
          </a:prstGeom>
          <a:solidFill>
            <a:srgbClr val="F8F2E5"/>
          </a:solidFill>
          <a:ln w="12700">
            <a:solidFill>
              <a:srgbClr val="D8CF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230117" y="3035808"/>
            <a:ext cx="512064" cy="512064"/>
          </a:xfrm>
          <a:prstGeom prst="ellipse">
            <a:avLst/>
          </a:prstGeom>
          <a:solidFill>
            <a:srgbClr val="EFE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tabler_bolt_2E6E6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3254" y="3168944"/>
            <a:ext cx="245790" cy="24579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592323" y="3602736"/>
            <a:ext cx="1787651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4211A"/>
                </a:solidFill>
                <a:latin typeface="Georgia"/>
                <a:ea typeface="Hiragino Sans GB"/>
              </a:rPr>
              <a:t>金句式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28899" y="3895344"/>
            <a:ext cx="171449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8B8271"/>
                </a:solidFill>
                <a:latin typeface="Arial"/>
                <a:ea typeface="Hiragino Sans GB"/>
              </a:rPr>
              <a:t>超现实、极度压缩 —— Wright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650534" y="2633472"/>
            <a:ext cx="14630" cy="219456"/>
          </a:xfrm>
          <a:prstGeom prst="rect">
            <a:avLst/>
          </a:prstGeom>
          <a:solidFill>
            <a:srgbClr val="D8C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4709159" y="2852928"/>
            <a:ext cx="1897379" cy="1540764"/>
          </a:xfrm>
          <a:prstGeom prst="roundRect">
            <a:avLst>
              <a:gd name="adj" fmla="val 8000"/>
            </a:avLst>
          </a:prstGeom>
          <a:solidFill>
            <a:srgbClr val="F8F2E5"/>
          </a:solidFill>
          <a:ln w="12700">
            <a:solidFill>
              <a:srgbClr val="D8CF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5401817" y="3035808"/>
            <a:ext cx="512064" cy="512064"/>
          </a:xfrm>
          <a:prstGeom prst="ellipse">
            <a:avLst/>
          </a:prstGeom>
          <a:solidFill>
            <a:srgbClr val="EFE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6" name="Picture 25" descr="tabler_arrows-shuffle_7A4A6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4954" y="3168944"/>
            <a:ext cx="245790" cy="24579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764023" y="3602736"/>
            <a:ext cx="1787651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4211A"/>
                </a:solidFill>
                <a:latin typeface="Georgia"/>
                <a:ea typeface="Hiragino Sans GB"/>
              </a:rPr>
              <a:t>另类式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00599" y="3895344"/>
            <a:ext cx="171449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8B8271"/>
                </a:solidFill>
                <a:latin typeface="Arial"/>
                <a:ea typeface="Hiragino Sans GB"/>
              </a:rPr>
              <a:t>反俱乐部的实验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822234" y="2633472"/>
            <a:ext cx="14630" cy="219456"/>
          </a:xfrm>
          <a:prstGeom prst="rect">
            <a:avLst/>
          </a:prstGeom>
          <a:solidFill>
            <a:srgbClr val="D8C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6880859" y="2852928"/>
            <a:ext cx="1897379" cy="1540764"/>
          </a:xfrm>
          <a:prstGeom prst="roundRect">
            <a:avLst>
              <a:gd name="adj" fmla="val 8000"/>
            </a:avLst>
          </a:prstGeom>
          <a:solidFill>
            <a:srgbClr val="F8F2E5"/>
          </a:solidFill>
          <a:ln w="12700">
            <a:solidFill>
              <a:srgbClr val="D8CF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7573517" y="3035808"/>
            <a:ext cx="512064" cy="512064"/>
          </a:xfrm>
          <a:prstGeom prst="ellipse">
            <a:avLst/>
          </a:prstGeom>
          <a:solidFill>
            <a:srgbClr val="EFE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2" name="Picture 31" descr="tabler_book-2_4E6B3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6654" y="3168944"/>
            <a:ext cx="245790" cy="24579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935723" y="3602736"/>
            <a:ext cx="1787651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4211A"/>
                </a:solidFill>
                <a:latin typeface="Georgia"/>
                <a:ea typeface="Hiragino Sans GB"/>
              </a:rPr>
              <a:t>叙事式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972299" y="3895344"/>
            <a:ext cx="171449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8B8271"/>
                </a:solidFill>
                <a:latin typeface="Arial"/>
                <a:ea typeface="Hiragino Sans GB"/>
              </a:rPr>
              <a:t>长篇、自剖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" y="4759452"/>
            <a:ext cx="5852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B8271"/>
                </a:solidFill>
                <a:latin typeface="Courier New"/>
                <a:ea typeface="Hiragino Sans GB"/>
              </a:rPr>
              <a:t>脱口秀简史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B8271"/>
                </a:solidFill>
                <a:latin typeface="Courier New"/>
                <a:ea typeface="Hiragino Sans GB"/>
              </a:rPr>
              <a:t>08 / 13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E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00">
                <a:solidFill>
                  <a:srgbClr val="6E5E46"/>
                </a:solidFill>
                <a:latin typeface="Courier New"/>
                <a:ea typeface="Hiragino Sans GB"/>
              </a:rPr>
              <a:t>走向世界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24211A"/>
                </a:solidFill>
                <a:latin typeface="Georgia"/>
                <a:ea typeface="Hiragino Sans GB"/>
              </a:rPr>
              <a:t>一门没有国界的形式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86688"/>
            <a:ext cx="1188720" cy="45720"/>
          </a:xfrm>
          <a:prstGeom prst="rect">
            <a:avLst/>
          </a:prstGeom>
          <a:solidFill>
            <a:srgbClr val="B02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0" y="109728"/>
            <a:ext cx="2194560" cy="128016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sz="10500" b="1" i="0">
                <a:solidFill>
                  <a:srgbClr val="E6D9BE"/>
                </a:solidFill>
                <a:latin typeface="Georgia"/>
                <a:ea typeface="Hiragino Sans GB"/>
              </a:rPr>
              <a:t>◍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426464"/>
            <a:ext cx="813816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1">
                <a:solidFill>
                  <a:srgbClr val="8B8271"/>
                </a:solidFill>
                <a:latin typeface="Georgia"/>
                <a:ea typeface="Hiragino Sans GB"/>
              </a:rPr>
              <a:t>英国的另类喜剧在 1979 年重启了这门形式；后来它在世界各地扎根 —— 往往换上了一种新的语言。</a:t>
            </a:r>
          </a:p>
        </p:txBody>
      </p:sp>
      <p:pic>
        <p:nvPicPr>
          <p:cNvPr id="8" name="Picture 7" descr="pin" title="p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2249424"/>
            <a:ext cx="274320" cy="27432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969264" y="2231136"/>
            <a:ext cx="914400" cy="310896"/>
          </a:xfrm>
          <a:prstGeom prst="roundRect">
            <a:avLst>
              <a:gd name="adj" fmla="val 50000"/>
            </a:avLst>
          </a:prstGeom>
          <a:solidFill>
            <a:srgbClr val="A97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9264" y="2231136"/>
            <a:ext cx="914400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111111"/>
                </a:solidFill>
                <a:latin typeface="Arial"/>
                <a:ea typeface="Hiragino Sans GB"/>
              </a:rPr>
              <a:t>1979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29968" y="2194560"/>
            <a:ext cx="21488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4211A"/>
                </a:solidFill>
                <a:latin typeface="Georgia"/>
                <a:ea typeface="Hiragino Sans GB"/>
              </a:rPr>
              <a:t>英国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06240" y="2203704"/>
            <a:ext cx="4480560" cy="4114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8B8271"/>
                </a:solidFill>
                <a:latin typeface="Arial"/>
                <a:ea typeface="Hiragino Sans GB"/>
              </a:rPr>
              <a:t>伦敦 Comedy Store 掀起「另类喜剧」。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2633472"/>
            <a:ext cx="8046720" cy="10972"/>
          </a:xfrm>
          <a:prstGeom prst="rect">
            <a:avLst/>
          </a:prstGeom>
          <a:solidFill>
            <a:srgbClr val="D8C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pin" title="pi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2752344"/>
            <a:ext cx="274320" cy="27432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969264" y="2734056"/>
            <a:ext cx="914400" cy="310896"/>
          </a:xfrm>
          <a:prstGeom prst="roundRect">
            <a:avLst>
              <a:gd name="adj" fmla="val 50000"/>
            </a:avLst>
          </a:prstGeom>
          <a:solidFill>
            <a:srgbClr val="2E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9264" y="2734056"/>
            <a:ext cx="914400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Arial"/>
                <a:ea typeface="Hiragino Sans GB"/>
              </a:rPr>
              <a:t>2010s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29968" y="2697479"/>
            <a:ext cx="21488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4211A"/>
                </a:solidFill>
                <a:latin typeface="Georgia"/>
                <a:ea typeface="Hiragino Sans GB"/>
              </a:rPr>
              <a:t>印度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06240" y="2706624"/>
            <a:ext cx="4480560" cy="4114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8B8271"/>
                </a:solidFill>
                <a:latin typeface="Arial"/>
                <a:ea typeface="Hiragino Sans GB"/>
              </a:rPr>
              <a:t>英语场景崛起（Vir Das）。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3136391"/>
            <a:ext cx="8046720" cy="10972"/>
          </a:xfrm>
          <a:prstGeom prst="rect">
            <a:avLst/>
          </a:prstGeom>
          <a:solidFill>
            <a:srgbClr val="D8C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pin" title="pi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" y="3255264"/>
            <a:ext cx="274320" cy="274320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969264" y="3236976"/>
            <a:ext cx="914400" cy="310896"/>
          </a:xfrm>
          <a:prstGeom prst="roundRect">
            <a:avLst>
              <a:gd name="adj" fmla="val 50000"/>
            </a:avLst>
          </a:prstGeom>
          <a:solidFill>
            <a:srgbClr val="7A4A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9264" y="3236976"/>
            <a:ext cx="914400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Arial"/>
                <a:ea typeface="Hiragino Sans GB"/>
              </a:rPr>
              <a:t>2000s 中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29968" y="3200400"/>
            <a:ext cx="21488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4211A"/>
                </a:solidFill>
                <a:latin typeface="Georgia"/>
                <a:ea typeface="Hiragino Sans GB"/>
              </a:rPr>
              <a:t>阿拉伯世界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06240" y="3209544"/>
            <a:ext cx="4480560" cy="4114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8B8271"/>
                </a:solidFill>
                <a:latin typeface="Arial"/>
                <a:ea typeface="Hiragino Sans GB"/>
              </a:rPr>
              <a:t>巡演线成长，先英语后阿拉伯语。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" y="3639312"/>
            <a:ext cx="8046720" cy="10972"/>
          </a:xfrm>
          <a:prstGeom prst="rect">
            <a:avLst/>
          </a:prstGeom>
          <a:solidFill>
            <a:srgbClr val="D8C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6" name="Picture 25" descr="pin" title="pi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928" y="3758184"/>
            <a:ext cx="274320" cy="274320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969264" y="3739896"/>
            <a:ext cx="914400" cy="310896"/>
          </a:xfrm>
          <a:prstGeom prst="roundRect">
            <a:avLst>
              <a:gd name="adj" fmla="val 50000"/>
            </a:avLst>
          </a:prstGeom>
          <a:solidFill>
            <a:srgbClr val="4E6B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69264" y="3739896"/>
            <a:ext cx="914400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Arial"/>
                <a:ea typeface="Hiragino Sans GB"/>
              </a:rPr>
              <a:t>2010s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29968" y="3703320"/>
            <a:ext cx="21488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4211A"/>
                </a:solidFill>
                <a:latin typeface="Georgia"/>
                <a:ea typeface="Hiragino Sans GB"/>
              </a:rPr>
              <a:t>南非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06240" y="3712464"/>
            <a:ext cx="4480560" cy="4114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8B8271"/>
                </a:solidFill>
                <a:latin typeface="Arial"/>
                <a:ea typeface="Hiragino Sans GB"/>
              </a:rPr>
              <a:t>Trevor Noah 把这里的场景带向世界。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8640" y="4142232"/>
            <a:ext cx="8046720" cy="10972"/>
          </a:xfrm>
          <a:prstGeom prst="rect">
            <a:avLst/>
          </a:prstGeom>
          <a:solidFill>
            <a:srgbClr val="D8C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2" name="Picture 31" descr="pin" title="pi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928" y="4261104"/>
            <a:ext cx="274320" cy="274320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969264" y="4242816"/>
            <a:ext cx="914400" cy="310896"/>
          </a:xfrm>
          <a:prstGeom prst="roundRect">
            <a:avLst>
              <a:gd name="adj" fmla="val 50000"/>
            </a:avLst>
          </a:prstGeom>
          <a:solidFill>
            <a:srgbClr val="3B5C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69264" y="4242816"/>
            <a:ext cx="914400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Arial"/>
                <a:ea typeface="Hiragino Sans GB"/>
              </a:rPr>
              <a:t>2017 →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029968" y="4206240"/>
            <a:ext cx="21488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4211A"/>
                </a:solidFill>
                <a:latin typeface="Georgia"/>
                <a:ea typeface="Hiragino Sans GB"/>
              </a:rPr>
              <a:t>中国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206240" y="4215384"/>
            <a:ext cx="4480560" cy="4114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8B8271"/>
                </a:solidFill>
                <a:latin typeface="Arial"/>
                <a:ea typeface="Hiragino Sans GB"/>
              </a:rPr>
              <a:t>脱口秀爆发，2023 受挫，2024 回归。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48640" y="4759452"/>
            <a:ext cx="5852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B8271"/>
                </a:solidFill>
                <a:latin typeface="Courier New"/>
                <a:ea typeface="Hiragino Sans GB"/>
              </a:rPr>
              <a:t>脱口秀简史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B8271"/>
                </a:solidFill>
                <a:latin typeface="Courier New"/>
                <a:ea typeface="Hiragino Sans GB"/>
              </a:rPr>
              <a:t>09 / 13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