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56031" y="416051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01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66928" y="384048"/>
            <a:ext cx="8010144" cy="45720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66928" y="530352"/>
            <a:ext cx="3950207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220">
                <a:solidFill>
                  <a:srgbClr val="6E6E68"/>
                </a:solidFill>
                <a:latin typeface="Helvetica Neue"/>
                <a:ea typeface="Helvetica Neue"/>
              </a:rPr>
              <a:t>QUARTERLY BUSINESS REVIEW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03520" y="530352"/>
            <a:ext cx="327355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elvetica Neue"/>
              </a:rPr>
              <a:t>NETFLIX, INC.   ·   NASDAQ: NFLX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859536"/>
            <a:ext cx="5980176" cy="777240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4600" b="1" i="0">
                <a:solidFill>
                  <a:srgbClr val="000000"/>
                </a:solidFill>
                <a:latin typeface="Helvetica Neue"/>
                <a:ea typeface="Hiragino Sans GB"/>
              </a:rPr>
              <a:t>季度经营复盘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1700784"/>
            <a:ext cx="6656832" cy="274320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iragino Sans GB"/>
              </a:rPr>
              <a:t>2026 财年第二季度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1993392"/>
            <a:ext cx="6656832" cy="23774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iragino Sans GB"/>
              </a:rPr>
              <a:t>2026.04.01 — 06.30      未经审计      数据来源见第 14 页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66928" y="2340864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66928" y="2432304"/>
            <a:ext cx="5303520" cy="45720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iragino Sans GB"/>
              </a:rPr>
              <a:t>以一家公开披露充分的上市公司为真实内容示例，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iragino Sans GB"/>
              </a:rPr>
              <a:t>演示一份能承载大量数字、而依然读得清的经营复盘 deck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66928" y="3566160"/>
            <a:ext cx="8010144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66928" y="3657600"/>
            <a:ext cx="2596896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营业收入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6928" y="3840480"/>
            <a:ext cx="2596896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12,560</a:t>
            </a: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  百万美元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6928" y="4187952"/>
            <a:ext cx="259689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同比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+13.4%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218688" y="3621024"/>
            <a:ext cx="7315" cy="786384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273552" y="3657600"/>
            <a:ext cx="2596896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营业利润率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273552" y="3840480"/>
            <a:ext cx="2596896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33.4</a:t>
            </a: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  %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273552" y="4187952"/>
            <a:ext cx="259689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同比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-0.7pt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925312" y="3621024"/>
            <a:ext cx="7315" cy="786384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980176" y="3657600"/>
            <a:ext cx="2596896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自由现金流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980176" y="3840480"/>
            <a:ext cx="2596896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1,525</a:t>
            </a: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  百万美元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980176" y="4187952"/>
            <a:ext cx="259689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同比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-32.7%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来源：Netflix, Inc. 2026 年第二季度股东信（2026-07-16，ir.netflix.net），含未经审计合并财务报表。本 deck 为 slide-maker 模板示例，非投资建议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01 / 14</a:t>
            </a:r>
          </a:p>
        </p:txBody>
      </p:sp>
      <p:sp>
        <p:nvSpPr>
          <p:cNvPr id="41" name="deckkit-intent:{&quot;envelope&quot;: &quot;lower&quot;, &quot;reason&quot;: &quot;封面：巨型排版占上半，事实条压底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3A3A36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3068163"/>
            <a:ext cx="141732" cy="164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56031" y="3100167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FFFFFF"/>
                </a:solidFill>
                <a:latin typeface="Helvetica Neue"/>
                <a:ea typeface="Helvetica Neue"/>
              </a:rPr>
              <a:t>10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A8A8A2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A8A8A2"/>
                </a:solidFill>
                <a:latin typeface="Helvetica Neue"/>
                <a:ea typeface="Helvetica Neue"/>
              </a:rPr>
              <a:t>10 / 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A8A8A2"/>
                </a:solidFill>
                <a:latin typeface="Helvetica Neue"/>
                <a:ea typeface="Hiragino Sans GB"/>
              </a:rPr>
              <a:t>10 · 利润率桥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557784"/>
            <a:ext cx="598017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FFFFFF"/>
                </a:solidFill>
                <a:latin typeface="Helvetica Neue"/>
                <a:ea typeface="Hiragino Sans GB"/>
              </a:rPr>
              <a:t>0.69 个点，去了哪里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26864" y="384048"/>
            <a:ext cx="3950207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A8A8A2"/>
                </a:solidFill>
                <a:latin typeface="Helvetica Neue"/>
                <a:ea typeface="Helvetica Neue"/>
              </a:rPr>
              <a:t>Q2'25 → Q2'26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1320495"/>
            <a:ext cx="3833495" cy="1397000"/>
          </a:xfrm>
          <a:prstGeom prst="rect">
            <a:avLst/>
          </a:prstGeom>
          <a:noFill/>
          <a:ln/>
        </p:spPr>
        <p:txBody>
          <a:bodyPr wrap="none" anchor="b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0" b="1" i="0">
                <a:solidFill>
                  <a:srgbClr val="FF4A5E"/>
                </a:solidFill>
                <a:latin typeface="Helvetica Neue"/>
                <a:ea typeface="Helvetica Neue"/>
              </a:rPr>
              <a:t>−0.69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2790647"/>
            <a:ext cx="1514246" cy="51206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FFFFFF"/>
                </a:solidFill>
                <a:latin typeface="Helvetica Neue"/>
                <a:ea typeface="Hiragino Sans GB"/>
              </a:rPr>
              <a:t>个百分点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iragino Sans GB"/>
              </a:rPr>
              <a:t>营业利润率同比变化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461564" y="2827223"/>
            <a:ext cx="110825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8A8A2"/>
                </a:solidFill>
                <a:latin typeface="Helvetica Neue"/>
                <a:ea typeface="Hiragino Sans GB"/>
              </a:rPr>
              <a:t>Q2'25 营业利润率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79545" y="2827223"/>
            <a:ext cx="702259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34.07%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61564" y="3064967"/>
            <a:ext cx="110825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8A8A2"/>
                </a:solidFill>
                <a:latin typeface="Helvetica Neue"/>
                <a:ea typeface="Hiragino Sans GB"/>
              </a:rPr>
              <a:t>Q2'26 营业利润率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79545" y="3064967"/>
            <a:ext cx="702259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33.38%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235831" y="2395728"/>
            <a:ext cx="4341240" cy="2011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235831" y="1426464"/>
            <a:ext cx="4341240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20">
                <a:solidFill>
                  <a:srgbClr val="A8A8A2"/>
                </a:solidFill>
                <a:latin typeface="Helvetica Neue"/>
                <a:ea typeface="Hiragino Sans GB"/>
              </a:rPr>
              <a:t>四项费用占营收比的变化，对营业利润率的贡献（个百分点）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732766" y="2350008"/>
            <a:ext cx="9144" cy="45720"/>
          </a:xfrm>
          <a:prstGeom prst="rect">
            <a:avLst/>
          </a:prstGeom>
          <a:solidFill>
            <a:srgbClr val="A8A8A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235831" y="1792224"/>
            <a:ext cx="108531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4A5E"/>
                </a:solidFill>
                <a:latin typeface="Helvetica Neue"/>
                <a:ea typeface="Helvetica Neue"/>
              </a:rPr>
              <a:t>+0.00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235831" y="2029968"/>
            <a:ext cx="108531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iragino Sans GB"/>
              </a:rPr>
              <a:t>收入成本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321141" y="1737360"/>
            <a:ext cx="5486" cy="1481328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5625028" y="2434132"/>
            <a:ext cx="477536" cy="144260"/>
          </a:xfrm>
          <a:prstGeom prst="rect">
            <a:avLst/>
          </a:prstGeom>
          <a:solidFill>
            <a:srgbClr val="FF4A5E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321141" y="1792224"/>
            <a:ext cx="108531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4A5E"/>
                </a:solidFill>
                <a:latin typeface="Helvetica Neue"/>
                <a:ea typeface="Helvetica Neue"/>
              </a:rPr>
              <a:t>-0.12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321141" y="2029968"/>
            <a:ext cx="108531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iragino Sans GB"/>
              </a:rPr>
              <a:t>销售与营销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406451" y="1737360"/>
            <a:ext cx="5486" cy="1481328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6710338" y="2434132"/>
            <a:ext cx="477536" cy="688723"/>
          </a:xfrm>
          <a:prstGeom prst="rect">
            <a:avLst/>
          </a:prstGeom>
          <a:solidFill>
            <a:srgbClr val="FF4A5E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406451" y="1792224"/>
            <a:ext cx="108531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4A5E"/>
                </a:solidFill>
                <a:latin typeface="Helvetica Neue"/>
                <a:ea typeface="Helvetica Neue"/>
              </a:rPr>
              <a:t>-0.58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06451" y="2029968"/>
            <a:ext cx="108531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iragino Sans GB"/>
              </a:rPr>
              <a:t>技术与开发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491761" y="1737360"/>
            <a:ext cx="5486" cy="1481328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7795648" y="2360980"/>
            <a:ext cx="477536" cy="16459"/>
          </a:xfrm>
          <a:prstGeom prst="rect">
            <a:avLst/>
          </a:prstGeom>
          <a:solidFill>
            <a:srgbClr val="FF4A5E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7491761" y="1792224"/>
            <a:ext cx="108531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4A5E"/>
                </a:solidFill>
                <a:latin typeface="Helvetica Neue"/>
                <a:ea typeface="Helvetica Neue"/>
              </a:rPr>
              <a:t>+0.01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491761" y="2029968"/>
            <a:ext cx="108531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iragino Sans GB"/>
              </a:rPr>
              <a:t>一般及行政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235831" y="3474720"/>
            <a:ext cx="4341240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iragino Sans GB"/>
              </a:rPr>
              <a:t>条向下 = 该项费用占营收比上升、侵蚀利润率；向上 = 释放利润率。条长与数值等比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66928" y="3968496"/>
            <a:ext cx="8010144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566928" y="3968496"/>
            <a:ext cx="5574182" cy="6400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 i="0">
                <a:solidFill>
                  <a:srgbClr val="FFFFFF"/>
                </a:solidFill>
                <a:latin typeface="Helvetica Neue"/>
                <a:ea typeface="Hiragino Sans GB"/>
              </a:rPr>
              <a:t>第二条主线：</a:t>
            </a:r>
            <a:r>
              <a:rPr sz="1200" b="1" i="0">
                <a:solidFill>
                  <a:srgbClr val="FFFFFF"/>
                </a:solidFill>
                <a:latin typeface="Helvetica Neue"/>
                <a:ea typeface="Hiragino Sans GB"/>
              </a:rPr>
              <a:t>技术与开发一项就吃掉 0.58 个点，占全部下滑的 84%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iragino Sans GB"/>
              </a:rPr>
              <a:t>需要并置的一点：公司把利润增速偏慢归因于上半年内容摊销增长更快（见 P05）；但按占营收比看，本季收入成本口径 48.07% → 48.07% 未见恶化（本 deck 观察）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521500" y="3968496"/>
            <a:ext cx="2055571" cy="54864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34.07%  −  0.69pt  =  33.38%</a:t>
            </a:r>
          </a:p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iragino Sans GB"/>
              </a:rPr>
              <a:t>四段之和在报表内闭合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iragino Sans GB"/>
              </a:rPr>
              <a:t>[2] 基于 Q2'26 股东信合并经营报表的算术推导（本 deck 计算）；条长与数值等比，零轴即上方两个数字的基线。</a:t>
            </a:r>
          </a:p>
        </p:txBody>
      </p:sp>
      <p:sp>
        <p:nvSpPr>
          <p:cNvPr id="51" name="deckkit-intent:{&quot;envelope&quot;: &quot;bleed&quot;, &quot;rhyme&quot;: 7, &quot;reason&quot;: &quot;反相语域：deck 的两个「停一下」页（诊断 P10 / 决策 P13）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366398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56031" y="3398402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11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11 / 14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402336"/>
            <a:ext cx="45720" cy="475488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iragino Sans GB"/>
              </a:rPr>
              <a:t>11 · 超预期项与未达标项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557784"/>
            <a:ext cx="6656832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iragino Sans GB"/>
              </a:rPr>
              <a:t>先说清楚对标的是谁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932688"/>
            <a:ext cx="5980176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iragino Sans GB"/>
              </a:rPr>
              <a:t>公司把营收与营业利润率列为「主要财务指标」，并在信中同时给出 Q3 的营业利润、净利润与每股收益预测。下表逐项标注对标基准是公司指引、去年同期，还是前几季。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66928" y="1536192"/>
            <a:ext cx="3814876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66928" y="1591056"/>
            <a:ext cx="381487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 spc="160">
                <a:solidFill>
                  <a:srgbClr val="000000"/>
                </a:solidFill>
                <a:latin typeface="Helvetica Neue"/>
                <a:ea typeface="Hiragino Sans GB"/>
              </a:rPr>
              <a:t>＋  符合或超出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1865376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营业利润与利润率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321771" y="1865376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4,193 百万美元 · 33.4%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6928" y="2039112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略高于公司内部预测（费用节奏）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89936" y="2039112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vs 公司指引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66928" y="2231136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66928" y="2281428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摊薄每股收益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321771" y="2281428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0.80 美元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6928" y="2455164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略高于公司预测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389936" y="2455164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vs 公司指引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6928" y="2647188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66928" y="2697480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营业收入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21771" y="2697480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12,560 百万美元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66928" y="2871216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符合公司指引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389936" y="2871216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vs 公司指引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66928" y="3063240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66928" y="3113532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拉丁美洲增速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321771" y="3113532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+21%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66928" y="3287268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五个季度以来最高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389936" y="3287268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vs 前四季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66928" y="3479292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566928" y="3529584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会员观看时长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321771" y="3529584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iragino Sans GB"/>
              </a:rPr>
              <a:t>+2%（H1）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66928" y="3703320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2026 上半年；快于 2025 全年的 +1.5%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389936" y="3703320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vs 上一年度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66928" y="3895344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566928" y="3945636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股票回购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321771" y="3945636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4,714 百万美元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66928" y="4119372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公司称单季历史最大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389936" y="4119372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vs 历史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66928" y="4311396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4762195" y="1536192"/>
            <a:ext cx="3814876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4762195" y="1591056"/>
            <a:ext cx="381487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 spc="160">
                <a:solidFill>
                  <a:srgbClr val="000000"/>
                </a:solidFill>
                <a:latin typeface="Helvetica Neue"/>
                <a:ea typeface="Hiragino Sans GB"/>
              </a:rPr>
              <a:t>－  低于对照期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762195" y="1865376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自由现金流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517038" y="1865376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-32.7%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762195" y="2039112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1,525 百万美元；公司称现金税上升部分与 Warner Bros. 终止费有关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585204" y="2039112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vs 去年同期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762195" y="2231136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4762195" y="2281428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营业利润率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517038" y="2281428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-0.7pt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762195" y="2455164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33.4%，去年同期 34.1%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585204" y="2455164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vs 去年同期</a:t>
            </a:r>
          </a:p>
        </p:txBody>
      </p:sp>
      <p:sp>
        <p:nvSpPr>
          <p:cNvPr id="67" name="Rectangle 66"/>
          <p:cNvSpPr/>
          <p:nvPr/>
        </p:nvSpPr>
        <p:spPr>
          <a:xfrm>
            <a:off x="4762195" y="2647188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4762195" y="2697480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营收增速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517038" y="2697480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-2.8pt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762195" y="2871216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13.4%，较上季 16.2% 再降；Q3 指引 11.7%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585204" y="2871216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vs 上一季度</a:t>
            </a:r>
          </a:p>
        </p:txBody>
      </p:sp>
      <p:sp>
        <p:nvSpPr>
          <p:cNvPr id="72" name="Rectangle 71"/>
          <p:cNvSpPr/>
          <p:nvPr/>
        </p:nvSpPr>
        <p:spPr>
          <a:xfrm>
            <a:off x="4762195" y="3063240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4762195" y="3113532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北美增速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517038" y="3113532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+10%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762195" y="3287268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五个季度最低；本季只体现了提价的部分时段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7585204" y="3287268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vs 前四季</a:t>
            </a:r>
          </a:p>
        </p:txBody>
      </p:sp>
      <p:sp>
        <p:nvSpPr>
          <p:cNvPr id="77" name="Rectangle 76"/>
          <p:cNvSpPr/>
          <p:nvPr/>
        </p:nvSpPr>
        <p:spPr>
          <a:xfrm>
            <a:off x="4762195" y="3479292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4762195" y="3529584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亚太汇率口径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517038" y="3529584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-2pt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762195" y="3703320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报告 16%，汇率中性 18%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7585204" y="3703320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vs 汇率中性</a:t>
            </a:r>
          </a:p>
        </p:txBody>
      </p:sp>
      <p:sp>
        <p:nvSpPr>
          <p:cNvPr id="82" name="Rectangle 81"/>
          <p:cNvSpPr/>
          <p:nvPr/>
        </p:nvSpPr>
        <p:spPr>
          <a:xfrm>
            <a:off x="4762195" y="3895344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3" name="TextBox 82"/>
          <p:cNvSpPr txBox="1"/>
          <p:nvPr/>
        </p:nvSpPr>
        <p:spPr>
          <a:xfrm>
            <a:off x="4762195" y="3945636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经营活动现金流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6517038" y="3945636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-28.0%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4762195" y="4119372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1,744 百万美元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7585204" y="4119372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vs 去年同期</a:t>
            </a:r>
          </a:p>
        </p:txBody>
      </p:sp>
      <p:sp>
        <p:nvSpPr>
          <p:cNvPr id="87" name="Rectangle 86"/>
          <p:cNvSpPr/>
          <p:nvPr/>
        </p:nvSpPr>
        <p:spPr>
          <a:xfrm>
            <a:off x="4762195" y="4311396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[1][2][3] Q2'26 股东信正文、摘要表与分区域表。「符合 / 略高于预测」为公司自述原话口径。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664633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56031" y="3696637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12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12 / 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iragino Sans GB"/>
              </a:rPr>
              <a:t>12 · 风险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557784"/>
            <a:ext cx="7333488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iragino Sans GB"/>
              </a:rPr>
              <a:t>六项风险 · 各配一条本季证据与一个观察指标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66928" y="932688"/>
            <a:ext cx="8010144" cy="2560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66928" y="1188720"/>
            <a:ext cx="8010144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66928" y="1243584"/>
            <a:ext cx="1783080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iragino Sans GB"/>
              </a:rPr>
              <a:t>风险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50008" y="1243584"/>
            <a:ext cx="3017520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iragino Sans GB"/>
              </a:rPr>
              <a:t>本季证据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67528" y="1243584"/>
            <a:ext cx="2331720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iragino Sans GB"/>
              </a:rPr>
              <a:t>观察指标（本 deck 拟）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99248" y="1243584"/>
            <a:ext cx="877824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iragino Sans GB"/>
              </a:rPr>
              <a:t>证据出处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66928" y="1458468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66928" y="1499616"/>
            <a:ext cx="31089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01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32688" y="1499616"/>
            <a:ext cx="1417320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增速下台阶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350008" y="1499616"/>
            <a:ext cx="29626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iragino Sans GB"/>
              </a:rPr>
              <a:t>营收同比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13.4%</a:t>
            </a:r>
            <a:r>
              <a:rPr sz="950" b="0" i="0">
                <a:solidFill>
                  <a:srgbClr val="55554F"/>
                </a:solidFill>
                <a:latin typeface="Helvetica Neue"/>
                <a:ea typeface="Hiragino Sans GB"/>
              </a:rPr>
              <a:t>，Q3 指引 11.7%，为六季最低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67528" y="1499616"/>
            <a:ext cx="22768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iragino Sans GB"/>
              </a:rPr>
              <a:t>全年营收落在 51,000—51,400 的哪一端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699248" y="1499616"/>
            <a:ext cx="877824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公司披露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66928" y="1860804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66928" y="1933956"/>
            <a:ext cx="31089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02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32688" y="1933956"/>
            <a:ext cx="1417320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现金流波动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50008" y="1933956"/>
            <a:ext cx="29626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iragino Sans GB"/>
              </a:rPr>
              <a:t>自由现金流 1,525 百万美元，同比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-32.7%</a:t>
            </a:r>
            <a:r>
              <a:rPr sz="950" b="0" i="0">
                <a:solidFill>
                  <a:srgbClr val="55554F"/>
                </a:solidFill>
                <a:latin typeface="Helvetica Neue"/>
                <a:ea typeface="Hiragino Sans GB"/>
              </a:rPr>
              <a:t/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367528" y="1933956"/>
            <a:ext cx="22768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iragino Sans GB"/>
              </a:rPr>
              <a:t>全年约 12,500 百万美元目标的兑现节奏（分季度看）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699248" y="1933956"/>
            <a:ext cx="877824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公司披露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66928" y="2295144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66928" y="2368296"/>
            <a:ext cx="31089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03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32688" y="2368296"/>
            <a:ext cx="1417320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内容摊销节奏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350008" y="2368296"/>
            <a:ext cx="29626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iragino Sans GB"/>
              </a:rPr>
              <a:t>2026 年内容摊销预计增长约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10%</a:t>
            </a:r>
            <a:r>
              <a:rPr sz="950" b="0" i="0">
                <a:solidFill>
                  <a:srgbClr val="55554F"/>
                </a:solidFill>
                <a:latin typeface="Helvetica Neue"/>
                <a:ea typeface="Hiragino Sans GB"/>
              </a:rPr>
              <a:t>，上半年偏高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367528" y="2368296"/>
            <a:ext cx="22768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iragino Sans GB"/>
              </a:rPr>
              <a:t>下半年摊销增速能否如公司所说回落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699248" y="2368296"/>
            <a:ext cx="877824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公司披露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66928" y="2729484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566928" y="2802636"/>
            <a:ext cx="31089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04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32688" y="2802636"/>
            <a:ext cx="1417320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披露口径收窄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350008" y="2802636"/>
            <a:ext cx="29626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iragino Sans GB"/>
              </a:rPr>
              <a:t>本次股东信全篇未披露付费会员数；观看时长报告自 2027 年起改为一年一次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367528" y="2802636"/>
            <a:ext cx="22768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iragino Sans GB"/>
              </a:rPr>
              <a:t>外部可交叉验证的指标还剩多少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699248" y="2802636"/>
            <a:ext cx="877824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公司披露 / 观察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66928" y="3163824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566928" y="3236976"/>
            <a:ext cx="31089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05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32688" y="3236976"/>
            <a:ext cx="1417320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汇率顺风的可逆性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350008" y="3236976"/>
            <a:ext cx="29626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iragino Sans GB"/>
              </a:rPr>
              <a:t>本季汇率对整体增速贡献 </a:t>
            </a:r>
            <a:r>
              <a:rPr sz="950" b="1" i="0">
                <a:solidFill>
                  <a:srgbClr val="D0021B"/>
                </a:solidFill>
                <a:latin typeface="Helvetica Neue"/>
                <a:ea typeface="Hiragino Sans GB"/>
              </a:rPr>
              <a:t>1—1.5 个点</a:t>
            </a:r>
            <a:r>
              <a:rPr sz="950" b="0" i="0">
                <a:solidFill>
                  <a:srgbClr val="55554F"/>
                </a:solidFill>
                <a:latin typeface="Helvetica Neue"/>
                <a:ea typeface="Hiragino Sans GB"/>
              </a:rPr>
              <a:t>（整数口径与本 deck 计算，见 P07）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367528" y="3236976"/>
            <a:ext cx="22768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iragino Sans GB"/>
              </a:rPr>
              <a:t>汇率中性口径与报告口径的差值走向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699248" y="3236976"/>
            <a:ext cx="877824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本 deck 观察</a:t>
            </a:r>
          </a:p>
        </p:txBody>
      </p:sp>
      <p:sp>
        <p:nvSpPr>
          <p:cNvPr id="58" name="Rectangle 57"/>
          <p:cNvSpPr/>
          <p:nvPr/>
        </p:nvSpPr>
        <p:spPr>
          <a:xfrm>
            <a:off x="566928" y="3598164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566928" y="3671316"/>
            <a:ext cx="31089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06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32688" y="3671316"/>
            <a:ext cx="1417320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费用结构（技术与开发）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350008" y="3671316"/>
            <a:ext cx="29626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iragino Sans GB"/>
              </a:rPr>
              <a:t>技术与开发同比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+22.2%</a:t>
            </a:r>
            <a:r>
              <a:rPr sz="950" b="0" i="0">
                <a:solidFill>
                  <a:srgbClr val="55554F"/>
                </a:solidFill>
                <a:latin typeface="Helvetica Neue"/>
                <a:ea typeface="Hiragino Sans GB"/>
              </a:rPr>
              <a:t>；占营收比由 7.44% 升至 8.02%，占全部下滑的 84%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367528" y="3671316"/>
            <a:ext cx="22768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iragino Sans GB"/>
              </a:rPr>
              <a:t>该项占营收比能否随营收回落而收敛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699248" y="3671316"/>
            <a:ext cx="877824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本 deck 计算</a:t>
            </a:r>
          </a:p>
        </p:txBody>
      </p:sp>
      <p:sp>
        <p:nvSpPr>
          <p:cNvPr id="64" name="Rectangle 63"/>
          <p:cNvSpPr/>
          <p:nvPr/>
        </p:nvSpPr>
        <p:spPr>
          <a:xfrm>
            <a:off x="566928" y="4032504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5" name="Rectangle 64"/>
          <p:cNvSpPr/>
          <p:nvPr/>
        </p:nvSpPr>
        <p:spPr>
          <a:xfrm>
            <a:off x="566928" y="4032504"/>
            <a:ext cx="8010144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566928" y="4160520"/>
            <a:ext cx="8010144" cy="36576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iragino Sans GB"/>
              </a:rPr>
              <a:t>公司自列的风险还包括：会员获取与留存、娱乐时间的竞争、内容品质与多样性、广告采用、宏观环境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[1][2] Q2'26 股东信正文、前瞻性陈述章节与合并经营报表；标注「本 deck 观察」为基于公司披露事实的判断，「本 deck 计算」为报表推导，均非公司表述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3A3A36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962868"/>
            <a:ext cx="141732" cy="164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56031" y="3994872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FFFFFF"/>
                </a:solidFill>
                <a:latin typeface="Helvetica Neue"/>
                <a:ea typeface="Helvetica Neue"/>
              </a:rPr>
              <a:t>13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A8A8A2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A8A8A2"/>
                </a:solidFill>
                <a:latin typeface="Helvetica Neue"/>
                <a:ea typeface="Helvetica Neue"/>
              </a:rPr>
              <a:t>13 / 14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292607"/>
            <a:ext cx="8010144" cy="7315"/>
          </a:xfrm>
          <a:prstGeom prst="rect">
            <a:avLst/>
          </a:prstGeom>
          <a:solidFill>
            <a:srgbClr val="A8A8A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A8A8A2"/>
                </a:solidFill>
                <a:latin typeface="Helvetica Neue"/>
                <a:ea typeface="Hiragino Sans GB"/>
              </a:rPr>
              <a:t>13 · 下季度重点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557784"/>
            <a:ext cx="7333488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FFFFFF"/>
                </a:solidFill>
                <a:latin typeface="Helvetica Neue"/>
                <a:ea typeface="Hiragino Sans GB"/>
              </a:rPr>
              <a:t>公司自己给出的下一格刻度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932688"/>
            <a:ext cx="5980176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A8A8A2"/>
                </a:solidFill>
                <a:latin typeface="Helvetica Neue"/>
                <a:ea typeface="Hiragino Sans GB"/>
              </a:rPr>
              <a:t>指引与行动均取自本次股东信原文；「上半年完成度」一栏为本 deck 计算，已在页脚标注口径。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66928" y="1463040"/>
            <a:ext cx="3679545" cy="164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66928" y="1517904"/>
            <a:ext cx="3679545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A8A8A2"/>
                </a:solidFill>
                <a:latin typeface="Helvetica Neue"/>
                <a:ea typeface="Hiragino Sans GB"/>
              </a:rPr>
              <a:t>Q3 2026 指引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1755648"/>
            <a:ext cx="1717243" cy="457200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FFFFFF"/>
                </a:solidFill>
                <a:latin typeface="Helvetica Neue"/>
                <a:ea typeface="Helvetica Neue"/>
              </a:rPr>
              <a:t>12,860</a:t>
            </a:r>
            <a:r>
              <a:rPr sz="700" b="0" i="0">
                <a:solidFill>
                  <a:srgbClr val="A8A8A2"/>
                </a:solidFill>
                <a:latin typeface="Helvetica Neue"/>
                <a:ea typeface="Hiragino Sans GB"/>
              </a:rPr>
              <a:t>  百万美元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6928" y="2212848"/>
            <a:ext cx="17172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FFFFFF"/>
                </a:solidFill>
                <a:latin typeface="Helvetica Neue"/>
                <a:ea typeface="Hiragino Sans GB"/>
              </a:rPr>
              <a:t>营业收入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6928" y="2395728"/>
            <a:ext cx="17172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iragino Sans GB"/>
              </a:rPr>
              <a:t>同比 </a:t>
            </a:r>
            <a:r>
              <a:rPr sz="700" b="1" i="0">
                <a:solidFill>
                  <a:srgbClr val="FF4A5E"/>
                </a:solidFill>
                <a:latin typeface="Helvetica Neue"/>
                <a:ea typeface="Helvetica Neue"/>
              </a:rPr>
              <a:t>+11.7%</a:t>
            </a:r>
            <a:r>
              <a:rPr sz="700" b="0" i="0">
                <a:solidFill>
                  <a:srgbClr val="A8A8A2"/>
                </a:solidFill>
                <a:latin typeface="Helvetica Neue"/>
                <a:ea typeface="Hiragino Sans GB"/>
              </a:rPr>
              <a:t> · 汇率中性 +11%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529230" y="1755648"/>
            <a:ext cx="1717243" cy="457200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FFFFFF"/>
                </a:solidFill>
                <a:latin typeface="Helvetica Neue"/>
                <a:ea typeface="Helvetica Neue"/>
              </a:rPr>
              <a:t>33.2</a:t>
            </a: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  %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529230" y="2212848"/>
            <a:ext cx="17172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FFFFFF"/>
                </a:solidFill>
                <a:latin typeface="Helvetica Neue"/>
                <a:ea typeface="Hiragino Sans GB"/>
              </a:rPr>
              <a:t>营业利润率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529230" y="2395728"/>
            <a:ext cx="17172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iragino Sans GB"/>
              </a:rPr>
              <a:t>较去年同期 </a:t>
            </a:r>
            <a:r>
              <a:rPr sz="700" b="1" i="0">
                <a:solidFill>
                  <a:srgbClr val="FF4A5E"/>
                </a:solidFill>
                <a:latin typeface="Helvetica Neue"/>
                <a:ea typeface="Helvetica Neue"/>
              </a:rPr>
              <a:t>+5.0pt</a:t>
            </a:r>
            <a:r>
              <a:rPr sz="700" b="0" i="0">
                <a:solidFill>
                  <a:srgbClr val="A8A8A2"/>
                </a:solidFill>
                <a:latin typeface="Helvetica Neue"/>
                <a:ea typeface="Hiragino Sans GB"/>
              </a:rPr>
              <a:t>（28.2%）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66928" y="2688336"/>
            <a:ext cx="3679545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66928" y="2743200"/>
            <a:ext cx="3679545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A8A8A2"/>
                </a:solidFill>
                <a:latin typeface="Helvetica Neue"/>
                <a:ea typeface="Hiragino Sans GB"/>
              </a:rPr>
              <a:t>2026 全年目标 · 上半年完成度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66928" y="2999232"/>
            <a:ext cx="151424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iragino Sans GB"/>
              </a:rPr>
              <a:t>营业收入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081174" y="2999232"/>
            <a:ext cx="1964131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48%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66928" y="3218687"/>
            <a:ext cx="3679545" cy="91440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566928" y="3218687"/>
            <a:ext cx="1782976" cy="91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66928" y="3337560"/>
            <a:ext cx="3679545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iragino Sans GB"/>
              </a:rPr>
              <a:t>已完成 24,810 / 全年 51,000—51,400 百万美元（该区间 = 同比 13%—14%）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66928" y="3511296"/>
            <a:ext cx="151424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iragino Sans GB"/>
              </a:rPr>
              <a:t>自由现金流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081174" y="3511296"/>
            <a:ext cx="1964131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53%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66928" y="3730752"/>
            <a:ext cx="3679545" cy="91440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566928" y="3730752"/>
            <a:ext cx="1948464" cy="91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66928" y="3849624"/>
            <a:ext cx="3679545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iragino Sans GB"/>
              </a:rPr>
              <a:t>6,619 / 约 12,500 百万美元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66928" y="4041648"/>
            <a:ext cx="3679545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566928" y="4133088"/>
            <a:ext cx="1649577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iragino Sans GB"/>
              </a:rPr>
              <a:t>营业利润率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6928" y="4334256"/>
            <a:ext cx="3679545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iragino Sans GB"/>
              </a:rPr>
              <a:t>按年初汇率口径；报告口径 32.8%；全年营业利润增长指引 20%+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539849" y="4133088"/>
            <a:ext cx="25420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8A8A2"/>
                </a:solidFill>
                <a:latin typeface="Helvetica Neue"/>
                <a:ea typeface="Hiragino Sans GB"/>
              </a:rPr>
              <a:t>上半年 32.7% · 目标 31.50% · </a:t>
            </a:r>
            <a:r>
              <a:rPr sz="950" b="1" i="0">
                <a:solidFill>
                  <a:srgbClr val="FF4A5E"/>
                </a:solidFill>
                <a:latin typeface="Helvetica Neue"/>
                <a:ea typeface="Helvetica Neue"/>
              </a:rPr>
              <a:t>+1.2pt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897526" y="1463040"/>
            <a:ext cx="3679545" cy="164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4897526" y="1517904"/>
            <a:ext cx="3679545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A8A8A2"/>
                </a:solidFill>
                <a:latin typeface="Helvetica Neue"/>
                <a:ea typeface="Hiragino Sans GB"/>
              </a:rPr>
              <a:t>已宣布的行动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897526" y="1792224"/>
            <a:ext cx="31089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A8A8A2"/>
                </a:solidFill>
                <a:latin typeface="Helvetica Neue"/>
                <a:ea typeface="Helvetica Neue"/>
              </a:rPr>
              <a:t>01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263286" y="1792224"/>
            <a:ext cx="3313785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iragino Sans GB"/>
              </a:rPr>
              <a:t>广告业务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263286" y="1975104"/>
            <a:ext cx="3313785" cy="379171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8A8A2"/>
                </a:solidFill>
                <a:latin typeface="Helvetica Neue"/>
                <a:ea typeface="Hiragino Sans GB"/>
              </a:rPr>
              <a:t>全年广告收入目标约 30 亿美元，较 2025 大致翻倍；美国 upfront 谈判进入后期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897526" y="2372563"/>
            <a:ext cx="3679545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4897526" y="2445715"/>
            <a:ext cx="31089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A8A8A2"/>
                </a:solidFill>
                <a:latin typeface="Helvetica Neue"/>
                <a:ea typeface="Helvetica Neue"/>
              </a:rPr>
              <a:t>02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263286" y="2445715"/>
            <a:ext cx="3313785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iragino Sans GB"/>
              </a:rPr>
              <a:t>直播与体育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263286" y="2628595"/>
            <a:ext cx="3313785" cy="379171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8A8A2"/>
                </a:solidFill>
                <a:latin typeface="Helvetica Neue"/>
                <a:ea typeface="Hiragino Sans GB"/>
              </a:rPr>
              <a:t>Q3 有 MLB 两场活动与 NFL 第一周比赛；已与 NFL 扩约至感恩节前夜与圣诞日</a:t>
            </a:r>
          </a:p>
        </p:txBody>
      </p:sp>
      <p:sp>
        <p:nvSpPr>
          <p:cNvPr id="57" name="Rectangle 56"/>
          <p:cNvSpPr/>
          <p:nvPr/>
        </p:nvSpPr>
        <p:spPr>
          <a:xfrm>
            <a:off x="4897526" y="3026054"/>
            <a:ext cx="3679545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4897526" y="3099206"/>
            <a:ext cx="31089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A8A8A2"/>
                </a:solidFill>
                <a:latin typeface="Helvetica Neue"/>
                <a:ea typeface="Helvetica Neue"/>
              </a:rPr>
              <a:t>03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263286" y="3099206"/>
            <a:ext cx="3313785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iragino Sans GB"/>
              </a:rPr>
              <a:t>内容合作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263286" y="3282086"/>
            <a:ext cx="3313785" cy="217017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8A8A2"/>
                </a:solidFill>
                <a:latin typeface="Helvetica Neue"/>
                <a:ea typeface="Hiragino Sans GB"/>
              </a:rPr>
              <a:t>8 月起与 Condé Nast、Hearst、People 合作生活内容</a:t>
            </a:r>
          </a:p>
        </p:txBody>
      </p:sp>
      <p:sp>
        <p:nvSpPr>
          <p:cNvPr id="61" name="Rectangle 60"/>
          <p:cNvSpPr/>
          <p:nvPr/>
        </p:nvSpPr>
        <p:spPr>
          <a:xfrm>
            <a:off x="4897526" y="3517391"/>
            <a:ext cx="3679545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4897526" y="3590543"/>
            <a:ext cx="31089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A8A8A2"/>
                </a:solidFill>
                <a:latin typeface="Helvetica Neue"/>
                <a:ea typeface="Helvetica Neue"/>
              </a:rPr>
              <a:t>04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263286" y="3590543"/>
            <a:ext cx="3313785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iragino Sans GB"/>
              </a:rPr>
              <a:t>会员生命周期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263286" y="3773423"/>
            <a:ext cx="3313785" cy="217017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8A8A2"/>
                </a:solidFill>
                <a:latin typeface="Helvetica Neue"/>
                <a:ea typeface="Hiragino Sans GB"/>
              </a:rPr>
              <a:t>在部分市场重新测试免费试用（不含美国与英国）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897526" y="4008729"/>
            <a:ext cx="3679545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4897526" y="4081881"/>
            <a:ext cx="31089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A8A8A2"/>
                </a:solidFill>
                <a:latin typeface="Helvetica Neue"/>
                <a:ea typeface="Helvetica Neue"/>
              </a:rPr>
              <a:t>05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263286" y="4081881"/>
            <a:ext cx="3313785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iragino Sans GB"/>
              </a:rPr>
              <a:t>技术与制作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263286" y="4264761"/>
            <a:ext cx="3313785" cy="379171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8A8A2"/>
                </a:solidFill>
                <a:latin typeface="Helvetica Neue"/>
                <a:ea typeface="Hiragino Sans GB"/>
              </a:rPr>
              <a:t>公司披露 2026 年约 300 部作品的制作流程用到 GenAI，集中在后期</a:t>
            </a:r>
          </a:p>
        </p:txBody>
      </p:sp>
      <p:sp>
        <p:nvSpPr>
          <p:cNvPr id="69" name="Rectangle 68"/>
          <p:cNvSpPr/>
          <p:nvPr/>
        </p:nvSpPr>
        <p:spPr>
          <a:xfrm>
            <a:off x="4897526" y="4662220"/>
            <a:ext cx="3679545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iragino Sans GB"/>
              </a:rPr>
              <a:t>[1] Q2'26 股东信「Q2 Results and Forecast」「Our Focus」「Cash Flow and Capital Structure」章节；上半年完成度为本 deck 计算（全年营收按 51,200 中值）；上半年利润率取公司按年初汇率的口径。</a:t>
            </a:r>
          </a:p>
        </p:txBody>
      </p:sp>
      <p:sp>
        <p:nvSpPr>
          <p:cNvPr id="71" name="deckkit-intent:{&quot;envelope&quot;: &quot;bleed&quot;, &quot;rhyme&quot;: 7, &quot;reason&quot;: &quot;反相语域第二页：与 P10 成族，非孤例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4261104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56031" y="4293108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14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14 / 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iragino Sans GB"/>
              </a:rPr>
              <a:t>14 · 口径与来源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557784"/>
            <a:ext cx="7333488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iragino Sans GB"/>
              </a:rPr>
              <a:t>每个数字都能走回同一份文件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66928" y="932688"/>
            <a:ext cx="8010144" cy="2560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66928" y="1170432"/>
            <a:ext cx="8010144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66928" y="1261872"/>
            <a:ext cx="38404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[1]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5840" y="1261872"/>
            <a:ext cx="496519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iragino Sans GB"/>
              </a:rPr>
              <a:t>Netflix, Inc. — 2026 年第二季度股东信（正文与摘要表）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50838" y="1261872"/>
            <a:ext cx="232623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2026-07-16 · ir.netflix.net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66928" y="1508760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66928" y="1572768"/>
            <a:ext cx="38404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[2]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05840" y="1572768"/>
            <a:ext cx="496519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iragino Sans GB"/>
              </a:rPr>
              <a:t>同上 — 合并经营报表（未经审计，原始单位千美元）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50838" y="1572768"/>
            <a:ext cx="232623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截至 2026-06-30 的三个月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66928" y="1819656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66928" y="1883664"/>
            <a:ext cx="38404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[3]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05840" y="1883664"/>
            <a:ext cx="496519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iragino Sans GB"/>
              </a:rPr>
              <a:t>同上 — 分区域营收表（UCAN / EMEA / LATAM / APAC）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50838" y="1883664"/>
            <a:ext cx="232623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含报告与固定汇率口径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6928" y="2130552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66928" y="2194560"/>
            <a:ext cx="38404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[4]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05840" y="2194560"/>
            <a:ext cx="496519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iragino Sans GB"/>
              </a:rPr>
              <a:t>同上 — Non-GAAP 调节表（自由现金流 / 固定汇率 / 净债务）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250838" y="2194560"/>
            <a:ext cx="232623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非 GAAP 财务指标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66928" y="2441448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66928" y="2505456"/>
            <a:ext cx="38404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[5]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05840" y="2505456"/>
            <a:ext cx="496519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iragino Sans GB"/>
              </a:rPr>
              <a:t>同上所引 What We Watched 报告（2026 年上半年）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250838" y="2505456"/>
            <a:ext cx="232623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会员观看时长口径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66928" y="2752344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66928" y="2962656"/>
            <a:ext cx="8010144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iragino Sans GB"/>
              </a:rPr>
              <a:t>口径说明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66928" y="3200400"/>
            <a:ext cx="3814876" cy="183489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· 统计期间：2026-04-01 至 06-30，同比一律对标 2025 年同期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6928" y="3383889"/>
            <a:ext cx="3814876" cy="183489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· 货币与单位：美元；金额除注明外为百万美元（原表以千美元列示）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66928" y="3567379"/>
            <a:ext cx="3814876" cy="183489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· 审计状态：季度合并报表为未经审计数据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66928" y="3750868"/>
            <a:ext cx="3814876" cy="183489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· 非 GAAP：自由现金流 = 经营现金流 − 资本开支；汇率中性与净债务亦为非 GAAP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66928" y="3934358"/>
            <a:ext cx="3814876" cy="183489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· 每股收益：已按 2025-11-14 生效的 10 拆 1 追溯调整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66928" y="4117848"/>
            <a:ext cx="3814876" cy="183489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· 会员数：本次股东信全篇未披露，本 deck 不含会员数与留存推算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762195" y="3200400"/>
            <a:ext cx="3814876" cy="183489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· 「本 deck 计算」：占比、增量贡献、费用率与利润率桥，均在报表内闭合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762195" y="3383889"/>
            <a:ext cx="3814876" cy="183489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· 「本 deck 观察」：基于公司已披露事实的判断，非公司表述，已逐条标注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762195" y="3567379"/>
            <a:ext cx="3814876" cy="183489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· 汇率口径：报告口径为实际汇率；固定汇率口径剔除汇率变动与对冲影响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762195" y="3750868"/>
            <a:ext cx="3814876" cy="183489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· 观看数据：观看次数 = 观看小时数 ÷ 片长，按上线后 91 天计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762195" y="3934358"/>
            <a:ext cx="3814876" cy="183489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· 数据抓取：本 deck 内容取自 2026-07-16 发布的文件，制作于 2026-07-26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本 deck 为 slide-maker 模板画廊示例，不构成投资建议；数字取自上列 [1]—[5]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56031" y="714287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02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02 / 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iragino Sans GB"/>
              </a:rPr>
              <a:t>02 · 季度总览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557784"/>
            <a:ext cx="3950207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iragino Sans GB"/>
              </a:rPr>
              <a:t>营收与利润率均落在指引之内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26864" y="384048"/>
            <a:ext cx="3950207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elvetica Neue"/>
              </a:rPr>
              <a:t>IN-LINE WITH GUIDANCE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33460" y="1083767"/>
            <a:ext cx="4404994" cy="1651000"/>
          </a:xfrm>
          <a:prstGeom prst="rect">
            <a:avLst/>
          </a:prstGeom>
          <a:noFill/>
          <a:ln/>
        </p:spPr>
        <p:txBody>
          <a:bodyPr wrap="none" anchor="b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0" b="1" i="0">
                <a:solidFill>
                  <a:srgbClr val="000000"/>
                </a:solidFill>
                <a:latin typeface="Helvetica Neue"/>
                <a:ea typeface="Helvetica Neue"/>
              </a:rPr>
              <a:t>125.6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66928" y="2359152"/>
            <a:ext cx="3971882" cy="2560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66928" y="2450592"/>
            <a:ext cx="327355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12,560 百万美元</a:t>
            </a: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　去年同期 11,079 百万美元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1097280"/>
            <a:ext cx="2596896" cy="29260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iragino Sans GB"/>
              </a:rPr>
              <a:t>亿美元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6928" y="1408176"/>
            <a:ext cx="259689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营业收入 · 2026 财年第二季度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6928" y="1719072"/>
            <a:ext cx="1378915" cy="402336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D0021B"/>
                </a:solidFill>
                <a:latin typeface="Helvetica Neue"/>
                <a:ea typeface="Helvetica Neue"/>
              </a:rPr>
              <a:t>+13.4</a:t>
            </a:r>
            <a:r>
              <a:rPr sz="1200" b="1" i="0">
                <a:solidFill>
                  <a:srgbClr val="D0021B"/>
                </a:solidFill>
                <a:latin typeface="Helvetica Neue"/>
                <a:ea typeface="Helvetica Neue"/>
              </a:rPr>
              <a:t>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6928" y="2121408"/>
            <a:ext cx="1378915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同比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055571" y="1719072"/>
            <a:ext cx="1378915" cy="402336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D0021B"/>
                </a:solidFill>
                <a:latin typeface="Helvetica Neue"/>
                <a:ea typeface="Helvetica Neue"/>
              </a:rPr>
              <a:t>+12</a:t>
            </a:r>
            <a:r>
              <a:rPr sz="1200" b="1" i="0">
                <a:solidFill>
                  <a:srgbClr val="D0021B"/>
                </a:solidFill>
                <a:latin typeface="Helvetica Neue"/>
                <a:ea typeface="Helvetica Neue"/>
              </a:rPr>
              <a:t>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055571" y="2121408"/>
            <a:ext cx="1378915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汇率中性口径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66928" y="2910332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营业利润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6928" y="3093212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4,193</a:t>
            </a: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  百万美元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66928" y="3422396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同比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+11.1%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6928" y="3605276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去年同期 3,775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542032" y="2892044"/>
            <a:ext cx="7315" cy="841248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2596896" y="2910332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营业利润率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596896" y="3093212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33.4</a:t>
            </a: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  %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596896" y="3422396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同比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-0.7pt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596896" y="3605276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去年同期 34.1%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572000" y="2892044"/>
            <a:ext cx="7315" cy="841248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4626864" y="2910332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净利润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626864" y="3093212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3,401</a:t>
            </a: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  百万美元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26864" y="3422396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同比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+8.8%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626864" y="3605276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去年同期 3,125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601968" y="2892044"/>
            <a:ext cx="7315" cy="841248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656832" y="2910332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摊薄每股收益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656832" y="3093212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0.80</a:t>
            </a: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  美元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656832" y="3422396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同比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+11.1%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656832" y="3605276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去年同期 0.72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66928" y="4041648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566928" y="4114800"/>
            <a:ext cx="8010144" cy="31089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iragino Sans GB"/>
              </a:rPr>
              <a:t>公司口径：营收与营业利润率「均符合指引」；营业利润与利润率因费用节奏而「略高于内部预测」，摊薄每股收益同样「略高于预测」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[1] Q2'26 股东信正文与摘要表。红色 = 变化量（本 deck 全篇统一语义）。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56031" y="1012522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03</a:t>
            </a:r>
          </a:p>
        </p:txBody>
      </p:sp>
      <p:sp>
        <p:nvSpPr>
          <p:cNvPr id="8" name="Rectangle 7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03 / 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iragino Sans GB"/>
              </a:rPr>
              <a:t>03 · 核心指标看板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557784"/>
            <a:ext cx="7333488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iragino Sans GB"/>
              </a:rPr>
              <a:t>十二项指标 · 一屏可查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66928" y="932688"/>
            <a:ext cx="8010144" cy="2560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66928" y="1115568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66928" y="1179576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营业收入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6928" y="1371600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12,560</a:t>
            </a: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  百万美元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1700784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同比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+13.4%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6928" y="1883664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汇率中性 +12%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596896" y="1115568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2596896" y="1179576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营业利润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596896" y="1371600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4,193</a:t>
            </a: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  百万美元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596896" y="1700784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同比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+11.1%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596896" y="1883664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去年同期 3,775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626864" y="1115568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626864" y="1179576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营业利润率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626864" y="1371600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33.4</a:t>
            </a: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  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626864" y="1700784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同比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-0.7pt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626864" y="1883664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去年同期 34.1%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656832" y="1115568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656832" y="1179576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净利润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656832" y="1371600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3,401</a:t>
            </a: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  百万美元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56832" y="1700784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同比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+8.8%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656832" y="1883664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去年同期 3,125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66928" y="2231136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66928" y="2295144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摊薄每股收益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66928" y="2487168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0.80</a:t>
            </a: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  美元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6928" y="2816352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同比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+11.1%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66928" y="2999232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已按 10:1 拆股追溯调整</a:t>
            </a:r>
          </a:p>
        </p:txBody>
      </p:sp>
      <p:sp>
        <p:nvSpPr>
          <p:cNvPr id="48" name="Rectangle 47"/>
          <p:cNvSpPr/>
          <p:nvPr/>
        </p:nvSpPr>
        <p:spPr>
          <a:xfrm>
            <a:off x="2596896" y="2231136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2596896" y="2295144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经营活动现金流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596896" y="2487168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1,744</a:t>
            </a: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  百万美元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596896" y="2816352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同比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-28.0%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596896" y="2999232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去年同期 2,423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626864" y="2231136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4626864" y="2295144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自由现金流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626864" y="2487168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1,525</a:t>
            </a: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  百万美元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626864" y="2816352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同比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-32.7%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626864" y="2999232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经营现金流减资本开支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656832" y="2231136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6656832" y="2295144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股票回购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656832" y="2487168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4,714</a:t>
            </a: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  百万美元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656832" y="2816352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同比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+185.0%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656832" y="2999232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公司称单季历史最大</a:t>
            </a:r>
          </a:p>
        </p:txBody>
      </p:sp>
      <p:sp>
        <p:nvSpPr>
          <p:cNvPr id="63" name="Rectangle 62"/>
          <p:cNvSpPr/>
          <p:nvPr/>
        </p:nvSpPr>
        <p:spPr>
          <a:xfrm>
            <a:off x="566928" y="3346704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566928" y="3410712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剩余回购授权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66928" y="3602736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27,100</a:t>
            </a: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  百万美元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66928" y="3931920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4 月新增授权 </a:t>
            </a: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25,000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66928" y="4114800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季末余额</a:t>
            </a:r>
          </a:p>
        </p:txBody>
      </p:sp>
      <p:sp>
        <p:nvSpPr>
          <p:cNvPr id="68" name="Rectangle 67"/>
          <p:cNvSpPr/>
          <p:nvPr/>
        </p:nvSpPr>
        <p:spPr>
          <a:xfrm>
            <a:off x="2596896" y="3346704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2596896" y="3410712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总债务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2596896" y="3602736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14,309</a:t>
            </a: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  百万美元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2596896" y="3931920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净债务 </a:t>
            </a: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5,244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596896" y="4114800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净债务调节表口径 · 现金 9,099</a:t>
            </a:r>
          </a:p>
        </p:txBody>
      </p:sp>
      <p:sp>
        <p:nvSpPr>
          <p:cNvPr id="73" name="Rectangle 72"/>
          <p:cNvSpPr/>
          <p:nvPr/>
        </p:nvSpPr>
        <p:spPr>
          <a:xfrm>
            <a:off x="4626864" y="3346704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4626864" y="3410712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内容资产净额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626864" y="3602736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33,838</a:t>
            </a: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  百万美元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4626864" y="3931920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较年初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+3.2%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626864" y="4114800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较 2025-12-31</a:t>
            </a:r>
          </a:p>
        </p:txBody>
      </p:sp>
      <p:sp>
        <p:nvSpPr>
          <p:cNvPr id="78" name="Rectangle 77"/>
          <p:cNvSpPr/>
          <p:nvPr/>
        </p:nvSpPr>
        <p:spPr>
          <a:xfrm>
            <a:off x="6656832" y="3346704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9" name="TextBox 78"/>
          <p:cNvSpPr txBox="1"/>
          <p:nvPr/>
        </p:nvSpPr>
        <p:spPr>
          <a:xfrm>
            <a:off x="6656832" y="3410712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摊薄股数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656832" y="3602736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4,261</a:t>
            </a: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  百万股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656832" y="3931920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>同比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-2.0%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6656832" y="4114800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去年同期 4,349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[1][2][4] Q2'26 股东信摘要表、合并经营报表、合并资产负债表与 Non-GAAP 调节表。同比口径为 2025 年同期（内容资产、回购授权为期末值）。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56031" y="1310757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04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04 / 14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402336"/>
            <a:ext cx="45720" cy="475488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iragino Sans GB"/>
              </a:rPr>
              <a:t>04 · 收入走势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557784"/>
            <a:ext cx="6656832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iragino Sans GB"/>
              </a:rPr>
              <a:t>两级台阶已经发生，第三级写在指引里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932688"/>
            <a:ext cx="5980176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iragino Sans GB"/>
              </a:rPr>
              <a:t>五个已实现的季度营收连创新高，但同比增速自 Q4'25 的 17.6% 降到本季 13.4%；第六根柱是公司对 Q3 的指引 11.7%，尚未发生。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71314" y="1803288"/>
            <a:ext cx="520257" cy="101306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66928" y="1620408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11,079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2871216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80">
                <a:solidFill>
                  <a:srgbClr val="6E6E68"/>
                </a:solidFill>
                <a:latin typeface="Helvetica Neue"/>
                <a:ea typeface="Helvetica Neue"/>
              </a:rPr>
              <a:t>Q2'25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700345" y="1763877"/>
            <a:ext cx="520257" cy="105247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495958" y="1580997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11,510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495958" y="2871216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80">
                <a:solidFill>
                  <a:srgbClr val="6E6E68"/>
                </a:solidFill>
                <a:latin typeface="Helvetica Neue"/>
                <a:ea typeface="Helvetica Neue"/>
              </a:rPr>
              <a:t>Q3'25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629375" y="1714408"/>
            <a:ext cx="520257" cy="110194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424988" y="1531528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12,051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424988" y="2871216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80">
                <a:solidFill>
                  <a:srgbClr val="6E6E68"/>
                </a:solidFill>
                <a:latin typeface="Helvetica Neue"/>
                <a:ea typeface="Helvetica Neue"/>
              </a:rPr>
              <a:t>Q4'25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558405" y="1696212"/>
            <a:ext cx="520257" cy="112013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354019" y="1513332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12,250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354019" y="2871216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80">
                <a:solidFill>
                  <a:srgbClr val="6E6E68"/>
                </a:solidFill>
                <a:latin typeface="Helvetica Neue"/>
                <a:ea typeface="Helvetica Neue"/>
              </a:rPr>
              <a:t>Q1'26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487436" y="1667865"/>
            <a:ext cx="520257" cy="114848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283049" y="1484985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12,560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283049" y="2871216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80">
                <a:solidFill>
                  <a:srgbClr val="6E6E68"/>
                </a:solidFill>
                <a:latin typeface="Helvetica Neue"/>
                <a:ea typeface="Helvetica Neue"/>
              </a:rPr>
              <a:t>Q2'26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416466" y="1640433"/>
            <a:ext cx="520257" cy="1175918"/>
          </a:xfrm>
          <a:prstGeom prst="rect">
            <a:avLst/>
          </a:prstGeom>
          <a:noFill/>
          <a:ln w="12700">
            <a:solidFill>
              <a:srgbClr val="000000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212080" y="1457553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12,860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212080" y="2871216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80">
                <a:solidFill>
                  <a:srgbClr val="6E6E68"/>
                </a:solidFill>
                <a:latin typeface="Helvetica Neue"/>
                <a:ea typeface="Helvetica Neue"/>
              </a:rPr>
              <a:t>Q3'26F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66928" y="2816352"/>
            <a:ext cx="5574182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566928" y="3127248"/>
            <a:ext cx="5574182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44" name="Connector 43"/>
          <p:cNvCxnSpPr/>
          <p:nvPr/>
        </p:nvCxnSpPr>
        <p:spPr>
          <a:xfrm flipV="1">
            <a:off x="1031443" y="3332073"/>
            <a:ext cx="929030" cy="81890"/>
          </a:xfrm>
          <a:prstGeom prst="line">
            <a:avLst/>
          </a:prstGeom>
          <a:ln w="19050">
            <a:solidFill>
              <a:srgbClr val="D0021B"/>
            </a:solidFill>
          </a:ln>
          <a:effectLst/>
        </p:spPr>
      </p:cxnSp>
      <p:cxnSp>
        <p:nvCxnSpPr>
          <p:cNvPr id="45" name="Connector 44"/>
          <p:cNvCxnSpPr/>
          <p:nvPr/>
        </p:nvCxnSpPr>
        <p:spPr>
          <a:xfrm flipV="1">
            <a:off x="1960473" y="3306876"/>
            <a:ext cx="929031" cy="25197"/>
          </a:xfrm>
          <a:prstGeom prst="line">
            <a:avLst/>
          </a:prstGeom>
          <a:ln w="19050">
            <a:solidFill>
              <a:srgbClr val="D0021B"/>
            </a:solidFill>
          </a:ln>
          <a:effectLst/>
        </p:spPr>
      </p:cxnSp>
      <p:cxnSp>
        <p:nvCxnSpPr>
          <p:cNvPr id="46" name="Connector 45"/>
          <p:cNvCxnSpPr/>
          <p:nvPr/>
        </p:nvCxnSpPr>
        <p:spPr>
          <a:xfrm>
            <a:off x="2889504" y="3306876"/>
            <a:ext cx="929030" cy="88189"/>
          </a:xfrm>
          <a:prstGeom prst="line">
            <a:avLst/>
          </a:prstGeom>
          <a:ln w="19050">
            <a:solidFill>
              <a:srgbClr val="D0021B"/>
            </a:solidFill>
          </a:ln>
          <a:effectLst/>
        </p:spPr>
      </p:cxnSp>
      <p:cxnSp>
        <p:nvCxnSpPr>
          <p:cNvPr id="47" name="Connector 46"/>
          <p:cNvCxnSpPr/>
          <p:nvPr/>
        </p:nvCxnSpPr>
        <p:spPr>
          <a:xfrm>
            <a:off x="3818534" y="3395065"/>
            <a:ext cx="929030" cy="176378"/>
          </a:xfrm>
          <a:prstGeom prst="line">
            <a:avLst/>
          </a:prstGeom>
          <a:ln w="19050">
            <a:solidFill>
              <a:srgbClr val="D0021B"/>
            </a:solidFill>
          </a:ln>
          <a:effectLst/>
        </p:spPr>
      </p:cxnSp>
      <p:cxnSp>
        <p:nvCxnSpPr>
          <p:cNvPr id="48" name="Connector 47"/>
          <p:cNvCxnSpPr/>
          <p:nvPr/>
        </p:nvCxnSpPr>
        <p:spPr>
          <a:xfrm>
            <a:off x="4747564" y="3571443"/>
            <a:ext cx="929031" cy="107086"/>
          </a:xfrm>
          <a:prstGeom prst="line">
            <a:avLst/>
          </a:prstGeom>
          <a:ln w="19050">
            <a:solidFill>
              <a:srgbClr val="D0021B"/>
            </a:solidFill>
            <a:prstDash val="dash"/>
          </a:ln>
          <a:effectLst/>
        </p:spPr>
      </p:cxnSp>
      <p:sp>
        <p:nvSpPr>
          <p:cNvPr id="49" name="Oval 48"/>
          <p:cNvSpPr/>
          <p:nvPr/>
        </p:nvSpPr>
        <p:spPr>
          <a:xfrm>
            <a:off x="992581" y="3375101"/>
            <a:ext cx="77724" cy="77724"/>
          </a:xfrm>
          <a:prstGeom prst="ellipse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702259" y="3194507"/>
            <a:ext cx="658368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15.9%</a:t>
            </a:r>
          </a:p>
        </p:txBody>
      </p:sp>
      <p:sp>
        <p:nvSpPr>
          <p:cNvPr id="51" name="Oval 50"/>
          <p:cNvSpPr/>
          <p:nvPr/>
        </p:nvSpPr>
        <p:spPr>
          <a:xfrm>
            <a:off x="1921611" y="3293211"/>
            <a:ext cx="77724" cy="77724"/>
          </a:xfrm>
          <a:prstGeom prst="ellipse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1631289" y="3112617"/>
            <a:ext cx="658368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17.2%</a:t>
            </a:r>
          </a:p>
        </p:txBody>
      </p:sp>
      <p:sp>
        <p:nvSpPr>
          <p:cNvPr id="53" name="Oval 52"/>
          <p:cNvSpPr/>
          <p:nvPr/>
        </p:nvSpPr>
        <p:spPr>
          <a:xfrm>
            <a:off x="2850642" y="3268014"/>
            <a:ext cx="77724" cy="77724"/>
          </a:xfrm>
          <a:prstGeom prst="ellipse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2560320" y="3087420"/>
            <a:ext cx="658368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17.6%</a:t>
            </a:r>
          </a:p>
        </p:txBody>
      </p:sp>
      <p:sp>
        <p:nvSpPr>
          <p:cNvPr id="55" name="Oval 54"/>
          <p:cNvSpPr/>
          <p:nvPr/>
        </p:nvSpPr>
        <p:spPr>
          <a:xfrm>
            <a:off x="3779672" y="3356203"/>
            <a:ext cx="77724" cy="77724"/>
          </a:xfrm>
          <a:prstGeom prst="ellipse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3489350" y="3175609"/>
            <a:ext cx="658368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16.2%</a:t>
            </a:r>
          </a:p>
        </p:txBody>
      </p:sp>
      <p:sp>
        <p:nvSpPr>
          <p:cNvPr id="57" name="Oval 56"/>
          <p:cNvSpPr/>
          <p:nvPr/>
        </p:nvSpPr>
        <p:spPr>
          <a:xfrm>
            <a:off x="4708702" y="3532581"/>
            <a:ext cx="77724" cy="77724"/>
          </a:xfrm>
          <a:prstGeom prst="ellipse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4418380" y="3351987"/>
            <a:ext cx="658368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13.4%</a:t>
            </a:r>
          </a:p>
        </p:txBody>
      </p:sp>
      <p:sp>
        <p:nvSpPr>
          <p:cNvPr id="59" name="Oval 58"/>
          <p:cNvSpPr/>
          <p:nvPr/>
        </p:nvSpPr>
        <p:spPr>
          <a:xfrm>
            <a:off x="5633161" y="3635095"/>
            <a:ext cx="86868" cy="86868"/>
          </a:xfrm>
          <a:prstGeom prst="ellipse">
            <a:avLst/>
          </a:prstGeom>
          <a:solidFill>
            <a:srgbClr val="F4F4F2"/>
          </a:solidFill>
          <a:ln w="17780">
            <a:solidFill>
              <a:srgbClr val="D0021B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5347411" y="3459073"/>
            <a:ext cx="658368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11.7%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521500" y="1371600"/>
            <a:ext cx="7315" cy="2542031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6649516" y="1408176"/>
            <a:ext cx="1792223" cy="173736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上层  营业收入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百万美元 · 零基线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D0021B"/>
                </a:solidFill>
                <a:latin typeface="Helvetica Neue"/>
                <a:ea typeface="Hiragino Sans GB"/>
              </a:rPr>
              <a:t>下层  同比增速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%，10—19 区间；空心点 = 指引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iragino Sans GB"/>
              </a:rPr>
              <a:t>空心柱 = 公司指引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Q3'26 为公司自述内部预测</a:t>
            </a:r>
          </a:p>
        </p:txBody>
      </p:sp>
      <p:sp>
        <p:nvSpPr>
          <p:cNvPr id="63" name="Rectangle 62"/>
          <p:cNvSpPr/>
          <p:nvPr/>
        </p:nvSpPr>
        <p:spPr>
          <a:xfrm>
            <a:off x="6649516" y="2523744"/>
            <a:ext cx="1792223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6649516" y="2596896"/>
            <a:ext cx="1792223" cy="82296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iragino Sans GB"/>
              </a:rPr>
              <a:t>公司自述的增长来源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本季营收增长「主要来自会员增长、提价与广告收入增加」；北美的提价在本季只体现了部分时段</a:t>
            </a:r>
          </a:p>
        </p:txBody>
      </p:sp>
      <p:sp>
        <p:nvSpPr>
          <p:cNvPr id="65" name="Rectangle 64"/>
          <p:cNvSpPr/>
          <p:nvPr/>
        </p:nvSpPr>
        <p:spPr>
          <a:xfrm>
            <a:off x="6649516" y="3346704"/>
            <a:ext cx="1792223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6649516" y="3419856"/>
            <a:ext cx="1792223" cy="82296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iragino Sans GB"/>
              </a:rPr>
              <a:t>公司对 Q3 的口径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营收 12,860 百万美元，表内同比 11.7%；正文表述为「12%（汇率中性 11%）」。营业利润率 33.2%，去年同期 28.2%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66928" y="4041648"/>
            <a:ext cx="5574182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566928" y="4114800"/>
            <a:ext cx="8010144" cy="32918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000000"/>
                </a:solidFill>
                <a:latin typeface="Helvetica Neue"/>
                <a:ea typeface="Hiragino Sans GB"/>
              </a:rPr>
              <a:t>第一条主线：</a:t>
            </a:r>
            <a:r>
              <a:rPr sz="1200" b="0" i="0">
                <a:solidFill>
                  <a:srgbClr val="55554F"/>
                </a:solidFill>
                <a:latin typeface="Helvetica Neue"/>
                <a:ea typeface="Hiragino Sans GB"/>
              </a:rPr>
              <a:t>本季营收 125.60 亿美元创单季新高，但增速的方向比水平更值得看 —— 实际值里已连续两个季度下台阶（17.6% → 16.2% → 13.4%），公司对第三级的指引是 11.7%。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[1] Q2'26 股东信摘要表（Q2'25 — Q2'26 实际值，Q3'26 为公司指引）。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56031" y="1608992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05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05 / 14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292607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iragino Sans GB"/>
              </a:rPr>
              <a:t>05 · 利润走势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557784"/>
            <a:ext cx="7333488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iragino Sans GB"/>
              </a:rPr>
              <a:t>季度利润率在目标之上，但同比仍降 0.7 个点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932688"/>
            <a:ext cx="5980176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iragino Sans GB"/>
              </a:rPr>
              <a:t>本季 33.4%，Q4'25 的 24.5% 是六季最低。红段只对 2026 财年的季度计算：31.5% 是 2026 年目标，2025 年实际 29.5%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1748790"/>
            <a:ext cx="93268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Q2'25   3,775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572768" y="1780794"/>
            <a:ext cx="3191379" cy="13258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883249" y="1753362"/>
            <a:ext cx="411480" cy="201168"/>
          </a:xfrm>
          <a:prstGeom prst="rect">
            <a:avLst/>
          </a:prstGeom>
          <a:noFill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6928" y="2114550"/>
            <a:ext cx="93268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Q3'25   3,248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572768" y="2146554"/>
            <a:ext cx="2639205" cy="13258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883249" y="2119122"/>
            <a:ext cx="411480" cy="201168"/>
          </a:xfrm>
          <a:prstGeom prst="rect">
            <a:avLst/>
          </a:prstGeom>
          <a:noFill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6928" y="2480310"/>
            <a:ext cx="93268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Q4'25   2,957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572768" y="2512314"/>
            <a:ext cx="2292926" cy="13258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883249" y="2484882"/>
            <a:ext cx="411480" cy="201168"/>
          </a:xfrm>
          <a:prstGeom prst="rect">
            <a:avLst/>
          </a:prstGeom>
          <a:noFill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6928" y="2846070"/>
            <a:ext cx="93268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Q1'26   3,957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572768" y="2878074"/>
            <a:ext cx="2948048" cy="13258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4520816" y="2878074"/>
            <a:ext cx="74871" cy="132588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389473" y="2850642"/>
            <a:ext cx="502920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+0.8pt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883249" y="2850642"/>
            <a:ext cx="411480" cy="201168"/>
          </a:xfrm>
          <a:prstGeom prst="rect">
            <a:avLst/>
          </a:prstGeom>
          <a:noFill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66928" y="3211830"/>
            <a:ext cx="93268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Q2'26   4,193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572768" y="3243834"/>
            <a:ext cx="2948048" cy="13258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4520816" y="3243834"/>
            <a:ext cx="177818" cy="132588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389473" y="3216402"/>
            <a:ext cx="502920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+1.9pt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3249" y="3216402"/>
            <a:ext cx="411480" cy="201168"/>
          </a:xfrm>
          <a:prstGeom prst="rect">
            <a:avLst/>
          </a:prstGeom>
          <a:noFill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66928" y="3577589"/>
            <a:ext cx="93268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Q3'26F   4,268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572768" y="3609594"/>
            <a:ext cx="2948048" cy="132588"/>
          </a:xfrm>
          <a:prstGeom prst="rect">
            <a:avLst/>
          </a:prstGeom>
          <a:noFill/>
          <a:ln w="11430">
            <a:solidFill>
              <a:srgbClr val="000000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4520816" y="3609594"/>
            <a:ext cx="159101" cy="132588"/>
          </a:xfrm>
          <a:prstGeom prst="rect">
            <a:avLst/>
          </a:prstGeom>
          <a:noFill/>
          <a:ln w="11430">
            <a:solidFill>
              <a:srgbClr val="D0021B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5389473" y="3582162"/>
            <a:ext cx="502920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+1.7pt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883249" y="3582162"/>
            <a:ext cx="411480" cy="201168"/>
          </a:xfrm>
          <a:prstGeom prst="rect">
            <a:avLst/>
          </a:prstGeom>
          <a:noFill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</p:txBody>
      </p:sp>
      <p:sp>
        <p:nvSpPr>
          <p:cNvPr id="48" name="Rectangle 47"/>
          <p:cNvSpPr/>
          <p:nvPr/>
        </p:nvSpPr>
        <p:spPr>
          <a:xfrm>
            <a:off x="1572768" y="3895344"/>
            <a:ext cx="3743553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4520816" y="1554480"/>
            <a:ext cx="12801" cy="234086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3835016" y="3950208"/>
            <a:ext cx="1371600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 spc="80">
                <a:solidFill>
                  <a:srgbClr val="000000"/>
                </a:solidFill>
                <a:latin typeface="Helvetica Neue"/>
                <a:ea typeface="Hiragino Sans GB"/>
              </a:rPr>
              <a:t>全年目标 31.5%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298448" y="3950208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0%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234336" y="3950208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10%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170224" y="3950208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20%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042001" y="3950208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40%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589166" y="1517904"/>
            <a:ext cx="7315" cy="2359152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6717182" y="1554480"/>
            <a:ext cx="1792223" cy="219456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条  营业利润率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零基线，共享 0—40% 轴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D0021B"/>
                </a:solidFill>
                <a:latin typeface="Helvetica Neue"/>
                <a:ea typeface="Hiragino Sans GB"/>
              </a:rPr>
              <a:t>红  与全年目标的差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目标线左侧 = 未达，右侧 = 超出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iragino Sans GB"/>
              </a:rPr>
              <a:t>行首数字 = 营业利润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百万美元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iragino Sans GB"/>
              </a:rPr>
              <a:t>空心条 = 公司指引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红段只对 2026 财年的季度计算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2025 年实际全年利润率 29.5%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717182" y="3712463"/>
            <a:ext cx="1792223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717182" y="3785615"/>
            <a:ext cx="1792223" cy="82296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iragino Sans GB"/>
              </a:rPr>
              <a:t>公司对本季利润的解释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iragino Sans GB"/>
              </a:rPr>
              <a:t>营业利润增速（+11.1%）慢于营收（+13.4%），因内容摊销在上半年增长更快；公司预计下半年放缓、全年增长约 10%</a:t>
            </a:r>
          </a:p>
        </p:txBody>
      </p:sp>
      <p:sp>
        <p:nvSpPr>
          <p:cNvPr id="59" name="deckkit-intent:{&quot;envelope&quot;: &quot;upper&quot;, &quot;reason&quot;: &quot;子弹图页刻意上收：结论移到右侧读数栏，版底留真空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/>
        </p:txBody>
      </p:sp>
      <p:sp>
        <p:nvSpPr>
          <p:cNvPr id="60" name="TextBox 59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[1] Q2'26 股东信摘要表与正文；全年目标 31.5% 为公司 2026 年指引（2025 年为 29.5%）；与目标的差为本 deck 计算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875223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56031" y="1907227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06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06 / 14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402336"/>
            <a:ext cx="45720" cy="475488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iragino Sans GB"/>
              </a:rPr>
              <a:t>06 · 分区域拆解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557784"/>
            <a:ext cx="6656832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iragino Sans GB"/>
              </a:rPr>
              <a:t>北美出四成营收，只出三分之一增量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932688"/>
            <a:ext cx="5980176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iragino Sans GB"/>
              </a:rPr>
              <a:t>把「营收占比」和「同比增量贡献占比」上下对齐，错位一眼可见（本 deck 计算）。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1353312"/>
            <a:ext cx="3950207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本季营收占比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66928" y="1572768"/>
            <a:ext cx="3464064" cy="36576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030992" y="1572768"/>
            <a:ext cx="2572388" cy="365760"/>
          </a:xfrm>
          <a:prstGeom prst="rect">
            <a:avLst/>
          </a:prstGeom>
          <a:solidFill>
            <a:srgbClr val="4A4A4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603380" y="1572768"/>
            <a:ext cx="1010386" cy="365760"/>
          </a:xfrm>
          <a:prstGeom prst="rect">
            <a:avLst/>
          </a:prstGeom>
          <a:solidFill>
            <a:srgbClr val="8E8E88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7613767" y="1572768"/>
            <a:ext cx="963304" cy="365760"/>
          </a:xfrm>
          <a:prstGeom prst="rect">
            <a:avLst/>
          </a:prstGeom>
          <a:solidFill>
            <a:srgbClr val="C4C4BE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30936" y="1655064"/>
            <a:ext cx="333604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43.2%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095000" y="1655064"/>
            <a:ext cx="244437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32.1%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67388" y="1655064"/>
            <a:ext cx="88237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12.6%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77775" y="1655064"/>
            <a:ext cx="83528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12.0%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6928" y="2212848"/>
            <a:ext cx="3950207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同比增量贡献占比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4030992" y="1938528"/>
            <a:ext cx="0" cy="859536"/>
          </a:xfrm>
          <a:prstGeom prst="line">
            <a:avLst/>
          </a:prstGeom>
          <a:ln w="11430">
            <a:solidFill>
              <a:srgbClr val="D0021B"/>
            </a:solidFill>
            <a:prstDash val="dash"/>
          </a:ln>
          <a:effectLst/>
        </p:spPr>
      </p:cxnSp>
      <p:cxnSp>
        <p:nvCxnSpPr>
          <p:cNvPr id="35" name="Connector 34"/>
          <p:cNvCxnSpPr/>
          <p:nvPr/>
        </p:nvCxnSpPr>
        <p:spPr>
          <a:xfrm>
            <a:off x="6603380" y="1938528"/>
            <a:ext cx="0" cy="859536"/>
          </a:xfrm>
          <a:prstGeom prst="line">
            <a:avLst/>
          </a:prstGeom>
          <a:ln w="11430">
            <a:solidFill>
              <a:srgbClr val="D0021B"/>
            </a:solidFill>
            <a:prstDash val="dash"/>
          </a:ln>
          <a:effectLst/>
        </p:spPr>
      </p:cxnSp>
      <p:cxnSp>
        <p:nvCxnSpPr>
          <p:cNvPr id="36" name="Connector 35"/>
          <p:cNvCxnSpPr/>
          <p:nvPr/>
        </p:nvCxnSpPr>
        <p:spPr>
          <a:xfrm>
            <a:off x="7613767" y="1938528"/>
            <a:ext cx="0" cy="859536"/>
          </a:xfrm>
          <a:prstGeom prst="line">
            <a:avLst/>
          </a:prstGeom>
          <a:ln w="11430">
            <a:solidFill>
              <a:srgbClr val="D0021B"/>
            </a:solidFill>
            <a:prstDash val="dash"/>
          </a:ln>
          <a:effectLst/>
        </p:spPr>
      </p:cxnSp>
      <p:sp>
        <p:nvSpPr>
          <p:cNvPr id="37" name="Rectangle 36"/>
          <p:cNvSpPr/>
          <p:nvPr/>
        </p:nvSpPr>
        <p:spPr>
          <a:xfrm>
            <a:off x="566928" y="2432304"/>
            <a:ext cx="2719129" cy="36576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3286057" y="2432304"/>
            <a:ext cx="2679510" cy="365760"/>
          </a:xfrm>
          <a:prstGeom prst="rect">
            <a:avLst/>
          </a:prstGeom>
          <a:solidFill>
            <a:srgbClr val="4A4A4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5965568" y="2432304"/>
            <a:ext cx="1501416" cy="365760"/>
          </a:xfrm>
          <a:prstGeom prst="rect">
            <a:avLst/>
          </a:prstGeom>
          <a:solidFill>
            <a:srgbClr val="8E8E88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7466985" y="2432304"/>
            <a:ext cx="1110086" cy="365760"/>
          </a:xfrm>
          <a:prstGeom prst="rect">
            <a:avLst/>
          </a:prstGeom>
          <a:solidFill>
            <a:srgbClr val="C4C4BE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30936" y="2514600"/>
            <a:ext cx="259111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33.9%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350065" y="2514600"/>
            <a:ext cx="2551494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33.5%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029576" y="2514600"/>
            <a:ext cx="137340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18.7%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530993" y="2514600"/>
            <a:ext cx="98207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13.9%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30936" y="1975104"/>
            <a:ext cx="3336048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美国与加拿大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095000" y="1975104"/>
            <a:ext cx="244437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欧洲中东非洲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667388" y="1975104"/>
            <a:ext cx="882370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拉丁美洲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677775" y="1975104"/>
            <a:ext cx="835288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亚太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66928" y="3035808"/>
            <a:ext cx="8010144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566928" y="3086100"/>
            <a:ext cx="136245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iragino Sans GB"/>
              </a:rPr>
              <a:t>区域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984248" y="3086100"/>
            <a:ext cx="113385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iragino Sans GB"/>
              </a:rPr>
              <a:t>本季营收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172968" y="3086100"/>
            <a:ext cx="113385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iragino Sans GB"/>
              </a:rPr>
              <a:t>去年同期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361688" y="3086100"/>
            <a:ext cx="113385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iragino Sans GB"/>
              </a:rPr>
              <a:t>同比增量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550407" y="3086100"/>
            <a:ext cx="108813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iragino Sans GB"/>
              </a:rPr>
              <a:t>营收占比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693407" y="3086100"/>
            <a:ext cx="108813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iragino Sans GB"/>
              </a:rPr>
              <a:t>增量占比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836408" y="3086100"/>
            <a:ext cx="685800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iragino Sans GB"/>
              </a:rPr>
              <a:t>错位</a:t>
            </a:r>
          </a:p>
        </p:txBody>
      </p:sp>
      <p:sp>
        <p:nvSpPr>
          <p:cNvPr id="57" name="Rectangle 56"/>
          <p:cNvSpPr/>
          <p:nvPr/>
        </p:nvSpPr>
        <p:spPr>
          <a:xfrm>
            <a:off x="566928" y="3337560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566928" y="3378708"/>
            <a:ext cx="13624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iragino Sans GB"/>
              </a:rPr>
              <a:t>美国与加拿大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984248" y="3378708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5,432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172968" y="3378708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4,929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361688" y="3378708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D0021B"/>
                </a:solidFill>
                <a:latin typeface="Helvetica Neue"/>
                <a:ea typeface="Helvetica Neue"/>
              </a:rPr>
              <a:t>+503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550407" y="3378708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43.2%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693407" y="3378708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33.9%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836408" y="3378708"/>
            <a:ext cx="68580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D0021B"/>
                </a:solidFill>
                <a:latin typeface="Helvetica Neue"/>
                <a:ea typeface="Helvetica Neue"/>
              </a:rPr>
              <a:t>-9.3pt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66928" y="3634740"/>
            <a:ext cx="13624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iragino Sans GB"/>
              </a:rPr>
              <a:t>欧洲中东非洲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984248" y="3634740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4,034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172968" y="3634740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3,538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361688" y="3634740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D0021B"/>
                </a:solidFill>
                <a:latin typeface="Helvetica Neue"/>
                <a:ea typeface="Helvetica Neue"/>
              </a:rPr>
              <a:t>+495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550407" y="3634740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32.1%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693407" y="3634740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33.5%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836408" y="3634740"/>
            <a:ext cx="68580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D0021B"/>
                </a:solidFill>
                <a:latin typeface="Helvetica Neue"/>
                <a:ea typeface="Helvetica Neue"/>
              </a:rPr>
              <a:t>+1.3pt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66928" y="3890772"/>
            <a:ext cx="13624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iragino Sans GB"/>
              </a:rPr>
              <a:t>拉丁美洲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984248" y="3890772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1,584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3172968" y="3890772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1,307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361688" y="3890772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D0021B"/>
                </a:solidFill>
                <a:latin typeface="Helvetica Neue"/>
                <a:ea typeface="Helvetica Neue"/>
              </a:rPr>
              <a:t>+278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550407" y="3890772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12.6%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693407" y="3890772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18.7%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7836408" y="3890772"/>
            <a:ext cx="68580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D0021B"/>
                </a:solidFill>
                <a:latin typeface="Helvetica Neue"/>
                <a:ea typeface="Helvetica Neue"/>
              </a:rPr>
              <a:t>+6.1pt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66928" y="4146804"/>
            <a:ext cx="13624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iragino Sans GB"/>
              </a:rPr>
              <a:t>亚太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984248" y="4146804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1,510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172968" y="4146804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1,305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361688" y="4146804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D0021B"/>
                </a:solidFill>
                <a:latin typeface="Helvetica Neue"/>
                <a:ea typeface="Helvetica Neue"/>
              </a:rPr>
              <a:t>+205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550407" y="4146804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12.0%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6693407" y="4146804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13.9%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7836408" y="4146804"/>
            <a:ext cx="68580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D0021B"/>
                </a:solidFill>
                <a:latin typeface="Helvetica Neue"/>
                <a:ea typeface="Helvetica Neue"/>
              </a:rPr>
              <a:t>+1.8pt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66928" y="4402836"/>
            <a:ext cx="13624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合计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984248" y="4402836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12,560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3172968" y="4402836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11,079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4361688" y="4402836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+1,481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5550407" y="4402836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100.0%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693407" y="4402836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100.0%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7836408" y="4402836"/>
            <a:ext cx="68580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—</a:t>
            </a:r>
          </a:p>
        </p:txBody>
      </p:sp>
      <p:sp>
        <p:nvSpPr>
          <p:cNvPr id="93" name="Rectangle 92"/>
          <p:cNvSpPr/>
          <p:nvPr/>
        </p:nvSpPr>
        <p:spPr>
          <a:xfrm>
            <a:off x="566928" y="4668012"/>
            <a:ext cx="8010144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4" name="TextBox 93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[3] Q2'26 股东信分区域营收表（百万美元）。占比、增量与错位为本 deck 计算。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2173458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56031" y="2205462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07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07 / 14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292607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iragino Sans GB"/>
              </a:rPr>
              <a:t>07 · 增速的两种读法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557784"/>
            <a:ext cx="7333488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iragino Sans GB"/>
              </a:rPr>
              <a:t>报告增速里，有多少是汇率给的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932688"/>
            <a:ext cx="5980176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iragino Sans GB"/>
              </a:rPr>
              <a:t>拉美报告 +21% 里约 5 个点来自汇率；亚太恰好相反，报告 16% 而汇率中性 18%。点位取自公司表内的整数披露。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1426464"/>
            <a:ext cx="8010144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60">
                <a:solidFill>
                  <a:srgbClr val="6E6E68"/>
                </a:solidFill>
                <a:latin typeface="Helvetica Neue"/>
                <a:ea typeface="Hiragino Sans GB"/>
              </a:rPr>
              <a:t>实心点 = 报告口径　　空心点 = 汇率中性口径　　红线 = 两者之差（汇率影响）　　实心点在右为顺风，在左为逆风　　图内红标为百分点，右列为金额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20256" y="1517904"/>
            <a:ext cx="914400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80">
                <a:solidFill>
                  <a:srgbClr val="6E6E68"/>
                </a:solidFill>
                <a:latin typeface="Helvetica Neue"/>
                <a:ea typeface="Hiragino Sans GB"/>
              </a:rPr>
              <a:t>本季营收 百万美元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26096" y="1517904"/>
            <a:ext cx="914400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80">
                <a:solidFill>
                  <a:srgbClr val="6E6E68"/>
                </a:solidFill>
                <a:latin typeface="Helvetica Neue"/>
                <a:ea typeface="Hiragino Sans GB"/>
              </a:rPr>
              <a:t>汇率对增量的贡献 百万美元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709928" y="1944014"/>
            <a:ext cx="476402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66928" y="1847088"/>
            <a:ext cx="105156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美国与加拿大</a:t>
            </a:r>
          </a:p>
        </p:txBody>
      </p:sp>
      <p:sp>
        <p:nvSpPr>
          <p:cNvPr id="29" name="Oval 28"/>
          <p:cNvSpPr/>
          <p:nvPr/>
        </p:nvSpPr>
        <p:spPr>
          <a:xfrm>
            <a:off x="2848356" y="1895093"/>
            <a:ext cx="105156" cy="105156"/>
          </a:xfrm>
          <a:prstGeom prst="ellipse">
            <a:avLst/>
          </a:prstGeom>
          <a:solidFill>
            <a:srgbClr val="F4F4F2"/>
          </a:solidFill>
          <a:ln w="16510">
            <a:solidFill>
              <a:srgbClr val="000000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2848356" y="1895093"/>
            <a:ext cx="105156" cy="105156"/>
          </a:xfrm>
          <a:prstGeom prst="ellipse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620256" y="1842515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5,432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26096" y="1842515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+2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709928" y="2364638"/>
            <a:ext cx="476402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66928" y="2267712"/>
            <a:ext cx="105156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欧洲中东非洲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139135" y="2342692"/>
            <a:ext cx="714603" cy="51206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112389" y="2093976"/>
            <a:ext cx="768096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+3pt</a:t>
            </a:r>
          </a:p>
        </p:txBody>
      </p:sp>
      <p:sp>
        <p:nvSpPr>
          <p:cNvPr id="37" name="Oval 36"/>
          <p:cNvSpPr/>
          <p:nvPr/>
        </p:nvSpPr>
        <p:spPr>
          <a:xfrm>
            <a:off x="3086557" y="2315718"/>
            <a:ext cx="105156" cy="105156"/>
          </a:xfrm>
          <a:prstGeom prst="ellipse">
            <a:avLst/>
          </a:prstGeom>
          <a:solidFill>
            <a:srgbClr val="F4F4F2"/>
          </a:solidFill>
          <a:ln w="16510">
            <a:solidFill>
              <a:srgbClr val="000000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3801160" y="2315718"/>
            <a:ext cx="105156" cy="105156"/>
          </a:xfrm>
          <a:prstGeom prst="ellipse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620256" y="2263139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4,034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626096" y="2263139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+114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709928" y="2785262"/>
            <a:ext cx="476402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566928" y="2688336"/>
            <a:ext cx="105156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拉丁美洲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330141" y="2763316"/>
            <a:ext cx="1191006" cy="51206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4541596" y="2514600"/>
            <a:ext cx="768096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+5pt</a:t>
            </a:r>
          </a:p>
        </p:txBody>
      </p:sp>
      <p:sp>
        <p:nvSpPr>
          <p:cNvPr id="45" name="Oval 44"/>
          <p:cNvSpPr/>
          <p:nvPr/>
        </p:nvSpPr>
        <p:spPr>
          <a:xfrm>
            <a:off x="4277563" y="2736341"/>
            <a:ext cx="105156" cy="105156"/>
          </a:xfrm>
          <a:prstGeom prst="ellipse">
            <a:avLst/>
          </a:prstGeom>
          <a:solidFill>
            <a:srgbClr val="F4F4F2"/>
          </a:solidFill>
          <a:ln w="16510">
            <a:solidFill>
              <a:srgbClr val="000000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5468569" y="2736341"/>
            <a:ext cx="105156" cy="105156"/>
          </a:xfrm>
          <a:prstGeom prst="ellipse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620256" y="2683763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1,584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626096" y="2683763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+70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709928" y="3205886"/>
            <a:ext cx="476402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566928" y="3108960"/>
            <a:ext cx="105156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亚太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330141" y="3183940"/>
            <a:ext cx="476402" cy="51206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4184294" y="2935224"/>
            <a:ext cx="768096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-2pt</a:t>
            </a:r>
          </a:p>
        </p:txBody>
      </p:sp>
      <p:sp>
        <p:nvSpPr>
          <p:cNvPr id="53" name="Oval 52"/>
          <p:cNvSpPr/>
          <p:nvPr/>
        </p:nvSpPr>
        <p:spPr>
          <a:xfrm>
            <a:off x="4753965" y="3156966"/>
            <a:ext cx="105156" cy="105156"/>
          </a:xfrm>
          <a:prstGeom prst="ellipse">
            <a:avLst/>
          </a:prstGeom>
          <a:solidFill>
            <a:srgbClr val="F4F4F2"/>
          </a:solidFill>
          <a:ln w="16510">
            <a:solidFill>
              <a:srgbClr val="000000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4277563" y="3156966"/>
            <a:ext cx="105156" cy="105156"/>
          </a:xfrm>
          <a:prstGeom prst="ellipse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620256" y="3104388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1,510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626096" y="3104388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-22</a:t>
            </a:r>
          </a:p>
        </p:txBody>
      </p:sp>
      <p:sp>
        <p:nvSpPr>
          <p:cNvPr id="57" name="Rectangle 56"/>
          <p:cNvSpPr/>
          <p:nvPr/>
        </p:nvSpPr>
        <p:spPr>
          <a:xfrm>
            <a:off x="1709928" y="3626510"/>
            <a:ext cx="476402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566928" y="3529584"/>
            <a:ext cx="105156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合计</a:t>
            </a:r>
          </a:p>
        </p:txBody>
      </p:sp>
      <p:sp>
        <p:nvSpPr>
          <p:cNvPr id="59" name="Rectangle 58"/>
          <p:cNvSpPr/>
          <p:nvPr/>
        </p:nvSpPr>
        <p:spPr>
          <a:xfrm>
            <a:off x="3377336" y="3604564"/>
            <a:ext cx="238201" cy="51206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3112389" y="3355848"/>
            <a:ext cx="768096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+1pt</a:t>
            </a:r>
          </a:p>
        </p:txBody>
      </p:sp>
      <p:sp>
        <p:nvSpPr>
          <p:cNvPr id="61" name="Oval 60"/>
          <p:cNvSpPr/>
          <p:nvPr/>
        </p:nvSpPr>
        <p:spPr>
          <a:xfrm>
            <a:off x="3324758" y="3577590"/>
            <a:ext cx="105156" cy="105156"/>
          </a:xfrm>
          <a:prstGeom prst="ellipse">
            <a:avLst/>
          </a:prstGeom>
          <a:solidFill>
            <a:srgbClr val="F4F4F2"/>
          </a:solidFill>
          <a:ln w="16510">
            <a:solidFill>
              <a:srgbClr val="000000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2" name="Oval 61"/>
          <p:cNvSpPr/>
          <p:nvPr/>
        </p:nvSpPr>
        <p:spPr>
          <a:xfrm>
            <a:off x="3562959" y="3577590"/>
            <a:ext cx="105156" cy="105156"/>
          </a:xfrm>
          <a:prstGeom prst="ellipse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6620256" y="3525012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12,560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626096" y="3525012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+164</a:t>
            </a:r>
          </a:p>
        </p:txBody>
      </p:sp>
      <p:sp>
        <p:nvSpPr>
          <p:cNvPr id="65" name="Rectangle 64"/>
          <p:cNvSpPr/>
          <p:nvPr/>
        </p:nvSpPr>
        <p:spPr>
          <a:xfrm>
            <a:off x="1709928" y="3858768"/>
            <a:ext cx="7315" cy="45720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1435608" y="3922776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5%</a:t>
            </a:r>
          </a:p>
        </p:txBody>
      </p:sp>
      <p:sp>
        <p:nvSpPr>
          <p:cNvPr id="67" name="Rectangle 66"/>
          <p:cNvSpPr/>
          <p:nvPr/>
        </p:nvSpPr>
        <p:spPr>
          <a:xfrm>
            <a:off x="2900934" y="3858768"/>
            <a:ext cx="7315" cy="45720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2626614" y="3922776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10%</a:t>
            </a:r>
          </a:p>
        </p:txBody>
      </p:sp>
      <p:sp>
        <p:nvSpPr>
          <p:cNvPr id="69" name="Rectangle 68"/>
          <p:cNvSpPr/>
          <p:nvPr/>
        </p:nvSpPr>
        <p:spPr>
          <a:xfrm>
            <a:off x="4091939" y="3858768"/>
            <a:ext cx="7315" cy="45720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3817620" y="3922776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15%</a:t>
            </a:r>
          </a:p>
        </p:txBody>
      </p:sp>
      <p:sp>
        <p:nvSpPr>
          <p:cNvPr id="71" name="Rectangle 70"/>
          <p:cNvSpPr/>
          <p:nvPr/>
        </p:nvSpPr>
        <p:spPr>
          <a:xfrm>
            <a:off x="5282946" y="3858768"/>
            <a:ext cx="7315" cy="45720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5008626" y="3922776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20%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473952" y="3858768"/>
            <a:ext cx="7315" cy="45720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199632" y="3922776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25%</a:t>
            </a:r>
          </a:p>
        </p:txBody>
      </p:sp>
      <p:sp>
        <p:nvSpPr>
          <p:cNvPr id="75" name="Rectangle 74"/>
          <p:cNvSpPr/>
          <p:nvPr/>
        </p:nvSpPr>
        <p:spPr>
          <a:xfrm>
            <a:off x="566928" y="4059936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566928" y="4133087"/>
            <a:ext cx="8010144" cy="42062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iragino Sans GB"/>
              </a:rPr>
              <a:t>换算成钱：14.81 亿美元的同比增量里，有 </a:t>
            </a:r>
            <a:r>
              <a:rPr sz="1200" b="1" i="0">
                <a:solidFill>
                  <a:srgbClr val="D0021B"/>
                </a:solidFill>
                <a:latin typeface="Helvetica Neue"/>
                <a:ea typeface="Hiragino Sans GB"/>
              </a:rPr>
              <a:t>1.64 亿美元</a:t>
            </a:r>
            <a:r>
              <a:rPr sz="1200" b="0" i="0">
                <a:solidFill>
                  <a:srgbClr val="55554F"/>
                </a:solidFill>
                <a:latin typeface="Helvetica Neue"/>
                <a:ea typeface="Hiragino Sans GB"/>
              </a:rPr>
              <a:t>（11%）来自汇率与对冲，即 13.4% 报告增速里约 1.5 个点；公司表内按整数披露为 13% 对 12%。本 deck 计算，口径为报告增量减固定汇率增量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[3][4] Q2'26 股东信分区域营收表与 Non-GAAP 固定汇率调节表；汇率中性口径为非 GAAP。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471693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56031" y="2503697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08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08 / 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iragino Sans GB"/>
              </a:rPr>
              <a:t>08 · 用户与参与度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557784"/>
            <a:ext cx="598017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iragino Sans GB"/>
              </a:rPr>
              <a:t>参与度指标测不到的那部分价值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26864" y="384048"/>
            <a:ext cx="3950207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iragino Sans GB"/>
              </a:rPr>
              <a:t>H1 2026 · 含 FY2026 预估与近五年数据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1191463"/>
            <a:ext cx="2179320" cy="1143000"/>
          </a:xfrm>
          <a:prstGeom prst="rect">
            <a:avLst/>
          </a:prstGeom>
          <a:noFill/>
        </p:spPr>
        <p:txBody>
          <a:bodyPr wrap="none" anchor="b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0" b="1" i="0">
                <a:solidFill>
                  <a:srgbClr val="000000"/>
                </a:solidFill>
                <a:latin typeface="Helvetica Neue"/>
                <a:ea typeface="Helvetica Neue"/>
              </a:rPr>
              <a:t>970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71665" y="1829714"/>
            <a:ext cx="1417320" cy="310896"/>
          </a:xfrm>
          <a:prstGeom prst="rect">
            <a:avLst/>
          </a:prstGeom>
          <a:noFill/>
          <a:ln/>
        </p:spPr>
        <p:txBody>
          <a:bodyPr wrap="none" anchor="b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iragino Sans GB"/>
              </a:rPr>
              <a:t>亿小时以上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824393" y="2066543"/>
            <a:ext cx="4752678" cy="2560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824393" y="1792223"/>
            <a:ext cx="259689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2026 上半年会员观看时长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62195" y="1133856"/>
            <a:ext cx="1514246" cy="7315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 i="0">
                <a:solidFill>
                  <a:srgbClr val="D0021B"/>
                </a:solidFill>
                <a:latin typeface="Helvetica Neue"/>
                <a:ea typeface="Helvetica Neue"/>
              </a:rPr>
              <a:t>+2</a:t>
            </a:r>
            <a:r>
              <a:rPr sz="1200" b="1" i="0">
                <a:solidFill>
                  <a:srgbClr val="D0021B"/>
                </a:solidFill>
                <a:latin typeface="Helvetica Neue"/>
                <a:ea typeface="Helvetica Neue"/>
              </a:rPr>
              <a:t>%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同比 · 2025 全年为 +1.5%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56832" y="1133856"/>
            <a:ext cx="1920239" cy="82296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接近 10 亿人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公司自述的服务受众规模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非英语内容 &gt; 1/3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占本半年全部观看时长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6928" y="2389327"/>
            <a:ext cx="4220870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直播节目：钱、时长，与新增会员日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6928" y="2681935"/>
            <a:ext cx="144658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iragino Sans GB"/>
              </a:rPr>
              <a:t>占 2026 年内容支出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190902" y="2718511"/>
            <a:ext cx="2055571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2190902" y="2663647"/>
            <a:ext cx="1027785" cy="18288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337913" y="2672791"/>
            <a:ext cx="83759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略超 5%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66928" y="3029407"/>
            <a:ext cx="144658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iragino Sans GB"/>
              </a:rPr>
              <a:t>占会员观看时长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190902" y="3065983"/>
            <a:ext cx="2055571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2190902" y="3011119"/>
            <a:ext cx="205557" cy="18288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337913" y="3020263"/>
            <a:ext cx="83759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约 1%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916582" y="3340303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972153" y="3340303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10%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66928" y="3559759"/>
            <a:ext cx="4220870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66928" y="3651199"/>
            <a:ext cx="144658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iragino Sans GB"/>
              </a:rPr>
              <a:t>近五年新增会员高峰日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190902" y="3687775"/>
            <a:ext cx="128016" cy="12801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2373782" y="3687775"/>
            <a:ext cx="128016" cy="12801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2556662" y="3687775"/>
            <a:ext cx="128016" cy="12801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2739542" y="3687775"/>
            <a:ext cx="128016" cy="12801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2922422" y="3687775"/>
            <a:ext cx="128016" cy="12801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3105302" y="3687775"/>
            <a:ext cx="128016" cy="12801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3288182" y="3687775"/>
            <a:ext cx="128016" cy="128016"/>
          </a:xfrm>
          <a:prstGeom prst="rect">
            <a:avLst/>
          </a:prstGeom>
          <a:noFill/>
          <a:ln w="12700">
            <a:solidFill>
              <a:srgbClr val="C9C9C3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3471062" y="3687775"/>
            <a:ext cx="128016" cy="128016"/>
          </a:xfrm>
          <a:prstGeom prst="rect">
            <a:avLst/>
          </a:prstGeom>
          <a:noFill/>
          <a:ln w="12700">
            <a:solidFill>
              <a:srgbClr val="C9C9C3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3653942" y="3687775"/>
            <a:ext cx="128016" cy="128016"/>
          </a:xfrm>
          <a:prstGeom prst="rect">
            <a:avLst/>
          </a:prstGeom>
          <a:noFill/>
          <a:ln w="12700">
            <a:solidFill>
              <a:srgbClr val="C9C9C3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3836822" y="3687775"/>
            <a:ext cx="128016" cy="128016"/>
          </a:xfrm>
          <a:prstGeom prst="rect">
            <a:avLst/>
          </a:prstGeom>
          <a:noFill/>
          <a:ln w="12700">
            <a:solidFill>
              <a:srgbClr val="C9C9C3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4147718" y="3642055"/>
            <a:ext cx="110825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iragino Sans GB"/>
              </a:rPr>
              <a:t>10 天里有 6 天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303520" y="2389327"/>
            <a:ext cx="3273552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iragino Sans GB"/>
              </a:rPr>
              <a:t>本季代表作 · 公司披露的观看次数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303520" y="2681935"/>
            <a:ext cx="232623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iragino Sans GB"/>
              </a:rPr>
              <a:t>Swapped（动画电影）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629753" y="2681935"/>
            <a:ext cx="78272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137M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303520" y="2919679"/>
            <a:ext cx="3273552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5303520" y="2937967"/>
            <a:ext cx="232623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iragino Sans GB"/>
              </a:rPr>
              <a:t>Apex（动作片）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629753" y="2937967"/>
            <a:ext cx="78272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131M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303520" y="3175711"/>
            <a:ext cx="3273552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5303520" y="3193999"/>
            <a:ext cx="232623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iragino Sans GB"/>
              </a:rPr>
              <a:t>I Will Find You（剧集）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629753" y="3193999"/>
            <a:ext cx="78272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87M</a:t>
            </a:r>
          </a:p>
        </p:txBody>
      </p:sp>
      <p:sp>
        <p:nvSpPr>
          <p:cNvPr id="62" name="Rectangle 61"/>
          <p:cNvSpPr/>
          <p:nvPr/>
        </p:nvSpPr>
        <p:spPr>
          <a:xfrm>
            <a:off x="5303520" y="3431743"/>
            <a:ext cx="3273552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5303520" y="3450031"/>
            <a:ext cx="232623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iragino Sans GB"/>
              </a:rPr>
              <a:t>Teach You a Lesson（韩剧）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629753" y="3450031"/>
            <a:ext cx="78272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55M</a:t>
            </a:r>
          </a:p>
        </p:txBody>
      </p:sp>
      <p:sp>
        <p:nvSpPr>
          <p:cNvPr id="65" name="Rectangle 64"/>
          <p:cNvSpPr/>
          <p:nvPr/>
        </p:nvSpPr>
        <p:spPr>
          <a:xfrm>
            <a:off x="5303520" y="3687775"/>
            <a:ext cx="3273552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5303520" y="3706063"/>
            <a:ext cx="3273552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观看次数 = 观看小时数 ÷ 片长，按上线后 91 天计；上述作品均未满 91 天，数据截至 2026-07-12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66928" y="3986784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566928" y="4059936"/>
            <a:ext cx="8010144" cy="45720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 i="0">
                <a:solidFill>
                  <a:srgbClr val="000000"/>
                </a:solidFill>
                <a:latin typeface="Helvetica Neue"/>
                <a:ea typeface="Hiragino Sans GB"/>
              </a:rPr>
              <a:t>直播在 2026 年预计占内容支出略超 5%、占观看时长约 1%；近五年十个新增会员高峰日里，有六个是直播赛事日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三者分母不同（内容支出金额 / 观看小时数 / 十个日历日），故不画在同一条轴上；公司只说 accounted for，未作因果表述 —— 本 deck 观察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[1][5] Q2'26 股东信正文与所引 What We Watched（2026 上半年）；本次股东信全篇未披露付费会员数，观看时长报告自 2027 年起改为年度，本页不做会员数推算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769928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56031" y="2801932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09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09 / 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iragino Sans GB"/>
              </a:rPr>
              <a:t>09 · 成本与效率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557784"/>
            <a:ext cx="7333488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iragino Sans GB"/>
              </a:rPr>
              <a:t>费用增速跑赢了营收增速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66928" y="932688"/>
            <a:ext cx="8010144" cy="2560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66928" y="1225296"/>
            <a:ext cx="8010144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66928" y="1275588"/>
            <a:ext cx="1682495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iragino Sans GB"/>
              </a:rPr>
              <a:t>项目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04288" y="1275588"/>
            <a:ext cx="987551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Q2'26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346704" y="1275588"/>
            <a:ext cx="987551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Q2'25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89120" y="1275588"/>
            <a:ext cx="877824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iragino Sans GB"/>
              </a:rPr>
              <a:t>同比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21808" y="1275588"/>
            <a:ext cx="1170432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iragino Sans GB"/>
              </a:rPr>
              <a:t>占营收比 Q2'26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47104" y="1275588"/>
            <a:ext cx="1170432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iragino Sans GB"/>
              </a:rPr>
              <a:t>占营收比 Q2'25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72400" y="1275588"/>
            <a:ext cx="7498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iragino Sans GB"/>
              </a:rPr>
              <a:t>利润率影响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66928" y="1527048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66928" y="1568196"/>
            <a:ext cx="1682495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iragino Sans GB"/>
              </a:rPr>
              <a:t>收入成本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304288" y="1568196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6,037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346704" y="1568196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5,325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389120" y="1568196"/>
            <a:ext cx="877824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+13.4%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321808" y="1568196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48.07%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547104" y="1568196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48.07%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772400" y="1568196"/>
            <a:ext cx="74980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+0.00pt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66928" y="1856232"/>
            <a:ext cx="1682495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iragino Sans GB"/>
              </a:rPr>
              <a:t>销售与营销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304288" y="1856232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824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346704" y="1856232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713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389120" y="1856232"/>
            <a:ext cx="877824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+15.5%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321808" y="1856232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6.56%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547104" y="1856232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6.44%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772400" y="1856232"/>
            <a:ext cx="74980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-0.12pt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6928" y="2144268"/>
            <a:ext cx="1682495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iragino Sans GB"/>
              </a:rPr>
              <a:t>技术与开发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304288" y="2144268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1,008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346704" y="2144268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825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389120" y="2144268"/>
            <a:ext cx="877824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+22.2%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321808" y="2144268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8.02%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547104" y="2144268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7.44%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772400" y="2144268"/>
            <a:ext cx="74980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-0.58pt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66928" y="2432304"/>
            <a:ext cx="1682495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iragino Sans GB"/>
              </a:rPr>
              <a:t>一般及行政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304288" y="2432304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499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346704" y="2432304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441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389120" y="2432304"/>
            <a:ext cx="877824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+13.1%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321808" y="2432304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3.97%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547104" y="2432304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3.98%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772400" y="2432304"/>
            <a:ext cx="74980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+0.01pt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66928" y="2720340"/>
            <a:ext cx="1682495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iragino Sans GB"/>
              </a:rPr>
              <a:t>营业总成本费用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304288" y="2720340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elvetica Neue"/>
              </a:rPr>
              <a:t>8,367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346704" y="2720340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elvetica Neue"/>
              </a:rPr>
              <a:t>7,304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389120" y="2720340"/>
            <a:ext cx="877824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D0021B"/>
                </a:solidFill>
                <a:latin typeface="Helvetica Neue"/>
                <a:ea typeface="Helvetica Neue"/>
              </a:rPr>
              <a:t>+14.6%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321808" y="2720340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elvetica Neue"/>
              </a:rPr>
              <a:t>66.62%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547104" y="2720340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elvetica Neue"/>
              </a:rPr>
              <a:t>65.93%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772400" y="2720340"/>
            <a:ext cx="74980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D0021B"/>
                </a:solidFill>
                <a:latin typeface="Helvetica Neue"/>
                <a:ea typeface="Helvetica Neue"/>
              </a:rPr>
              <a:t>-0.69pt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66928" y="2967228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566928" y="3008376"/>
            <a:ext cx="1682495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iragino Sans GB"/>
              </a:rPr>
              <a:t>营业收入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304288" y="3008376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12,560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346704" y="3008376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11,079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4389120" y="3008376"/>
            <a:ext cx="877824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+13.4%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321808" y="3008376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100.00%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547104" y="3008376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100.00%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772400" y="3008376"/>
            <a:ext cx="74980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—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66928" y="3296412"/>
            <a:ext cx="1682495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iragino Sans GB"/>
              </a:rPr>
              <a:t>营业利润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304288" y="3296412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elvetica Neue"/>
              </a:rPr>
              <a:t>4,193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346704" y="3296412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elvetica Neue"/>
              </a:rPr>
              <a:t>3,775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389120" y="3296412"/>
            <a:ext cx="877824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D0021B"/>
                </a:solidFill>
                <a:latin typeface="Helvetica Neue"/>
                <a:ea typeface="Helvetica Neue"/>
              </a:rPr>
              <a:t>+11.1%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321808" y="3296412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elvetica Neue"/>
              </a:rPr>
              <a:t>33.38%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547104" y="3296412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elvetica Neue"/>
              </a:rPr>
              <a:t>34.07%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7772400" y="3296412"/>
            <a:ext cx="74980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D0021B"/>
                </a:solidFill>
                <a:latin typeface="Helvetica Neue"/>
                <a:ea typeface="Helvetica Neue"/>
              </a:rPr>
              <a:t>-0.69pt</a:t>
            </a:r>
          </a:p>
        </p:txBody>
      </p:sp>
      <p:sp>
        <p:nvSpPr>
          <p:cNvPr id="82" name="Rectangle 81"/>
          <p:cNvSpPr/>
          <p:nvPr/>
        </p:nvSpPr>
        <p:spPr>
          <a:xfrm>
            <a:off x="566928" y="3593591"/>
            <a:ext cx="8010144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3" name="TextBox 82"/>
          <p:cNvSpPr txBox="1"/>
          <p:nvPr/>
        </p:nvSpPr>
        <p:spPr>
          <a:xfrm>
            <a:off x="566928" y="3712463"/>
            <a:ext cx="8010144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金额单位：百万美元。「利润率影响」= 该项占营收比的同比变化对营业利润率的贡献（成本占比上升为负），本 deck 计算。</a:t>
            </a:r>
          </a:p>
        </p:txBody>
      </p:sp>
      <p:sp>
        <p:nvSpPr>
          <p:cNvPr id="84" name="Rectangle 83"/>
          <p:cNvSpPr/>
          <p:nvPr/>
        </p:nvSpPr>
        <p:spPr>
          <a:xfrm>
            <a:off x="566928" y="4023360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5" name="TextBox 84"/>
          <p:cNvSpPr txBox="1"/>
          <p:nvPr/>
        </p:nvSpPr>
        <p:spPr>
          <a:xfrm>
            <a:off x="566928" y="4096512"/>
            <a:ext cx="8010144" cy="36576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iragino Sans GB"/>
              </a:rPr>
              <a:t>四项成本费用合计同比 +14.6%，比营收的 +13.4% 快 1.2 个点 —— 这就是营业利润率从 34.07% 掉到 33.38% 的全部来源。下一页把这 0.69 个点拆开。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>[2] Q2'26 股东信合并经营报表（未经审计，原始单位千美元）。占比与同比为本 deck 计算。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