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rts/chart1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charts/_rels/chart1.xml.rels><?xml version='1.0' encoding='UTF-8' standalone='yes'?>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chart>
    <c:autoTitleDeleted val="1"/>
    <c:plotArea>
      <c:barChart>
        <c:barDir val="col"/>
        <c:grouping val="clustered"/>
        <c:ser>
          <c:idx val="0"/>
          <c:order val="0"/>
          <c:tx>
            <c:strRef>
              <c:f>Sheet1!$B$1</c:f>
              <c:strCache>
                <c:ptCount val="1"/>
                <c:pt idx="0">
                  <c:v>树莓派 4</c:v>
                </c:pt>
              </c:strCache>
            </c:strRef>
          </c:tx>
          <c:spPr>
            <a:solidFill>
              <a:srgbClr val="6E86B4"/>
            </a:solidFill>
            <a:ln w="31750">
              <a:solidFill>
                <a:srgbClr val="6E86B4"/>
              </a:solidFill>
            </a:ln>
          </c:spPr>
          <c:cat>
            <c:strRef>
              <c:f>Sheet1!$A$2:$A$3</c:f>
              <c:strCache>
                <c:ptCount val="2"/>
                <c:pt idx="0">
                  <c:v>单核</c:v>
                </c:pt>
                <c:pt idx="1">
                  <c:v>多核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340</c:v>
                </c:pt>
                <c:pt idx="1">
                  <c:v>723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树莓派 5</c:v>
                </c:pt>
              </c:strCache>
            </c:strRef>
          </c:tx>
          <c:spPr>
            <a:solidFill>
              <a:srgbClr val="35E0F0"/>
            </a:solidFill>
            <a:ln w="31750">
              <a:solidFill>
                <a:srgbClr val="35E0F0"/>
              </a:solidFill>
            </a:ln>
          </c:spPr>
          <c:cat>
            <c:strRef>
              <c:f>Sheet1!$A$2:$A$3</c:f>
              <c:strCache>
                <c:ptCount val="2"/>
                <c:pt idx="0">
                  <c:v>单核</c:v>
                </c:pt>
                <c:pt idx="1">
                  <c:v>多核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764</c:v>
                </c:pt>
                <c:pt idx="1">
                  <c:v>1604</c:v>
                </c:pt>
              </c:numCache>
            </c:numRef>
          </c:val>
        </c:ser>
        <c:axId val="-2068027336"/>
        <c:axId val="-2113994440"/>
      </c:barChart>
      <c:catAx>
        <c:axId val="-20680273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Helvetica Neue"/>
                <a:ea typeface="Hiragino Sans GB"/>
              </a:defRPr>
            </a:pPr>
          </a:p>
        </c:txPr>
        <c:crossAx val="-2113994440"/>
        <c:crosses val="autoZero"/>
        <c:auto val="1"/>
        <c:lblAlgn val="ctr"/>
        <c:lblOffset val="100"/>
        <c:noMultiLvlLbl val="0"/>
      </c:catAx>
      <c:valAx>
        <c:axId val="-2113994440"/>
        <c:scaling>
          <c:min val="0.0"/>
        </c:scaling>
        <c:delete val="0"/>
        <c:axPos val="l"/>
        <c:majorGridlines>
          <c:spPr>
            <a:ln w="6350">
              <a:solidFill>
                <a:srgbClr val="2A3555"/>
              </a:solidFill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rgbClr val="2A3555"/>
            </a:solidFill>
          </a:ln>
        </c:spPr>
        <c:txPr>
          <a:bodyPr/>
          <a:lstStyle/>
          <a:p>
            <a:pPr>
              <a:defRPr sz="1000">
                <a:solidFill>
                  <a:srgbClr val="EAF2FF"/>
                </a:solidFill>
                <a:latin typeface="Helvetica Neue"/>
                <a:ea typeface="Hiragino Sans GB"/>
              </a:defRPr>
            </a:pPr>
          </a:p>
        </c:txPr>
        <c:crossAx val="-2068027336"/>
        <c:crosses val="autoZero"/>
      </c:valAx>
    </c:plotArea>
    <c:legend>
      <c:legendPos val="t"/>
      <c:overlay val="0"/>
      <c:txPr>
        <a:bodyPr/>
        <a:lstStyle/>
        <a:p>
          <a:pPr>
            <a:defRPr>
              <a:solidFill>
                <a:srgbClr val="EAF2FF"/>
              </a:solidFill>
              <a:latin typeface="Helvetica Neue"/>
              <a:ea typeface="Hiragino Sans GB"/>
            </a:defRPr>
          </a:pPr>
        </a:p>
      </c:txPr>
    </c:legend>
    <c:dispBlanksAs val="gap"/>
  </c:chart>
  <c:txPr>
    <a:bodyPr/>
    <a:lstStyle/>
    <a:p>
      <a:pPr>
        <a:defRPr sz="1100">
          <a:solidFill>
            <a:srgbClr val="EAF2FF"/>
          </a:solidFill>
          <a:latin typeface="Helvetica Neue"/>
          <a:ea typeface="Hiragino Sans GB"/>
        </a:defRPr>
      </a:pPr>
      <a:endParaRPr lang="en-US"/>
    </a:p>
  </c:txPr>
  <c:externalData r:id="rId1">
    <c:autoUpdate val="0"/>
  </c:externalData>
</c:chartSpace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在黑暗里开场。屏幕上只有一个数字：2016。那是树莓派开始做 RP1 的年份 —— 一颗公司之外没人知道的芯片。先让沉默停一会儿，再说出它的名字。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一块板子的价值，取决于什么能接上去，也取决于外面已经有多大的装机量。累计售出超过七千五百万台 —— 这个数字含开发板、计算模块和微控制器；光是上个财年，开发板与模块就出了 760 万块。右边这三样：两组既能接摄像头也能接显示器的收发器、一颗自带内存的 40 TOPS 加速器，以及一份其他扩展都能照着做的公开标准。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五个容量档，从 45 美元到 305 美元。灰色刻度是各自的起点：4 GB 版 2023 年是 60 美元，8 GB 版 80 美元，16 GB 版 2025 年是 120 美元。这些价格在 2025 年 12 月到 2026 年 4 月之间分三轮上调，原因是 LPDDR4 内存涨价。没变的是底下那句承诺 —— 这块板子至少生产到 2036 年 1 月。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这是官方的说法，不是我们的。全能计算机。而且到 2036 年，它还会在价目表上。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八份来源，全部是一手资料。不在这份清单上的数字，也不会出现在这份文档里。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树莓派 5 真正的看点不是核心更快了。而是 I/O —— USB、以太网、摄像头、显示、GPIO —— 现在跑在一颗树莓派自己设计的芯片上。从 2016 年做到今天，投入一千五百万美元，用的是台积电 40LP 制程，和当年做 RP2040 是同一条。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揭幕。树莓派 5。官方给它的定义是：全能计算机。2.4 GHz 四核 Cortex-A76，最高 16 GB 内存，CPU 性能是树莓派 4 的两到三倍。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整份规格表，一页放完，没有任何一个方框。八个数字，剩下的沿着底部走一条。只有两个是亮的 —— 16 Gb/s 的链路，和那一条 PCIe 通道。它们是这块板子上全新的东西，也正是接下来两页要讲的。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四颗 Cortex-A76 核心，主频 2.4 GHz，每核 512 KB L2，共享 2 MB L3，往下接 LPDDR4X-4267。树莓派官方给出的结果是：CPU 性能达到树莓派 4 的两到三倍。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RP1 挂在 BCM2712 下面，走一条 4 通道 PCIe 2.0 链路 —— 16 Gb/s ——然后扇出到你真正会插东西的每一个接口。USB 总带宽翻了一倍还多。过去 2 通道、1 Gb/s 的 MIPI 接口，换成了两组 4 通道、1.5 Gb/s 的收发器：总带宽是原来的三倍。SD 卡峰值性能翻倍。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一条 PCI Express 2.0 通道，第一次在树莓派上对外开放。它需要转接板 —— 这一点树莓派自己写得很明白。它换来的是：一块可以直接启动的固态硬盘、一颗自带内存的神经网络加速器，以及一份任何扩展都能照着做的公开标准。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这些是树莓派自己的数字，不是我们跑的。Geekbench 6.2，跑了一百多次，强制开启 turbo 模式。单核从 340 变成 764，多核从 723 变成 1604。倍数也是树莓派连同分数一起公布的。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合成跑分是一回事。这是同一个跃升出现在你认得出的活儿上：压缩、图像缩放、冷启动、浏览器跑分。还有内存写入带宽 —— 这一项是离群的，接近七倍。这些是 Core Electronics 实测的，发表在树莓派自己的跑分博文里。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jpg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jp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Relationship Id="rId3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16.png"/><Relationship Id="rId4" Type="http://schemas.openxmlformats.org/officeDocument/2006/relationships/chart" Target="../charts/chart1.xml"/><Relationship Id="rId5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986784"/>
            <a:ext cx="9144000" cy="1156716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bleed&quot;, &quot;reason&quot;: &quot;cold open — the plate IS the slide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658368" y="475488"/>
            <a:ext cx="64008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RASPBERRY PI  ·  产品发布会</a:t>
            </a:r>
          </a:p>
        </p:txBody>
      </p:sp>
      <p:pic>
        <p:nvPicPr>
          <p:cNvPr id="8" name="Picture 7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906" y="453643"/>
            <a:ext cx="8392187" cy="401281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72089" y="1316736"/>
            <a:ext cx="4599820" cy="220345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800" b="1" i="0">
                <a:solidFill>
                  <a:srgbClr val="35E0F0"/>
                </a:solidFill>
                <a:latin typeface="Futura"/>
                <a:ea typeface="Hiragino Sans GB"/>
              </a:rPr>
              <a:t>2016</a:t>
            </a:r>
          </a:p>
        </p:txBody>
      </p:sp>
      <p:pic>
        <p:nvPicPr>
          <p:cNvPr id="10" name="Picture 9" descr="上方数字的装饰性镜像倒影。" title="上方数字的装饰性镜像倒影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529" y="3045155"/>
            <a:ext cx="4416940" cy="67572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914400" y="3474720"/>
            <a:ext cx="7315200" cy="4023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900" b="0" i="0">
                <a:solidFill>
                  <a:srgbClr val="EDF3FF"/>
                </a:solidFill>
                <a:latin typeface="Helvetica Neue"/>
                <a:ea typeface="Hiragino Sans GB"/>
              </a:rPr>
              <a:t>树莓派开始自己造芯片的那一年。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14400" y="3931920"/>
            <a:ext cx="73152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AEBFDD"/>
                </a:solidFill>
                <a:latin typeface="Helvetica Neue"/>
                <a:ea typeface="Hiragino Sans GB"/>
              </a:rPr>
              <a:t>比它要服务的那台电脑，早了七年。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4791456"/>
            <a:ext cx="782726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自 2016 年起持续研发 —— Introducing Raspberry Pi 5, raspberrypi.com  ·  本文档编制于 2026 年 7 月 26 日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62000"/>
                </a:srgbClr>
              </a:gs>
              <a:gs pos="100000">
                <a:srgbClr val="03060F">
                  <a:alpha val="3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bleed&quot;, &quot;reason&quot;: &quot;ecosystem — the lit field is the deck's third light event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Rounded Rectangle 6"/>
          <p:cNvSpPr/>
          <p:nvPr/>
        </p:nvSpPr>
        <p:spPr>
          <a:xfrm>
            <a:off x="658368" y="384048"/>
            <a:ext cx="1009904" cy="274320"/>
          </a:xfrm>
          <a:prstGeom prst="roundRect">
            <a:avLst>
              <a:gd name="adj" fmla="val 50000"/>
            </a:avLst>
          </a:prstGeom>
          <a:solidFill>
            <a:srgbClr val="13224A"/>
          </a:solidFill>
          <a:ln w="1270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41247" y="420624"/>
            <a:ext cx="100990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生态系统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768096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什么能接上来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1700784"/>
            <a:ext cx="3749039" cy="658368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000" b="1" i="0">
                <a:solidFill>
                  <a:srgbClr val="F2537E"/>
                </a:solidFill>
                <a:latin typeface="Futura"/>
                <a:ea typeface="Hiragino Sans GB"/>
              </a:rPr>
              <a:t>7500 万以上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2395728"/>
            <a:ext cx="3703320" cy="8778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0" i="0">
                <a:solidFill>
                  <a:srgbClr val="AEBFDD"/>
                </a:solidFill>
                <a:latin typeface="Helvetica Neue"/>
                <a:ea typeface="Hiragino Sans GB"/>
              </a:rPr>
              <a:t>树莓派迄今累计售出的数量 —— 开发板、计算模块与微控制器合计。</a:t>
            </a:r>
          </a:p>
          <a:p>
            <a:pPr algn="l">
              <a:lnSpc>
                <a:spcPct val="122000"/>
              </a:lnSpc>
              <a:spcBef>
                <a:spcPts val="0"/>
              </a:spcBef>
              <a:spcAft>
                <a:spcPts val="300"/>
              </a:spcAft>
            </a:pPr>
            <a:r>
              <a:rPr sz="1100" b="0" i="0">
                <a:solidFill>
                  <a:srgbClr val="7E93BC"/>
                </a:solidFill>
                <a:latin typeface="Helvetica Neue"/>
                <a:ea typeface="Hiragino Sans GB"/>
              </a:rPr>
              <a:t>2025 财年开发板与模块出货增长 9% 至 760 万块。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736592" y="1645920"/>
            <a:ext cx="7315" cy="2487168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047488" y="1664208"/>
            <a:ext cx="475488" cy="475488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4" name="Picture 13" descr="两组 MIPI 收发器 图标" title="两组 MIPI 收发器 图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1114" y="1787834"/>
            <a:ext cx="228234" cy="22823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687568" y="1627632"/>
            <a:ext cx="279806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两组 MIPI 收发器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687568" y="1901952"/>
            <a:ext cx="2798063" cy="4937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AEBFDD"/>
                </a:solidFill>
                <a:latin typeface="Helvetica Neue"/>
                <a:ea typeface="Hiragino Sans GB"/>
              </a:rPr>
              <a:t>最多两路摄像头或显示器，任意组合，每组 4 通道，每通道 1.5 Gb/s 带宽。</a:t>
            </a:r>
          </a:p>
        </p:txBody>
      </p:sp>
      <p:sp>
        <p:nvSpPr>
          <p:cNvPr id="17" name="Oval 16"/>
          <p:cNvSpPr/>
          <p:nvPr/>
        </p:nvSpPr>
        <p:spPr>
          <a:xfrm>
            <a:off x="5047488" y="2523744"/>
            <a:ext cx="475488" cy="475488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8" name="Picture 17" descr="AI HAT+ 2 图标" title="AI HAT+ 2 图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1114" y="2647370"/>
            <a:ext cx="228234" cy="22823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687568" y="2487168"/>
            <a:ext cx="279806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AI HAT+ 2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687568" y="2761487"/>
            <a:ext cx="2798063" cy="4937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AEBFDD"/>
                </a:solidFill>
                <a:latin typeface="Helvetica Neue"/>
                <a:ea typeface="Hiragino Sans GB"/>
              </a:rPr>
              <a:t>Hailo-10H 芯片，40 TOPS (INT4) 算力，自带 8 GB 内存，走 PCIe 通道。</a:t>
            </a:r>
          </a:p>
        </p:txBody>
      </p:sp>
      <p:sp>
        <p:nvSpPr>
          <p:cNvPr id="21" name="Oval 20"/>
          <p:cNvSpPr/>
          <p:nvPr/>
        </p:nvSpPr>
        <p:spPr>
          <a:xfrm>
            <a:off x="5047488" y="3383280"/>
            <a:ext cx="475488" cy="475488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2" name="Picture 21" descr="HAT+ 标准 图标" title="HAT+ 标准 图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1114" y="3506906"/>
            <a:ext cx="228234" cy="22823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5687568" y="3346704"/>
            <a:ext cx="2798063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HAT+ 标准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687568" y="3621024"/>
            <a:ext cx="2798063" cy="49377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AEBFDD"/>
                </a:solidFill>
                <a:latin typeface="Helvetica Neue"/>
                <a:ea typeface="Hiragino Sans GB"/>
              </a:rPr>
              <a:t>一份公开规范，任何扩展板都能照着做，AI HAT+ 就是这么来的。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8368" y="4334256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销量数据：Raspberry Pi Holdings plc FY2025 final results, 2026 年 3 月 31 日 —— 7500 万这个总数含开发板、计算模块与微控制器  ·  AI HAT+ 2 见 raspberrypi.com, 2026 年 1 月 15 日  ·  MIPI 数据见 Product Brief, 2026 年 4 月。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10 / 13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963009"/>
            <a:ext cx="9144000" cy="1180490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1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deckkit-intent:{&quot;envelope&quot;: &quot;baseline&quot;, &quot;reason&quot;: &quot;a price ladder that rides the baseline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5" name="Rounded Rectangle 4"/>
          <p:cNvSpPr/>
          <p:nvPr/>
        </p:nvSpPr>
        <p:spPr>
          <a:xfrm>
            <a:off x="658368" y="384048"/>
            <a:ext cx="1157224" cy="274320"/>
          </a:xfrm>
          <a:prstGeom prst="roundRect">
            <a:avLst>
              <a:gd name="adj" fmla="val 50000"/>
            </a:avLst>
          </a:prstGeom>
          <a:solidFill>
            <a:srgbClr val="13224A"/>
          </a:solidFill>
          <a:ln w="1270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41247" y="420624"/>
            <a:ext cx="115722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价格与供货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768096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$45 起。生产至 2036 年。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1517904"/>
            <a:ext cx="3968496" cy="21945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7E93BC"/>
                </a:solidFill>
                <a:latin typeface="Helvetica Neue"/>
                <a:ea typeface="Hiragino Sans GB"/>
              </a:rPr>
              <a:t>1 GB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58368" y="1737360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101B4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658368" y="1737360"/>
            <a:ext cx="585515" cy="201168"/>
          </a:xfrm>
          <a:prstGeom prst="roundRect">
            <a:avLst>
              <a:gd name="adj" fmla="val 50000"/>
            </a:avLst>
          </a:prstGeom>
          <a:solidFill>
            <a:srgbClr val="F2537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864607" y="1714118"/>
            <a:ext cx="1188720" cy="30251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$45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1984248"/>
            <a:ext cx="3968496" cy="21945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7E93BC"/>
                </a:solidFill>
                <a:latin typeface="Helvetica Neue"/>
                <a:ea typeface="Hiragino Sans GB"/>
              </a:rPr>
              <a:t>2 GB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58368" y="2203704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101B4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658368" y="2203704"/>
            <a:ext cx="845745" cy="201168"/>
          </a:xfrm>
          <a:prstGeom prst="roundRect">
            <a:avLst>
              <a:gd name="adj" fmla="val 50000"/>
            </a:avLst>
          </a:prstGeom>
          <a:solidFill>
            <a:srgbClr val="F2537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864607" y="2180463"/>
            <a:ext cx="1188720" cy="30251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$65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8368" y="2450592"/>
            <a:ext cx="3968496" cy="21945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7E93BC"/>
                </a:solidFill>
                <a:latin typeface="Helvetica Neue"/>
                <a:ea typeface="Hiragino Sans GB"/>
              </a:rPr>
              <a:t>4 GB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58368" y="2670048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101B4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658368" y="2670048"/>
            <a:ext cx="1431260" cy="201168"/>
          </a:xfrm>
          <a:prstGeom prst="roundRect">
            <a:avLst>
              <a:gd name="adj" fmla="val 50000"/>
            </a:avLst>
          </a:prstGeom>
          <a:solidFill>
            <a:srgbClr val="F2537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1432654" y="2615184"/>
            <a:ext cx="12801" cy="310896"/>
          </a:xfrm>
          <a:prstGeom prst="rect">
            <a:avLst/>
          </a:prstGeom>
          <a:solidFill>
            <a:srgbClr val="9FB3D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3255" y="2414015"/>
            <a:ext cx="1371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9FB3D8"/>
                </a:solidFill>
                <a:latin typeface="Menlo"/>
                <a:ea typeface="Hiragino Sans GB"/>
              </a:rPr>
              <a:t>$60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864607" y="2646807"/>
            <a:ext cx="1188720" cy="30251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$110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8368" y="2916936"/>
            <a:ext cx="3968496" cy="21945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7E93BC"/>
                </a:solidFill>
                <a:latin typeface="Helvetica Neue"/>
                <a:ea typeface="Hiragino Sans GB"/>
              </a:rPr>
              <a:t>8 GB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58368" y="3136391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101B4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58368" y="3136391"/>
            <a:ext cx="2277005" cy="201168"/>
          </a:xfrm>
          <a:prstGeom prst="roundRect">
            <a:avLst>
              <a:gd name="adj" fmla="val 50000"/>
            </a:avLst>
          </a:prstGeom>
          <a:solidFill>
            <a:srgbClr val="F2537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1692884" y="3081527"/>
            <a:ext cx="12801" cy="310896"/>
          </a:xfrm>
          <a:prstGeom prst="rect">
            <a:avLst/>
          </a:prstGeom>
          <a:solidFill>
            <a:srgbClr val="9FB3D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1013484" y="2880359"/>
            <a:ext cx="1371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9FB3D8"/>
                </a:solidFill>
                <a:latin typeface="Menlo"/>
                <a:ea typeface="Hiragino Sans GB"/>
              </a:rPr>
              <a:t>$80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864607" y="3113150"/>
            <a:ext cx="1188720" cy="30251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$175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" y="3383279"/>
            <a:ext cx="3968496" cy="219456"/>
          </a:xfrm>
          <a:prstGeom prst="rect">
            <a:avLst/>
          </a:prstGeom>
          <a:noFill/>
          <a:ln/>
        </p:spPr>
        <p:txBody>
          <a:bodyPr wrap="square" anchor="b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50" b="0" i="0">
                <a:solidFill>
                  <a:srgbClr val="7E93BC"/>
                </a:solidFill>
                <a:latin typeface="Helvetica Neue"/>
                <a:ea typeface="Hiragino Sans GB"/>
              </a:rPr>
              <a:t>16 GB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58368" y="3602735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101B4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58368" y="3602735"/>
            <a:ext cx="3968496" cy="201168"/>
          </a:xfrm>
          <a:prstGeom prst="roundRect">
            <a:avLst>
              <a:gd name="adj" fmla="val 50000"/>
            </a:avLst>
          </a:prstGeom>
          <a:solidFill>
            <a:srgbClr val="F2537E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2213342" y="3547871"/>
            <a:ext cx="12801" cy="310896"/>
          </a:xfrm>
          <a:prstGeom prst="rect">
            <a:avLst/>
          </a:prstGeom>
          <a:solidFill>
            <a:srgbClr val="9FB3D8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533943" y="3346703"/>
            <a:ext cx="13716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9FB3D8"/>
                </a:solidFill>
                <a:latin typeface="Menlo"/>
                <a:ea typeface="Hiragino Sans GB"/>
              </a:rPr>
              <a:t>$120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64607" y="3579495"/>
            <a:ext cx="1188720" cy="30251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$305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658368" y="3941063"/>
            <a:ext cx="5340096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条形 = 官方定价，从零起算   </a:t>
            </a:r>
            <a:r>
              <a:rPr sz="800" b="0" i="0">
                <a:solidFill>
                  <a:srgbClr val="9FB3D8"/>
                </a:solidFill>
                <a:latin typeface="Menlo"/>
                <a:ea typeface="Hiragino Sans GB"/>
              </a:rPr>
              <a:t>灰色刻度 = 该容量版本上市时的价格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577840" y="1481328"/>
            <a:ext cx="7315" cy="2615184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5961888" y="1536192"/>
            <a:ext cx="347472" cy="347472"/>
          </a:xfrm>
          <a:prstGeom prst="ellipse">
            <a:avLst/>
          </a:prstGeom>
          <a:solidFill>
            <a:srgbClr val="101B40"/>
          </a:solidFill>
          <a:ln w="15240">
            <a:solidFill>
              <a:srgbClr val="AEBFDD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7" name="Picture 36" descr="2036 年 1 月 图标" title="2036 年 1 月 图标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2230" y="1626534"/>
            <a:ext cx="166786" cy="166786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437375" y="1463039"/>
            <a:ext cx="20482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2036 年 1 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37375" y="1755648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至少生产到这个时间</a:t>
            </a:r>
          </a:p>
        </p:txBody>
      </p:sp>
      <p:sp>
        <p:nvSpPr>
          <p:cNvPr id="40" name="Oval 39"/>
          <p:cNvSpPr/>
          <p:nvPr/>
        </p:nvSpPr>
        <p:spPr>
          <a:xfrm>
            <a:off x="5961888" y="2194560"/>
            <a:ext cx="347472" cy="347472"/>
          </a:xfrm>
          <a:prstGeom prst="ellipse">
            <a:avLst/>
          </a:prstGeom>
          <a:solidFill>
            <a:srgbClr val="101B40"/>
          </a:solidFill>
          <a:ln w="15240">
            <a:solidFill>
              <a:srgbClr val="AEBFDD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41" name="Picture 40" descr="2023 年 10 月 图标" title="2023 年 10 月 图标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230" y="2284902"/>
            <a:ext cx="166786" cy="166786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6437375" y="2121408"/>
            <a:ext cx="20482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2023 年 10 月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437375" y="2414015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树莓派 5 首次开售，定价 $60</a:t>
            </a:r>
          </a:p>
        </p:txBody>
      </p:sp>
      <p:sp>
        <p:nvSpPr>
          <p:cNvPr id="44" name="Oval 43"/>
          <p:cNvSpPr/>
          <p:nvPr/>
        </p:nvSpPr>
        <p:spPr>
          <a:xfrm>
            <a:off x="5961888" y="2852928"/>
            <a:ext cx="347472" cy="347472"/>
          </a:xfrm>
          <a:prstGeom prst="ellipse">
            <a:avLst/>
          </a:prstGeom>
          <a:solidFill>
            <a:srgbClr val="101B40"/>
          </a:solidFill>
          <a:ln w="15240">
            <a:solidFill>
              <a:srgbClr val="AEBFDD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45" name="Picture 44" descr="93,800 小时 图标" title="93,800 小时 图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2230" y="2943270"/>
            <a:ext cx="166786" cy="166786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437375" y="2779776"/>
            <a:ext cx="20482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93,800 小时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437375" y="3072384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地面良好环境下的 MTBF</a:t>
            </a:r>
          </a:p>
        </p:txBody>
      </p:sp>
      <p:sp>
        <p:nvSpPr>
          <p:cNvPr id="48" name="Oval 47"/>
          <p:cNvSpPr/>
          <p:nvPr/>
        </p:nvSpPr>
        <p:spPr>
          <a:xfrm>
            <a:off x="5961888" y="3511296"/>
            <a:ext cx="347472" cy="347472"/>
          </a:xfrm>
          <a:prstGeom prst="ellipse">
            <a:avLst/>
          </a:prstGeom>
          <a:solidFill>
            <a:srgbClr val="101B40"/>
          </a:solidFill>
          <a:ln w="15240">
            <a:solidFill>
              <a:srgbClr val="AEBFDD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49" name="Picture 48" descr="0–70 °C 图标" title="0–70 °C 图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2230" y="3601638"/>
            <a:ext cx="166786" cy="166786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6437375" y="3438144"/>
            <a:ext cx="2048255" cy="29260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EDF3FF"/>
                </a:solidFill>
                <a:latin typeface="Futura"/>
                <a:ea typeface="Hiragino Sans GB"/>
              </a:rPr>
              <a:t>0–70 °C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437375" y="3730752"/>
            <a:ext cx="2048255" cy="36576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工作温度范围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58368" y="4206240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官方定价以美元计，不含税 —— Raspberry Pi 5 Product Brief, 2026 年 4 月。上市价见 Introducing Raspberry Pi 5 ($60 / $80) 与 16GB Raspberry Pi 5 on sale now at $120, 2025 年 1 月 9 日。价格分三轮上调 —— 2025 年 12 月 1 日、2026 年 2 月 2 日与 2026 年 4 月 1 日 —— 起因是 LPDDR4 内存成本上涨，三篇说明均见 raspberrypi.com 网站。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11 / 13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deckkit-intent:{&quot;envelope&quot;: &quot;bleed&quot;, &quot;reason&quot;: &quot;closing line — one sentence, nothing else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0" y="566928"/>
            <a:ext cx="9144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35E0F0"/>
                </a:solidFill>
                <a:latin typeface="Menlo"/>
                <a:ea typeface="Hiragino Sans GB"/>
              </a:rPr>
              <a:t>R A S P B E R R Y   P I  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1883664"/>
            <a:ext cx="7863840" cy="73177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4600" b="1" i="0">
                <a:solidFill>
                  <a:srgbClr val="EDF3FF"/>
                </a:solidFill>
                <a:latin typeface="Futura"/>
                <a:ea typeface="Hiragino Sans GB"/>
              </a:rPr>
              <a:t>全能计算机。</a:t>
            </a:r>
          </a:p>
        </p:txBody>
      </p:sp>
      <p:sp>
        <p:nvSpPr>
          <p:cNvPr id="8" name="Rectangle 7"/>
          <p:cNvSpPr/>
          <p:nvPr/>
        </p:nvSpPr>
        <p:spPr>
          <a:xfrm>
            <a:off x="3749039" y="2743454"/>
            <a:ext cx="1645920" cy="27432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50000">
                <a:srgbClr val="35E0F0">
                  <a:alpha val="95000"/>
                </a:srgbClr>
              </a:gs>
              <a:gs pos="100000">
                <a:srgbClr val="F2537E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554480" y="3017774"/>
            <a:ext cx="6035040" cy="32918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AEBFDD"/>
                </a:solidFill>
                <a:latin typeface="Helvetica Neue"/>
                <a:ea typeface="Hiragino Sans GB"/>
              </a:rPr>
              <a:t>至少生产到 2036 年 1 月。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4791456"/>
            <a:ext cx="782726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Raspberry Pi 5 Product Brief, Raspberry Pi Ltd, 2026 年 4 月发布。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4010558"/>
            <a:ext cx="9144000" cy="1132941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9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420624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来源说明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658368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每个数字的出处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179576"/>
            <a:ext cx="7827264" cy="27432"/>
          </a:xfrm>
          <a:prstGeom prst="rect">
            <a:avLst/>
          </a:prstGeom>
          <a:gradFill>
            <a:gsLst>
              <a:gs pos="0">
                <a:srgbClr val="35E0F0">
                  <a:alpha val="95000"/>
                </a:srgbClr>
              </a:gs>
              <a:gs pos="22000">
                <a:srgbClr val="35E0F0">
                  <a:alpha val="55000"/>
                </a:srgbClr>
              </a:gs>
              <a:gs pos="100000">
                <a:srgbClr val="35E0F0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444752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128" y="1417320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Raspberry Pi 5 Product Brief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1636776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Ltd, 2026 年 4 月发布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4128" y="1810512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规格、MTBF 数据、工作温度范围、官方定价、生产年限、2–3× 数据、RP1 的带宽提升、1.5 Gb/s 的 MIPI 数据。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82312" y="1444752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48072" y="1417320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Introducing Raspberry Pi 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48072" y="1636776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raspberrypi.com, 2023 年 9 月 28 日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48072" y="1810512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RP1 自 2016 年起研发、$15m 投入、台积电 40LP 制程、16 Gb/s 链路、接口清单，以及 $60 / $80 的上市价。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" y="2121408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24128" y="2093976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Benchmarking Raspberry Pi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24128" y="2313432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24128" y="2487168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树莓派自己跑的 Geekbench 6.2 数据，以及 Core Electronics 那张表。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782312" y="2121408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148072" y="2093976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Raspberry Pi AI HAT+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148072" y="2313432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raspberrypi.com/products/ai-hat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8072" y="2487168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13 与 26 TOPS 两档算力、符合 HAT+ 规范、$70 起。访问日期为 2026 年 7 月 26 日。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58368" y="2798064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24128" y="2770632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Introducing the AI HAT+ 2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24128" y="2990088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raspberrypi.com, 2026 年 1 月 15 日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24128" y="3163824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Hailo-10H 芯片、40 TOPS (INT4) 算力、8 GB 内存、走 PCIe 通道。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82312" y="2798064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06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48072" y="2770632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16GB Raspberry Pi 5 on sale now at $120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48072" y="2990088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raspberrypi.com, 2025 年 1 月 9 日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48072" y="3163824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16 GB 版本上市时的定价。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58368" y="3474720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07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024128" y="3447288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三篇因内存涨价发布的价格说明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24128" y="3666744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raspberrypi.com · 2025 年 12 月、2026 年 2 月与 4 月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024128" y="3840480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2026 年官方定价为何上调，以及每一轮各涨了多少。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82312" y="3474720"/>
            <a:ext cx="32918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08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148072" y="3447288"/>
            <a:ext cx="333756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040" b="1" i="0">
                <a:solidFill>
                  <a:srgbClr val="EDF3FF"/>
                </a:solidFill>
                <a:latin typeface="Helvetica Neue"/>
                <a:ea typeface="Hiragino Sans GB"/>
              </a:rPr>
              <a:t>FY2025 final results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148072" y="3666744"/>
            <a:ext cx="33375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Holdings plc, 2026 年 3 月 31 日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148072" y="3840480"/>
            <a:ext cx="330098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819" b="0" i="0">
                <a:solidFill>
                  <a:srgbClr val="7E93BC"/>
                </a:solidFill>
                <a:latin typeface="Helvetica Neue"/>
                <a:ea typeface="Hiragino Sans GB"/>
              </a:rPr>
              <a:t>迄今累计售出超过 7500 万；2025 财年出货 760 万块。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58368" y="418795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8368" y="4279392"/>
            <a:ext cx="7827264" cy="40233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860" b="0" i="0">
                <a:solidFill>
                  <a:srgbClr val="7E93BC"/>
                </a:solidFill>
                <a:latin typeface="Helvetica Neue"/>
                <a:ea typeface="Hiragino Sans GB"/>
              </a:rPr>
              <a:t>编制于 2026 年 7 月 26 日。这些页面上的每一个数字都出自上述来源；凡倍数为官方公布而非本文档计算的，页面上都已注明。两份一手文件说法不一致时（即 GPU 的 Vulkan 版本），以 Product Brief 为准。树莓派没有公布的数据，宁可留空，也不做近似。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13 / 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0"/>
            <a:ext cx="6583680" cy="5143500"/>
          </a:xfrm>
          <a:prstGeom prst="rect">
            <a:avLst/>
          </a:prstGeom>
          <a:gradFill>
            <a:gsLst>
              <a:gs pos="0">
                <a:srgbClr val="03060F">
                  <a:alpha val="95000"/>
                </a:srgbClr>
              </a:gs>
              <a:gs pos="100000">
                <a:srgbClr val="03060F">
                  <a:alpha val="400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bleed&quot;, &quot;reason&quot;: &quot;thesis — type left, light right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658368" y="420624"/>
            <a:ext cx="49377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核心命题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786384"/>
            <a:ext cx="6126480" cy="1308201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第一次，全尺寸树莓派</a:t>
            </a:r>
          </a:p>
          <a:p>
            <a:pPr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运行在自家设计的</a:t>
            </a:r>
          </a:p>
          <a:p>
            <a:pPr algn="l">
              <a:lnSpc>
                <a:spcPct val="88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35E0F0"/>
                </a:solidFill>
                <a:latin typeface="Futura"/>
                <a:ea typeface="Hiragino Sans GB"/>
              </a:rPr>
              <a:t>芯片之上。</a:t>
            </a:r>
          </a:p>
        </p:txBody>
      </p:sp>
      <p:sp>
        <p:nvSpPr>
          <p:cNvPr id="9" name="Rectangle 8"/>
          <p:cNvSpPr/>
          <p:nvPr/>
        </p:nvSpPr>
        <p:spPr>
          <a:xfrm>
            <a:off x="658368" y="2167737"/>
            <a:ext cx="1554480" cy="32004"/>
          </a:xfrm>
          <a:prstGeom prst="rect">
            <a:avLst/>
          </a:prstGeom>
          <a:gradFill rotWithShape="1">
            <a:gsLst>
              <a:gs pos="0">
                <a:srgbClr val="35E0F0"/>
              </a:gs>
              <a:gs pos="100000">
                <a:srgbClr val="F2537E"/>
              </a:gs>
            </a:gsLst>
            <a:lin scaled="0" ang="0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8368" y="2405481"/>
            <a:ext cx="5394960" cy="3591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35E0F0"/>
                </a:solidFill>
                <a:latin typeface="Helvetica Neue"/>
                <a:ea typeface="Hiragino Sans GB"/>
              </a:rPr>
              <a:t>RP1</a:t>
            </a:r>
            <a:r>
              <a:rPr sz="1250" b="0" i="0">
                <a:solidFill>
                  <a:srgbClr val="AEBFDD"/>
                </a:solidFill>
                <a:latin typeface="Helvetica Neue"/>
                <a:ea typeface="Hiragino Sans GB"/>
              </a:rPr>
              <a:t> 是树莓派有史以来历时最长、复杂度最高、投入也最大的一个项目。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3383280"/>
            <a:ext cx="1554480" cy="347472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EDF3FF"/>
                </a:solidFill>
                <a:latin typeface="Futura"/>
                <a:ea typeface="Hiragino Sans GB"/>
              </a:rPr>
              <a:t>2016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58368" y="3749040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自该年起持续研发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3383280"/>
            <a:ext cx="1554480" cy="347472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EDF3FF"/>
                </a:solidFill>
                <a:latin typeface="Futura"/>
                <a:ea typeface="Hiragino Sans GB"/>
              </a:rPr>
              <a:t>$15m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3749040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项目投入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913632" y="3383280"/>
            <a:ext cx="1554480" cy="347472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100" b="1" i="0">
                <a:solidFill>
                  <a:srgbClr val="EDF3FF"/>
                </a:solidFill>
                <a:latin typeface="Futura"/>
                <a:ea typeface="Hiragino Sans GB"/>
              </a:rPr>
              <a:t>40LP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13632" y="3749040"/>
            <a:ext cx="155448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台积电制程节点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02 / 13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deckkit-intent:{&quot;envelope&quot;: &quot;bleed&quot;, &quot;rhyme&quot;: &quot;emitting numeral&quot;, &quot;reason&quot;: &quot;the reveal — one figure, lit, reflected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0" y="475488"/>
            <a:ext cx="91440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35E0F0"/>
                </a:solidFill>
                <a:latin typeface="Menlo"/>
                <a:ea typeface="Hiragino Sans GB"/>
              </a:rPr>
              <a:t>R A S P B E R R Y   P I</a:t>
            </a:r>
          </a:p>
        </p:txBody>
      </p:sp>
      <p:pic>
        <p:nvPicPr>
          <p:cNvPr id="7" name="Picture 6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8261" y="0"/>
            <a:ext cx="2427478" cy="41860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41750" y="768096"/>
            <a:ext cx="1460500" cy="253365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800" b="1" i="0">
                <a:solidFill>
                  <a:srgbClr val="EDF3FF"/>
                </a:solidFill>
                <a:latin typeface="Futura"/>
                <a:ea typeface="Hiragino Sans GB"/>
              </a:rPr>
              <a:t>5</a:t>
            </a:r>
          </a:p>
        </p:txBody>
      </p:sp>
      <p:pic>
        <p:nvPicPr>
          <p:cNvPr id="9" name="Picture 8" descr="上方数字的装饰性镜像倒影。" title="上方数字的装饰性镜像倒影。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3190" y="2760675"/>
            <a:ext cx="1277619" cy="7562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63040" y="3456432"/>
            <a:ext cx="6217920" cy="47548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2500" b="1" i="0">
                <a:solidFill>
                  <a:srgbClr val="EDF3FF"/>
                </a:solidFill>
                <a:latin typeface="Futura"/>
                <a:ea typeface="Hiragino Sans GB"/>
              </a:rPr>
              <a:t>全能计算机。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4023360"/>
            <a:ext cx="2377440" cy="36576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35E0F0"/>
                </a:solidFill>
                <a:latin typeface="Futura"/>
                <a:ea typeface="Hiragino Sans GB"/>
              </a:rPr>
              <a:t>2.4</a:t>
            </a:r>
            <a:r>
              <a:rPr sz="1250" b="0" i="0">
                <a:solidFill>
                  <a:srgbClr val="AEBFDD"/>
                </a:solidFill>
                <a:latin typeface="Futura"/>
                <a:ea typeface="Hiragino Sans GB"/>
              </a:rPr>
              <a:t> GHz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4379976"/>
            <a:ext cx="23774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四核 Cortex-A76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83280" y="4023360"/>
            <a:ext cx="2377440" cy="36576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F2537E"/>
                </a:solidFill>
                <a:latin typeface="Futura"/>
                <a:ea typeface="Hiragino Sans GB"/>
              </a:rPr>
              <a:t>16</a:t>
            </a:r>
            <a:r>
              <a:rPr sz="1250" b="0" i="0">
                <a:solidFill>
                  <a:srgbClr val="AEBFDD"/>
                </a:solidFill>
                <a:latin typeface="Futura"/>
                <a:ea typeface="Hiragino Sans GB"/>
              </a:rPr>
              <a:t> GB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383280" y="4379976"/>
            <a:ext cx="23774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LPDDR4X-4267 容量上限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73552" y="4059936"/>
            <a:ext cx="12801" cy="45720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0" y="4023360"/>
            <a:ext cx="2377440" cy="36576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300" b="1" i="0">
                <a:solidFill>
                  <a:srgbClr val="35E0F0"/>
                </a:solidFill>
                <a:latin typeface="Futura"/>
                <a:ea typeface="Hiragino Sans GB"/>
              </a:rPr>
              <a:t>2–3×</a:t>
            </a:r>
            <a:r>
              <a:rPr sz="1250" b="0" i="0">
                <a:solidFill>
                  <a:srgbClr val="AEBFDD"/>
                </a:solidFill>
                <a:latin typeface="Futura"/>
                <a:ea typeface="Hiragino Sans GB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0" y="4379976"/>
            <a:ext cx="23774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树莓派 4 的 CPU 性能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833872" y="4059936"/>
            <a:ext cx="12801" cy="45720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658368" y="4791456"/>
            <a:ext cx="7827264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全部数据：Raspberry Pi 5 Product Brief, Raspberry Pi Ltd, 2026 年 4 月发布。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915460"/>
            <a:ext cx="9144000" cy="1228039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3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deckkit-intent:{&quot;envelope&quot;: &quot;baseline&quot;, &quot;rhyme&quot;: &quot;emitting numeral&quot;, &quot;reason&quot;: &quot;the numbers ARE the layout — no panels at all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658368" y="420624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规格墙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658368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85 × 56 毫米，一块板子装下这一切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" y="1179576"/>
            <a:ext cx="7827264" cy="27432"/>
          </a:xfrm>
          <a:prstGeom prst="rect">
            <a:avLst/>
          </a:prstGeom>
          <a:gradFill>
            <a:gsLst>
              <a:gs pos="0">
                <a:srgbClr val="35E0F0">
                  <a:alpha val="95000"/>
                </a:srgbClr>
              </a:gs>
              <a:gs pos="22000">
                <a:srgbClr val="35E0F0">
                  <a:alpha val="55000"/>
                </a:srgbClr>
              </a:gs>
              <a:gs pos="100000">
                <a:srgbClr val="35E0F0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1572768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2DBBCE"/>
                </a:solidFill>
                <a:latin typeface="Futura"/>
                <a:ea typeface="Hiragino Sans GB"/>
              </a:rPr>
              <a:t>2.4</a:t>
            </a:r>
            <a:r>
              <a:rPr sz="957" b="0" i="0">
                <a:solidFill>
                  <a:srgbClr val="2DBBCE"/>
                </a:solidFill>
                <a:latin typeface="Futura"/>
                <a:ea typeface="Hiragino Sans GB"/>
              </a:rPr>
              <a:t> GHz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107692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Broadcom BCM2712
四核 Arm Cortex-A76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28900" y="1572768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C84871"/>
                </a:solidFill>
                <a:latin typeface="Futura"/>
                <a:ea typeface="Hiragino Sans GB"/>
              </a:rPr>
              <a:t>16</a:t>
            </a:r>
            <a:r>
              <a:rPr sz="957" b="0" i="0">
                <a:solidFill>
                  <a:srgbClr val="C84871"/>
                </a:solidFill>
                <a:latin typeface="Futura"/>
                <a:ea typeface="Hiragino Sans GB"/>
              </a:rPr>
              <a:t> GB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628900" y="2107692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LPDDR4X-4267 SDRAM
1 / 2 / 4 / 8 / 16 GB 可选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9432" y="1572768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8068DB"/>
                </a:solidFill>
                <a:latin typeface="Futura"/>
                <a:ea typeface="Hiragino Sans GB"/>
              </a:rPr>
              <a:t>2</a:t>
            </a:r>
            <a:r>
              <a:rPr sz="957" b="0" i="0">
                <a:solidFill>
                  <a:srgbClr val="8068DB"/>
                </a:solidFill>
                <a:latin typeface="Futura"/>
                <a:ea typeface="Hiragino Sans GB"/>
              </a:rPr>
              <a:t> × 4K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9432" y="2107692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4Kp60 HDMI 输出
支持 HDR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69964" y="1572768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8068DB"/>
                </a:solidFill>
                <a:latin typeface="Futura"/>
                <a:ea typeface="Hiragino Sans GB"/>
              </a:rPr>
              <a:t>5</a:t>
            </a:r>
            <a:r>
              <a:rPr sz="957" b="0" i="0">
                <a:solidFill>
                  <a:srgbClr val="8068DB"/>
                </a:solidFill>
                <a:latin typeface="Futura"/>
                <a:ea typeface="Hiragino Sans GB"/>
              </a:rPr>
              <a:t> Gb/s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69964" y="2107692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每个 USB 3.0 端口
可同时满速</a:t>
            </a:r>
          </a:p>
        </p:txBody>
      </p:sp>
      <p:pic>
        <p:nvPicPr>
          <p:cNvPr id="16" name="Picture 15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029" y="2404414"/>
            <a:ext cx="2394585" cy="124815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58368" y="2798064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9A7BFF"/>
                </a:solidFill>
                <a:latin typeface="Futura"/>
                <a:ea typeface="Hiragino Sans GB"/>
              </a:rPr>
              <a:t>16</a:t>
            </a:r>
            <a:r>
              <a:rPr sz="957" b="0" i="0">
                <a:solidFill>
                  <a:srgbClr val="9A7BFF"/>
                </a:solidFill>
                <a:latin typeface="Futura"/>
                <a:ea typeface="Hiragino Sans GB"/>
              </a:rPr>
              <a:t> Gb/s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8368" y="3332988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AEBFDD"/>
                </a:solidFill>
                <a:latin typeface="Helvetica Neue"/>
                <a:ea typeface="Hiragino Sans GB"/>
              </a:rPr>
              <a:t>4 通道 PCIe 2.0 链路
RP1 接回 BCM2712</a:t>
            </a:r>
          </a:p>
        </p:txBody>
      </p:sp>
      <p:pic>
        <p:nvPicPr>
          <p:cNvPr id="19" name="Picture 18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561" y="2404414"/>
            <a:ext cx="2394585" cy="1248156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628900" y="2798064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9A7BFF"/>
                </a:solidFill>
                <a:latin typeface="Futura"/>
                <a:ea typeface="Hiragino Sans GB"/>
              </a:rPr>
              <a:t>1</a:t>
            </a:r>
            <a:r>
              <a:rPr sz="957" b="0" i="0">
                <a:solidFill>
                  <a:srgbClr val="9A7BFF"/>
                </a:solidFill>
                <a:latin typeface="Futura"/>
                <a:ea typeface="Hiragino Sans GB"/>
              </a:rPr>
              <a:t> 通道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628900" y="3332988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AEBFDD"/>
                </a:solidFill>
                <a:latin typeface="Helvetica Neue"/>
                <a:ea typeface="Hiragino Sans GB"/>
              </a:rPr>
              <a:t>PCI Express 2.0
供高速外设使用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99432" y="2798064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8068DB"/>
                </a:solidFill>
                <a:latin typeface="Futura"/>
                <a:ea typeface="Hiragino Sans GB"/>
              </a:rPr>
              <a:t>40</a:t>
            </a:r>
            <a:r>
              <a:rPr sz="957" b="0" i="0">
                <a:solidFill>
                  <a:srgbClr val="8068DB"/>
                </a:solidFill>
                <a:latin typeface="Futura"/>
                <a:ea typeface="Hiragino Sans GB"/>
              </a:rPr>
              <a:t> 针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599432" y="3332988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标准树莓派
GPIO 排针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69964" y="2798064"/>
            <a:ext cx="1915668" cy="571500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900" b="1" i="0">
                <a:solidFill>
                  <a:srgbClr val="2DBBCE"/>
                </a:solidFill>
                <a:latin typeface="Futura"/>
                <a:ea typeface="Hiragino Sans GB"/>
              </a:rPr>
              <a:t>800</a:t>
            </a:r>
            <a:r>
              <a:rPr sz="957" b="0" i="0">
                <a:solidFill>
                  <a:srgbClr val="2DBBCE"/>
                </a:solidFill>
                <a:latin typeface="Futura"/>
                <a:ea typeface="Hiragino Sans GB"/>
              </a:rPr>
              <a:t> MHz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569964" y="3332988"/>
            <a:ext cx="186080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VideoCore VII GPU
OpenGL ES 3.1 · Vulkan 1.2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658368" y="4041648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658368" y="4133087"/>
            <a:ext cx="7827264" cy="53035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AEBFDD"/>
                </a:solidFill>
                <a:latin typeface="Menlo"/>
                <a:ea typeface="Hiragino Sans GB"/>
              </a:rPr>
              <a:t>双频 802.11ac Wi-Fi  ·  蓝牙 5.0 / BLE  ·  千兆以太网，PoE+ 需另配 HAT  ·  microSD 卡，支持 SDR104  ·  2 × 4 通道 MIPI 摄像头 / 显示收发器，各 1.5 Gb/s  ·  重构的图像信号处理器  ·  4Kp60 HEVC 解码  ·  5V/5A USB-C 供电，支持 PD  ·  实时时钟（需外接电池）  ·  电源按键  ·  0–70 °C  ·  MTBF 93,800 小时  ·  </a:t>
            </a:r>
            <a:r>
              <a:rPr sz="800" b="1" i="0">
                <a:solidFill>
                  <a:srgbClr val="EDF3FF"/>
                </a:solidFill>
                <a:latin typeface="Menlo"/>
                <a:ea typeface="Hiragino Sans GB"/>
              </a:rPr>
              <a:t>85 × 56 毫米</a:t>
            </a:r>
          </a:p>
        </p:txBody>
      </p:sp>
      <p:sp>
        <p:nvSpPr>
          <p:cNvPr id="28" name="Rectangle 27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04 / 13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844137"/>
            <a:ext cx="9144000" cy="1299362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6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58368" y="402336"/>
            <a:ext cx="50292" cy="786384"/>
          </a:xfrm>
          <a:prstGeom prst="rect">
            <a:avLst/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420624"/>
            <a:ext cx="757123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标志特性 01 / 03  ·  BCM2712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58368"/>
            <a:ext cx="757123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CPU 性能，两到三倍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1481328"/>
            <a:ext cx="1054561" cy="1024128"/>
          </a:xfrm>
          <a:prstGeom prst="roundRect">
            <a:avLst>
              <a:gd name="adj" fmla="val 7142"/>
            </a:avLst>
          </a:prstGeom>
          <a:solidFill>
            <a:srgbClr val="101B40"/>
          </a:solidFill>
          <a:ln w="1397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1627632"/>
            <a:ext cx="105456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DF3FF"/>
                </a:solidFill>
                <a:latin typeface="Helvetica Neue"/>
                <a:ea typeface="Hiragino Sans GB"/>
              </a:rPr>
              <a:t>Cortex-A76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1920240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2.4 GHz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368" y="2157984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512 KB L2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179247" y="2450592"/>
            <a:ext cx="12801" cy="36576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1840945" y="1481328"/>
            <a:ext cx="1054561" cy="1024128"/>
          </a:xfrm>
          <a:prstGeom prst="roundRect">
            <a:avLst>
              <a:gd name="adj" fmla="val 7142"/>
            </a:avLst>
          </a:prstGeom>
          <a:solidFill>
            <a:srgbClr val="101B40"/>
          </a:solidFill>
          <a:ln w="1397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840945" y="1627632"/>
            <a:ext cx="105456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DF3FF"/>
                </a:solidFill>
                <a:latin typeface="Helvetica Neue"/>
                <a:ea typeface="Hiragino Sans GB"/>
              </a:rPr>
              <a:t>Cortex-A76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40945" y="1920240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2.4 GHz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40945" y="2157984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512 KB L2</a:t>
            </a:r>
          </a:p>
        </p:txBody>
      </p:sp>
      <p:sp>
        <p:nvSpPr>
          <p:cNvPr id="16" name="Rectangle 15"/>
          <p:cNvSpPr/>
          <p:nvPr/>
        </p:nvSpPr>
        <p:spPr>
          <a:xfrm>
            <a:off x="2361825" y="2450592"/>
            <a:ext cx="12801" cy="36576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023522" y="1481328"/>
            <a:ext cx="1054561" cy="1024128"/>
          </a:xfrm>
          <a:prstGeom prst="roundRect">
            <a:avLst>
              <a:gd name="adj" fmla="val 7142"/>
            </a:avLst>
          </a:prstGeom>
          <a:solidFill>
            <a:srgbClr val="101B40"/>
          </a:solidFill>
          <a:ln w="1397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023522" y="1627632"/>
            <a:ext cx="105456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DF3FF"/>
                </a:solidFill>
                <a:latin typeface="Helvetica Neue"/>
                <a:ea typeface="Hiragino Sans GB"/>
              </a:rPr>
              <a:t>Cortex-A76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023522" y="1920240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2.4 GHz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023522" y="2157984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512 KB L2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544402" y="2450592"/>
            <a:ext cx="12801" cy="36576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206100" y="1481328"/>
            <a:ext cx="1054561" cy="1024128"/>
          </a:xfrm>
          <a:prstGeom prst="roundRect">
            <a:avLst>
              <a:gd name="adj" fmla="val 7142"/>
            </a:avLst>
          </a:prstGeom>
          <a:solidFill>
            <a:srgbClr val="101B40"/>
          </a:solidFill>
          <a:ln w="1397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206100" y="1627632"/>
            <a:ext cx="1054561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EDF3FF"/>
                </a:solidFill>
                <a:latin typeface="Helvetica Neue"/>
                <a:ea typeface="Hiragino Sans GB"/>
              </a:rPr>
              <a:t>Cortex-A76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100" y="1920240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2.4 GHz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6100" y="2157984"/>
            <a:ext cx="1054561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512 KB L2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26980" y="2450592"/>
            <a:ext cx="12801" cy="36576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58368" y="2761488"/>
            <a:ext cx="4602293" cy="548640"/>
          </a:xfrm>
          <a:prstGeom prst="roundRect">
            <a:avLst>
              <a:gd name="adj" fmla="val 13333"/>
            </a:avLst>
          </a:prstGeom>
          <a:solidFill>
            <a:srgbClr val="15234F"/>
          </a:solidFill>
          <a:ln w="13970">
            <a:solidFill>
              <a:srgbClr val="AEBFDD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58368" y="2761488"/>
            <a:ext cx="4602293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2 MB 共享 L3 缓存</a:t>
            </a:r>
          </a:p>
        </p:txBody>
      </p:sp>
      <p:sp>
        <p:nvSpPr>
          <p:cNvPr id="29" name="Rectangle 28"/>
          <p:cNvSpPr/>
          <p:nvPr/>
        </p:nvSpPr>
        <p:spPr>
          <a:xfrm>
            <a:off x="2953114" y="3255264"/>
            <a:ext cx="12801" cy="365760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0" name="Rounded Rectangle 29"/>
          <p:cNvSpPr/>
          <p:nvPr/>
        </p:nvSpPr>
        <p:spPr>
          <a:xfrm>
            <a:off x="658368" y="3566160"/>
            <a:ext cx="4602293" cy="548640"/>
          </a:xfrm>
          <a:prstGeom prst="roundRect">
            <a:avLst>
              <a:gd name="adj" fmla="val 13333"/>
            </a:avLst>
          </a:prstGeom>
          <a:solidFill>
            <a:srgbClr val="101B40"/>
          </a:solidFill>
          <a:ln w="13970">
            <a:solidFill>
              <a:srgbClr val="F2537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3566160"/>
            <a:ext cx="4602293" cy="54864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LPDDR4X-4267 SDRAM  ·  最高 16 GB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443541" y="1463040"/>
            <a:ext cx="41148" cy="2688336"/>
          </a:xfrm>
          <a:prstGeom prst="rect">
            <a:avLst/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3" name="Picture 32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8598" y="1126236"/>
            <a:ext cx="4073144" cy="194729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901850" y="1554480"/>
            <a:ext cx="2326640" cy="111633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6200" b="1" i="0">
                <a:solidFill>
                  <a:srgbClr val="35E0F0"/>
                </a:solidFill>
                <a:latin typeface="Futura"/>
                <a:ea typeface="Hiragino Sans GB"/>
              </a:rPr>
              <a:t>2–3×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644709" y="2545537"/>
            <a:ext cx="2840922" cy="6583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4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AEBFDD"/>
                </a:solidFill>
                <a:latin typeface="Helvetica Neue"/>
                <a:ea typeface="Hiragino Sans GB"/>
              </a:rPr>
              <a:t>树莓派 4 的 CPU 性能，同样出自一块 85 × 56 毫米的板子。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644709" y="3313633"/>
            <a:ext cx="2840922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644709" y="3459937"/>
            <a:ext cx="2840922" cy="6949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r>
              <a:rPr sz="1100" b="1" i="0">
                <a:solidFill>
                  <a:srgbClr val="EDF3FF"/>
                </a:solidFill>
                <a:latin typeface="Helvetica Neue"/>
                <a:ea typeface="Hiragino Sans GB"/>
              </a:rPr>
              <a:t>加密扩展</a:t>
            </a:r>
          </a:p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100"/>
              </a:spcAft>
            </a:pPr>
            <a:r>
              <a:rPr sz="1100" b="0" i="0">
                <a:solidFill>
                  <a:srgbClr val="7E93BC"/>
                </a:solidFill>
                <a:latin typeface="Helvetica Neue"/>
                <a:ea typeface="Hiragino Sans GB"/>
              </a:rPr>
              <a:t>每个核心都带，见 Product Brief 文档。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368" y="4443984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规格与 2–3× 数据：Raspberry Pi 5 Product Brief, 2026 年 4 月。</a:t>
            </a:r>
          </a:p>
        </p:txBody>
      </p:sp>
      <p:sp>
        <p:nvSpPr>
          <p:cNvPr id="39" name="Rectangle 38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05 / 13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701491"/>
            <a:ext cx="9144000" cy="1442008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22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658368" y="402336"/>
            <a:ext cx="50292" cy="786384"/>
          </a:xfrm>
          <a:prstGeom prst="rect">
            <a:avLst/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420624"/>
            <a:ext cx="757123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标志特性 02 / 03  ·  RP1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658368"/>
            <a:ext cx="757123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它不是给 I/O 做加法，是做乘法。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58368" y="1920240"/>
            <a:ext cx="1481328" cy="786384"/>
          </a:xfrm>
          <a:prstGeom prst="roundRect">
            <a:avLst>
              <a:gd name="adj" fmla="val 11627"/>
            </a:avLst>
          </a:prstGeom>
          <a:solidFill>
            <a:srgbClr val="101B40"/>
          </a:solidFill>
          <a:ln w="1270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8368" y="2066544"/>
            <a:ext cx="1481328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3FF"/>
                </a:solidFill>
                <a:latin typeface="Helvetica Neue"/>
                <a:ea typeface="Hiragino Sans GB"/>
              </a:rPr>
              <a:t>BCM2712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2340864"/>
            <a:ext cx="1481328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主 SoC</a:t>
            </a:r>
          </a:p>
        </p:txBody>
      </p:sp>
      <p:pic>
        <p:nvPicPr>
          <p:cNvPr id="10" name="Picture 9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909060"/>
            <a:ext cx="5669280" cy="1234439"/>
          </a:xfrm>
          <a:prstGeom prst="rect">
            <a:avLst/>
          </a:prstGeom>
        </p:spPr>
      </p:pic>
      <p:pic>
        <p:nvPicPr>
          <p:cNvPr id="11" name="Picture 10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1176" y="1399031"/>
            <a:ext cx="2194560" cy="18288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2798064" y="1773936"/>
            <a:ext cx="1700784" cy="1078992"/>
          </a:xfrm>
          <a:prstGeom prst="roundRect">
            <a:avLst>
              <a:gd name="adj" fmla="val 10169"/>
            </a:avLst>
          </a:prstGeom>
          <a:solidFill>
            <a:srgbClr val="0C2244"/>
          </a:solidFill>
          <a:ln w="22860">
            <a:solidFill>
              <a:srgbClr val="35E0F0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798064" y="1956816"/>
            <a:ext cx="1700784" cy="34747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35E0F0"/>
                </a:solidFill>
                <a:latin typeface="Futura"/>
                <a:ea typeface="Hiragino Sans GB"/>
              </a:rPr>
              <a:t>RP1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8064" y="2340864"/>
            <a:ext cx="1700784" cy="43891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EDF3FF"/>
                </a:solidFill>
                <a:latin typeface="Helvetica Neue"/>
                <a:ea typeface="Hiragino Sans GB"/>
              </a:rPr>
              <a:t>自研 I/O 芯片</a:t>
            </a:r>
          </a:p>
          <a:p>
            <a:pPr algn="ctr">
              <a:lnSpc>
                <a:spcPct val="118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台积电 40LP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2139696" y="2313432"/>
            <a:ext cx="658368" cy="0"/>
          </a:xfrm>
          <a:prstGeom prst="line">
            <a:avLst/>
          </a:prstGeom>
          <a:ln w="25400">
            <a:solidFill>
              <a:srgbClr val="35E0F0"/>
            </a:solidFill>
          </a:ln>
          <a:effectLst/>
        </p:spPr>
      </p:cxnSp>
      <p:sp>
        <p:nvSpPr>
          <p:cNvPr id="16" name="TextBox 15"/>
          <p:cNvSpPr txBox="1"/>
          <p:nvPr/>
        </p:nvSpPr>
        <p:spPr>
          <a:xfrm>
            <a:off x="1280160" y="1572768"/>
            <a:ext cx="2377440" cy="23774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35E0F0"/>
                </a:solidFill>
                <a:latin typeface="Menlo"/>
                <a:ea typeface="Hiragino Sans GB"/>
              </a:rPr>
              <a:t>4 通道 PCIe 2.0  ·  16 Gb/s</a:t>
            </a:r>
          </a:p>
        </p:txBody>
      </p:sp>
      <p:sp>
        <p:nvSpPr>
          <p:cNvPr id="17" name="Rectangle 16"/>
          <p:cNvSpPr/>
          <p:nvPr/>
        </p:nvSpPr>
        <p:spPr>
          <a:xfrm>
            <a:off x="2462479" y="1810512"/>
            <a:ext cx="12801" cy="457200"/>
          </a:xfrm>
          <a:prstGeom prst="rect">
            <a:avLst/>
          </a:prstGeom>
          <a:solidFill>
            <a:srgbClr val="2C5C86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230368" y="148132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358383" y="148132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2 × USB 3.0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   可同时跑满 5 Gb/s</a:t>
            </a:r>
          </a:p>
        </p:txBody>
      </p:sp>
      <p:cxnSp>
        <p:nvCxnSpPr>
          <p:cNvPr id="20" name="Connector 19"/>
          <p:cNvCxnSpPr/>
          <p:nvPr/>
        </p:nvCxnSpPr>
        <p:spPr>
          <a:xfrm flipV="1">
            <a:off x="4498848" y="1636776"/>
            <a:ext cx="731520" cy="676656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21" name="Rounded Rectangle 20"/>
          <p:cNvSpPr/>
          <p:nvPr/>
        </p:nvSpPr>
        <p:spPr>
          <a:xfrm>
            <a:off x="5230368" y="191566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358383" y="191566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2 × USB 2.0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 flipV="1">
            <a:off x="4498848" y="2071116"/>
            <a:ext cx="731520" cy="242316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24" name="Rounded Rectangle 23"/>
          <p:cNvSpPr/>
          <p:nvPr/>
        </p:nvSpPr>
        <p:spPr>
          <a:xfrm>
            <a:off x="5230368" y="235000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5358383" y="235000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千兆以太网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   PoE+ 需另配 HAT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4498848" y="2313432"/>
            <a:ext cx="731520" cy="192024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27" name="Rounded Rectangle 26"/>
          <p:cNvSpPr/>
          <p:nvPr/>
        </p:nvSpPr>
        <p:spPr>
          <a:xfrm>
            <a:off x="5230368" y="278434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5358383" y="278434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2 × 4 通道 MIPI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   接摄像头或显示器</a:t>
            </a:r>
          </a:p>
        </p:txBody>
      </p:sp>
      <p:cxnSp>
        <p:nvCxnSpPr>
          <p:cNvPr id="29" name="Connector 28"/>
          <p:cNvCxnSpPr/>
          <p:nvPr/>
        </p:nvCxnSpPr>
        <p:spPr>
          <a:xfrm>
            <a:off x="4498848" y="2313432"/>
            <a:ext cx="731520" cy="626364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30" name="Rounded Rectangle 29"/>
          <p:cNvSpPr/>
          <p:nvPr/>
        </p:nvSpPr>
        <p:spPr>
          <a:xfrm>
            <a:off x="5230368" y="321868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5358383" y="321868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3.3 V GPIO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   40 针排针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4498848" y="2313432"/>
            <a:ext cx="731520" cy="1060704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33" name="Rounded Rectangle 32"/>
          <p:cNvSpPr/>
          <p:nvPr/>
        </p:nvSpPr>
        <p:spPr>
          <a:xfrm>
            <a:off x="5230368" y="3653028"/>
            <a:ext cx="3255263" cy="310896"/>
          </a:xfrm>
          <a:prstGeom prst="roundRect">
            <a:avLst>
              <a:gd name="adj" fmla="val 17647"/>
            </a:avLst>
          </a:prstGeom>
          <a:solidFill>
            <a:srgbClr val="0D1738"/>
          </a:solidFill>
          <a:ln w="12700">
            <a:solidFill>
              <a:srgbClr val="3A2E6E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5358383" y="3653028"/>
            <a:ext cx="2999231" cy="310896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9A7BFF"/>
                </a:solidFill>
                <a:latin typeface="Helvetica Neue"/>
                <a:ea typeface="Hiragino Sans GB"/>
              </a:rPr>
              <a:t>UART · SPI · I²C · I²S · PWM</a:t>
            </a:r>
            <a:r>
              <a:rPr sz="940" b="0" i="0">
                <a:solidFill>
                  <a:srgbClr val="7E93BC"/>
                </a:solidFill>
                <a:latin typeface="Menlo"/>
                <a:ea typeface="Hiragino Sans GB"/>
              </a:rPr>
              <a:t>   + 模拟视频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4498848" y="2313432"/>
            <a:ext cx="731520" cy="1495044"/>
          </a:xfrm>
          <a:prstGeom prst="line">
            <a:avLst/>
          </a:prstGeom>
          <a:ln w="12700">
            <a:solidFill>
              <a:srgbClr val="3B4E86"/>
            </a:solidFill>
          </a:ln>
          <a:effectLst/>
        </p:spPr>
      </p:cxnSp>
      <p:sp>
        <p:nvSpPr>
          <p:cNvPr id="36" name="Rectangle 35"/>
          <p:cNvSpPr/>
          <p:nvPr/>
        </p:nvSpPr>
        <p:spPr>
          <a:xfrm>
            <a:off x="658368" y="3127248"/>
            <a:ext cx="4206240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8368" y="3218688"/>
            <a:ext cx="42062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相较此前的树莓派机型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58368" y="3474720"/>
            <a:ext cx="1371600" cy="32918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35E0F0"/>
                </a:solidFill>
                <a:latin typeface="Futura"/>
                <a:ea typeface="Hiragino Sans GB"/>
              </a:rPr>
              <a:t>×2+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8368" y="3822191"/>
            <a:ext cx="1371600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USB 总带宽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084832" y="3474720"/>
            <a:ext cx="1371600" cy="32918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35E0F0"/>
                </a:solidFill>
                <a:latin typeface="Futura"/>
                <a:ea typeface="Hiragino Sans GB"/>
              </a:rPr>
              <a:t>×3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084832" y="3822191"/>
            <a:ext cx="1371600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MIPI 总带宽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511296" y="3474720"/>
            <a:ext cx="1371600" cy="329184"/>
          </a:xfrm>
          <a:prstGeom prst="rect">
            <a:avLst/>
          </a:prstGeom>
          <a:noFill/>
          <a:ln/>
        </p:spPr>
        <p:txBody>
          <a:bodyPr wrap="non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000" b="1" i="0">
                <a:solidFill>
                  <a:srgbClr val="35E0F0"/>
                </a:solidFill>
                <a:latin typeface="Futura"/>
                <a:ea typeface="Hiragino Sans GB"/>
              </a:rPr>
              <a:t>×2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511296" y="3822191"/>
            <a:ext cx="1371600" cy="420624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microSD 峰值性能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8368" y="4443984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Raspberry Pi 5 Product Brief, 2026 年 4 月；以及 raspberrypi.com 上的 Introducing Raspberry Pi 5 一文。每个数字的出处见第 13 页。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06 / 13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3" name="Picture 2" descr="无文字的抽象氛围底图：暗部体积光中的冷青色与树莓红光线。" title="无文字的抽象氛围底图：暗部体积光中的冷青色与树莓红光线。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0" y="3772814"/>
            <a:ext cx="9144000" cy="1370685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9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041648"/>
            <a:ext cx="9144000" cy="1101852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100000">
                <a:srgbClr val="03060F">
                  <a:alpha val="88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6" name="deckkit-intent:{&quot;envelope&quot;: &quot;bleed&quot;, &quot;rhyme&quot;: &quot;the horizon&quot;, &quot;reason&quot;: &quot;the PCIe hero stands in a pool of the deck's own light&quot;}"/>
          <p:cNvSpPr txBox="1"/>
          <p:nvPr/>
        </p:nvSpPr>
        <p:spPr>
          <a:xfrm>
            <a:off x="0" y="0"/>
            <a:ext cx="9144" cy="91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</p:txBody>
      </p:sp>
      <p:sp>
        <p:nvSpPr>
          <p:cNvPr id="7" name="Rectangle 6"/>
          <p:cNvSpPr/>
          <p:nvPr/>
        </p:nvSpPr>
        <p:spPr>
          <a:xfrm>
            <a:off x="0" y="2651760"/>
            <a:ext cx="3657600" cy="2491740"/>
          </a:xfrm>
          <a:prstGeom prst="rect">
            <a:avLst/>
          </a:prstGeom>
          <a:gradFill>
            <a:gsLst>
              <a:gs pos="0">
                <a:srgbClr val="03060F">
                  <a:alpha val="0"/>
                </a:srgbClr>
              </a:gs>
              <a:gs pos="40000">
                <a:srgbClr val="03060F">
                  <a:alpha val="66000"/>
                </a:srgbClr>
              </a:gs>
              <a:gs pos="100000">
                <a:srgbClr val="03060F">
                  <a:alpha val="8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58368" y="402336"/>
            <a:ext cx="50292" cy="786384"/>
          </a:xfrm>
          <a:prstGeom prst="rect">
            <a:avLst/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420624"/>
            <a:ext cx="7571232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标志特性 03 / 03  ·  PCI EXPRESS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58368"/>
            <a:ext cx="7571232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一条通道，第一次对外开放</a:t>
            </a:r>
          </a:p>
        </p:txBody>
      </p:sp>
      <p:pic>
        <p:nvPicPr>
          <p:cNvPr id="11" name="Picture 10" descr="" title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501" y="1358392"/>
            <a:ext cx="2427478" cy="232130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89990" y="1865376"/>
            <a:ext cx="1460500" cy="131318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400" b="1" i="0">
                <a:solidFill>
                  <a:srgbClr val="9A7BFF"/>
                </a:solidFill>
                <a:latin typeface="Futura"/>
                <a:ea typeface="Hiragino Sans GB"/>
              </a:rPr>
              <a:t>×1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58368" y="2995625"/>
            <a:ext cx="2523744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3FF"/>
                </a:solidFill>
                <a:latin typeface="Helvetica Neue"/>
                <a:ea typeface="Hiragino Sans GB"/>
              </a:rPr>
              <a:t>PCI Express 2.0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3324809"/>
            <a:ext cx="2523744" cy="7315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22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7E93BC"/>
                </a:solidFill>
                <a:latin typeface="Helvetica Neue"/>
                <a:ea typeface="Hiragino Sans GB"/>
              </a:rPr>
              <a:t>供高速外设使用（需另配 M.2 HAT 或其他转接板）</a:t>
            </a:r>
          </a:p>
        </p:txBody>
      </p:sp>
      <p:sp>
        <p:nvSpPr>
          <p:cNvPr id="15" name="Oval 14"/>
          <p:cNvSpPr/>
          <p:nvPr/>
        </p:nvSpPr>
        <p:spPr>
          <a:xfrm>
            <a:off x="3529584" y="1572768"/>
            <a:ext cx="548640" cy="548640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16" name="Picture 15" descr="NVMe 存储 图标" title="NVMe 存储 图标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2230" y="1715414"/>
            <a:ext cx="263347" cy="26334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279392" y="1554480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NVMe 存储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279392" y="1828800"/>
            <a:ext cx="4206240" cy="47548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EBFDD"/>
                </a:solidFill>
                <a:latin typeface="Helvetica Neue"/>
                <a:ea typeface="Hiragino Sans GB"/>
              </a:rPr>
              <a:t>把 M.2 固态硬盘接到这条通道上 —— 需另配 M.2 HAT 或其他转接板。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529584" y="2377440"/>
            <a:ext cx="4956048" cy="5486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3529584" y="2542032"/>
            <a:ext cx="548640" cy="548640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1" name="Picture 20" descr="AI 加速 图标" title="AI 加速 图标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2230" y="2684678"/>
            <a:ext cx="263347" cy="263347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4279392" y="2523744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AI 加速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279392" y="2798064"/>
            <a:ext cx="4206240" cy="47548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EBFDD"/>
                </a:solidFill>
                <a:latin typeface="Helvetica Neue"/>
                <a:ea typeface="Hiragino Sans GB"/>
              </a:rPr>
              <a:t>AI HAT+ 2 用 Hailo-10H 芯片，40 TOPS (INT4) 算力，自带 8 GB 内存。AI HAT+ 有 13 和 26 TOPS 两档，$70 起。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529584" y="3346704"/>
            <a:ext cx="4956048" cy="5486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3529584" y="3511296"/>
            <a:ext cx="548640" cy="548640"/>
          </a:xfrm>
          <a:prstGeom prst="ellipse">
            <a:avLst/>
          </a:prstGeom>
          <a:solidFill>
            <a:srgbClr val="101B40"/>
          </a:solidFill>
          <a:ln w="17780">
            <a:solidFill>
              <a:srgbClr val="9A7BFF"/>
            </a:solidFill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26" name="Picture 25" descr="任何符合规范的扩展 图标" title="任何符合规范的扩展 图标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2230" y="3653942"/>
            <a:ext cx="263347" cy="263347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279392" y="3493008"/>
            <a:ext cx="420624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9A7BFF"/>
                </a:solidFill>
                <a:latin typeface="Helvetica Neue"/>
                <a:ea typeface="Hiragino Sans GB"/>
              </a:rPr>
              <a:t>任何符合规范的扩展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9392" y="3767328"/>
            <a:ext cx="4206240" cy="47548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100" b="0" i="0">
                <a:solidFill>
                  <a:srgbClr val="AEBFDD"/>
                </a:solidFill>
                <a:latin typeface="Helvetica Neue"/>
                <a:ea typeface="Hiragino Sans GB"/>
              </a:rPr>
              <a:t>按树莓派公开的 HAT+ 规范做出来的扩展板都能接。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58368" y="4443984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PCIe 措辞：Raspberry Pi 5 Product Brief, 2026 年 4 月  ·  AI HAT+ 2 见 raspberrypi.com, 2026 年 1 月 15 日  ·  AI HAT+ 见 raspberrypi.com/products/ai-hat, 访问于 2026 年 7 月 26 日。</a:t>
            </a:r>
          </a:p>
        </p:txBody>
      </p:sp>
      <p:sp>
        <p:nvSpPr>
          <p:cNvPr id="30" name="Rectangle 29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07 / 13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844137"/>
            <a:ext cx="9144000" cy="1299362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6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420624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实测  ·  GEEKBENCH 6.2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658368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这一跃，用树莓派自己的跑分说话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179576"/>
            <a:ext cx="7827264" cy="27432"/>
          </a:xfrm>
          <a:prstGeom prst="rect">
            <a:avLst/>
          </a:prstGeom>
          <a:gradFill>
            <a:gsLst>
              <a:gs pos="0">
                <a:srgbClr val="35E0F0">
                  <a:alpha val="95000"/>
                </a:srgbClr>
              </a:gs>
              <a:gs pos="22000">
                <a:srgbClr val="35E0F0">
                  <a:alpha val="55000"/>
                </a:srgbClr>
              </a:gs>
              <a:gs pos="100000">
                <a:srgbClr val="35E0F0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pic>
        <p:nvPicPr>
          <p:cNvPr id="7" name="Picture 6" descr="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9096"/>
            <a:ext cx="3657600" cy="24467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9435" y="1682496"/>
            <a:ext cx="2538730" cy="1379220"/>
          </a:xfrm>
          <a:prstGeom prst="rect">
            <a:avLst/>
          </a:prstGeom>
          <a:noFill/>
        </p:spPr>
        <p:txBody>
          <a:bodyPr wrap="non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7800" b="1" i="0">
                <a:solidFill>
                  <a:srgbClr val="35E0F0"/>
                </a:solidFill>
                <a:latin typeface="Futura"/>
                <a:ea typeface="Hiragino Sans GB"/>
              </a:rPr>
              <a:t>×2.4</a:t>
            </a:r>
          </a:p>
        </p:txBody>
      </p:sp>
      <p:pic>
        <p:nvPicPr>
          <p:cNvPr id="9" name="Picture 8" descr="上方数字的装饰性镜像倒影。" title="上方数字的装饰性镜像倒影。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875" y="2751785"/>
            <a:ext cx="2355850" cy="41141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914400" y="3254644"/>
            <a:ext cx="548640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 i="0">
                <a:solidFill>
                  <a:srgbClr val="AEBFDD"/>
                </a:solidFill>
                <a:latin typeface="Helvetica Neue"/>
                <a:ea typeface="Hiragino Sans GB"/>
              </a:rPr>
              <a:t>单核，相较树莓派 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8368" y="3529584"/>
            <a:ext cx="2340864" cy="31089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200" b="1" i="0">
                <a:solidFill>
                  <a:srgbClr val="35E0F0"/>
                </a:solidFill>
                <a:latin typeface="Futura"/>
                <a:ea typeface="Hiragino Sans GB"/>
              </a:rPr>
              <a:t>×2.2</a:t>
            </a:r>
            <a:r>
              <a:rPr sz="1100" b="0" i="0">
                <a:solidFill>
                  <a:srgbClr val="AEBFDD"/>
                </a:solidFill>
                <a:latin typeface="Helvetica Neue"/>
                <a:ea typeface="Hiragino Sans GB"/>
              </a:rPr>
              <a:t>  多核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310128" y="1591056"/>
            <a:ext cx="7315" cy="2395728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graphicFrame>
        <p:nvGraphicFramePr>
          <p:cNvPr id="13" name="Chart 12"/>
          <p:cNvGraphicFramePr>
            <a:graphicFrameLocks noGrp="1"/>
          </p:cNvGraphicFramePr>
          <p:nvPr/>
        </p:nvGraphicFramePr>
        <p:xfrm>
          <a:off x="3529584" y="1481328"/>
          <a:ext cx="4956048" cy="2359152"/>
        </p:xfrm>
        <a:graphic>
          <a:graphicData uri="http://schemas.openxmlformats.org/drawingml/2006/chart">
            <c:chart xmlns:c="http://schemas.openxmlformats.org/drawingml/2006/chart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529584" y="3895344"/>
            <a:ext cx="4956048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Geekbench 6.2 分数 —— 越高越好。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58368" y="4224528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树莓派自己跑的 Geekbench 6.2 分数，100 次以上取平均，开启 force_turbo=1 参数，页大小为 4 KB 时（在 64 位系统默认的 16 KB 页下为 774±6 与 1,588±63 分）。倍数为树莓派公布值，非本文档计算。来源：raspberrypi.com 上的 Benchmarking Raspberry Pi 5 一文。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08 / 13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rgbClr val="03060F">
                  <a:alpha val="100000"/>
                </a:srgbClr>
              </a:gs>
              <a:gs pos="55000">
                <a:srgbClr val="060C24">
                  <a:alpha val="100000"/>
                </a:srgbClr>
              </a:gs>
              <a:gs pos="100000">
                <a:srgbClr val="0B1435">
                  <a:alpha val="100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3891686"/>
            <a:ext cx="9144000" cy="1251813"/>
          </a:xfrm>
          <a:prstGeom prst="rect">
            <a:avLst/>
          </a:prstGeom>
          <a:gradFill>
            <a:gsLst>
              <a:gs pos="0">
                <a:srgbClr val="35E0F0">
                  <a:alpha val="0"/>
                </a:srgbClr>
              </a:gs>
              <a:gs pos="100000">
                <a:srgbClr val="35E0F0">
                  <a:alpha val="14000"/>
                </a:srgbClr>
              </a:gs>
            </a:gsLst>
            <a:lin ang="540000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420624"/>
            <a:ext cx="5852160" cy="27432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 spc="220">
                <a:solidFill>
                  <a:srgbClr val="35E0F0"/>
                </a:solidFill>
                <a:latin typeface="Menlo"/>
                <a:ea typeface="Hiragino Sans GB"/>
              </a:rPr>
              <a:t>CORE ELECTRONICS 实测  ·  日常任务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658368"/>
            <a:ext cx="7827264" cy="457200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700" b="1" i="0">
                <a:solidFill>
                  <a:srgbClr val="EDF3FF"/>
                </a:solidFill>
                <a:latin typeface="Futura"/>
                <a:ea typeface="Hiragino Sans GB"/>
              </a:rPr>
              <a:t>真正能感觉到的地方</a:t>
            </a:r>
          </a:p>
        </p:txBody>
      </p:sp>
      <p:sp>
        <p:nvSpPr>
          <p:cNvPr id="6" name="Rectangle 5"/>
          <p:cNvSpPr/>
          <p:nvPr/>
        </p:nvSpPr>
        <p:spPr>
          <a:xfrm>
            <a:off x="658368" y="1179576"/>
            <a:ext cx="7827264" cy="27432"/>
          </a:xfrm>
          <a:prstGeom prst="rect">
            <a:avLst/>
          </a:prstGeom>
          <a:gradFill>
            <a:gsLst>
              <a:gs pos="0">
                <a:srgbClr val="35E0F0">
                  <a:alpha val="95000"/>
                </a:srgbClr>
              </a:gs>
              <a:gs pos="22000">
                <a:srgbClr val="35E0F0">
                  <a:alpha val="55000"/>
                </a:srgbClr>
              </a:gs>
              <a:gs pos="100000">
                <a:srgbClr val="35E0F0">
                  <a:alpha val="0"/>
                </a:srgbClr>
              </a:gs>
            </a:gsLst>
            <a:lin ang="0" scaled="1"/>
          </a:gra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58368" y="1536192"/>
            <a:ext cx="310896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Bzip2 压缩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×2.19  ·  越低越好</a:t>
            </a:r>
          </a:p>
        </p:txBody>
      </p:sp>
      <p:sp>
        <p:nvSpPr>
          <p:cNvPr id="8" name="Rectangle 7"/>
          <p:cNvSpPr/>
          <p:nvPr/>
        </p:nvSpPr>
        <p:spPr>
          <a:xfrm>
            <a:off x="3813048" y="1682495"/>
            <a:ext cx="3739896" cy="16459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cxnSp>
        <p:nvCxnSpPr>
          <p:cNvPr id="9" name="Connector 8"/>
          <p:cNvCxnSpPr/>
          <p:nvPr/>
        </p:nvCxnSpPr>
        <p:spPr>
          <a:xfrm flipH="1">
            <a:off x="5289587" y="1691639"/>
            <a:ext cx="1758471" cy="0"/>
          </a:xfrm>
          <a:prstGeom prst="line">
            <a:avLst/>
          </a:prstGeom>
          <a:ln w="27940">
            <a:solidFill>
              <a:srgbClr val="35E0F0"/>
            </a:solidFill>
            <a:tailEnd type="triangle" w="med" len="med"/>
          </a:ln>
          <a:effectLst/>
        </p:spPr>
      </p:cxnSp>
      <p:sp>
        <p:nvSpPr>
          <p:cNvPr id="10" name="Rounded Rectangle 9"/>
          <p:cNvSpPr/>
          <p:nvPr/>
        </p:nvSpPr>
        <p:spPr>
          <a:xfrm>
            <a:off x="7002338" y="1645920"/>
            <a:ext cx="91440" cy="91440"/>
          </a:xfrm>
          <a:prstGeom prst="roundRect">
            <a:avLst>
              <a:gd name="adj" fmla="val 50000"/>
            </a:avLst>
          </a:prstGeom>
          <a:solidFill>
            <a:srgbClr val="6E86B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234723" y="1636776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139498" y="1385316"/>
            <a:ext cx="548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Futura"/>
                <a:ea typeface="Hiragino Sans GB"/>
              </a:rPr>
              <a:t>44.98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302035" y="1362456"/>
            <a:ext cx="896112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35E0F0"/>
                </a:solidFill>
                <a:latin typeface="Futura"/>
                <a:ea typeface="Hiragino Sans GB"/>
              </a:rPr>
              <a:t>20.53  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58368" y="2048255"/>
            <a:ext cx="310896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GIMP 图像缩放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×2.24  ·  越低越好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813048" y="2194560"/>
            <a:ext cx="3739896" cy="16459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cxnSp>
        <p:nvCxnSpPr>
          <p:cNvPr id="16" name="Connector 15"/>
          <p:cNvCxnSpPr/>
          <p:nvPr/>
        </p:nvCxnSpPr>
        <p:spPr>
          <a:xfrm flipH="1">
            <a:off x="5286862" y="2203703"/>
            <a:ext cx="1823691" cy="0"/>
          </a:xfrm>
          <a:prstGeom prst="line">
            <a:avLst/>
          </a:prstGeom>
          <a:ln w="27940">
            <a:solidFill>
              <a:srgbClr val="35E0F0"/>
            </a:solidFill>
            <a:tailEnd type="triangle" w="med" len="med"/>
          </a:ln>
          <a:effectLst/>
        </p:spPr>
      </p:cxnSp>
      <p:sp>
        <p:nvSpPr>
          <p:cNvPr id="17" name="Rounded Rectangle 16"/>
          <p:cNvSpPr/>
          <p:nvPr/>
        </p:nvSpPr>
        <p:spPr>
          <a:xfrm>
            <a:off x="7064833" y="2157984"/>
            <a:ext cx="91440" cy="91440"/>
          </a:xfrm>
          <a:prstGeom prst="roundRect">
            <a:avLst>
              <a:gd name="adj" fmla="val 50000"/>
            </a:avLst>
          </a:prstGeom>
          <a:solidFill>
            <a:srgbClr val="6E86B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5231998" y="2148839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7201993" y="1897379"/>
            <a:ext cx="548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Futura"/>
                <a:ea typeface="Hiragino Sans GB"/>
              </a:rPr>
              <a:t>67.01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299310" y="1874519"/>
            <a:ext cx="896112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35E0F0"/>
                </a:solidFill>
                <a:latin typeface="Futura"/>
                <a:ea typeface="Hiragino Sans GB"/>
              </a:rPr>
              <a:t>29.95  秒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58368" y="2560320"/>
            <a:ext cx="310896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开机时间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×1.74  ·  越低越好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13048" y="2706624"/>
            <a:ext cx="3739896" cy="16459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cxnSp>
        <p:nvCxnSpPr>
          <p:cNvPr id="23" name="Connector 22"/>
          <p:cNvCxnSpPr/>
          <p:nvPr/>
        </p:nvCxnSpPr>
        <p:spPr>
          <a:xfrm flipH="1">
            <a:off x="5692837" y="2715768"/>
            <a:ext cx="1407382" cy="0"/>
          </a:xfrm>
          <a:prstGeom prst="line">
            <a:avLst/>
          </a:prstGeom>
          <a:ln w="27940">
            <a:solidFill>
              <a:srgbClr val="35E0F0"/>
            </a:solidFill>
            <a:tailEnd type="triangle" w="med" len="med"/>
          </a:ln>
          <a:effectLst/>
        </p:spPr>
      </p:cxnSp>
      <p:sp>
        <p:nvSpPr>
          <p:cNvPr id="24" name="Rounded Rectangle 23"/>
          <p:cNvSpPr/>
          <p:nvPr/>
        </p:nvSpPr>
        <p:spPr>
          <a:xfrm>
            <a:off x="7054499" y="2670048"/>
            <a:ext cx="91440" cy="91440"/>
          </a:xfrm>
          <a:prstGeom prst="roundRect">
            <a:avLst>
              <a:gd name="adj" fmla="val 50000"/>
            </a:avLst>
          </a:prstGeom>
          <a:solidFill>
            <a:srgbClr val="6E86B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637973" y="2660904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191659" y="2409444"/>
            <a:ext cx="548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Futura"/>
                <a:ea typeface="Hiragino Sans GB"/>
              </a:rPr>
              <a:t>33.4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05285" y="2386584"/>
            <a:ext cx="896112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35E0F0"/>
                </a:solidFill>
                <a:latin typeface="Futura"/>
                <a:ea typeface="Hiragino Sans GB"/>
              </a:rPr>
              <a:t>19.1  秒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58368" y="3072384"/>
            <a:ext cx="310896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EDF3FF"/>
                </a:solidFill>
                <a:latin typeface="Helvetica Neue"/>
                <a:ea typeface="Hiragino Sans GB"/>
              </a:rPr>
              <a:t>Speedometer 2.1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×3.05  ·  越高越好</a:t>
            </a:r>
          </a:p>
        </p:txBody>
      </p:sp>
      <p:sp>
        <p:nvSpPr>
          <p:cNvPr id="29" name="Rectangle 28"/>
          <p:cNvSpPr/>
          <p:nvPr/>
        </p:nvSpPr>
        <p:spPr>
          <a:xfrm>
            <a:off x="3813048" y="3218688"/>
            <a:ext cx="3739896" cy="16459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cxnSp>
        <p:nvCxnSpPr>
          <p:cNvPr id="30" name="Connector 29"/>
          <p:cNvCxnSpPr/>
          <p:nvPr/>
        </p:nvCxnSpPr>
        <p:spPr>
          <a:xfrm>
            <a:off x="4892877" y="3227832"/>
            <a:ext cx="2212332" cy="0"/>
          </a:xfrm>
          <a:prstGeom prst="line">
            <a:avLst/>
          </a:prstGeom>
          <a:ln w="27940">
            <a:solidFill>
              <a:srgbClr val="35E0F0"/>
            </a:solidFill>
            <a:tailEnd type="triangle" w="med" len="med"/>
          </a:ln>
          <a:effectLst/>
        </p:spPr>
      </p:cxnSp>
      <p:sp>
        <p:nvSpPr>
          <p:cNvPr id="31" name="Rounded Rectangle 30"/>
          <p:cNvSpPr/>
          <p:nvPr/>
        </p:nvSpPr>
        <p:spPr>
          <a:xfrm>
            <a:off x="4847157" y="3182112"/>
            <a:ext cx="91440" cy="91440"/>
          </a:xfrm>
          <a:prstGeom prst="roundRect">
            <a:avLst>
              <a:gd name="adj" fmla="val 50000"/>
            </a:avLst>
          </a:prstGeom>
          <a:solidFill>
            <a:srgbClr val="6E86B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7050345" y="3172968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325949" y="2921508"/>
            <a:ext cx="548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Futura"/>
                <a:ea typeface="Hiragino Sans GB"/>
              </a:rPr>
              <a:t>20.5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96649" y="2898648"/>
            <a:ext cx="896112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35E0F0"/>
                </a:solidFill>
                <a:latin typeface="Futura"/>
                <a:ea typeface="Hiragino Sans GB"/>
              </a:rPr>
              <a:t>62.5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57200" y="3547872"/>
            <a:ext cx="54864" cy="47548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658368" y="3584448"/>
            <a:ext cx="3108960" cy="365760"/>
          </a:xfrm>
          <a:prstGeom prst="rect">
            <a:avLst/>
          </a:prstGeom>
          <a:noFill/>
          <a:ln/>
        </p:spPr>
        <p:txBody>
          <a:bodyPr wrap="square" anchor="ctr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1250" b="1" i="0">
                <a:solidFill>
                  <a:srgbClr val="EDF3FF"/>
                </a:solidFill>
                <a:latin typeface="Helvetica Neue"/>
                <a:ea typeface="Hiragino Sans GB"/>
              </a:rPr>
              <a:t>RAMspeed 写入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×6.69  ·  MB/s  ·  离群的一项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813048" y="3730752"/>
            <a:ext cx="3739896" cy="16459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cxnSp>
        <p:nvCxnSpPr>
          <p:cNvPr id="38" name="Connector 37"/>
          <p:cNvCxnSpPr/>
          <p:nvPr/>
        </p:nvCxnSpPr>
        <p:spPr>
          <a:xfrm>
            <a:off x="4310680" y="3739896"/>
            <a:ext cx="2829175" cy="0"/>
          </a:xfrm>
          <a:prstGeom prst="line">
            <a:avLst/>
          </a:prstGeom>
          <a:ln w="27940">
            <a:solidFill>
              <a:srgbClr val="35E0F0"/>
            </a:solidFill>
            <a:tailEnd type="triangle" w="med" len="med"/>
          </a:ln>
          <a:effectLst/>
        </p:spPr>
      </p:cxnSp>
      <p:sp>
        <p:nvSpPr>
          <p:cNvPr id="39" name="Rounded Rectangle 38"/>
          <p:cNvSpPr/>
          <p:nvPr/>
        </p:nvSpPr>
        <p:spPr>
          <a:xfrm>
            <a:off x="4264960" y="3694176"/>
            <a:ext cx="91440" cy="91440"/>
          </a:xfrm>
          <a:prstGeom prst="roundRect">
            <a:avLst>
              <a:gd name="adj" fmla="val 50000"/>
            </a:avLst>
          </a:prstGeom>
          <a:solidFill>
            <a:srgbClr val="6E86B4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7084991" y="3685032"/>
            <a:ext cx="109728" cy="109728"/>
          </a:xfrm>
          <a:prstGeom prst="roundRect">
            <a:avLst>
              <a:gd name="adj" fmla="val 50000"/>
            </a:avLst>
          </a:prstGeom>
          <a:solidFill>
            <a:srgbClr val="35E0F0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743752" y="3433572"/>
            <a:ext cx="548640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940" b="0" i="0">
                <a:solidFill>
                  <a:srgbClr val="7E93BC"/>
                </a:solidFill>
                <a:latin typeface="Futura"/>
                <a:ea typeface="Hiragino Sans GB"/>
              </a:rPr>
              <a:t>4,391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7231295" y="3410712"/>
            <a:ext cx="896112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35E0F0"/>
                </a:solidFill>
                <a:latin typeface="Futura"/>
                <a:ea typeface="Hiragino Sans GB"/>
              </a:rPr>
              <a:t>29,355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58368" y="4078224"/>
            <a:ext cx="7827264" cy="256032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940" b="1" i="0">
                <a:solidFill>
                  <a:srgbClr val="9FB3D8"/>
                </a:solidFill>
                <a:latin typeface="Helvetica Neue"/>
                <a:ea typeface="Hiragino Sans GB"/>
              </a:rPr>
              <a:t>树莓派 4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→  </a:t>
            </a:r>
            <a:r>
              <a:rPr sz="940" b="1" i="0">
                <a:solidFill>
                  <a:srgbClr val="35E0F0"/>
                </a:solidFill>
                <a:latin typeface="Helvetica Neue"/>
                <a:ea typeface="Hiragino Sans GB"/>
              </a:rPr>
              <a:t>树莓派 5</a:t>
            </a:r>
            <a:r>
              <a:rPr sz="940" b="0" i="0">
                <a:solidFill>
                  <a:srgbClr val="7E93BC"/>
                </a:solidFill>
                <a:latin typeface="Helvetica Neue"/>
                <a:ea typeface="Hiragino Sans GB"/>
              </a:rPr>
              <a:t>        每一行按自己的最大值缩放 —— 条形长度只在行内可比，不可跨行比较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58368" y="4407408"/>
            <a:ext cx="7827264" cy="219456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6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由 Core Electronics 实测，发表于 raspberrypi.com 上的 Benchmarking Raspberry Pi 5 一文。每个倍数都在原文中给出，非本文档计算。</a:t>
            </a:r>
          </a:p>
        </p:txBody>
      </p:sp>
      <p:sp>
        <p:nvSpPr>
          <p:cNvPr id="45" name="Rectangle 44"/>
          <p:cNvSpPr/>
          <p:nvPr/>
        </p:nvSpPr>
        <p:spPr>
          <a:xfrm>
            <a:off x="658368" y="4736592"/>
            <a:ext cx="7827264" cy="7315"/>
          </a:xfrm>
          <a:prstGeom prst="rect">
            <a:avLst/>
          </a:prstGeom>
          <a:solidFill>
            <a:srgbClr val="24345F"/>
          </a:solidFill>
          <a:ln>
            <a:noFill/>
          </a:ln>
          <a:effectLst/>
        </p:spPr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658368" y="4809744"/>
            <a:ext cx="585216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35E0F0"/>
                </a:solidFill>
                <a:latin typeface="Menlo"/>
                <a:ea typeface="Hiragino Sans GB"/>
              </a:rPr>
              <a:t>RASPBERRY PI 5</a:t>
            </a: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   产品发布会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656831" y="4809744"/>
            <a:ext cx="1828800" cy="201168"/>
          </a:xfrm>
          <a:prstGeom prst="rect">
            <a:avLst/>
          </a:prstGeom>
          <a:noFill/>
          <a:ln/>
        </p:spPr>
        <p:txBody>
          <a:bodyPr wrap="square" anchor="t" lIns="25400" rIns="25400" tIns="25400" bIns="25400">
            <a:sp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800" b="0" i="0">
                <a:solidFill>
                  <a:srgbClr val="7E93BC"/>
                </a:solidFill>
                <a:latin typeface="Menlo"/>
                <a:ea typeface="Hiragino Sans GB"/>
              </a:rPr>
              <a:t>09 / 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