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钩子封面。封面只许诺，不给答案：四个数在第3、5、6、8页依次揭晓，研磨度单独一页，第10页收成一张表。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器具不求贵：这四件就是 James Hoffmann 公开的 V60 配方里用到的器具。没有细口壶时普通水壶也能冲，只是水流难控制；没有带计时的秤，用手机计时也行。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换算方法：粉重乘以15到17就是总水量。Crema 指南原文为25克粉配375克水；Hoffmann 原文为30克粉配500毫升水。示例用25克，是因为第8页的时长区间正来自这两个粉量的配方，粉少时会滴得更快。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研磨度很难用文字描述，各家磨豆机刻度也不通用，所以用结果来校准：先按中细磨，冲完看总时长，再往粗或细调一格。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SCA 的原始表述是200°F±5°F，即93°C±3°C，指的是水接触咖啡粉时的温度，不是壶里的设定温度。Crema 的做法是把水烧开后静置一分钟；Hoffmann 的说法是越热越好，浅烘豆尤其如此。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闷蒸是为了让新鲜咖啡粉里的二氧化碳先排出来，后面的水才能均匀浸透粉层。Hoffmann 用60克水配30克粉闷蒸、最多45秒；Crema 用75克水配25克粉、等30秒。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Hoffmann 的节奏：0:45 起加到总水量的六成（30秒内），1:15 起加满（30秒内），再轻轻搅动、摇平粉层，等它滴完。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总时长从第一次注水开始算，到滤杯基本不再滴水为止。Crema 建议2:30到3:00，Hoffmann 的配方在3:30前滴完，两者合起来给出这个区间。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酸和苦是最直观的两个信号：萃取不足时酸味突出、口感单薄；萃取过度时苦涩、发干。一次只改一个变量，才知道是哪一处起了作用。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所有区间都是两份公开配方（Crema、James Hoffmann）的覆盖范围，水温取 SCA 金杯标准；不是唯一正确答案，按自己的豆子和口味微调。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 name="vl.poster">
    <p:bg>
      <p:bgPr>
        <a:solidFill>
          <a:srgbClr val="1F3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8" name="deckkit-a11ytitle"/>
          <p:cNvSpPr>
            <a:spLocks noGrp="1"/>
          </p:cNvSpPr>
          <p:nvPr>
            <p:ph type="title"/>
          </p:nvPr>
        </p:nvSpPr>
        <p:spPr>
          <a:xfrm>
            <a:off x="0" y="-914400"/>
            <a:ext cx="6858000" cy="457200"/>
          </a:xfrm>
          <a:ln/>
        </p:spPr>
        <p:txBody>
          <a:bodyPr/>
          <a:lstStyle/>
          <a:p>
            <a:pPr/>
            <a:r>
              <a:rPr sz="1000" b="0" i="0">
                <a:solidFill>
                  <a:srgbClr val="F3F0E8"/>
                </a:solidFill>
                <a:latin typeface="Arial"/>
                <a:ea typeface="Hiragino Sans GB"/>
              </a:rPr>
              <a:t>一杯好手冲，先记住四个数</a:t>
            </a:r>
          </a:p>
        </p:txBody>
      </p:sp>
      <p:sp>
        <p:nvSpPr>
          <p:cNvPr id="2" name="deckkit-motif-quiet+decor+vl.poster:a poster colour block: the language's ground"/>
          <p:cNvSpPr/>
          <p:nvPr/>
        </p:nvSpPr>
        <p:spPr>
          <a:xfrm>
            <a:off x="2965444" y="6488774"/>
            <a:ext cx="3892555" cy="2655225"/>
          </a:xfrm>
          <a:custGeom>
            <a:avLst/>
            <a:gdLst/>
            <a:ahLst/>
            <a:cxnLst/>
            <a:rect l="0" t="0" r="r" b="b"/>
            <a:pathLst>
              <a:path w="100000" h="100000">
                <a:moveTo>
                  <a:pt x="8295" y="100000"/>
                </a:moveTo>
                <a:lnTo>
                  <a:pt x="0" y="23219"/>
                </a:lnTo>
                <a:lnTo>
                  <a:pt x="100000" y="0"/>
                </a:lnTo>
                <a:lnTo>
                  <a:pt x="100000" y="100000"/>
                </a:lnTo>
                <a:close/>
              </a:path>
            </a:pathLst>
          </a:custGeom>
          <a:solidFill>
            <a:srgbClr val="D7FF3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deckkit-motif-quiet+decor+vl.poster:a poster colour block: the language's ground"/>
          <p:cNvSpPr/>
          <p:nvPr/>
        </p:nvSpPr>
        <p:spPr>
          <a:xfrm>
            <a:off x="4674442" y="7743821"/>
            <a:ext cx="2183557" cy="1400178"/>
          </a:xfrm>
          <a:custGeom>
            <a:avLst/>
            <a:gdLst/>
            <a:ahLst/>
            <a:cxnLst/>
            <a:rect l="0" t="0" r="r" b="b"/>
            <a:pathLst>
              <a:path w="100000" h="100000">
                <a:moveTo>
                  <a:pt x="7648" y="100000"/>
                </a:moveTo>
                <a:lnTo>
                  <a:pt x="0" y="24700"/>
                </a:lnTo>
                <a:lnTo>
                  <a:pt x="100000" y="0"/>
                </a:lnTo>
                <a:lnTo>
                  <a:pt x="100000" y="100000"/>
                </a:lnTo>
                <a:close/>
              </a:path>
            </a:pathLst>
          </a:custGeom>
          <a:solidFill>
            <a:srgbClr val="14141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deckkit-vl.poster"/>
          <p:cNvSpPr txBox="1"/>
          <p:nvPr/>
        </p:nvSpPr>
        <p:spPr>
          <a:xfrm>
            <a:off x="274320" y="411479"/>
            <a:ext cx="4251960" cy="36576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F3F0E8"/>
                </a:solidFill>
                <a:latin typeface="Courier New"/>
                <a:ea typeface="Hiragino Sans GB"/>
              </a:rPr>
              <a:t>手冲咖啡入门</a:t>
            </a:r>
          </a:p>
        </p:txBody>
      </p:sp>
      <p:sp>
        <p:nvSpPr>
          <p:cNvPr id="5" name="deckkit-vl.poster"/>
          <p:cNvSpPr txBox="1"/>
          <p:nvPr/>
        </p:nvSpPr>
        <p:spPr>
          <a:xfrm>
            <a:off x="5212080" y="411479"/>
            <a:ext cx="1371600" cy="36576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F3F0E8"/>
                </a:solidFill>
                <a:latin typeface="Courier New"/>
                <a:ea typeface="Hiragino Sans GB"/>
              </a:rPr>
              <a:t>01</a:t>
            </a:r>
          </a:p>
        </p:txBody>
      </p:sp>
      <p:sp>
        <p:nvSpPr>
          <p:cNvPr id="6" name="deckkit-vl.poster"/>
          <p:cNvSpPr txBox="1"/>
          <p:nvPr/>
        </p:nvSpPr>
        <p:spPr>
          <a:xfrm>
            <a:off x="411479" y="5455920"/>
            <a:ext cx="6035040" cy="39624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</a:pPr>
            <a:r>
              <a:rPr sz="2000" b="1" i="0">
                <a:solidFill>
                  <a:srgbClr val="F3F0E8"/>
                </a:solidFill>
                <a:latin typeface="Arial"/>
                <a:ea typeface="Hiragino Sans GB"/>
              </a:rPr>
              <a:t>粉水比 · 水温 · 闷蒸 · 总时长</a:t>
            </a:r>
          </a:p>
        </p:txBody>
      </p:sp>
      <p:sp>
        <p:nvSpPr>
          <p:cNvPr id="7" name="deckkit-vl.poster"/>
          <p:cNvSpPr txBox="1"/>
          <p:nvPr/>
        </p:nvSpPr>
        <p:spPr>
          <a:xfrm>
            <a:off x="411479" y="886968"/>
            <a:ext cx="6035040" cy="240501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86000"/>
              </a:lnSpc>
              <a:spcBef>
                <a:spcPts val="0"/>
              </a:spcBef>
              <a:spcAft>
                <a:spcPts val="0"/>
              </a:spcAft>
            </a:pPr>
            <a:r>
              <a:rPr sz="7045" b="1" i="0">
                <a:solidFill>
                  <a:srgbClr val="F3F0E8"/>
                </a:solidFill>
                <a:latin typeface="Impact"/>
                <a:ea typeface="Hiragino Sans GB"/>
              </a:rPr>
              <a:t>一杯好手冲，</a:t>
            </a:r>
          </a:p>
          <a:p>
            <a:pPr algn="l">
              <a:lnSpc>
                <a:spcPct val="86000"/>
              </a:lnSpc>
              <a:spcBef>
                <a:spcPts val="0"/>
              </a:spcBef>
              <a:spcAft>
                <a:spcPts val="0"/>
              </a:spcAft>
            </a:pPr>
            <a:r>
              <a:rPr sz="7045" b="1" i="0">
                <a:solidFill>
                  <a:srgbClr val="F3F0E8"/>
                </a:solidFill>
                <a:latin typeface="Impact"/>
                <a:ea typeface="Hiragino Sans GB"/>
              </a:rPr>
              <a:t>先记住</a:t>
            </a:r>
            <a:r>
              <a:rPr sz="7045" b="1" i="0">
                <a:solidFill>
                  <a:srgbClr val="141414"/>
                </a:solidFill>
                <a:highlight>
                  <a:srgbClr val="D7FF3B"/>
                </a:highlight>
                <a:latin typeface="Impact"/>
                <a:ea typeface="Hiragino Sans GB"/>
              </a:rPr>
              <a:t>四个数</a:t>
            </a:r>
          </a:p>
        </p:txBody>
      </p:sp>
      <p:sp>
        <p:nvSpPr>
          <p:cNvPr id="9" name="deckkit-overlap:封面的巨型 4 是画面本身，与 kit 标题框的留白区重叠是有意的"/>
          <p:cNvSpPr txBox="1"/>
          <p:nvPr/>
        </p:nvSpPr>
        <p:spPr>
          <a:xfrm>
            <a:off x="2377440" y="2788920"/>
            <a:ext cx="4114800" cy="4297680"/>
          </a:xfrm>
          <a:prstGeom prst="rect">
            <a:avLst/>
          </a:prstGeom>
          <a:noFill/>
        </p:spPr>
        <p:txBody>
          <a:bodyPr wrap="none" anchor="t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2000" b="0" i="0">
                <a:solidFill>
                  <a:srgbClr val="D7FF3B"/>
                </a:solidFill>
                <a:latin typeface="Impact"/>
                <a:ea typeface="Hiragino Sans GB"/>
              </a:rPr>
              <a:t>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 name="vl.poster">
    <p:bg>
      <p:bgPr>
        <a:solidFill>
          <a:srgbClr val="D7FF3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deckkit-a11ytitle"/>
          <p:cNvSpPr>
            <a:spLocks noGrp="1"/>
          </p:cNvSpPr>
          <p:nvPr>
            <p:ph type="title"/>
          </p:nvPr>
        </p:nvSpPr>
        <p:spPr>
          <a:xfrm>
            <a:off x="0" y="-914400"/>
            <a:ext cx="6858000" cy="457200"/>
          </a:xfrm>
          <a:ln/>
        </p:spPr>
        <p:txBody>
          <a:bodyPr/>
          <a:lstStyle/>
          <a:p>
            <a:pPr/>
            <a:r>
              <a:rPr sz="1000" b="0" i="0">
                <a:solidFill>
                  <a:srgbClr val="141414"/>
                </a:solidFill>
                <a:latin typeface="Arial"/>
                <a:ea typeface="Hiragino Sans GB"/>
              </a:rPr>
              <a:t>开始之前，先备好器具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4320" y="411480"/>
            <a:ext cx="4251960" cy="36576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141414"/>
                </a:solidFill>
                <a:latin typeface="Courier New"/>
                <a:ea typeface="Hiragino Sans GB"/>
              </a:rPr>
              <a:t>四个数</a:t>
            </a:r>
            <a:r>
              <a:rPr sz="1600" b="0" i="0">
                <a:solidFill>
                  <a:srgbClr val="141414"/>
                </a:solidFill>
                <a:latin typeface="Impact"/>
                <a:ea typeface="Hiragino Sans GB"/>
              </a:rPr>
              <a:t>  0/4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2080" y="411480"/>
            <a:ext cx="1371600" cy="36576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141414"/>
                </a:solidFill>
                <a:latin typeface="Courier New"/>
                <a:ea typeface="Hiragino Sans GB"/>
              </a:rPr>
              <a:t>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886968"/>
            <a:ext cx="5943600" cy="860755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4400" b="1" i="0">
                <a:solidFill>
                  <a:srgbClr val="141414"/>
                </a:solidFill>
                <a:latin typeface="Impact"/>
                <a:ea typeface="Hiragino Sans GB"/>
              </a:rPr>
              <a:t>先备好器具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2022043"/>
            <a:ext cx="5943600" cy="16459"/>
          </a:xfrm>
          <a:prstGeom prst="rect">
            <a:avLst/>
          </a:prstGeom>
          <a:solidFill>
            <a:srgbClr val="1414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2295829"/>
            <a:ext cx="5943600" cy="653491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141414"/>
                </a:solidFill>
                <a:latin typeface="Impact"/>
                <a:ea typeface="Hiragino Sans GB"/>
              </a:rPr>
              <a:t>锥形滤杯和滤纸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3040761"/>
            <a:ext cx="5943600" cy="32796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141414"/>
                </a:solidFill>
                <a:latin typeface="Arial"/>
                <a:ea typeface="Hiragino Sans GB"/>
              </a:rPr>
              <a:t>如V60这类，盛粉也过滤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3642512"/>
            <a:ext cx="5943600" cy="16459"/>
          </a:xfrm>
          <a:prstGeom prst="rect">
            <a:avLst/>
          </a:prstGeom>
          <a:solidFill>
            <a:srgbClr val="1414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" y="3916299"/>
            <a:ext cx="5943600" cy="653491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141414"/>
                </a:solidFill>
                <a:latin typeface="Impact"/>
                <a:ea typeface="Hiragino Sans GB"/>
              </a:rPr>
              <a:t>细口壶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661230"/>
            <a:ext cx="5943600" cy="32796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141414"/>
                </a:solidFill>
                <a:latin typeface="Arial"/>
                <a:ea typeface="Hiragino Sans GB"/>
              </a:rPr>
              <a:t>水流细而稳，才好控制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5262981"/>
            <a:ext cx="5943600" cy="16459"/>
          </a:xfrm>
          <a:prstGeom prst="rect">
            <a:avLst/>
          </a:prstGeom>
          <a:solidFill>
            <a:srgbClr val="1414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7200" y="5536768"/>
            <a:ext cx="5943600" cy="653491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141414"/>
                </a:solidFill>
                <a:latin typeface="Impact"/>
                <a:ea typeface="Hiragino Sans GB"/>
              </a:rPr>
              <a:t>电子秤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281699"/>
            <a:ext cx="5943600" cy="32796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141414"/>
                </a:solidFill>
                <a:latin typeface="Arial"/>
                <a:ea typeface="Hiragino Sans GB"/>
              </a:rPr>
              <a:t>称粉也称水，带计时更好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6883450"/>
            <a:ext cx="5943600" cy="16459"/>
          </a:xfrm>
          <a:prstGeom prst="rect">
            <a:avLst/>
          </a:prstGeom>
          <a:solidFill>
            <a:srgbClr val="1414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7157237"/>
            <a:ext cx="5943600" cy="653491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141414"/>
                </a:solidFill>
                <a:latin typeface="Impact"/>
                <a:ea typeface="Hiragino Sans GB"/>
              </a:rPr>
              <a:t>磨豆机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7902168"/>
            <a:ext cx="5943600" cy="32796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141414"/>
                </a:solidFill>
                <a:latin typeface="Arial"/>
                <a:ea typeface="Hiragino Sans GB"/>
              </a:rPr>
              <a:t>现磨现冲，粗细可调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57200" y="8503920"/>
            <a:ext cx="5943600" cy="16459"/>
          </a:xfrm>
          <a:prstGeom prst="rect">
            <a:avLst/>
          </a:prstGeom>
          <a:solidFill>
            <a:srgbClr val="1414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 name="vl.poster"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deckkit-a11ytitle"/>
          <p:cNvSpPr>
            <a:spLocks noGrp="1"/>
          </p:cNvSpPr>
          <p:nvPr>
            <p:ph type="title"/>
          </p:nvPr>
        </p:nvSpPr>
        <p:spPr>
          <a:xfrm>
            <a:off x="0" y="-914400"/>
            <a:ext cx="6858000" cy="457200"/>
          </a:xfrm>
          <a:ln/>
        </p:spPr>
        <p:txBody>
          <a:bodyPr/>
          <a:lstStyle/>
          <a:p>
            <a:pPr/>
            <a:r>
              <a:rPr sz="1000" b="0" i="0">
                <a:solidFill>
                  <a:srgbClr val="F3F0E8"/>
                </a:solidFill>
                <a:latin typeface="Arial"/>
                <a:ea typeface="Hiragino Sans GB"/>
              </a:rPr>
              <a:t>1:15–1:17 第一个数：粉水比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74320" y="411480"/>
            <a:ext cx="4251960" cy="36576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F3F0E8"/>
                </a:solidFill>
                <a:latin typeface="Courier New"/>
                <a:ea typeface="Hiragino Sans GB"/>
              </a:rPr>
              <a:t>四个数</a:t>
            </a:r>
            <a:r>
              <a:rPr sz="1600" b="0" i="0">
                <a:solidFill>
                  <a:srgbClr val="F3F0E8"/>
                </a:solidFill>
                <a:latin typeface="Impact"/>
                <a:ea typeface="Hiragino Sans GB"/>
              </a:rPr>
              <a:t>  1/4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212080" y="411480"/>
            <a:ext cx="1371600" cy="36576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F3F0E8"/>
                </a:solidFill>
                <a:latin typeface="Courier New"/>
                <a:ea typeface="Hiragino Sans GB"/>
              </a:rPr>
              <a:t>03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47472" y="2350769"/>
            <a:ext cx="6217920" cy="180975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400" b="0" i="0">
                <a:solidFill>
                  <a:srgbClr val="F3F0E8"/>
                </a:solidFill>
                <a:latin typeface="Impact"/>
                <a:ea typeface="Hiragino Sans GB"/>
              </a:rPr>
              <a:t>1:15–1:17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4526280"/>
            <a:ext cx="6035040" cy="91440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5200" b="1" i="0">
                <a:solidFill>
                  <a:srgbClr val="F3F0E8"/>
                </a:solidFill>
                <a:latin typeface="Impact"/>
                <a:ea typeface="Hiragino Sans GB"/>
              </a:rPr>
              <a:t>第一个数：粉水比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5623560"/>
            <a:ext cx="6035040" cy="41452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F3F0E8"/>
                </a:solidFill>
                <a:latin typeface="Arial"/>
                <a:ea typeface="Hiragino Sans GB"/>
              </a:rPr>
              <a:t>25克粉，配375–425克水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8164982"/>
            <a:ext cx="5943600" cy="27770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F3F0E8"/>
                </a:solidFill>
                <a:latin typeface="Hiragino Sans GB"/>
                <a:ea typeface="Hiragino Sans GB"/>
              </a:rPr>
              <a:t>参考：Crema V60指南用25克粉配375克水，即1:15 · James Hoffmann的V60配方用30克粉配500克水，约1:16.7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 name="vl.poster">
    <p:bg>
      <p:bgPr>
        <a:solidFill>
          <a:srgbClr val="FF4B1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deckkit-a11ytitle"/>
          <p:cNvSpPr>
            <a:spLocks noGrp="1"/>
          </p:cNvSpPr>
          <p:nvPr>
            <p:ph type="title"/>
          </p:nvPr>
        </p:nvSpPr>
        <p:spPr>
          <a:xfrm>
            <a:off x="0" y="-914400"/>
            <a:ext cx="6858000" cy="457200"/>
          </a:xfrm>
          <a:ln/>
        </p:spPr>
        <p:txBody>
          <a:bodyPr/>
          <a:lstStyle/>
          <a:p>
            <a:pPr/>
            <a:r>
              <a:rPr sz="1000" b="0" i="0">
                <a:solidFill>
                  <a:srgbClr val="141414"/>
                </a:solidFill>
                <a:latin typeface="Arial"/>
                <a:ea typeface="Hiragino Sans GB"/>
              </a:rPr>
              <a:t>研磨度：中细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4320" y="411480"/>
            <a:ext cx="4251960" cy="36576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141414"/>
                </a:solidFill>
                <a:latin typeface="Courier New"/>
                <a:ea typeface="Hiragino Sans GB"/>
              </a:rPr>
              <a:t>不用记数字的一项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2080" y="411480"/>
            <a:ext cx="1371600" cy="36576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141414"/>
                </a:solidFill>
                <a:latin typeface="Courier New"/>
                <a:ea typeface="Hiragino Sans GB"/>
              </a:rPr>
              <a:t>04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841248"/>
            <a:ext cx="5943600" cy="106558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5600" b="1" i="0">
                <a:solidFill>
                  <a:srgbClr val="141414"/>
                </a:solidFill>
                <a:latin typeface="Impact"/>
                <a:ea typeface="Hiragino Sans GB"/>
              </a:rPr>
              <a:t>研磨度：中细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60550" y="2298801"/>
            <a:ext cx="2194560" cy="275539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41414"/>
                </a:solidFill>
                <a:latin typeface="Arial"/>
                <a:ea typeface="Hiragino Sans GB"/>
              </a:rPr>
              <a:t>▼ 从这里开始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2684068"/>
            <a:ext cx="1130198" cy="868680"/>
          </a:xfrm>
          <a:prstGeom prst="rect">
            <a:avLst/>
          </a:prstGeom>
          <a:noFill/>
          <a:ln w="19050">
            <a:solidFill>
              <a:srgbClr val="141414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2684068"/>
            <a:ext cx="1130198" cy="86868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141414"/>
                </a:solidFill>
                <a:latin typeface="Arial"/>
                <a:ea typeface="Hiragino Sans GB"/>
              </a:rPr>
              <a:t>细</a:t>
            </a:r>
          </a:p>
        </p:txBody>
      </p:sp>
      <p:sp>
        <p:nvSpPr>
          <p:cNvPr id="9" name="Rectangle 8"/>
          <p:cNvSpPr/>
          <p:nvPr/>
        </p:nvSpPr>
        <p:spPr>
          <a:xfrm>
            <a:off x="1660550" y="2684068"/>
            <a:ext cx="1130198" cy="868680"/>
          </a:xfrm>
          <a:prstGeom prst="rect">
            <a:avLst/>
          </a:prstGeom>
          <a:solidFill>
            <a:srgbClr val="1414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660550" y="2684068"/>
            <a:ext cx="1130198" cy="86868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FF4B1F"/>
                </a:solidFill>
                <a:latin typeface="Arial"/>
                <a:ea typeface="Hiragino Sans GB"/>
              </a:rPr>
              <a:t>中细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863900" y="2684068"/>
            <a:ext cx="1130198" cy="868680"/>
          </a:xfrm>
          <a:prstGeom prst="rect">
            <a:avLst/>
          </a:prstGeom>
          <a:noFill/>
          <a:ln w="19050">
            <a:solidFill>
              <a:srgbClr val="141414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863900" y="2684068"/>
            <a:ext cx="1130198" cy="86868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141414"/>
                </a:solidFill>
                <a:latin typeface="Arial"/>
                <a:ea typeface="Hiragino Sans GB"/>
              </a:rPr>
              <a:t>中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067251" y="2684068"/>
            <a:ext cx="1130198" cy="868680"/>
          </a:xfrm>
          <a:prstGeom prst="rect">
            <a:avLst/>
          </a:prstGeom>
          <a:noFill/>
          <a:ln w="19050">
            <a:solidFill>
              <a:srgbClr val="141414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067251" y="2684068"/>
            <a:ext cx="1130198" cy="86868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141414"/>
                </a:solidFill>
                <a:latin typeface="Arial"/>
                <a:ea typeface="Hiragino Sans GB"/>
              </a:rPr>
              <a:t>中粗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270601" y="2684068"/>
            <a:ext cx="1130198" cy="868680"/>
          </a:xfrm>
          <a:prstGeom prst="rect">
            <a:avLst/>
          </a:prstGeom>
          <a:noFill/>
          <a:ln w="19050">
            <a:solidFill>
              <a:srgbClr val="141414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270601" y="2684068"/>
            <a:ext cx="1130198" cy="86868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141414"/>
                </a:solidFill>
                <a:latin typeface="Arial"/>
                <a:ea typeface="Hiragino Sans GB"/>
              </a:rPr>
              <a:t>粗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3662476"/>
            <a:ext cx="2286000" cy="29260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41414"/>
                </a:solidFill>
                <a:latin typeface="Arial"/>
                <a:ea typeface="Hiragino Sans GB"/>
              </a:rPr>
              <a:t>← 更细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114800" y="3662476"/>
            <a:ext cx="2286000" cy="29260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41414"/>
                </a:solidFill>
                <a:latin typeface="Arial"/>
                <a:ea typeface="Hiragino Sans GB"/>
              </a:rPr>
              <a:t>更粗 →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4211116"/>
            <a:ext cx="5943600" cy="16459"/>
          </a:xfrm>
          <a:prstGeom prst="rect">
            <a:avLst/>
          </a:prstGeom>
          <a:solidFill>
            <a:srgbClr val="1414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57200" y="4412284"/>
            <a:ext cx="5943600" cy="56692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141414"/>
                </a:solidFill>
                <a:latin typeface="Impact"/>
                <a:ea typeface="Hiragino Sans GB"/>
              </a:rPr>
              <a:t>冲得太快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5015788"/>
            <a:ext cx="5943600" cy="345033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41414"/>
                </a:solidFill>
                <a:latin typeface="Arial"/>
                <a:ea typeface="Hiragino Sans GB"/>
              </a:rPr>
              <a:t>下次往细调一格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57200" y="5635142"/>
            <a:ext cx="5943600" cy="16459"/>
          </a:xfrm>
          <a:prstGeom prst="rect">
            <a:avLst/>
          </a:prstGeom>
          <a:solidFill>
            <a:srgbClr val="1414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5836310"/>
            <a:ext cx="5943600" cy="56692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141414"/>
                </a:solidFill>
                <a:latin typeface="Impact"/>
                <a:ea typeface="Hiragino Sans GB"/>
              </a:rPr>
              <a:t>冲得太慢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7200" y="6439814"/>
            <a:ext cx="5943600" cy="345033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41414"/>
                </a:solidFill>
                <a:latin typeface="Arial"/>
                <a:ea typeface="Hiragino Sans GB"/>
              </a:rPr>
              <a:t>下次往粗调一格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8352739"/>
            <a:ext cx="5943600" cy="27770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41414"/>
                </a:solidFill>
                <a:latin typeface="Hiragino Sans GB"/>
                <a:ea typeface="Hiragino Sans GB"/>
              </a:rPr>
              <a:t>参考：James Hoffmann的V60配方建议中细研磨，见Hario USA官网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57200" y="6986016"/>
            <a:ext cx="5943600" cy="16459"/>
          </a:xfrm>
          <a:prstGeom prst="rect">
            <a:avLst/>
          </a:prstGeom>
          <a:solidFill>
            <a:srgbClr val="1414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57200" y="7168896"/>
            <a:ext cx="5943600" cy="36576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141414"/>
                </a:solidFill>
                <a:latin typeface="Arial"/>
                <a:ea typeface="Hiragino Sans GB"/>
              </a:rPr>
              <a:t>快和慢，以第8页的总时长为准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 name="vl.poster">
    <p:bg>
      <p:bgPr>
        <a:solidFill>
          <a:srgbClr val="1F3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deckkit-a11ytitle"/>
          <p:cNvSpPr>
            <a:spLocks noGrp="1"/>
          </p:cNvSpPr>
          <p:nvPr>
            <p:ph type="title"/>
          </p:nvPr>
        </p:nvSpPr>
        <p:spPr>
          <a:xfrm>
            <a:off x="0" y="-914400"/>
            <a:ext cx="6858000" cy="457200"/>
          </a:xfrm>
          <a:ln/>
        </p:spPr>
        <p:txBody>
          <a:bodyPr/>
          <a:lstStyle/>
          <a:p>
            <a:pPr/>
            <a:r>
              <a:rPr sz="1000" b="0" i="0">
                <a:solidFill>
                  <a:srgbClr val="F3F0E8"/>
                </a:solidFill>
                <a:latin typeface="Arial"/>
                <a:ea typeface="Hiragino Sans GB"/>
              </a:rPr>
              <a:t>90–96°C 第二个数：水温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74320" y="411480"/>
            <a:ext cx="4251960" cy="36576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F3F0E8"/>
                </a:solidFill>
                <a:latin typeface="Courier New"/>
                <a:ea typeface="Hiragino Sans GB"/>
              </a:rPr>
              <a:t>四个数</a:t>
            </a:r>
            <a:r>
              <a:rPr sz="1600" b="0" i="0">
                <a:solidFill>
                  <a:srgbClr val="F3F0E8"/>
                </a:solidFill>
                <a:latin typeface="Impact"/>
                <a:ea typeface="Hiragino Sans GB"/>
              </a:rPr>
              <a:t>  2/4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212080" y="411480"/>
            <a:ext cx="1371600" cy="36576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F3F0E8"/>
                </a:solidFill>
                <a:latin typeface="Courier New"/>
                <a:ea typeface="Hiragino Sans GB"/>
              </a:rPr>
              <a:t>05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47472" y="2350769"/>
            <a:ext cx="6217920" cy="180975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400" b="0" i="0">
                <a:solidFill>
                  <a:srgbClr val="F3F0E8"/>
                </a:solidFill>
                <a:latin typeface="Impact"/>
                <a:ea typeface="Hiragino Sans GB"/>
              </a:rPr>
              <a:t>90–96°C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4526280"/>
            <a:ext cx="6035040" cy="91440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5200" b="1" i="0">
                <a:solidFill>
                  <a:srgbClr val="F3F0E8"/>
                </a:solidFill>
                <a:latin typeface="Impact"/>
                <a:ea typeface="Hiragino Sans GB"/>
              </a:rPr>
              <a:t>第二个数：水温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5623560"/>
            <a:ext cx="6035040" cy="75590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F3F0E8"/>
                </a:solidFill>
                <a:latin typeface="Arial"/>
                <a:ea typeface="Hiragino Sans GB"/>
              </a:rPr>
              <a:t>这是水落到粉上的温度：烧开放约1分钟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F3F0E8"/>
                </a:solidFill>
                <a:latin typeface="Arial"/>
                <a:ea typeface="Hiragino Sans GB"/>
              </a:rPr>
              <a:t>浅烘豆取上限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8164982"/>
            <a:ext cx="5943600" cy="27770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F3F0E8"/>
                </a:solidFill>
                <a:latin typeface="Hiragino Sans GB"/>
                <a:ea typeface="Hiragino Sans GB"/>
              </a:rPr>
              <a:t>参考：SCA金杯标准的接触水温为93°C±3°C · Crema V60指南建议烧开后静置约1分钟 · James Hoffmann认为浅烘豆宜用高水温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 name="vl.poster">
    <p:bg>
      <p:bgPr>
        <a:solidFill>
          <a:srgbClr val="D7FF3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deckkit-a11ytitle"/>
          <p:cNvSpPr>
            <a:spLocks noGrp="1"/>
          </p:cNvSpPr>
          <p:nvPr>
            <p:ph type="title"/>
          </p:nvPr>
        </p:nvSpPr>
        <p:spPr>
          <a:xfrm>
            <a:off x="0" y="-914400"/>
            <a:ext cx="6858000" cy="457200"/>
          </a:xfrm>
          <a:ln/>
        </p:spPr>
        <p:txBody>
          <a:bodyPr/>
          <a:lstStyle/>
          <a:p>
            <a:pPr/>
            <a:r>
              <a:rPr sz="1000" b="0" i="0">
                <a:solidFill>
                  <a:srgbClr val="141414"/>
                </a:solidFill>
                <a:latin typeface="Arial"/>
                <a:ea typeface="Hiragino Sans GB"/>
              </a:rPr>
              <a:t>0:30–0:45 第三个数：闷蒸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74320" y="411480"/>
            <a:ext cx="4251960" cy="36576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141414"/>
                </a:solidFill>
                <a:latin typeface="Courier New"/>
                <a:ea typeface="Hiragino Sans GB"/>
              </a:rPr>
              <a:t>四个数</a:t>
            </a:r>
            <a:r>
              <a:rPr sz="1600" b="0" i="0">
                <a:solidFill>
                  <a:srgbClr val="141414"/>
                </a:solidFill>
                <a:latin typeface="Impact"/>
                <a:ea typeface="Hiragino Sans GB"/>
              </a:rPr>
              <a:t>  3/4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212080" y="411480"/>
            <a:ext cx="1371600" cy="36576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141414"/>
                </a:solidFill>
                <a:latin typeface="Courier New"/>
                <a:ea typeface="Hiragino Sans GB"/>
              </a:rPr>
              <a:t>06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47472" y="2350769"/>
            <a:ext cx="6217920" cy="180975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400" b="0" i="0">
                <a:solidFill>
                  <a:srgbClr val="141414"/>
                </a:solidFill>
                <a:latin typeface="Impact"/>
                <a:ea typeface="Hiragino Sans GB"/>
              </a:rPr>
              <a:t>0:30–0:45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4526280"/>
            <a:ext cx="6035040" cy="91440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5200" b="1" i="0">
                <a:solidFill>
                  <a:srgbClr val="141414"/>
                </a:solidFill>
                <a:latin typeface="Impact"/>
                <a:ea typeface="Hiragino Sans GB"/>
              </a:rPr>
              <a:t>第三个数：闷蒸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5623560"/>
            <a:ext cx="6035040" cy="75590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141414"/>
                </a:solidFill>
                <a:latin typeface="Arial"/>
                <a:ea typeface="Hiragino Sans GB"/>
              </a:rPr>
              <a:t>从0:00算起，静置30–45秒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141414"/>
                </a:solidFill>
                <a:latin typeface="Arial"/>
                <a:ea typeface="Hiragino Sans GB"/>
              </a:rPr>
              <a:t>水量是粉重的2–3倍，让粉层排气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8164982"/>
            <a:ext cx="5943600" cy="27770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41414"/>
                </a:solidFill>
                <a:latin typeface="Hiragino Sans GB"/>
                <a:ea typeface="Hiragino Sans GB"/>
              </a:rPr>
              <a:t>参考：James Hoffmann的V60配方用2倍粉重的水闷蒸，最多45秒 · Crema V60指南用3倍粉重的水，等30秒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 name="vl.poster"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deckkit-a11ytitle"/>
          <p:cNvSpPr>
            <a:spLocks noGrp="1"/>
          </p:cNvSpPr>
          <p:nvPr>
            <p:ph type="title"/>
          </p:nvPr>
        </p:nvSpPr>
        <p:spPr>
          <a:xfrm>
            <a:off x="0" y="-914400"/>
            <a:ext cx="6858000" cy="457200"/>
          </a:xfrm>
          <a:ln/>
        </p:spPr>
        <p:txBody>
          <a:bodyPr/>
          <a:lstStyle/>
          <a:p>
            <a:pPr/>
            <a:r>
              <a:rPr sz="1000" b="0" i="0">
                <a:solidFill>
                  <a:srgbClr val="F3F0E8"/>
                </a:solidFill>
                <a:latin typeface="Arial"/>
                <a:ea typeface="Hiragino Sans GB"/>
              </a:rPr>
              <a:t>先闷蒸，再分两次注水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4320" y="411480"/>
            <a:ext cx="4251960" cy="36576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F3F0E8"/>
                </a:solidFill>
                <a:latin typeface="Courier New"/>
                <a:ea typeface="Hiragino Sans GB"/>
              </a:rPr>
              <a:t>注水步骤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2080" y="411480"/>
            <a:ext cx="1371600" cy="36576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F3F0E8"/>
                </a:solidFill>
                <a:latin typeface="Courier New"/>
                <a:ea typeface="Hiragino Sans GB"/>
              </a:rPr>
              <a:t>07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886968"/>
            <a:ext cx="5943600" cy="860755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4400" b="1" i="0">
                <a:solidFill>
                  <a:srgbClr val="F3F0E8"/>
                </a:solidFill>
                <a:latin typeface="Impact"/>
                <a:ea typeface="Hiragino Sans GB"/>
              </a:rPr>
              <a:t>先闷蒸，再分两次注水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875739"/>
            <a:ext cx="5943600" cy="29260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F3F0E8"/>
                </a:solidFill>
                <a:latin typeface="Arial"/>
                <a:ea typeface="Hiragino Sans GB"/>
              </a:rPr>
              <a:t>刻度条＝已倒入的水占总水量多少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8352739"/>
            <a:ext cx="5943600" cy="27770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F3F0E8"/>
                </a:solidFill>
                <a:latin typeface="Hiragino Sans GB"/>
                <a:ea typeface="Hiragino Sans GB"/>
              </a:rPr>
              <a:t>参考：时间节点来自James Hoffmann的V60配方，闷蒸水量参考Crema V60指南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2351227"/>
            <a:ext cx="5943600" cy="16459"/>
          </a:xfrm>
          <a:prstGeom prst="rect">
            <a:avLst/>
          </a:prstGeom>
          <a:solidFill>
            <a:srgbClr val="F3F0E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11480" y="2515819"/>
            <a:ext cx="1691640" cy="868680"/>
          </a:xfrm>
          <a:prstGeom prst="rect">
            <a:avLst/>
          </a:prstGeom>
          <a:noFill/>
        </p:spPr>
        <p:txBody>
          <a:bodyPr wrap="non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5400" b="0" i="0">
                <a:solidFill>
                  <a:srgbClr val="D7FF3B"/>
                </a:solidFill>
                <a:latin typeface="Impact"/>
                <a:ea typeface="Hiragino Sans GB"/>
              </a:rPr>
              <a:t>0:00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148840" y="2552395"/>
            <a:ext cx="4251960" cy="49865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>
                <a:solidFill>
                  <a:srgbClr val="F3F0E8"/>
                </a:solidFill>
                <a:latin typeface="Impact"/>
                <a:ea typeface="Hiragino Sans GB"/>
              </a:rPr>
              <a:t>闷蒸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148840" y="3087624"/>
            <a:ext cx="4251960" cy="32796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F3F0E8"/>
                </a:solidFill>
                <a:latin typeface="Arial"/>
                <a:ea typeface="Hiragino Sans GB"/>
              </a:rPr>
              <a:t>倒入粉重2–3倍的水，静置30–45秒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148840" y="3616756"/>
            <a:ext cx="3108960" cy="146304"/>
          </a:xfrm>
          <a:prstGeom prst="rect">
            <a:avLst/>
          </a:prstGeom>
          <a:noFill/>
          <a:ln w="12700">
            <a:solidFill>
              <a:srgbClr val="F3F0E8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2148840" y="3616756"/>
            <a:ext cx="528523" cy="146304"/>
          </a:xfrm>
          <a:prstGeom prst="rect">
            <a:avLst/>
          </a:prstGeom>
          <a:solidFill>
            <a:srgbClr val="D7FF3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394960" y="3507028"/>
            <a:ext cx="1005840" cy="36576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F3F0E8"/>
                </a:solidFill>
                <a:latin typeface="Arial"/>
                <a:ea typeface="Hiragino Sans GB"/>
              </a:rPr>
              <a:t>一到两成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4260291"/>
            <a:ext cx="5943600" cy="16459"/>
          </a:xfrm>
          <a:prstGeom prst="rect">
            <a:avLst/>
          </a:prstGeom>
          <a:solidFill>
            <a:srgbClr val="F3F0E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11480" y="4424883"/>
            <a:ext cx="1691640" cy="868680"/>
          </a:xfrm>
          <a:prstGeom prst="rect">
            <a:avLst/>
          </a:prstGeom>
          <a:noFill/>
        </p:spPr>
        <p:txBody>
          <a:bodyPr wrap="non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5400" b="0" i="0">
                <a:solidFill>
                  <a:srgbClr val="D7FF3B"/>
                </a:solidFill>
                <a:latin typeface="Impact"/>
                <a:ea typeface="Hiragino Sans GB"/>
              </a:rPr>
              <a:t>0:45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148840" y="4461459"/>
            <a:ext cx="4251960" cy="49865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>
                <a:solidFill>
                  <a:srgbClr val="F3F0E8"/>
                </a:solidFill>
                <a:latin typeface="Impact"/>
                <a:ea typeface="Hiragino Sans GB"/>
              </a:rPr>
              <a:t>第一次注水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148840" y="4996688"/>
            <a:ext cx="4251960" cy="32796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F3F0E8"/>
                </a:solidFill>
                <a:latin typeface="Arial"/>
                <a:ea typeface="Hiragino Sans GB"/>
              </a:rPr>
              <a:t>0:45开始，30秒内加到六成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148840" y="5525820"/>
            <a:ext cx="3108960" cy="146304"/>
          </a:xfrm>
          <a:prstGeom prst="rect">
            <a:avLst/>
          </a:prstGeom>
          <a:noFill/>
          <a:ln w="12700">
            <a:solidFill>
              <a:srgbClr val="F3F0E8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2148840" y="5525820"/>
            <a:ext cx="1865376" cy="146304"/>
          </a:xfrm>
          <a:prstGeom prst="rect">
            <a:avLst/>
          </a:prstGeom>
          <a:solidFill>
            <a:srgbClr val="D7FF3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394960" y="5416092"/>
            <a:ext cx="1005840" cy="36576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F3F0E8"/>
                </a:solidFill>
                <a:latin typeface="Arial"/>
                <a:ea typeface="Hiragino Sans GB"/>
              </a:rPr>
              <a:t>六成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57200" y="6169355"/>
            <a:ext cx="5943600" cy="16459"/>
          </a:xfrm>
          <a:prstGeom prst="rect">
            <a:avLst/>
          </a:prstGeom>
          <a:solidFill>
            <a:srgbClr val="F3F0E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11480" y="6333947"/>
            <a:ext cx="1691640" cy="868680"/>
          </a:xfrm>
          <a:prstGeom prst="rect">
            <a:avLst/>
          </a:prstGeom>
          <a:noFill/>
        </p:spPr>
        <p:txBody>
          <a:bodyPr wrap="non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5400" b="0" i="0">
                <a:solidFill>
                  <a:srgbClr val="D7FF3B"/>
                </a:solidFill>
                <a:latin typeface="Impact"/>
                <a:ea typeface="Hiragino Sans GB"/>
              </a:rPr>
              <a:t>1:15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148840" y="6370523"/>
            <a:ext cx="4251960" cy="49865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>
                <a:solidFill>
                  <a:srgbClr val="F3F0E8"/>
                </a:solidFill>
                <a:latin typeface="Impact"/>
                <a:ea typeface="Hiragino Sans GB"/>
              </a:rPr>
              <a:t>第二次注水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148840" y="6905752"/>
            <a:ext cx="4251960" cy="32796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F3F0E8"/>
                </a:solidFill>
                <a:latin typeface="Arial"/>
                <a:ea typeface="Hiragino Sans GB"/>
              </a:rPr>
              <a:t>30秒内加满，然后等它滴完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148840" y="7434884"/>
            <a:ext cx="3108960" cy="146304"/>
          </a:xfrm>
          <a:prstGeom prst="rect">
            <a:avLst/>
          </a:prstGeom>
          <a:noFill/>
          <a:ln w="12700">
            <a:solidFill>
              <a:srgbClr val="F3F0E8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2148840" y="7434884"/>
            <a:ext cx="3108960" cy="146304"/>
          </a:xfrm>
          <a:prstGeom prst="rect">
            <a:avLst/>
          </a:prstGeom>
          <a:solidFill>
            <a:srgbClr val="D7FF3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394960" y="7325156"/>
            <a:ext cx="1005840" cy="36576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F3F0E8"/>
                </a:solidFill>
                <a:latin typeface="Arial"/>
                <a:ea typeface="Hiragino Sans GB"/>
              </a:rPr>
              <a:t>加满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57200" y="8078419"/>
            <a:ext cx="5943600" cy="16459"/>
          </a:xfrm>
          <a:prstGeom prst="rect">
            <a:avLst/>
          </a:prstGeom>
          <a:solidFill>
            <a:srgbClr val="F3F0E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 name="vl.poster">
    <p:bg>
      <p:bgPr>
        <a:solidFill>
          <a:srgbClr val="FF4B1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deckkit-a11ytitle"/>
          <p:cNvSpPr>
            <a:spLocks noGrp="1"/>
          </p:cNvSpPr>
          <p:nvPr>
            <p:ph type="title"/>
          </p:nvPr>
        </p:nvSpPr>
        <p:spPr>
          <a:xfrm>
            <a:off x="0" y="-914400"/>
            <a:ext cx="6858000" cy="457200"/>
          </a:xfrm>
          <a:ln/>
        </p:spPr>
        <p:txBody>
          <a:bodyPr/>
          <a:lstStyle/>
          <a:p>
            <a:pPr/>
            <a:r>
              <a:rPr sz="1000" b="0" i="0">
                <a:solidFill>
                  <a:srgbClr val="141414"/>
                </a:solidFill>
                <a:latin typeface="Arial"/>
                <a:ea typeface="Hiragino Sans GB"/>
              </a:rPr>
              <a:t>2:30–3:30 第四个数：总时长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74320" y="411480"/>
            <a:ext cx="4251960" cy="36576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141414"/>
                </a:solidFill>
                <a:latin typeface="Courier New"/>
                <a:ea typeface="Hiragino Sans GB"/>
              </a:rPr>
              <a:t>四个数</a:t>
            </a:r>
            <a:r>
              <a:rPr sz="1600" b="0" i="0">
                <a:solidFill>
                  <a:srgbClr val="141414"/>
                </a:solidFill>
                <a:latin typeface="Impact"/>
                <a:ea typeface="Hiragino Sans GB"/>
              </a:rPr>
              <a:t>  4/4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212080" y="411480"/>
            <a:ext cx="1371600" cy="36576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141414"/>
                </a:solidFill>
                <a:latin typeface="Courier New"/>
                <a:ea typeface="Hiragino Sans GB"/>
              </a:rPr>
              <a:t>08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47472" y="2350769"/>
            <a:ext cx="6217920" cy="180975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400" b="0" i="0">
                <a:solidFill>
                  <a:srgbClr val="141414"/>
                </a:solidFill>
                <a:latin typeface="Impact"/>
                <a:ea typeface="Hiragino Sans GB"/>
              </a:rPr>
              <a:t>2:30–3:30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4526280"/>
            <a:ext cx="6035040" cy="91440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5200" b="1" i="0">
                <a:solidFill>
                  <a:srgbClr val="141414"/>
                </a:solidFill>
                <a:latin typeface="Impact"/>
                <a:ea typeface="Hiragino Sans GB"/>
              </a:rPr>
              <a:t>第四个数：总时长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5623560"/>
            <a:ext cx="6035040" cy="41452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141414"/>
                </a:solidFill>
                <a:latin typeface="Arial"/>
                <a:ea typeface="Hiragino Sans GB"/>
              </a:rPr>
              <a:t>从0:00闷蒸倒水算起，到滤杯滴完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8352739"/>
            <a:ext cx="5943600" cy="27770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41414"/>
                </a:solidFill>
                <a:latin typeface="Hiragino Sans GB"/>
                <a:ea typeface="Hiragino Sans GB"/>
              </a:rPr>
              <a:t>参考：Crema V60指南建议2:30–3:00滴完 · James Hoffmann的V60配方3:30前滴完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 name="vl.poster">
    <p:bg>
      <p:bgPr>
        <a:solidFill>
          <a:srgbClr val="1F3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deckkit-a11ytitle"/>
          <p:cNvSpPr>
            <a:spLocks noGrp="1"/>
          </p:cNvSpPr>
          <p:nvPr>
            <p:ph type="title"/>
          </p:nvPr>
        </p:nvSpPr>
        <p:spPr>
          <a:xfrm>
            <a:off x="0" y="-914400"/>
            <a:ext cx="6858000" cy="457200"/>
          </a:xfrm>
          <a:ln/>
        </p:spPr>
        <p:txBody>
          <a:bodyPr/>
          <a:lstStyle/>
          <a:p>
            <a:pPr/>
            <a:r>
              <a:rPr sz="1000" b="0" i="0">
                <a:solidFill>
                  <a:srgbClr val="F3F0E8"/>
                </a:solidFill>
                <a:latin typeface="Arial"/>
                <a:ea typeface="Hiragino Sans GB"/>
              </a:rPr>
              <a:t>口味不对，反着调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4320" y="411480"/>
            <a:ext cx="4251960" cy="36576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F3F0E8"/>
                </a:solidFill>
                <a:latin typeface="Courier New"/>
                <a:ea typeface="Hiragino Sans GB"/>
              </a:rPr>
              <a:t>冲完再调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2080" y="411480"/>
            <a:ext cx="1371600" cy="36576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F3F0E8"/>
                </a:solidFill>
                <a:latin typeface="Courier New"/>
                <a:ea typeface="Hiragino Sans GB"/>
              </a:rPr>
              <a:t>09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886968"/>
            <a:ext cx="5943600" cy="860755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4400" b="1" i="0">
                <a:solidFill>
                  <a:srgbClr val="F3F0E8"/>
                </a:solidFill>
                <a:latin typeface="Impact"/>
                <a:ea typeface="Hiragino Sans GB"/>
              </a:rPr>
              <a:t>口味不对，反着调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352739"/>
            <a:ext cx="5943600" cy="27770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F3F0E8"/>
                </a:solidFill>
                <a:latin typeface="Hiragino Sans GB"/>
                <a:ea typeface="Hiragino Sans GB"/>
              </a:rPr>
              <a:t>参考：维基百科Coffee extraction词条，萃取不足多偏酸，萃取过度多偏苦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7750454"/>
            <a:ext cx="5943600" cy="32796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F3F0E8"/>
                </a:solidFill>
                <a:latin typeface="Arial"/>
                <a:ea typeface="Hiragino Sans GB"/>
              </a:rPr>
              <a:t>先把时长调进区间，再按口味微调；一次只改一处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1976323"/>
            <a:ext cx="5943600" cy="16459"/>
          </a:xfrm>
          <a:prstGeom prst="rect">
            <a:avLst/>
          </a:prstGeom>
          <a:solidFill>
            <a:srgbClr val="F3F0E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2151887"/>
            <a:ext cx="5943600" cy="1547774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8800" b="1" i="0">
                <a:solidFill>
                  <a:srgbClr val="F3F0E8"/>
                </a:solidFill>
                <a:latin typeface="Impact"/>
                <a:ea typeface="Hiragino Sans GB"/>
              </a:rPr>
              <a:t>偏酸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3736238"/>
            <a:ext cx="5943600" cy="29260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F3F0E8"/>
                </a:solidFill>
                <a:latin typeface="Arial"/>
                <a:ea typeface="Hiragino Sans GB"/>
              </a:rPr>
              <a:t>多是萃取不足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120286"/>
            <a:ext cx="5943600" cy="430377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D7FF3B"/>
                </a:solidFill>
                <a:latin typeface="Arial"/>
                <a:ea typeface="Hiragino Sans GB"/>
              </a:rPr>
              <a:t>→ 磨细一点，或把水温调高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726228"/>
            <a:ext cx="5943600" cy="16459"/>
          </a:xfrm>
          <a:prstGeom prst="rect">
            <a:avLst/>
          </a:prstGeom>
          <a:solidFill>
            <a:srgbClr val="F3F0E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7200" y="4901793"/>
            <a:ext cx="5943600" cy="1547774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8800" b="1" i="0">
                <a:solidFill>
                  <a:srgbClr val="F3F0E8"/>
                </a:solidFill>
                <a:latin typeface="Impact"/>
                <a:ea typeface="Hiragino Sans GB"/>
              </a:rPr>
              <a:t>偏苦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486144"/>
            <a:ext cx="5943600" cy="29260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F3F0E8"/>
                </a:solidFill>
                <a:latin typeface="Arial"/>
                <a:ea typeface="Hiragino Sans GB"/>
              </a:rPr>
              <a:t>多是萃取过度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" y="6870192"/>
            <a:ext cx="5943600" cy="430377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D7FF3B"/>
                </a:solidFill>
                <a:latin typeface="Arial"/>
                <a:ea typeface="Hiragino Sans GB"/>
              </a:rPr>
              <a:t>→ 磨粗一点，或把水温调低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57200" y="7476134"/>
            <a:ext cx="5943600" cy="16459"/>
          </a:xfrm>
          <a:prstGeom prst="rect">
            <a:avLst/>
          </a:prstGeom>
          <a:solidFill>
            <a:srgbClr val="F3F0E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 name="vl.poster">
    <p:bg>
      <p:bgPr>
        <a:solidFill>
          <a:srgbClr val="D7FF3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deckkit-a11ytitle"/>
          <p:cNvSpPr>
            <a:spLocks noGrp="1"/>
          </p:cNvSpPr>
          <p:nvPr>
            <p:ph type="title"/>
          </p:nvPr>
        </p:nvSpPr>
        <p:spPr>
          <a:xfrm>
            <a:off x="0" y="-914400"/>
            <a:ext cx="6858000" cy="457200"/>
          </a:xfrm>
          <a:ln/>
        </p:spPr>
        <p:txBody>
          <a:bodyPr/>
          <a:lstStyle/>
          <a:p>
            <a:pPr/>
            <a:r>
              <a:rPr sz="1000" b="0" i="0">
                <a:solidFill>
                  <a:srgbClr val="141414"/>
                </a:solidFill>
                <a:latin typeface="Arial"/>
                <a:ea typeface="Hiragino Sans GB"/>
              </a:rPr>
              <a:t>手冲参数表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4320" y="411480"/>
            <a:ext cx="4251960" cy="36576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141414"/>
                </a:solidFill>
                <a:latin typeface="Courier New"/>
                <a:ea typeface="Hiragino Sans GB"/>
              </a:rPr>
              <a:t>冲之前看一眼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2080" y="411480"/>
            <a:ext cx="1371600" cy="36576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141414"/>
                </a:solidFill>
                <a:latin typeface="Courier New"/>
                <a:ea typeface="Hiragino Sans GB"/>
              </a:rPr>
              <a:t>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886968"/>
            <a:ext cx="5943600" cy="860755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4400" b="1" i="0">
                <a:solidFill>
                  <a:srgbClr val="141414"/>
                </a:solidFill>
                <a:latin typeface="Impact"/>
                <a:ea typeface="Hiragino Sans GB"/>
              </a:rPr>
              <a:t>手冲参数表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7528560"/>
            <a:ext cx="5943600" cy="22433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141414"/>
                </a:solidFill>
                <a:latin typeface="Arial"/>
                <a:ea typeface="Hiragino Sans GB"/>
              </a:rPr>
              <a:t>出处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7752892"/>
            <a:ext cx="5943600" cy="27770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41414"/>
                </a:solidFill>
                <a:latin typeface="Hiragino Sans GB"/>
                <a:ea typeface="Hiragino Sans GB"/>
              </a:rPr>
              <a:t>SCA金杯标准 · 水接触咖啡粉时93°C±3°C
James Hoffmann的V60配方 · 30克粉配500克水 · 闷蒸最多45秒 · 3:30前滴完
Crema V60指南 · 25克粉配375克水 · 闷蒸30秒 · 2:30–3:00滴完
维基百科Coffee extraction词条 · 萃取不足多偏酸，萃取过度多偏苦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1930603"/>
            <a:ext cx="5943600" cy="16459"/>
          </a:xfrm>
          <a:prstGeom prst="rect">
            <a:avLst/>
          </a:prstGeom>
          <a:solidFill>
            <a:srgbClr val="1414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12064" y="2129210"/>
            <a:ext cx="548640" cy="32918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F3BFF"/>
                </a:solidFill>
                <a:latin typeface="Courier New"/>
                <a:ea typeface="Hiragino Sans GB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2074346"/>
            <a:ext cx="2377440" cy="38404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141414"/>
                </a:solidFill>
                <a:latin typeface="Arial"/>
                <a:ea typeface="Hiragino Sans GB"/>
              </a:rPr>
              <a:t>粉水比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43000" y="2513258"/>
            <a:ext cx="2651760" cy="31089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41414"/>
                </a:solidFill>
                <a:latin typeface="Arial"/>
                <a:ea typeface="Hiragino Sans GB"/>
              </a:rPr>
              <a:t>25克粉配375–425克水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00400" y="2003755"/>
            <a:ext cx="3200400" cy="927567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000" b="0" i="0">
                <a:solidFill>
                  <a:srgbClr val="1F3BFF"/>
                </a:solidFill>
                <a:latin typeface="Impact"/>
                <a:ea typeface="Hiragino Sans GB"/>
              </a:rPr>
              <a:t>1:15–1:17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3004474"/>
            <a:ext cx="5943600" cy="16459"/>
          </a:xfrm>
          <a:prstGeom prst="rect">
            <a:avLst/>
          </a:prstGeom>
          <a:solidFill>
            <a:srgbClr val="1414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12064" y="3203082"/>
            <a:ext cx="548640" cy="32918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F3BFF"/>
                </a:solidFill>
                <a:latin typeface="Courier New"/>
                <a:ea typeface="Hiragino Sans GB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43000" y="3148218"/>
            <a:ext cx="2377440" cy="38404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141414"/>
                </a:solidFill>
                <a:latin typeface="Arial"/>
                <a:ea typeface="Hiragino Sans GB"/>
              </a:rPr>
              <a:t>水温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3587130"/>
            <a:ext cx="2651760" cy="31089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41414"/>
                </a:solidFill>
                <a:latin typeface="Arial"/>
                <a:ea typeface="Hiragino Sans GB"/>
              </a:rPr>
              <a:t>烧开放约1分钟，浅烘取上限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200400" y="3077626"/>
            <a:ext cx="3200400" cy="927567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000" b="0" i="0">
                <a:solidFill>
                  <a:srgbClr val="1F3BFF"/>
                </a:solidFill>
                <a:latin typeface="Impact"/>
                <a:ea typeface="Hiragino Sans GB"/>
              </a:rPr>
              <a:t>90–96°C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57200" y="4078345"/>
            <a:ext cx="5943600" cy="16459"/>
          </a:xfrm>
          <a:prstGeom prst="rect">
            <a:avLst/>
          </a:prstGeom>
          <a:solidFill>
            <a:srgbClr val="1414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12064" y="4276953"/>
            <a:ext cx="548640" cy="32918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F3BFF"/>
                </a:solidFill>
                <a:latin typeface="Courier New"/>
                <a:ea typeface="Hiragino Sans GB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43000" y="4222089"/>
            <a:ext cx="2377440" cy="38404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141414"/>
                </a:solidFill>
                <a:latin typeface="Arial"/>
                <a:ea typeface="Hiragino Sans GB"/>
              </a:rPr>
              <a:t>闷蒸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43000" y="4661001"/>
            <a:ext cx="2651760" cy="31089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41414"/>
                </a:solidFill>
                <a:latin typeface="Arial"/>
                <a:ea typeface="Hiragino Sans GB"/>
              </a:rPr>
              <a:t>粉重2–3倍的水，静置30–45秒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200400" y="4151497"/>
            <a:ext cx="3200400" cy="927567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000" b="0" i="0">
                <a:solidFill>
                  <a:srgbClr val="1F3BFF"/>
                </a:solidFill>
                <a:latin typeface="Impact"/>
                <a:ea typeface="Hiragino Sans GB"/>
              </a:rPr>
              <a:t>0:30–0:45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5152217"/>
            <a:ext cx="5943600" cy="16459"/>
          </a:xfrm>
          <a:prstGeom prst="rect">
            <a:avLst/>
          </a:prstGeom>
          <a:solidFill>
            <a:srgbClr val="1414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12064" y="5350824"/>
            <a:ext cx="548640" cy="32918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F3BFF"/>
                </a:solidFill>
                <a:latin typeface="Courier New"/>
                <a:ea typeface="Hiragino Sans GB"/>
              </a:rPr>
              <a:t>04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43000" y="5295960"/>
            <a:ext cx="2377440" cy="38404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141414"/>
                </a:solidFill>
                <a:latin typeface="Arial"/>
                <a:ea typeface="Hiragino Sans GB"/>
              </a:rPr>
              <a:t>总时长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43000" y="5734872"/>
            <a:ext cx="2651760" cy="31089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41414"/>
                </a:solidFill>
                <a:latin typeface="Arial"/>
                <a:ea typeface="Hiragino Sans GB"/>
              </a:rPr>
              <a:t>从0:00算起；快了磨细，慢了磨粗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200400" y="5225369"/>
            <a:ext cx="3200400" cy="927567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000" b="0" i="0">
                <a:solidFill>
                  <a:srgbClr val="1F3BFF"/>
                </a:solidFill>
                <a:latin typeface="Impact"/>
                <a:ea typeface="Hiragino Sans GB"/>
              </a:rPr>
              <a:t>2:30–3:30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57200" y="6226088"/>
            <a:ext cx="5943600" cy="16459"/>
          </a:xfrm>
          <a:prstGeom prst="rect">
            <a:avLst/>
          </a:prstGeom>
          <a:solidFill>
            <a:srgbClr val="1414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12064" y="6424696"/>
            <a:ext cx="548640" cy="32918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F3BFF"/>
                </a:solidFill>
                <a:latin typeface="Courier New"/>
                <a:ea typeface="Hiragino Sans GB"/>
              </a:rPr>
              <a:t>＋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43000" y="6369832"/>
            <a:ext cx="2377440" cy="38404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141414"/>
                </a:solidFill>
                <a:latin typeface="Arial"/>
                <a:ea typeface="Hiragino Sans GB"/>
              </a:rPr>
              <a:t>研磨度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43000" y="6808744"/>
            <a:ext cx="2651760" cy="31089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41414"/>
                </a:solidFill>
                <a:latin typeface="Arial"/>
                <a:ea typeface="Hiragino Sans GB"/>
              </a:rPr>
              <a:t>先中细，再用总时长校准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200400" y="6299240"/>
            <a:ext cx="3200400" cy="927567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 i="0">
                <a:solidFill>
                  <a:srgbClr val="1F3BFF"/>
                </a:solidFill>
                <a:latin typeface="Impact"/>
                <a:ea typeface="Hiragino Sans GB"/>
              </a:rPr>
              <a:t>中细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57200" y="7299960"/>
            <a:ext cx="5943600" cy="16459"/>
          </a:xfrm>
          <a:prstGeom prst="rect">
            <a:avLst/>
          </a:prstGeom>
          <a:solidFill>
            <a:srgbClr val="1414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