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总营收</c:v>
                </c:pt>
              </c:strCache>
            </c:strRef>
          </c:tx>
          <c:spPr>
            <a:solidFill>
              <a:srgbClr val="7C8A92"/>
            </a:solidFill>
            <a:ln w="31750">
              <a:solidFill>
                <a:srgbClr val="7C8A92"/>
              </a:solidFill>
            </a:ln>
          </c:spPr>
          <c:cat>
            <c:strRef>
              <c:f>Sheet1!$A$2:$A$5</c:f>
              <c:strCache>
                <c:ptCount val="4"/>
                <c:pt idx="0">
                  <c:v>FY2023</c:v>
                </c:pt>
                <c:pt idx="1">
                  <c:v>FY2024</c:v>
                </c:pt>
                <c:pt idx="2">
                  <c:v>FY2025</c:v>
                </c:pt>
                <c:pt idx="3">
                  <c:v>FY2026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27.0</c:v>
                </c:pt>
                <c:pt idx="1">
                  <c:v>60.9</c:v>
                </c:pt>
                <c:pt idx="2">
                  <c:v>130.5</c:v>
                </c:pt>
                <c:pt idx="3">
                  <c:v>215.9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数据中心</c:v>
                </c:pt>
              </c:strCache>
            </c:strRef>
          </c:tx>
          <c:spPr>
            <a:solidFill>
              <a:srgbClr val="76B900"/>
            </a:solidFill>
            <a:ln w="31750">
              <a:solidFill>
                <a:srgbClr val="76B900"/>
              </a:solidFill>
            </a:ln>
          </c:spPr>
          <c:cat>
            <c:strRef>
              <c:f>Sheet1!$A$2:$A$5</c:f>
              <c:strCache>
                <c:ptCount val="4"/>
                <c:pt idx="0">
                  <c:v>FY2023</c:v>
                </c:pt>
                <c:pt idx="1">
                  <c:v>FY2024</c:v>
                </c:pt>
                <c:pt idx="2">
                  <c:v>FY2025</c:v>
                </c:pt>
                <c:pt idx="3">
                  <c:v>FY2026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15.0</c:v>
                </c:pt>
                <c:pt idx="1">
                  <c:v>47.5</c:v>
                </c:pt>
                <c:pt idx="2">
                  <c:v>115.2</c:v>
                </c:pt>
                <c:pt idx="3">
                  <c:v>193.7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2A3555"/>
            </a:solidFill>
          </a:ln>
        </c:spPr>
        <c:txPr>
          <a:bodyPr/>
          <a:lstStyle/>
          <a:p>
            <a:pPr>
              <a:defRPr sz="1000">
                <a:solidFill>
                  <a:srgbClr val="EAF2FF"/>
                </a:solidFill>
                <a:latin typeface="Arial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min val="0.0"/>
        </c:scaling>
        <c:delete val="0"/>
        <c:axPos val="l"/>
        <c:majorGridlines>
          <c:spPr>
            <a:ln w="6350">
              <a:solidFill>
                <a:srgbClr val="2A3555"/>
              </a:solidFill>
            </a:ln>
          </c:spPr>
        </c:majorGridlines>
        <c:numFmt formatCode="&quot;$&quot;0&quot;B&quot;" sourceLinked="0"/>
        <c:majorTickMark val="out"/>
        <c:minorTickMark val="none"/>
        <c:tickLblPos val="nextTo"/>
        <c:spPr>
          <a:ln>
            <a:solidFill>
              <a:srgbClr val="2A3555"/>
            </a:solidFill>
          </a:ln>
        </c:spPr>
        <c:txPr>
          <a:bodyPr/>
          <a:lstStyle/>
          <a:p>
            <a:pPr>
              <a:defRPr sz="1000">
                <a:solidFill>
                  <a:srgbClr val="EAF2FF"/>
                </a:solidFill>
                <a:latin typeface="Arial"/>
              </a:defRPr>
            </a:pPr>
          </a:p>
        </c:txPr>
        <c:crossAx val="-2068027336"/>
        <c:crosses val="autoZero"/>
      </c:valAx>
    </c:plotArea>
    <c:legend>
      <c:legendPos val="t"/>
      <c:overlay val="0"/>
      <c:txPr>
        <a:bodyPr/>
        <a:lstStyle/>
        <a:p>
          <a:pPr>
            <a:defRPr>
              <a:solidFill>
                <a:srgbClr val="EAF2FF"/>
              </a:solidFill>
              <a:latin typeface="Arial"/>
            </a:defRPr>
          </a:pPr>
        </a:p>
      </c:txPr>
    </c:legend>
    <c:dispBlanksAs val="gap"/>
  </c:chart>
  <c:txPr>
    <a:bodyPr/>
    <a:lstStyle/>
    <a:p>
      <a:pPr>
        <a:defRPr sz="1100">
          <a:solidFill>
            <a:srgbClr val="EAF2FF"/>
          </a:solidFill>
          <a:latin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0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/>
                </c:pt>
              </c:strCache>
            </c:strRef>
          </c:tx>
          <c:dPt>
            <c:idx val="0"/>
            <c:spPr>
              <a:solidFill>
                <a:srgbClr val="76B900"/>
              </a:solidFill>
            </c:spPr>
          </c:dPt>
          <c:dPt>
            <c:idx val="1"/>
            <c:spPr>
              <a:solidFill>
                <a:srgbClr val="2FB6E6"/>
              </a:solidFill>
            </c:spPr>
          </c:dPt>
          <c:dPt>
            <c:idx val="2"/>
            <c:spPr>
              <a:solidFill>
                <a:srgbClr val="A585F5"/>
              </a:solidFill>
            </c:spPr>
          </c:dPt>
          <c:dPt>
            <c:idx val="3"/>
            <c:spPr>
              <a:solidFill>
                <a:srgbClr val="F2A93B"/>
              </a:solidFill>
            </c:spPr>
          </c:dPt>
          <c:dPt>
            <c:idx val="4"/>
            <c:spPr>
              <a:solidFill>
                <a:srgbClr val="7C8A92"/>
              </a:solidFill>
            </c:spPr>
          </c:dPt>
          <c:cat>
            <c:strRef>
              <c:f>Sheet1!$A$2:$A$6</c:f>
              <c:strCache>
                <c:ptCount val="5"/>
                <c:pt idx="0">
                  <c:v>数据中心</c:v>
                </c:pt>
                <c:pt idx="1">
                  <c:v>游戏</c:v>
                </c:pt>
                <c:pt idx="2">
                  <c:v>专业可视化</c:v>
                </c:pt>
                <c:pt idx="3">
                  <c:v>汽车</c:v>
                </c:pt>
                <c:pt idx="4">
                  <c:v>OEM 及其他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115.2</c:v>
                </c:pt>
                <c:pt idx="1">
                  <c:v>11.4</c:v>
                </c:pt>
                <c:pt idx="2">
                  <c:v>1.9</c:v>
                </c:pt>
                <c:pt idx="3">
                  <c:v>1.7</c:v>
                </c:pt>
                <c:pt idx="4">
                  <c:v>0.3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100">
          <a:solidFill>
            <a:srgbClr val="EAF2FF"/>
          </a:solidFill>
          <a:latin typeface="Arial"/>
        </a:defRPr>
      </a:pPr>
      <a:endParaRPr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9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chart" Target="../charts/chart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chart" Target="../charts/char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2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132320" y="182879"/>
            <a:ext cx="4937760" cy="4937760"/>
          </a:xfrm>
          <a:prstGeom prst="ellipse">
            <a:avLst/>
          </a:prstGeom>
          <a:gradFill>
            <a:gsLst>
              <a:gs pos="0">
                <a:srgbClr val="76B900">
                  <a:alpha val="26000"/>
                </a:srgbClr>
              </a:gs>
              <a:gs pos="100000">
                <a:srgbClr val="76B9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8823960" y="868680"/>
            <a:ext cx="274320" cy="274320"/>
          </a:xfrm>
          <a:prstGeom prst="roundRect">
            <a:avLst>
              <a:gd name="adj" fmla="val 28000"/>
            </a:avLst>
          </a:prstGeom>
          <a:solidFill>
            <a:srgbClr val="76B900">
              <a:alpha val="1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244584" y="868680"/>
            <a:ext cx="274320" cy="274320"/>
          </a:xfrm>
          <a:prstGeom prst="roundRect">
            <a:avLst>
              <a:gd name="adj" fmla="val 28000"/>
            </a:avLst>
          </a:prstGeom>
          <a:solidFill>
            <a:srgbClr val="76B900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9665208" y="868680"/>
            <a:ext cx="274320" cy="274320"/>
          </a:xfrm>
          <a:prstGeom prst="roundRect">
            <a:avLst>
              <a:gd name="adj" fmla="val 28000"/>
            </a:avLst>
          </a:prstGeom>
          <a:solidFill>
            <a:srgbClr val="76B900">
              <a:alpha val="1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085832" y="868680"/>
            <a:ext cx="274320" cy="274320"/>
          </a:xfrm>
          <a:prstGeom prst="roundRect">
            <a:avLst>
              <a:gd name="adj" fmla="val 28000"/>
            </a:avLst>
          </a:prstGeom>
          <a:solidFill>
            <a:srgbClr val="76B900">
              <a:alpha val="1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10506456" y="868680"/>
            <a:ext cx="274320" cy="274320"/>
          </a:xfrm>
          <a:prstGeom prst="roundRect">
            <a:avLst>
              <a:gd name="adj" fmla="val 28000"/>
            </a:avLst>
          </a:prstGeom>
          <a:solidFill>
            <a:srgbClr val="76B900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10927080" y="868680"/>
            <a:ext cx="274320" cy="274320"/>
          </a:xfrm>
          <a:prstGeom prst="roundRect">
            <a:avLst>
              <a:gd name="adj" fmla="val 28000"/>
            </a:avLst>
          </a:prstGeom>
          <a:solidFill>
            <a:srgbClr val="76B900">
              <a:alpha val="1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8823960" y="1289304"/>
            <a:ext cx="274320" cy="274320"/>
          </a:xfrm>
          <a:prstGeom prst="roundRect">
            <a:avLst>
              <a:gd name="adj" fmla="val 28000"/>
            </a:avLst>
          </a:prstGeom>
          <a:solidFill>
            <a:srgbClr val="76B900">
              <a:alpha val="1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9244584" y="1289304"/>
            <a:ext cx="274320" cy="274320"/>
          </a:xfrm>
          <a:prstGeom prst="roundRect">
            <a:avLst>
              <a:gd name="adj" fmla="val 28000"/>
            </a:avLst>
          </a:prstGeom>
          <a:solidFill>
            <a:srgbClr val="76B900">
              <a:alpha val="1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9665208" y="1289304"/>
            <a:ext cx="274320" cy="274320"/>
          </a:xfrm>
          <a:prstGeom prst="roundRect">
            <a:avLst>
              <a:gd name="adj" fmla="val 28000"/>
            </a:avLst>
          </a:prstGeom>
          <a:solidFill>
            <a:srgbClr val="76B900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10085832" y="1289304"/>
            <a:ext cx="274320" cy="274320"/>
          </a:xfrm>
          <a:prstGeom prst="roundRect">
            <a:avLst>
              <a:gd name="adj" fmla="val 28000"/>
            </a:avLst>
          </a:prstGeom>
          <a:solidFill>
            <a:srgbClr val="76B900">
              <a:alpha val="1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10506456" y="1289304"/>
            <a:ext cx="274320" cy="274320"/>
          </a:xfrm>
          <a:prstGeom prst="roundRect">
            <a:avLst>
              <a:gd name="adj" fmla="val 28000"/>
            </a:avLst>
          </a:prstGeom>
          <a:solidFill>
            <a:srgbClr val="76B900">
              <a:alpha val="1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10927080" y="1289304"/>
            <a:ext cx="274320" cy="274320"/>
          </a:xfrm>
          <a:prstGeom prst="roundRect">
            <a:avLst>
              <a:gd name="adj" fmla="val 28000"/>
            </a:avLst>
          </a:prstGeom>
          <a:solidFill>
            <a:srgbClr val="76B900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8823960" y="1709928"/>
            <a:ext cx="274320" cy="274320"/>
          </a:xfrm>
          <a:prstGeom prst="roundRect">
            <a:avLst>
              <a:gd name="adj" fmla="val 28000"/>
            </a:avLst>
          </a:prstGeom>
          <a:solidFill>
            <a:srgbClr val="76B900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9244584" y="1709928"/>
            <a:ext cx="274320" cy="274320"/>
          </a:xfrm>
          <a:prstGeom prst="roundRect">
            <a:avLst>
              <a:gd name="adj" fmla="val 28000"/>
            </a:avLst>
          </a:prstGeom>
          <a:solidFill>
            <a:srgbClr val="76B900">
              <a:alpha val="1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9665208" y="1709928"/>
            <a:ext cx="274320" cy="274320"/>
          </a:xfrm>
          <a:prstGeom prst="roundRect">
            <a:avLst>
              <a:gd name="adj" fmla="val 28000"/>
            </a:avLst>
          </a:prstGeom>
          <a:solidFill>
            <a:srgbClr val="76B900">
              <a:alpha val="1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10085832" y="1709928"/>
            <a:ext cx="274320" cy="274320"/>
          </a:xfrm>
          <a:prstGeom prst="roundRect">
            <a:avLst>
              <a:gd name="adj" fmla="val 28000"/>
            </a:avLst>
          </a:prstGeom>
          <a:solidFill>
            <a:srgbClr val="76B900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10506456" y="1709928"/>
            <a:ext cx="274320" cy="274320"/>
          </a:xfrm>
          <a:prstGeom prst="roundRect">
            <a:avLst>
              <a:gd name="adj" fmla="val 28000"/>
            </a:avLst>
          </a:prstGeom>
          <a:solidFill>
            <a:srgbClr val="76B900">
              <a:alpha val="1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10927080" y="1709928"/>
            <a:ext cx="274320" cy="274320"/>
          </a:xfrm>
          <a:prstGeom prst="roundRect">
            <a:avLst>
              <a:gd name="adj" fmla="val 28000"/>
            </a:avLst>
          </a:prstGeom>
          <a:solidFill>
            <a:srgbClr val="76B900">
              <a:alpha val="1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823960" y="2130552"/>
            <a:ext cx="274320" cy="274320"/>
          </a:xfrm>
          <a:prstGeom prst="roundRect">
            <a:avLst>
              <a:gd name="adj" fmla="val 28000"/>
            </a:avLst>
          </a:prstGeom>
          <a:solidFill>
            <a:srgbClr val="76B900">
              <a:alpha val="1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9244584" y="2130552"/>
            <a:ext cx="274320" cy="274320"/>
          </a:xfrm>
          <a:prstGeom prst="roundRect">
            <a:avLst>
              <a:gd name="adj" fmla="val 28000"/>
            </a:avLst>
          </a:prstGeom>
          <a:solidFill>
            <a:srgbClr val="76B900">
              <a:alpha val="1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9665208" y="2130552"/>
            <a:ext cx="274320" cy="274320"/>
          </a:xfrm>
          <a:prstGeom prst="roundRect">
            <a:avLst>
              <a:gd name="adj" fmla="val 28000"/>
            </a:avLst>
          </a:prstGeom>
          <a:solidFill>
            <a:srgbClr val="76B900">
              <a:alpha val="1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10085832" y="2130552"/>
            <a:ext cx="274320" cy="274320"/>
          </a:xfrm>
          <a:prstGeom prst="roundRect">
            <a:avLst>
              <a:gd name="adj" fmla="val 28000"/>
            </a:avLst>
          </a:prstGeom>
          <a:solidFill>
            <a:srgbClr val="76B900">
              <a:alpha val="1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10506456" y="2130552"/>
            <a:ext cx="274320" cy="274320"/>
          </a:xfrm>
          <a:prstGeom prst="roundRect">
            <a:avLst>
              <a:gd name="adj" fmla="val 28000"/>
            </a:avLst>
          </a:prstGeom>
          <a:solidFill>
            <a:srgbClr val="76B900">
              <a:alpha val="1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10927080" y="2130552"/>
            <a:ext cx="274320" cy="274320"/>
          </a:xfrm>
          <a:prstGeom prst="roundRect">
            <a:avLst>
              <a:gd name="adj" fmla="val 28000"/>
            </a:avLst>
          </a:prstGeom>
          <a:solidFill>
            <a:srgbClr val="76B900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8823960" y="2551176"/>
            <a:ext cx="274320" cy="274320"/>
          </a:xfrm>
          <a:prstGeom prst="roundRect">
            <a:avLst>
              <a:gd name="adj" fmla="val 28000"/>
            </a:avLst>
          </a:prstGeom>
          <a:solidFill>
            <a:srgbClr val="76B900">
              <a:alpha val="1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9244584" y="2551176"/>
            <a:ext cx="274320" cy="274320"/>
          </a:xfrm>
          <a:prstGeom prst="roundRect">
            <a:avLst>
              <a:gd name="adj" fmla="val 28000"/>
            </a:avLst>
          </a:prstGeom>
          <a:solidFill>
            <a:srgbClr val="76B900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9665208" y="2551176"/>
            <a:ext cx="274320" cy="274320"/>
          </a:xfrm>
          <a:prstGeom prst="roundRect">
            <a:avLst>
              <a:gd name="adj" fmla="val 28000"/>
            </a:avLst>
          </a:prstGeom>
          <a:solidFill>
            <a:srgbClr val="76B900">
              <a:alpha val="1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10085832" y="2551176"/>
            <a:ext cx="274320" cy="274320"/>
          </a:xfrm>
          <a:prstGeom prst="roundRect">
            <a:avLst>
              <a:gd name="adj" fmla="val 28000"/>
            </a:avLst>
          </a:prstGeom>
          <a:solidFill>
            <a:srgbClr val="76B900">
              <a:alpha val="1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10506456" y="2551176"/>
            <a:ext cx="274320" cy="274320"/>
          </a:xfrm>
          <a:prstGeom prst="roundRect">
            <a:avLst>
              <a:gd name="adj" fmla="val 28000"/>
            </a:avLst>
          </a:prstGeom>
          <a:solidFill>
            <a:srgbClr val="76B900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10927080" y="2551176"/>
            <a:ext cx="274320" cy="274320"/>
          </a:xfrm>
          <a:prstGeom prst="roundRect">
            <a:avLst>
              <a:gd name="adj" fmla="val 28000"/>
            </a:avLst>
          </a:prstGeom>
          <a:solidFill>
            <a:srgbClr val="76B900">
              <a:alpha val="1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4" name="Picture 33" descr="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566928"/>
            <a:ext cx="1369206" cy="36576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585216" y="2331720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 spc="260">
                <a:solidFill>
                  <a:srgbClr val="76B900"/>
                </a:solidFill>
                <a:latin typeface="Consolas"/>
                <a:ea typeface="Hiragino Sans GB"/>
              </a:rPr>
              <a:t>一份 NVIDIA 公司与产品总览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66928" y="2743200"/>
            <a:ext cx="8595360" cy="20116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5400" b="1" i="0">
                <a:solidFill>
                  <a:srgbClr val="EDF2EE"/>
                </a:solidFill>
                <a:latin typeface="Arial"/>
                <a:ea typeface="Hiragino Sans GB"/>
              </a:rPr>
              <a:t>加速计算</a:t>
            </a:r>
          </a:p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5400" b="1" i="0">
                <a:solidFill>
                  <a:srgbClr val="EDF2EE"/>
                </a:solidFill>
                <a:latin typeface="Arial"/>
                <a:ea typeface="Hiragino Sans GB"/>
              </a:rPr>
              <a:t>的代名词。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85216" y="4443984"/>
            <a:ext cx="2743200" cy="54864"/>
          </a:xfrm>
          <a:prstGeom prst="rect">
            <a:avLst/>
          </a:prstGeom>
          <a:gradFill rotWithShape="1">
            <a:gsLst>
              <a:gs pos="0">
                <a:srgbClr val="76B900"/>
              </a:gs>
              <a:gs pos="100000">
                <a:srgbClr val="07120B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566928" y="4681728"/>
            <a:ext cx="7955279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1550" b="0" i="0">
                <a:solidFill>
                  <a:srgbClr val="94A0A2"/>
                </a:solidFill>
                <a:latin typeface="Arial"/>
                <a:ea typeface="Hiragino Sans GB"/>
              </a:rPr>
              <a:t>从一颗图形芯片，到一座 AI 工厂——一览 NVIDIA 的全栈平台、产品线、商业模式与关键数据。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66928" y="6291072"/>
            <a:ext cx="10058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6C777B"/>
                </a:solidFill>
                <a:latin typeface="Consolas"/>
                <a:ea typeface="Hiragino Sans GB"/>
              </a:rPr>
              <a:t>数据截至 2026 年 7 月   ·   每一项数字均已对照 NVIDIA 财报、新闻稿与行业研究联网核实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E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3894" y="310896"/>
            <a:ext cx="1026904" cy="2743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5216" y="475488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 spc="220">
                <a:solidFill>
                  <a:srgbClr val="2FB6E6"/>
                </a:solidFill>
                <a:latin typeface="Consolas"/>
                <a:ea typeface="Hiragino Sans GB"/>
              </a:rPr>
              <a:t>&gt;_ 支柱二 · 游戏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749808"/>
            <a:ext cx="10070287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DF2EE"/>
                </a:solidFill>
                <a:latin typeface="Arial"/>
                <a:ea typeface="Hiragino Sans GB"/>
              </a:rPr>
              <a:t>GeForce RTX——NVIDIA 的起点，被 AI 重新定义</a:t>
            </a:r>
          </a:p>
        </p:txBody>
      </p:sp>
      <p:sp>
        <p:nvSpPr>
          <p:cNvPr id="6" name="Rectangle 5"/>
          <p:cNvSpPr/>
          <p:nvPr/>
        </p:nvSpPr>
        <p:spPr>
          <a:xfrm>
            <a:off x="585216" y="1243584"/>
            <a:ext cx="2286000" cy="41148"/>
          </a:xfrm>
          <a:prstGeom prst="rect">
            <a:avLst/>
          </a:prstGeom>
          <a:gradFill rotWithShape="1">
            <a:gsLst>
              <a:gs pos="0">
                <a:srgbClr val="2FB6E6"/>
              </a:gs>
              <a:gs pos="100000">
                <a:srgbClr val="0B0E10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66928" y="6492240"/>
            <a:ext cx="59436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C777B"/>
                </a:solidFill>
                <a:latin typeface="Consolas"/>
                <a:ea typeface="Hiragino Sans GB"/>
              </a:rPr>
              <a:t>NVIDIA  ·  公司与产品总览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37215" y="6492240"/>
            <a:ext cx="9601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6C777B"/>
                </a:solidFill>
                <a:latin typeface="Consolas"/>
                <a:ea typeface="Hiragino Sans GB"/>
              </a:rPr>
              <a:t>10 / 16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508760"/>
            <a:ext cx="4572000" cy="3977639"/>
          </a:xfrm>
          <a:prstGeom prst="roundRect">
            <a:avLst>
              <a:gd name="adj" fmla="val 2758"/>
            </a:avLst>
          </a:prstGeom>
          <a:solidFill>
            <a:srgbClr val="141A1E"/>
          </a:solidFill>
          <a:ln w="1270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877824" y="1755648"/>
            <a:ext cx="566928" cy="566928"/>
          </a:xfrm>
          <a:prstGeom prst="roundRect">
            <a:avLst>
              <a:gd name="adj" fmla="val 24000"/>
            </a:avLst>
          </a:prstGeom>
          <a:noFill/>
          <a:ln w="22860">
            <a:solidFill>
              <a:srgbClr val="2FB6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gamepad_2FB6E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225" y="1903049"/>
            <a:ext cx="272125" cy="2721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77824" y="2514600"/>
            <a:ext cx="3950208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94A0A2"/>
                </a:solidFill>
                <a:latin typeface="Consolas"/>
                <a:ea typeface="Hiragino Sans GB"/>
              </a:rPr>
              <a:t>当前一代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77824" y="2761488"/>
            <a:ext cx="3950208" cy="64008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EDF2EE"/>
                </a:solidFill>
                <a:latin typeface="Arial"/>
                <a:ea typeface="Hiragino Sans GB"/>
              </a:rPr>
              <a:t>GeForce RTX 50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77824" y="3310128"/>
            <a:ext cx="3950208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2FB6E6"/>
                </a:solidFill>
                <a:latin typeface="Arial"/>
                <a:ea typeface="Hiragino Sans GB"/>
              </a:rPr>
              <a:t>「Blackwell」架构 · 2025 年 1 月发布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77824" y="3749040"/>
            <a:ext cx="3950208" cy="15544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94A0A2"/>
                </a:solidFill>
                <a:latin typeface="Arial"/>
                <a:ea typeface="Hiragino Sans GB"/>
              </a:rPr>
              <a:t>RTX 50 系列把 Blackwell 架构带给消费者——旗舰 RTX 5090 领衔全系，实时光线追踪与 AI 渲染贯穿整个产品线。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596128" y="1508760"/>
            <a:ext cx="6028639" cy="3977639"/>
          </a:xfrm>
          <a:prstGeom prst="roundRect">
            <a:avLst>
              <a:gd name="adj" fmla="val 2758"/>
            </a:avLst>
          </a:prstGeom>
          <a:solidFill>
            <a:srgbClr val="141A1E"/>
          </a:solidFill>
          <a:ln w="1270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907024" y="1755648"/>
            <a:ext cx="5406847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FB6E6"/>
                </a:solidFill>
                <a:latin typeface="Consolas"/>
                <a:ea typeface="Hiragino Sans GB"/>
              </a:rPr>
              <a:t>像素里的 AI —— DLSS 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07024" y="2066544"/>
            <a:ext cx="5406847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EDF2EE"/>
                </a:solidFill>
                <a:latin typeface="Arial"/>
                <a:ea typeface="Hiragino Sans GB"/>
              </a:rPr>
              <a:t>深度学习超采样（DLSS）用 AI 生成画面帧。DLSS 4 引入多帧生成——每渲染一帧，最多可再生成三帧 AI 画面。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907024" y="3200400"/>
            <a:ext cx="5406847" cy="960120"/>
          </a:xfrm>
          <a:prstGeom prst="roundRect">
            <a:avLst>
              <a:gd name="adj" fmla="val 11428"/>
            </a:avLst>
          </a:prstGeom>
          <a:solidFill>
            <a:srgbClr val="0E1A20"/>
          </a:solidFill>
          <a:ln w="15240">
            <a:solidFill>
              <a:srgbClr val="2FB6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144768" y="3346704"/>
            <a:ext cx="2286000" cy="64008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400" b="1" i="0">
                <a:solidFill>
                  <a:srgbClr val="2FB6E6"/>
                </a:solidFill>
                <a:latin typeface="Arial"/>
                <a:ea typeface="Hiragino Sans GB"/>
              </a:rPr>
              <a:t>最高 8×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39328" y="3346704"/>
            <a:ext cx="2919679" cy="68580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EDF2EE"/>
                </a:solidFill>
                <a:latin typeface="Arial"/>
                <a:ea typeface="Hiragino Sans GB"/>
              </a:rPr>
              <a:t>借助 DLSS 4 多帧生成实现的帧率提升（NVIDIA，CES 2025）。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907024" y="4389120"/>
            <a:ext cx="5406847" cy="9144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94A0A2"/>
                </a:solidFill>
                <a:latin typeface="Arial"/>
                <a:ea typeface="Hiragino Sans GB"/>
              </a:rPr>
              <a:t>游戏业务还支撑着 GeForce NOW 云游戏串流，以及 NVIDIA 的实时图形研究——这块渲染试验田，如今正反哺着 AI 与仿真。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E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3894" y="310896"/>
            <a:ext cx="1026904" cy="2743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5216" y="475488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 spc="220">
                <a:solidFill>
                  <a:srgbClr val="A585F5"/>
                </a:solidFill>
                <a:latin typeface="Consolas"/>
                <a:ea typeface="Hiragino Sans GB"/>
              </a:rPr>
              <a:t>&gt;_ 支柱三 · 专业可视化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749808"/>
            <a:ext cx="10070287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DF2EE"/>
                </a:solidFill>
                <a:latin typeface="Arial"/>
                <a:ea typeface="Hiragino Sans GB"/>
              </a:rPr>
              <a:t>Omniverse——物理世界数字化的地方</a:t>
            </a:r>
          </a:p>
        </p:txBody>
      </p:sp>
      <p:sp>
        <p:nvSpPr>
          <p:cNvPr id="6" name="Rectangle 5"/>
          <p:cNvSpPr/>
          <p:nvPr/>
        </p:nvSpPr>
        <p:spPr>
          <a:xfrm>
            <a:off x="585216" y="1243584"/>
            <a:ext cx="2286000" cy="41148"/>
          </a:xfrm>
          <a:prstGeom prst="rect">
            <a:avLst/>
          </a:prstGeom>
          <a:gradFill rotWithShape="1">
            <a:gsLst>
              <a:gs pos="0">
                <a:srgbClr val="A585F5"/>
              </a:gs>
              <a:gs pos="100000">
                <a:srgbClr val="0B0E10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66928" y="1463040"/>
            <a:ext cx="10070287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94A0A2"/>
                </a:solidFill>
                <a:latin typeface="Arial"/>
                <a:ea typeface="Hiragino Sans GB"/>
              </a:rPr>
              <a:t>RTX PRO 工作站，加上一套面向工业数字孪生与仿真的平台。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6492240"/>
            <a:ext cx="59436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C777B"/>
                </a:solidFill>
                <a:latin typeface="Consolas"/>
                <a:ea typeface="Hiragino Sans GB"/>
              </a:rPr>
              <a:t>NVIDIA  ·  公司与产品总览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37215" y="6492240"/>
            <a:ext cx="9601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6C777B"/>
                </a:solidFill>
                <a:latin typeface="Consolas"/>
                <a:ea typeface="Hiragino Sans GB"/>
              </a:rPr>
              <a:t>11 / 16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49808" y="2185416"/>
            <a:ext cx="2331720" cy="1051560"/>
          </a:xfrm>
          <a:prstGeom prst="roundRect">
            <a:avLst>
              <a:gd name="adj" fmla="val 10434"/>
            </a:avLst>
          </a:prstGeom>
          <a:solidFill>
            <a:srgbClr val="141A1E"/>
          </a:solidFill>
          <a:ln w="1524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59536" y="2331720"/>
            <a:ext cx="2112263" cy="51206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50" b="1" i="0">
                <a:solidFill>
                  <a:srgbClr val="EDF2EE"/>
                </a:solidFill>
                <a:latin typeface="Arial"/>
                <a:ea typeface="Hiragino Sans GB"/>
              </a:rPr>
              <a:t>物理世界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9536" y="2788920"/>
            <a:ext cx="2112263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94A0A2"/>
                </a:solidFill>
                <a:latin typeface="Arial"/>
                <a:ea typeface="Hiragino Sans GB"/>
              </a:rPr>
              <a:t>工厂、机器人、城市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536594" y="2185416"/>
            <a:ext cx="2331720" cy="1051560"/>
          </a:xfrm>
          <a:prstGeom prst="roundRect">
            <a:avLst>
              <a:gd name="adj" fmla="val 10434"/>
            </a:avLst>
          </a:prstGeom>
          <a:solidFill>
            <a:srgbClr val="A585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646322" y="2331720"/>
            <a:ext cx="2112263" cy="51206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50" b="1" i="0">
                <a:solidFill>
                  <a:srgbClr val="0B0E10"/>
                </a:solidFill>
                <a:latin typeface="Arial"/>
                <a:ea typeface="Hiragino Sans GB"/>
              </a:rPr>
              <a:t>数字孪生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46322" y="2788920"/>
            <a:ext cx="2112263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0B0E10"/>
                </a:solidFill>
                <a:latin typeface="Arial"/>
                <a:ea typeface="Hiragino Sans GB"/>
              </a:rPr>
              <a:t>在 Omniverse 中构建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3118103" y="2711196"/>
            <a:ext cx="381915" cy="0"/>
          </a:xfrm>
          <a:prstGeom prst="line">
            <a:avLst/>
          </a:prstGeom>
          <a:ln w="22860">
            <a:solidFill>
              <a:srgbClr val="A585F5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6323380" y="2185416"/>
            <a:ext cx="2331720" cy="1051560"/>
          </a:xfrm>
          <a:prstGeom prst="roundRect">
            <a:avLst>
              <a:gd name="adj" fmla="val 10434"/>
            </a:avLst>
          </a:prstGeom>
          <a:solidFill>
            <a:srgbClr val="141A1E"/>
          </a:solidFill>
          <a:ln w="1524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33108" y="2331720"/>
            <a:ext cx="2112263" cy="51206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50" b="1" i="0">
                <a:solidFill>
                  <a:srgbClr val="EDF2EE"/>
                </a:solidFill>
                <a:latin typeface="Arial"/>
                <a:ea typeface="Hiragino Sans GB"/>
              </a:rPr>
              <a:t>仿真并训练 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33108" y="2788920"/>
            <a:ext cx="2112263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94A0A2"/>
                </a:solidFill>
                <a:latin typeface="Arial"/>
                <a:ea typeface="Hiragino Sans GB"/>
              </a:rPr>
              <a:t>安全地大规模测试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5904890" y="2711196"/>
            <a:ext cx="381914" cy="0"/>
          </a:xfrm>
          <a:prstGeom prst="line">
            <a:avLst/>
          </a:prstGeom>
          <a:ln w="22860">
            <a:solidFill>
              <a:srgbClr val="A585F5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9110167" y="2185416"/>
            <a:ext cx="2331720" cy="1051560"/>
          </a:xfrm>
          <a:prstGeom prst="roundRect">
            <a:avLst>
              <a:gd name="adj" fmla="val 10434"/>
            </a:avLst>
          </a:prstGeom>
          <a:solidFill>
            <a:srgbClr val="141A1E"/>
          </a:solidFill>
          <a:ln w="1524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219895" y="2331720"/>
            <a:ext cx="2112263" cy="51206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50" b="1" i="0">
                <a:solidFill>
                  <a:srgbClr val="EDF2EE"/>
                </a:solidFill>
                <a:latin typeface="Arial"/>
                <a:ea typeface="Hiragino Sans GB"/>
              </a:rPr>
              <a:t>部署回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219895" y="2788920"/>
            <a:ext cx="2112263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94A0A2"/>
                </a:solidFill>
                <a:latin typeface="Arial"/>
                <a:ea typeface="Hiragino Sans GB"/>
              </a:rPr>
              <a:t>真实世界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8691676" y="2711196"/>
            <a:ext cx="381915" cy="0"/>
          </a:xfrm>
          <a:prstGeom prst="line">
            <a:avLst/>
          </a:prstGeom>
          <a:ln w="22860">
            <a:solidFill>
              <a:srgbClr val="A585F5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10276027" y="3236976"/>
            <a:ext cx="0" cy="502920"/>
          </a:xfrm>
          <a:prstGeom prst="line">
            <a:avLst/>
          </a:prstGeom>
          <a:ln w="20320">
            <a:solidFill>
              <a:srgbClr val="A585F5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 flipH="1">
            <a:off x="1915667" y="3739896"/>
            <a:ext cx="8360360" cy="0"/>
          </a:xfrm>
          <a:prstGeom prst="line">
            <a:avLst/>
          </a:prstGeom>
          <a:ln w="20320">
            <a:solidFill>
              <a:srgbClr val="A585F5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 flipV="1">
            <a:off x="1915667" y="3236976"/>
            <a:ext cx="0" cy="502920"/>
          </a:xfrm>
          <a:prstGeom prst="line">
            <a:avLst/>
          </a:prstGeom>
          <a:ln w="20320">
            <a:solidFill>
              <a:srgbClr val="A585F5"/>
            </a:solidFill>
            <a:prstDash val="sysDot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724247" y="3803904"/>
            <a:ext cx="274320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1">
                <a:solidFill>
                  <a:srgbClr val="A585F5"/>
                </a:solidFill>
                <a:latin typeface="Arial"/>
                <a:ea typeface="Hiragino Sans GB"/>
              </a:rPr>
              <a:t>持续仿真闭环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66928" y="4197096"/>
            <a:ext cx="5300319" cy="1234440"/>
          </a:xfrm>
          <a:prstGeom prst="roundRect">
            <a:avLst>
              <a:gd name="adj" fmla="val 8888"/>
            </a:avLst>
          </a:prstGeom>
          <a:solidFill>
            <a:srgbClr val="141A1E"/>
          </a:solidFill>
          <a:ln w="1270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41247" y="4379976"/>
            <a:ext cx="475167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A585F5"/>
                </a:solidFill>
                <a:latin typeface="Consolas"/>
                <a:ea typeface="Hiragino Sans GB"/>
              </a:rPr>
              <a:t>RTX PRO BLACKWELL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41247" y="4672584"/>
            <a:ext cx="4751679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EDF2EE"/>
                </a:solidFill>
                <a:latin typeface="Arial"/>
                <a:ea typeface="Hiragino Sans GB"/>
              </a:rPr>
              <a:t>面向设计、渲染与仿真的专业 GPU——RTX PRO 6000 配备 96 GB 显存，胜任最庞大的场景与模型。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324447" y="4197096"/>
            <a:ext cx="5300319" cy="1234440"/>
          </a:xfrm>
          <a:prstGeom prst="roundRect">
            <a:avLst>
              <a:gd name="adj" fmla="val 8888"/>
            </a:avLst>
          </a:prstGeom>
          <a:solidFill>
            <a:srgbClr val="141A1E"/>
          </a:solidFill>
          <a:ln w="1270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98767" y="4379976"/>
            <a:ext cx="475167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A585F5"/>
                </a:solidFill>
                <a:latin typeface="Consolas"/>
                <a:ea typeface="Hiragino Sans GB"/>
              </a:rPr>
              <a:t>为何重要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598767" y="4672584"/>
            <a:ext cx="4751679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EDF2EE"/>
                </a:solidFill>
                <a:latin typeface="Arial"/>
                <a:ea typeface="Hiragino Sans GB"/>
              </a:rPr>
              <a:t>数字孪生让工业界在真正动工之前，就先在仿真中测试机器人、工厂与产品——这正是『物理 AI』的基础。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E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3894" y="310896"/>
            <a:ext cx="1026904" cy="2743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5216" y="475488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 spc="220">
                <a:solidFill>
                  <a:srgbClr val="F2A93B"/>
                </a:solidFill>
                <a:latin typeface="Consolas"/>
                <a:ea typeface="Hiragino Sans GB"/>
              </a:rPr>
              <a:t>&gt;_ 支柱四 · 汽车与机器人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749808"/>
            <a:ext cx="10070287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DF2EE"/>
                </a:solidFill>
                <a:latin typeface="Arial"/>
                <a:ea typeface="Hiragino Sans GB"/>
              </a:rPr>
              <a:t>一套平台，服务所有会动的机器</a:t>
            </a:r>
          </a:p>
        </p:txBody>
      </p:sp>
      <p:sp>
        <p:nvSpPr>
          <p:cNvPr id="6" name="Rectangle 5"/>
          <p:cNvSpPr/>
          <p:nvPr/>
        </p:nvSpPr>
        <p:spPr>
          <a:xfrm>
            <a:off x="585216" y="1243584"/>
            <a:ext cx="2286000" cy="41148"/>
          </a:xfrm>
          <a:prstGeom prst="rect">
            <a:avLst/>
          </a:prstGeom>
          <a:gradFill rotWithShape="1">
            <a:gsLst>
              <a:gs pos="0">
                <a:srgbClr val="F2A93B"/>
              </a:gs>
              <a:gs pos="100000">
                <a:srgbClr val="0B0E10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66928" y="6492240"/>
            <a:ext cx="59436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C777B"/>
                </a:solidFill>
                <a:latin typeface="Consolas"/>
                <a:ea typeface="Hiragino Sans GB"/>
              </a:rPr>
              <a:t>NVIDIA  ·  公司与产品总览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37215" y="6492240"/>
            <a:ext cx="9601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6C777B"/>
                </a:solidFill>
                <a:latin typeface="Consolas"/>
                <a:ea typeface="Hiragino Sans GB"/>
              </a:rPr>
              <a:t>12 / 16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600200"/>
            <a:ext cx="11057839" cy="1170432"/>
          </a:xfrm>
          <a:prstGeom prst="roundRect">
            <a:avLst>
              <a:gd name="adj" fmla="val 9375"/>
            </a:avLst>
          </a:prstGeom>
          <a:solidFill>
            <a:srgbClr val="141A1E"/>
          </a:solidFill>
          <a:ln w="1270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94944" y="1728216"/>
            <a:ext cx="64008" cy="91440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932688" y="1901952"/>
            <a:ext cx="566928" cy="566928"/>
          </a:xfrm>
          <a:prstGeom prst="roundRect">
            <a:avLst>
              <a:gd name="adj" fmla="val 24000"/>
            </a:avLst>
          </a:prstGeom>
          <a:noFill/>
          <a:ln w="21590">
            <a:solidFill>
              <a:srgbClr val="F2A9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robot_F2A93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089" y="2049353"/>
            <a:ext cx="272125" cy="2721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755648" y="1819656"/>
            <a:ext cx="2743200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 i="0">
                <a:solidFill>
                  <a:srgbClr val="EDF2EE"/>
                </a:solidFill>
                <a:latin typeface="Arial"/>
                <a:ea typeface="Hiragino Sans GB"/>
              </a:rPr>
              <a:t>Isaac 与 GR00T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55648" y="2167128"/>
            <a:ext cx="27432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F2A93B"/>
                </a:solidFill>
                <a:latin typeface="Consolas"/>
                <a:ea typeface="Hiragino Sans GB"/>
              </a:rPr>
              <a:t>机器人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73168" y="1600200"/>
            <a:ext cx="6577279" cy="117043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94A0A2"/>
                </a:solidFill>
                <a:latin typeface="Arial"/>
                <a:ea typeface="Hiragino Sans GB"/>
              </a:rPr>
              <a:t>面向人形与工业机器人的基础模型、仿真与合成数据。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66928" y="3026664"/>
            <a:ext cx="11057839" cy="1170432"/>
          </a:xfrm>
          <a:prstGeom prst="roundRect">
            <a:avLst>
              <a:gd name="adj" fmla="val 9375"/>
            </a:avLst>
          </a:prstGeom>
          <a:solidFill>
            <a:srgbClr val="141A1E"/>
          </a:solidFill>
          <a:ln w="1270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94944" y="3154680"/>
            <a:ext cx="64008" cy="91440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932688" y="3328416"/>
            <a:ext cx="566928" cy="566928"/>
          </a:xfrm>
          <a:prstGeom prst="roundRect">
            <a:avLst>
              <a:gd name="adj" fmla="val 24000"/>
            </a:avLst>
          </a:prstGeom>
          <a:noFill/>
          <a:ln w="21590">
            <a:solidFill>
              <a:srgbClr val="F2A9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chip_F2A93B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0089" y="3475817"/>
            <a:ext cx="272125" cy="27212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755648" y="3246120"/>
            <a:ext cx="2743200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 i="0">
                <a:solidFill>
                  <a:srgbClr val="EDF2EE"/>
                </a:solidFill>
                <a:latin typeface="Arial"/>
                <a:ea typeface="Hiragino Sans GB"/>
              </a:rPr>
              <a:t>Jetson Thor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755648" y="3593592"/>
            <a:ext cx="27432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F2A93B"/>
                </a:solidFill>
                <a:latin typeface="Consolas"/>
                <a:ea typeface="Hiragino Sans GB"/>
              </a:rPr>
              <a:t>边缘 AI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773168" y="3026664"/>
            <a:ext cx="6577279" cy="117043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94A0A2"/>
                </a:solidFill>
                <a:latin typeface="Arial"/>
                <a:ea typeface="Hiragino Sans GB"/>
              </a:rPr>
              <a:t>为边缘自主机器提供 Blackwell 级的端侧算力。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66928" y="4453128"/>
            <a:ext cx="11057839" cy="1170432"/>
          </a:xfrm>
          <a:prstGeom prst="roundRect">
            <a:avLst>
              <a:gd name="adj" fmla="val 9375"/>
            </a:avLst>
          </a:prstGeom>
          <a:solidFill>
            <a:srgbClr val="141A1E"/>
          </a:solidFill>
          <a:ln w="1270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94944" y="4581144"/>
            <a:ext cx="64008" cy="91440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932688" y="4754880"/>
            <a:ext cx="566928" cy="566928"/>
          </a:xfrm>
          <a:prstGeom prst="roundRect">
            <a:avLst>
              <a:gd name="adj" fmla="val 24000"/>
            </a:avLst>
          </a:prstGeom>
          <a:noFill/>
          <a:ln w="21590">
            <a:solidFill>
              <a:srgbClr val="F2A9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6" name="Picture 25" descr="car_F2A93B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0089" y="4902281"/>
            <a:ext cx="272125" cy="272125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755648" y="4672584"/>
            <a:ext cx="2743200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 i="0">
                <a:solidFill>
                  <a:srgbClr val="EDF2EE"/>
                </a:solidFill>
                <a:latin typeface="Arial"/>
                <a:ea typeface="Hiragino Sans GB"/>
              </a:rPr>
              <a:t>DRIVE —— Orin 与 Thor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755648" y="5020056"/>
            <a:ext cx="27432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F2A93B"/>
                </a:solidFill>
                <a:latin typeface="Consolas"/>
                <a:ea typeface="Hiragino Sans GB"/>
              </a:rPr>
              <a:t>汽车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773168" y="4453128"/>
            <a:ext cx="6577279" cy="117043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94A0A2"/>
                </a:solidFill>
                <a:latin typeface="Arial"/>
                <a:ea typeface="Hiragino Sans GB"/>
              </a:rPr>
              <a:t>面向辅助与自动驾驶的车载 AI 计算平台；量产合作伙伴包括丰田。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6928" y="5678423"/>
            <a:ext cx="1105783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1">
                <a:solidFill>
                  <a:srgbClr val="94A0A2"/>
                </a:solidFill>
                <a:latin typeface="Arial"/>
                <a:ea typeface="Hiragino Sans GB"/>
              </a:rPr>
              <a:t>同一套 CUDA + 仿真底座，从数据中心一路贯穿到机器人——NVIDIA 称之为『物理 AI』。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2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3894" y="310896"/>
            <a:ext cx="1026904" cy="2743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5216" y="475488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 spc="220">
                <a:solidFill>
                  <a:srgbClr val="76B900"/>
                </a:solidFill>
                <a:latin typeface="Consolas"/>
                <a:ea typeface="Hiragino Sans GB"/>
              </a:rPr>
              <a:t>&gt;_ 护城河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749808"/>
            <a:ext cx="10070287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DF2EE"/>
                </a:solidFill>
                <a:latin typeface="Arial"/>
                <a:ea typeface="Hiragino Sans GB"/>
              </a:rPr>
              <a:t>硬件卖出芯片，软件留住客户</a:t>
            </a:r>
          </a:p>
        </p:txBody>
      </p:sp>
      <p:sp>
        <p:nvSpPr>
          <p:cNvPr id="6" name="Rectangle 5"/>
          <p:cNvSpPr/>
          <p:nvPr/>
        </p:nvSpPr>
        <p:spPr>
          <a:xfrm>
            <a:off x="585216" y="1243584"/>
            <a:ext cx="2286000" cy="41148"/>
          </a:xfrm>
          <a:prstGeom prst="rect">
            <a:avLst/>
          </a:prstGeom>
          <a:gradFill rotWithShape="1">
            <a:gsLst>
              <a:gs pos="0">
                <a:srgbClr val="76B900"/>
              </a:gs>
              <a:gs pos="100000">
                <a:srgbClr val="0B0E10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66928" y="6492240"/>
            <a:ext cx="59436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C777B"/>
                </a:solidFill>
                <a:latin typeface="Consolas"/>
                <a:ea typeface="Hiragino Sans GB"/>
              </a:rPr>
              <a:t>NVIDIA  ·  公司与产品总览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37215" y="6492240"/>
            <a:ext cx="9601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6C777B"/>
                </a:solidFill>
                <a:latin typeface="Consolas"/>
                <a:ea typeface="Hiragino Sans GB"/>
              </a:rPr>
              <a:t>13 / 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5216" y="1783080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 spc="150">
                <a:solidFill>
                  <a:srgbClr val="9BE01E"/>
                </a:solidFill>
                <a:latin typeface="Consolas"/>
                <a:ea typeface="Hiragino Sans GB"/>
              </a:rPr>
              <a:t>CUDA · 始于 2006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928" y="2066544"/>
            <a:ext cx="4846320" cy="91440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4800" b="1" i="0">
                <a:solidFill>
                  <a:srgbClr val="EDF2EE"/>
                </a:solidFill>
                <a:latin typeface="Arial"/>
                <a:ea typeface="Hiragino Sans GB"/>
              </a:rPr>
              <a:t>约 600 万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6928" y="2944368"/>
            <a:ext cx="4846320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9BE01E"/>
                </a:solidFill>
                <a:latin typeface="Arial"/>
                <a:ea typeface="Hiragino Sans GB"/>
              </a:rPr>
              <a:t>开发者构建于 CUDA 之上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6928" y="3383280"/>
            <a:ext cx="4846320" cy="13716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94A0A2"/>
                </a:solidFill>
                <a:latin typeface="Arial"/>
                <a:ea typeface="Hiragino Sans GB"/>
              </a:rPr>
              <a:t>近二十年积累的 GPU 加速库、框架优化与工具，覆盖 200 多个国家和地区（NVIDIA，GTC 2025）。每一个主流 AI 框架都在 NVIDIA 上跑得最好，这让迁移代价高昂。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6928" y="4892040"/>
            <a:ext cx="4846320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1">
                <a:solidFill>
                  <a:srgbClr val="6C777B"/>
                </a:solidFill>
                <a:latin typeface="Arial"/>
                <a:ea typeface="Hiragino Sans GB"/>
              </a:rPr>
              <a:t>对手不是没有替代品——AMD ROCm、Intel oneAPI——但没有这套生态。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961888" y="1737360"/>
            <a:ext cx="5662879" cy="786384"/>
          </a:xfrm>
          <a:prstGeom prst="roundRect">
            <a:avLst>
              <a:gd name="adj" fmla="val 11627"/>
            </a:avLst>
          </a:prstGeom>
          <a:solidFill>
            <a:srgbClr val="141A1E"/>
          </a:solidFill>
          <a:ln w="13970">
            <a:solidFill>
              <a:srgbClr val="76B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217920" y="1865376"/>
            <a:ext cx="5150815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EDF2EE"/>
                </a:solidFill>
                <a:latin typeface="Arial"/>
                <a:ea typeface="Hiragino Sans GB"/>
              </a:rPr>
              <a:t>NIM 与 AI Enterprise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17920" y="2176272"/>
            <a:ext cx="5150815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94A0A2"/>
                </a:solidFill>
                <a:latin typeface="Arial"/>
                <a:ea typeface="Hiragino Sans GB"/>
              </a:rPr>
              <a:t>可部署的推理微服务 + 支持服务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961888" y="2670048"/>
            <a:ext cx="5662879" cy="786384"/>
          </a:xfrm>
          <a:prstGeom prst="roundRect">
            <a:avLst>
              <a:gd name="adj" fmla="val 11627"/>
            </a:avLst>
          </a:prstGeom>
          <a:solidFill>
            <a:srgbClr val="141A1E"/>
          </a:solidFill>
          <a:ln w="13970">
            <a:solidFill>
              <a:srgbClr val="76B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217920" y="2798064"/>
            <a:ext cx="5150815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EDF2EE"/>
                </a:solidFill>
                <a:latin typeface="Arial"/>
                <a:ea typeface="Hiragino Sans GB"/>
              </a:rPr>
              <a:t>CUDA-X 库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0" y="3108960"/>
            <a:ext cx="5150815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94A0A2"/>
                </a:solidFill>
                <a:latin typeface="Arial"/>
                <a:ea typeface="Hiragino Sans GB"/>
              </a:rPr>
              <a:t>cuDNN、cuBLAS、NCCL、cuOpt、RAPIDS…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961888" y="3602736"/>
            <a:ext cx="5662879" cy="786384"/>
          </a:xfrm>
          <a:prstGeom prst="roundRect">
            <a:avLst>
              <a:gd name="adj" fmla="val 11627"/>
            </a:avLst>
          </a:prstGeom>
          <a:solidFill>
            <a:srgbClr val="141A1E"/>
          </a:solidFill>
          <a:ln w="13970">
            <a:solidFill>
              <a:srgbClr val="76B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217920" y="3730752"/>
            <a:ext cx="5150815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EDF2EE"/>
                </a:solidFill>
                <a:latin typeface="Arial"/>
                <a:ea typeface="Hiragino Sans GB"/>
              </a:rPr>
              <a:t>框架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17920" y="4041648"/>
            <a:ext cx="5150815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94A0A2"/>
                </a:solidFill>
                <a:latin typeface="Arial"/>
                <a:ea typeface="Hiragino Sans GB"/>
              </a:rPr>
              <a:t>PyTorch 与 TensorFlow，为 NVIDIA 调优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961888" y="4535424"/>
            <a:ext cx="5662879" cy="786384"/>
          </a:xfrm>
          <a:prstGeom prst="roundRect">
            <a:avLst>
              <a:gd name="adj" fmla="val 11627"/>
            </a:avLst>
          </a:prstGeom>
          <a:solidFill>
            <a:srgbClr val="76B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217920" y="4663440"/>
            <a:ext cx="5150815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0B0E10"/>
                </a:solidFill>
                <a:latin typeface="Arial"/>
                <a:ea typeface="Hiragino Sans GB"/>
              </a:rPr>
              <a:t>CUDA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217920" y="4974336"/>
            <a:ext cx="5150815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0B0E10"/>
                </a:solidFill>
                <a:latin typeface="Arial"/>
                <a:ea typeface="Hiragino Sans GB"/>
              </a:rPr>
              <a:t>并行计算的基石（2006）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E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3894" y="310896"/>
            <a:ext cx="1026904" cy="2743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5216" y="475488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 spc="220">
                <a:solidFill>
                  <a:srgbClr val="76B900"/>
                </a:solidFill>
                <a:latin typeface="Consolas"/>
                <a:ea typeface="Hiragino Sans GB"/>
              </a:rPr>
              <a:t>&gt;_ 竞争格局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749808"/>
            <a:ext cx="10070287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DF2EE"/>
                </a:solidFill>
                <a:latin typeface="Arial"/>
                <a:ea typeface="Hiragino Sans GB"/>
              </a:rPr>
              <a:t>当下一家独大——但真正的挑战者正在成形</a:t>
            </a:r>
          </a:p>
        </p:txBody>
      </p:sp>
      <p:sp>
        <p:nvSpPr>
          <p:cNvPr id="6" name="Rectangle 5"/>
          <p:cNvSpPr/>
          <p:nvPr/>
        </p:nvSpPr>
        <p:spPr>
          <a:xfrm>
            <a:off x="585216" y="1243584"/>
            <a:ext cx="2286000" cy="41148"/>
          </a:xfrm>
          <a:prstGeom prst="rect">
            <a:avLst/>
          </a:prstGeom>
          <a:gradFill rotWithShape="1">
            <a:gsLst>
              <a:gs pos="0">
                <a:srgbClr val="76B900"/>
              </a:gs>
              <a:gs pos="100000">
                <a:srgbClr val="0B0E10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66928" y="6492240"/>
            <a:ext cx="59436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C777B"/>
                </a:solidFill>
                <a:latin typeface="Consolas"/>
                <a:ea typeface="Hiragino Sans GB"/>
              </a:rPr>
              <a:t>NVIDIA  ·  公司与产品总览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37215" y="6492240"/>
            <a:ext cx="9601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6C777B"/>
                </a:solidFill>
                <a:latin typeface="Consolas"/>
                <a:ea typeface="Hiragino Sans GB"/>
              </a:rPr>
              <a:t>14 / 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554480"/>
            <a:ext cx="56692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9BE01E"/>
                </a:solidFill>
                <a:latin typeface="Consolas"/>
                <a:ea typeface="Hiragino Sans GB"/>
              </a:rPr>
              <a:t>市场份额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928" y="2103120"/>
            <a:ext cx="3931920" cy="310896"/>
          </a:xfrm>
          <a:prstGeom prst="rect">
            <a:avLst/>
          </a:prstGeom>
          <a:noFill/>
          <a:ln/>
        </p:spPr>
        <p:txBody>
          <a:bodyPr wrap="square" anchor="b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94A0A2"/>
                </a:solidFill>
                <a:latin typeface="Arial"/>
                <a:ea typeface="Hiragino Sans GB"/>
              </a:rPr>
              <a:t>独立桌面 GPU（Jon Peddie Research，2025 Q4）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414016"/>
            <a:ext cx="3931920" cy="292608"/>
          </a:xfrm>
          <a:prstGeom prst="roundRect">
            <a:avLst>
              <a:gd name="adj" fmla="val 50000"/>
            </a:avLst>
          </a:prstGeom>
          <a:solidFill>
            <a:srgbClr val="1B22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66928" y="2414016"/>
            <a:ext cx="3696004" cy="292608"/>
          </a:xfrm>
          <a:prstGeom prst="roundRect">
            <a:avLst>
              <a:gd name="adj" fmla="val 50000"/>
            </a:avLst>
          </a:prstGeom>
          <a:solidFill>
            <a:srgbClr val="76B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81728" y="2414016"/>
            <a:ext cx="2377440" cy="29260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EDF2EE"/>
                </a:solidFill>
                <a:latin typeface="Arial"/>
                <a:ea typeface="Hiragino Sans GB"/>
              </a:rPr>
              <a:t>94</a:t>
            </a:r>
            <a:r>
              <a:rPr sz="1100" b="1" i="0">
                <a:solidFill>
                  <a:srgbClr val="94A0A2"/>
                </a:solidFill>
                <a:latin typeface="Arial"/>
                <a:ea typeface="Hiragino Sans GB"/>
              </a:rPr>
              <a:t> 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66928" y="3154680"/>
            <a:ext cx="3931920" cy="310896"/>
          </a:xfrm>
          <a:prstGeom prst="rect">
            <a:avLst/>
          </a:prstGeom>
          <a:noFill/>
          <a:ln/>
        </p:spPr>
        <p:txBody>
          <a:bodyPr wrap="square" anchor="b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94A0A2"/>
                </a:solidFill>
                <a:latin typeface="Arial"/>
                <a:ea typeface="Hiragino Sans GB"/>
              </a:rPr>
              <a:t>数据中心 AI 加速器（行业估算）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3465576"/>
            <a:ext cx="3931920" cy="292608"/>
          </a:xfrm>
          <a:prstGeom prst="roundRect">
            <a:avLst>
              <a:gd name="adj" fmla="val 50000"/>
            </a:avLst>
          </a:prstGeom>
          <a:solidFill>
            <a:srgbClr val="1B22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566928" y="3465576"/>
            <a:ext cx="3342132" cy="292608"/>
          </a:xfrm>
          <a:prstGeom prst="roundRect">
            <a:avLst>
              <a:gd name="adj" fmla="val 50000"/>
            </a:avLst>
          </a:prstGeom>
          <a:solidFill>
            <a:srgbClr val="76B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681728" y="3465576"/>
            <a:ext cx="1828800" cy="29260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EDF2EE"/>
                </a:solidFill>
                <a:latin typeface="Arial"/>
                <a:ea typeface="Hiragino Sans GB"/>
              </a:rPr>
              <a:t>~80–90</a:t>
            </a:r>
            <a:r>
              <a:rPr sz="1100" b="1" i="0">
                <a:solidFill>
                  <a:srgbClr val="94A0A2"/>
                </a:solidFill>
                <a:latin typeface="Arial"/>
                <a:ea typeface="Hiragino Sans GB"/>
              </a:rPr>
              <a:t> 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6928" y="3840480"/>
            <a:ext cx="566928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1">
                <a:solidFill>
                  <a:srgbClr val="6C777B"/>
                </a:solidFill>
                <a:latin typeface="Arial"/>
                <a:ea typeface="Hiragino Sans GB"/>
              </a:rPr>
              <a:t>AI 加速器市场份额为估算值（无干净的公开数字），且预计会随对手放量而回落——因此这里仅作定性呈现。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01968" y="1554480"/>
            <a:ext cx="502279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2A93B"/>
                </a:solidFill>
                <a:latin typeface="Consolas"/>
                <a:ea typeface="Hiragino Sans GB"/>
              </a:rPr>
              <a:t>挑战者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601968" y="2011680"/>
            <a:ext cx="5022799" cy="1051560"/>
          </a:xfrm>
          <a:prstGeom prst="roundRect">
            <a:avLst>
              <a:gd name="adj" fmla="val 10434"/>
            </a:avLst>
          </a:prstGeom>
          <a:solidFill>
            <a:srgbClr val="141A1E"/>
          </a:solidFill>
          <a:ln w="1270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729984" y="2139696"/>
            <a:ext cx="54864" cy="795527"/>
          </a:xfrm>
          <a:prstGeom prst="rect">
            <a:avLst/>
          </a:prstGeom>
          <a:solidFill>
            <a:srgbClr val="7C8A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912864" y="2157984"/>
            <a:ext cx="4474159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EDF2EE"/>
                </a:solidFill>
                <a:latin typeface="Arial"/>
                <a:ea typeface="Hiragino Sans GB"/>
              </a:rPr>
              <a:t>AMD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912864" y="2487168"/>
            <a:ext cx="4474159" cy="5029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94A0A2"/>
                </a:solidFill>
                <a:latin typeface="Arial"/>
                <a:ea typeface="Hiragino Sans GB"/>
              </a:rPr>
              <a:t>Instinct MI300X / MI350（数据中心） · Radeon（游戏）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601968" y="3191256"/>
            <a:ext cx="5022799" cy="1051560"/>
          </a:xfrm>
          <a:prstGeom prst="roundRect">
            <a:avLst>
              <a:gd name="adj" fmla="val 10434"/>
            </a:avLst>
          </a:prstGeom>
          <a:solidFill>
            <a:srgbClr val="141A1E"/>
          </a:solidFill>
          <a:ln w="1270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729984" y="3319272"/>
            <a:ext cx="54864" cy="795527"/>
          </a:xfrm>
          <a:prstGeom prst="rect">
            <a:avLst/>
          </a:prstGeom>
          <a:solidFill>
            <a:srgbClr val="7C8A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912864" y="3337560"/>
            <a:ext cx="4474159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EDF2EE"/>
                </a:solidFill>
                <a:latin typeface="Arial"/>
                <a:ea typeface="Hiragino Sans GB"/>
              </a:rPr>
              <a:t>Intel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912864" y="3666744"/>
            <a:ext cx="4474159" cy="5029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94A0A2"/>
                </a:solidFill>
                <a:latin typeface="Arial"/>
                <a:ea typeface="Hiragino Sans GB"/>
              </a:rPr>
              <a:t>Gaudi 3 AI 加速器 · Arc GPU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601968" y="4370832"/>
            <a:ext cx="5022799" cy="1051560"/>
          </a:xfrm>
          <a:prstGeom prst="roundRect">
            <a:avLst>
              <a:gd name="adj" fmla="val 10434"/>
            </a:avLst>
          </a:prstGeom>
          <a:solidFill>
            <a:srgbClr val="141A1E"/>
          </a:solidFill>
          <a:ln w="1270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6729984" y="4498848"/>
            <a:ext cx="54864" cy="795527"/>
          </a:xfrm>
          <a:prstGeom prst="rect">
            <a:avLst/>
          </a:prstGeom>
          <a:solidFill>
            <a:srgbClr val="7C8A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912864" y="4517136"/>
            <a:ext cx="4474159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EDF2EE"/>
                </a:solidFill>
                <a:latin typeface="Arial"/>
                <a:ea typeface="Hiragino Sans GB"/>
              </a:rPr>
              <a:t>自研芯片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912864" y="4846320"/>
            <a:ext cx="4474159" cy="5029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94A0A2"/>
                </a:solidFill>
                <a:latin typeface="Arial"/>
                <a:ea typeface="Hiragino Sans GB"/>
              </a:rPr>
              <a:t>Google TPU · AWS Trainium · Microsoft Maia——超大规模云厂商自研芯片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E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3894" y="310896"/>
            <a:ext cx="1026904" cy="2743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5216" y="475488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 spc="220">
                <a:solidFill>
                  <a:srgbClr val="76B900"/>
                </a:solidFill>
                <a:latin typeface="Consolas"/>
                <a:ea typeface="Hiragino Sans GB"/>
              </a:rPr>
              <a:t>&gt;_ 关键数据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749808"/>
            <a:ext cx="10070287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DF2EE"/>
                </a:solidFill>
                <a:latin typeface="Arial"/>
                <a:ea typeface="Hiragino Sans GB"/>
              </a:rPr>
              <a:t>六个数字看懂这门生意</a:t>
            </a:r>
          </a:p>
        </p:txBody>
      </p:sp>
      <p:sp>
        <p:nvSpPr>
          <p:cNvPr id="6" name="Rectangle 5"/>
          <p:cNvSpPr/>
          <p:nvPr/>
        </p:nvSpPr>
        <p:spPr>
          <a:xfrm>
            <a:off x="585216" y="1243584"/>
            <a:ext cx="2286000" cy="41148"/>
          </a:xfrm>
          <a:prstGeom prst="rect">
            <a:avLst/>
          </a:prstGeom>
          <a:gradFill rotWithShape="1">
            <a:gsLst>
              <a:gs pos="0">
                <a:srgbClr val="76B900"/>
              </a:gs>
              <a:gs pos="100000">
                <a:srgbClr val="0B0E10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66928" y="1463040"/>
            <a:ext cx="10070287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94A0A2"/>
                </a:solidFill>
                <a:latin typeface="Arial"/>
                <a:ea typeface="Hiragino Sans GB"/>
              </a:rPr>
              <a:t>2026 财年结束于 2026 年 1 月 25 日 · 最新季度为 FY2027 Q1（2026 年 4 月）。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6492240"/>
            <a:ext cx="59436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C777B"/>
                </a:solidFill>
                <a:latin typeface="Consolas"/>
                <a:ea typeface="Hiragino Sans GB"/>
              </a:rPr>
              <a:t>NVIDIA  ·  公司与产品总览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37215" y="6492240"/>
            <a:ext cx="9601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6C777B"/>
                </a:solidFill>
                <a:latin typeface="Consolas"/>
                <a:ea typeface="Hiragino Sans GB"/>
              </a:rPr>
              <a:t>15 / 16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1956816"/>
            <a:ext cx="3442106" cy="1737360"/>
          </a:xfrm>
          <a:prstGeom prst="roundRect">
            <a:avLst>
              <a:gd name="adj" fmla="val 6315"/>
            </a:avLst>
          </a:prstGeom>
          <a:solidFill>
            <a:srgbClr val="141A1E"/>
          </a:solidFill>
          <a:ln w="1270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2121408"/>
            <a:ext cx="73152" cy="1408176"/>
          </a:xfrm>
          <a:prstGeom prst="rect">
            <a:avLst/>
          </a:prstGeom>
          <a:solidFill>
            <a:srgbClr val="76B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77824" y="2212848"/>
            <a:ext cx="2984906" cy="73152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 i="0">
                <a:solidFill>
                  <a:srgbClr val="EDF2EE"/>
                </a:solidFill>
                <a:latin typeface="Arial"/>
                <a:ea typeface="Hiragino Sans GB"/>
              </a:rPr>
              <a:t>$215.9B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77824" y="2980944"/>
            <a:ext cx="2984906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EDF2EE"/>
                </a:solidFill>
                <a:latin typeface="Arial"/>
                <a:ea typeface="Hiragino Sans GB"/>
              </a:rPr>
              <a:t>FY2026 营收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77824" y="3291840"/>
            <a:ext cx="2984906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A0CD53"/>
                </a:solidFill>
                <a:latin typeface="Consolas"/>
                <a:ea typeface="Hiragino Sans GB"/>
              </a:rPr>
              <a:t>同比 +65%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374794" y="1956816"/>
            <a:ext cx="3442106" cy="1737360"/>
          </a:xfrm>
          <a:prstGeom prst="roundRect">
            <a:avLst>
              <a:gd name="adj" fmla="val 6315"/>
            </a:avLst>
          </a:prstGeom>
          <a:solidFill>
            <a:srgbClr val="141A1E"/>
          </a:solidFill>
          <a:ln w="1270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374794" y="2121408"/>
            <a:ext cx="73152" cy="1408176"/>
          </a:xfrm>
          <a:prstGeom prst="rect">
            <a:avLst/>
          </a:prstGeom>
          <a:solidFill>
            <a:srgbClr val="76B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685690" y="2212848"/>
            <a:ext cx="2984906" cy="73152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 i="0">
                <a:solidFill>
                  <a:srgbClr val="EDF2EE"/>
                </a:solidFill>
                <a:latin typeface="Arial"/>
                <a:ea typeface="Hiragino Sans GB"/>
              </a:rPr>
              <a:t>$193.7B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85690" y="2980944"/>
            <a:ext cx="2984906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EDF2EE"/>
                </a:solidFill>
                <a:latin typeface="Arial"/>
                <a:ea typeface="Hiragino Sans GB"/>
              </a:rPr>
              <a:t>FY2026 数据中心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85690" y="3291840"/>
            <a:ext cx="2984906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A0CD53"/>
                </a:solidFill>
                <a:latin typeface="Consolas"/>
                <a:ea typeface="Hiragino Sans GB"/>
              </a:rPr>
              <a:t>约占营收 90%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182660" y="1956816"/>
            <a:ext cx="3442106" cy="1737360"/>
          </a:xfrm>
          <a:prstGeom prst="roundRect">
            <a:avLst>
              <a:gd name="adj" fmla="val 6315"/>
            </a:avLst>
          </a:prstGeom>
          <a:solidFill>
            <a:srgbClr val="141A1E"/>
          </a:solidFill>
          <a:ln w="1270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8182660" y="2121408"/>
            <a:ext cx="73152" cy="1408176"/>
          </a:xfrm>
          <a:prstGeom prst="rect">
            <a:avLst/>
          </a:prstGeom>
          <a:solidFill>
            <a:srgbClr val="76B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493556" y="2212848"/>
            <a:ext cx="2984906" cy="73152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 i="0">
                <a:solidFill>
                  <a:srgbClr val="EDF2EE"/>
                </a:solidFill>
                <a:latin typeface="Arial"/>
                <a:ea typeface="Hiragino Sans GB"/>
              </a:rPr>
              <a:t>$81.6B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93556" y="2980944"/>
            <a:ext cx="2984906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EDF2EE"/>
                </a:solidFill>
                <a:latin typeface="Arial"/>
                <a:ea typeface="Hiragino Sans GB"/>
              </a:rPr>
              <a:t>FY2027 Q1 营收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493556" y="3291840"/>
            <a:ext cx="2984906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A0CD53"/>
                </a:solidFill>
                <a:latin typeface="Consolas"/>
                <a:ea typeface="Hiragino Sans GB"/>
              </a:rPr>
              <a:t>单季，同比 +85%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66928" y="4005072"/>
            <a:ext cx="3442106" cy="1737360"/>
          </a:xfrm>
          <a:prstGeom prst="roundRect">
            <a:avLst>
              <a:gd name="adj" fmla="val 6315"/>
            </a:avLst>
          </a:prstGeom>
          <a:solidFill>
            <a:srgbClr val="141A1E"/>
          </a:solidFill>
          <a:ln w="1270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566928" y="4169664"/>
            <a:ext cx="73152" cy="1408176"/>
          </a:xfrm>
          <a:prstGeom prst="rect">
            <a:avLst/>
          </a:prstGeom>
          <a:solidFill>
            <a:srgbClr val="76B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77824" y="4261104"/>
            <a:ext cx="2984906" cy="73152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 i="0">
                <a:solidFill>
                  <a:srgbClr val="EDF2EE"/>
                </a:solidFill>
                <a:latin typeface="Arial"/>
                <a:ea typeface="Hiragino Sans GB"/>
              </a:rPr>
              <a:t>$120.1B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77824" y="5029200"/>
            <a:ext cx="2984906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EDF2EE"/>
                </a:solidFill>
                <a:latin typeface="Arial"/>
                <a:ea typeface="Hiragino Sans GB"/>
              </a:rPr>
              <a:t>FY2026 净利润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77824" y="5340096"/>
            <a:ext cx="2984906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A0CD53"/>
                </a:solidFill>
                <a:latin typeface="Consolas"/>
                <a:ea typeface="Hiragino Sans GB"/>
              </a:rPr>
              <a:t>毛利率约 71%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374794" y="4005072"/>
            <a:ext cx="3442106" cy="1737360"/>
          </a:xfrm>
          <a:prstGeom prst="roundRect">
            <a:avLst>
              <a:gd name="adj" fmla="val 6315"/>
            </a:avLst>
          </a:prstGeom>
          <a:solidFill>
            <a:srgbClr val="141A1E"/>
          </a:solidFill>
          <a:ln w="1270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4374794" y="4169664"/>
            <a:ext cx="73152" cy="1408176"/>
          </a:xfrm>
          <a:prstGeom prst="rect">
            <a:avLst/>
          </a:prstGeom>
          <a:solidFill>
            <a:srgbClr val="76B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685690" y="4261104"/>
            <a:ext cx="2984906" cy="73152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 i="0">
                <a:solidFill>
                  <a:srgbClr val="EDF2EE"/>
                </a:solidFill>
                <a:latin typeface="Arial"/>
                <a:ea typeface="Hiragino Sans GB"/>
              </a:rPr>
              <a:t>$18.5B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685690" y="5029200"/>
            <a:ext cx="2984906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EDF2EE"/>
                </a:solidFill>
                <a:latin typeface="Arial"/>
                <a:ea typeface="Hiragino Sans GB"/>
              </a:rPr>
              <a:t>FY2026 研发投入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685690" y="5340096"/>
            <a:ext cx="2984906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A0CD53"/>
                </a:solidFill>
                <a:latin typeface="Consolas"/>
                <a:ea typeface="Hiragino Sans GB"/>
              </a:rPr>
              <a:t>创新引擎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8182660" y="4005072"/>
            <a:ext cx="3442106" cy="1737360"/>
          </a:xfrm>
          <a:prstGeom prst="roundRect">
            <a:avLst>
              <a:gd name="adj" fmla="val 6315"/>
            </a:avLst>
          </a:prstGeom>
          <a:solidFill>
            <a:srgbClr val="141A1E"/>
          </a:solidFill>
          <a:ln w="1270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8182660" y="4169664"/>
            <a:ext cx="73152" cy="1408176"/>
          </a:xfrm>
          <a:prstGeom prst="rect">
            <a:avLst/>
          </a:prstGeom>
          <a:solidFill>
            <a:srgbClr val="76B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493556" y="4261104"/>
            <a:ext cx="2984906" cy="73152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 i="0">
                <a:solidFill>
                  <a:srgbClr val="EDF2EE"/>
                </a:solidFill>
                <a:latin typeface="Arial"/>
                <a:ea typeface="Hiragino Sans GB"/>
              </a:rPr>
              <a:t>~$5T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493556" y="5029200"/>
            <a:ext cx="2984906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EDF2EE"/>
                </a:solidFill>
                <a:latin typeface="Arial"/>
                <a:ea typeface="Hiragino Sans GB"/>
              </a:rPr>
              <a:t>市值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493556" y="5340096"/>
            <a:ext cx="2984906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A0CD53"/>
                </a:solidFill>
                <a:latin typeface="Consolas"/>
                <a:ea typeface="Hiragino Sans GB"/>
              </a:rPr>
              <a:t>全球市值最高的上市公司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2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82880" y="274319"/>
            <a:ext cx="5120640" cy="4754880"/>
          </a:xfrm>
          <a:prstGeom prst="ellipse">
            <a:avLst/>
          </a:prstGeom>
          <a:gradFill>
            <a:gsLst>
              <a:gs pos="0">
                <a:srgbClr val="76B900">
                  <a:alpha val="22000"/>
                </a:srgbClr>
              </a:gs>
              <a:gs pos="100000">
                <a:srgbClr val="76B9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9052560" y="822960"/>
            <a:ext cx="256032" cy="256032"/>
          </a:xfrm>
          <a:prstGeom prst="roundRect">
            <a:avLst>
              <a:gd name="adj" fmla="val 28000"/>
            </a:avLst>
          </a:prstGeom>
          <a:solidFill>
            <a:srgbClr val="76B900">
              <a:alpha val="1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445752" y="822960"/>
            <a:ext cx="256032" cy="256032"/>
          </a:xfrm>
          <a:prstGeom prst="roundRect">
            <a:avLst>
              <a:gd name="adj" fmla="val 28000"/>
            </a:avLst>
          </a:prstGeom>
          <a:solidFill>
            <a:srgbClr val="76B900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9838944" y="822960"/>
            <a:ext cx="256032" cy="256032"/>
          </a:xfrm>
          <a:prstGeom prst="roundRect">
            <a:avLst>
              <a:gd name="adj" fmla="val 28000"/>
            </a:avLst>
          </a:prstGeom>
          <a:solidFill>
            <a:srgbClr val="76B900">
              <a:alpha val="1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232136" y="822960"/>
            <a:ext cx="256032" cy="256032"/>
          </a:xfrm>
          <a:prstGeom prst="roundRect">
            <a:avLst>
              <a:gd name="adj" fmla="val 28000"/>
            </a:avLst>
          </a:prstGeom>
          <a:solidFill>
            <a:srgbClr val="76B900">
              <a:alpha val="1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10625328" y="822960"/>
            <a:ext cx="256032" cy="256032"/>
          </a:xfrm>
          <a:prstGeom prst="roundRect">
            <a:avLst>
              <a:gd name="adj" fmla="val 28000"/>
            </a:avLst>
          </a:prstGeom>
          <a:solidFill>
            <a:srgbClr val="76B900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9052560" y="1216152"/>
            <a:ext cx="256032" cy="256032"/>
          </a:xfrm>
          <a:prstGeom prst="roundRect">
            <a:avLst>
              <a:gd name="adj" fmla="val 28000"/>
            </a:avLst>
          </a:prstGeom>
          <a:solidFill>
            <a:srgbClr val="76B900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9445752" y="1216152"/>
            <a:ext cx="256032" cy="256032"/>
          </a:xfrm>
          <a:prstGeom prst="roundRect">
            <a:avLst>
              <a:gd name="adj" fmla="val 28000"/>
            </a:avLst>
          </a:prstGeom>
          <a:solidFill>
            <a:srgbClr val="76B900">
              <a:alpha val="1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9838944" y="1216152"/>
            <a:ext cx="256032" cy="256032"/>
          </a:xfrm>
          <a:prstGeom prst="roundRect">
            <a:avLst>
              <a:gd name="adj" fmla="val 28000"/>
            </a:avLst>
          </a:prstGeom>
          <a:solidFill>
            <a:srgbClr val="76B900">
              <a:alpha val="1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10232136" y="1216152"/>
            <a:ext cx="256032" cy="256032"/>
          </a:xfrm>
          <a:prstGeom prst="roundRect">
            <a:avLst>
              <a:gd name="adj" fmla="val 28000"/>
            </a:avLst>
          </a:prstGeom>
          <a:solidFill>
            <a:srgbClr val="76B900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10625328" y="1216152"/>
            <a:ext cx="256032" cy="256032"/>
          </a:xfrm>
          <a:prstGeom prst="roundRect">
            <a:avLst>
              <a:gd name="adj" fmla="val 28000"/>
            </a:avLst>
          </a:prstGeom>
          <a:solidFill>
            <a:srgbClr val="76B900">
              <a:alpha val="1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9052560" y="1609344"/>
            <a:ext cx="256032" cy="256032"/>
          </a:xfrm>
          <a:prstGeom prst="roundRect">
            <a:avLst>
              <a:gd name="adj" fmla="val 28000"/>
            </a:avLst>
          </a:prstGeom>
          <a:solidFill>
            <a:srgbClr val="76B900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9445752" y="1609344"/>
            <a:ext cx="256032" cy="256032"/>
          </a:xfrm>
          <a:prstGeom prst="roundRect">
            <a:avLst>
              <a:gd name="adj" fmla="val 28000"/>
            </a:avLst>
          </a:prstGeom>
          <a:solidFill>
            <a:srgbClr val="76B900">
              <a:alpha val="1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9838944" y="1609344"/>
            <a:ext cx="256032" cy="256032"/>
          </a:xfrm>
          <a:prstGeom prst="roundRect">
            <a:avLst>
              <a:gd name="adj" fmla="val 28000"/>
            </a:avLst>
          </a:prstGeom>
          <a:solidFill>
            <a:srgbClr val="76B900">
              <a:alpha val="1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10232136" y="1609344"/>
            <a:ext cx="256032" cy="256032"/>
          </a:xfrm>
          <a:prstGeom prst="roundRect">
            <a:avLst>
              <a:gd name="adj" fmla="val 28000"/>
            </a:avLst>
          </a:prstGeom>
          <a:solidFill>
            <a:srgbClr val="76B900">
              <a:alpha val="1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10625328" y="1609344"/>
            <a:ext cx="256032" cy="256032"/>
          </a:xfrm>
          <a:prstGeom prst="roundRect">
            <a:avLst>
              <a:gd name="adj" fmla="val 28000"/>
            </a:avLst>
          </a:prstGeom>
          <a:solidFill>
            <a:srgbClr val="76B900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9052560" y="2002536"/>
            <a:ext cx="256032" cy="256032"/>
          </a:xfrm>
          <a:prstGeom prst="roundRect">
            <a:avLst>
              <a:gd name="adj" fmla="val 28000"/>
            </a:avLst>
          </a:prstGeom>
          <a:solidFill>
            <a:srgbClr val="76B900">
              <a:alpha val="1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9445752" y="2002536"/>
            <a:ext cx="256032" cy="256032"/>
          </a:xfrm>
          <a:prstGeom prst="roundRect">
            <a:avLst>
              <a:gd name="adj" fmla="val 28000"/>
            </a:avLst>
          </a:prstGeom>
          <a:solidFill>
            <a:srgbClr val="76B900">
              <a:alpha val="1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9838944" y="2002536"/>
            <a:ext cx="256032" cy="256032"/>
          </a:xfrm>
          <a:prstGeom prst="roundRect">
            <a:avLst>
              <a:gd name="adj" fmla="val 28000"/>
            </a:avLst>
          </a:prstGeom>
          <a:solidFill>
            <a:srgbClr val="76B900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10232136" y="2002536"/>
            <a:ext cx="256032" cy="256032"/>
          </a:xfrm>
          <a:prstGeom prst="roundRect">
            <a:avLst>
              <a:gd name="adj" fmla="val 28000"/>
            </a:avLst>
          </a:prstGeom>
          <a:solidFill>
            <a:srgbClr val="76B900">
              <a:alpha val="1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10625328" y="2002536"/>
            <a:ext cx="256032" cy="256032"/>
          </a:xfrm>
          <a:prstGeom prst="roundRect">
            <a:avLst>
              <a:gd name="adj" fmla="val 28000"/>
            </a:avLst>
          </a:prstGeom>
          <a:solidFill>
            <a:srgbClr val="76B900">
              <a:alpha val="1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4" name="Picture 23" descr="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566928"/>
            <a:ext cx="1300745" cy="34747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85216" y="2103120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 spc="260">
                <a:solidFill>
                  <a:srgbClr val="9BE01E"/>
                </a:solidFill>
                <a:latin typeface="Consolas"/>
                <a:ea typeface="Hiragino Sans GB"/>
              </a:rPr>
              <a:t>一句话总结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6928" y="2487168"/>
            <a:ext cx="10607040" cy="146304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300" b="1" i="0">
                <a:solidFill>
                  <a:srgbClr val="EDF2EE"/>
                </a:solidFill>
                <a:latin typeface="Arial"/>
                <a:ea typeface="Hiragino Sans GB"/>
              </a:rPr>
              <a:t>一套平台——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300" b="1" i="0">
                <a:solidFill>
                  <a:srgbClr val="EDF2EE"/>
                </a:solidFill>
                <a:latin typeface="Arial"/>
                <a:ea typeface="Hiragino Sans GB"/>
              </a:rPr>
              <a:t>从图形，到 AI 工厂。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85216" y="4224528"/>
            <a:ext cx="2743200" cy="54864"/>
          </a:xfrm>
          <a:prstGeom prst="rect">
            <a:avLst/>
          </a:prstGeom>
          <a:gradFill rotWithShape="1">
            <a:gsLst>
              <a:gs pos="0">
                <a:srgbClr val="76B900"/>
              </a:gs>
              <a:gs pos="100000">
                <a:srgbClr val="07120B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66928" y="4462272"/>
            <a:ext cx="8595360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94A0A2"/>
                </a:solidFill>
                <a:latin typeface="Arial"/>
                <a:ea typeface="Hiragino Sans GB"/>
              </a:rPr>
              <a:t>芯片 · 系统 · 网络 · 软件 · 生态——作为同一套不断复利的加速计算平台整体交付。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66928" y="5678424"/>
            <a:ext cx="11057839" cy="10972"/>
          </a:xfrm>
          <a:prstGeom prst="rect">
            <a:avLst/>
          </a:prstGeom>
          <a:solidFill>
            <a:srgbClr val="283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66928" y="5806440"/>
            <a:ext cx="18288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9BE01E"/>
                </a:solidFill>
                <a:latin typeface="Consolas"/>
                <a:ea typeface="Hiragino Sans GB"/>
              </a:rPr>
              <a:t>来源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938528" y="5788152"/>
            <a:ext cx="9686239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94A0A2"/>
                </a:solidFill>
                <a:latin typeface="Arial"/>
                <a:ea typeface="Hiragino Sans GB"/>
              </a:rPr>
              <a:t>NVIDIA FY2024–FY2026 业绩与 10-K 文件（SEC） · Q1 FY2027 8-K · NVIDIA Newsroom（Blackwell、GB200 NVL72、DRIVE、Jetson Thor） · GTC 2025 主题演讲 · Jon Peddie Research 2025 Q4 · CompaniesMarketCap · CNBC。 数据截至 2026 年 7 月；均已对照一手来源核实。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E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3894" y="310896"/>
            <a:ext cx="1026904" cy="2743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5216" y="475488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 spc="220">
                <a:solidFill>
                  <a:srgbClr val="76B900"/>
                </a:solidFill>
                <a:latin typeface="Consolas"/>
                <a:ea typeface="Hiragino Sans GB"/>
              </a:rPr>
              <a:t>&gt;_ 公司概况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749808"/>
            <a:ext cx="10070287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DF2EE"/>
                </a:solidFill>
                <a:latin typeface="Arial"/>
                <a:ea typeface="Hiragino Sans GB"/>
              </a:rPr>
              <a:t>一家 33 岁的芯片公司——如今跻身全球市值之巅</a:t>
            </a:r>
          </a:p>
        </p:txBody>
      </p:sp>
      <p:sp>
        <p:nvSpPr>
          <p:cNvPr id="6" name="Rectangle 5"/>
          <p:cNvSpPr/>
          <p:nvPr/>
        </p:nvSpPr>
        <p:spPr>
          <a:xfrm>
            <a:off x="585216" y="1243584"/>
            <a:ext cx="2286000" cy="41148"/>
          </a:xfrm>
          <a:prstGeom prst="rect">
            <a:avLst/>
          </a:prstGeom>
          <a:gradFill rotWithShape="1">
            <a:gsLst>
              <a:gs pos="0">
                <a:srgbClr val="76B900"/>
              </a:gs>
              <a:gs pos="100000">
                <a:srgbClr val="0B0E10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66928" y="6492240"/>
            <a:ext cx="59436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C777B"/>
                </a:solidFill>
                <a:latin typeface="Consolas"/>
                <a:ea typeface="Hiragino Sans GB"/>
              </a:rPr>
              <a:t>NVIDIA  ·  公司与产品总览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37215" y="6492240"/>
            <a:ext cx="9601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6C777B"/>
                </a:solidFill>
                <a:latin typeface="Consolas"/>
                <a:ea typeface="Hiragino Sans GB"/>
              </a:rPr>
              <a:t>02 / 16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563624"/>
            <a:ext cx="54864" cy="402336"/>
          </a:xfrm>
          <a:prstGeom prst="rect">
            <a:avLst/>
          </a:prstGeom>
          <a:solidFill>
            <a:srgbClr val="76B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86384" y="1517904"/>
            <a:ext cx="187451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9BE01E"/>
                </a:solidFill>
                <a:latin typeface="Consolas"/>
                <a:ea typeface="Hiragino Sans GB"/>
              </a:rPr>
              <a:t>成立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6384" y="1755648"/>
            <a:ext cx="5358383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EDF2EE"/>
                </a:solidFill>
                <a:latin typeface="Arial"/>
                <a:ea typeface="Hiragino Sans GB"/>
              </a:rPr>
              <a:t>1993 年 4 月 5 日 · 加州圣克拉拉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66928" y="2167128"/>
            <a:ext cx="54864" cy="402336"/>
          </a:xfrm>
          <a:prstGeom prst="rect">
            <a:avLst/>
          </a:prstGeom>
          <a:solidFill>
            <a:srgbClr val="76B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86384" y="2121408"/>
            <a:ext cx="187451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9BE01E"/>
                </a:solidFill>
                <a:latin typeface="Consolas"/>
                <a:ea typeface="Hiragino Sans GB"/>
              </a:rPr>
              <a:t>创始人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6384" y="2359152"/>
            <a:ext cx="5358383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EDF2EE"/>
                </a:solidFill>
                <a:latin typeface="Arial"/>
                <a:ea typeface="Hiragino Sans GB"/>
              </a:rPr>
              <a:t>黄仁勋 · Chris Malachowsky · Curtis Priem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66928" y="2770632"/>
            <a:ext cx="54864" cy="402336"/>
          </a:xfrm>
          <a:prstGeom prst="rect">
            <a:avLst/>
          </a:prstGeom>
          <a:solidFill>
            <a:srgbClr val="76B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86384" y="2724912"/>
            <a:ext cx="187451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9BE01E"/>
                </a:solidFill>
                <a:latin typeface="Consolas"/>
                <a:ea typeface="Hiragino Sans GB"/>
              </a:rPr>
              <a:t>首席执行官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86384" y="2962656"/>
            <a:ext cx="5358383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EDF2EE"/>
                </a:solidFill>
                <a:latin typeface="Arial"/>
                <a:ea typeface="Hiragino Sans GB"/>
              </a:rPr>
              <a:t>黄仁勋——联合创始人，1993 年至今任总裁兼 CEO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66928" y="3374136"/>
            <a:ext cx="54864" cy="402336"/>
          </a:xfrm>
          <a:prstGeom prst="rect">
            <a:avLst/>
          </a:prstGeom>
          <a:solidFill>
            <a:srgbClr val="76B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86384" y="3328416"/>
            <a:ext cx="187451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9BE01E"/>
                </a:solidFill>
                <a:latin typeface="Consolas"/>
                <a:ea typeface="Hiragino Sans GB"/>
              </a:rPr>
              <a:t>员工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86384" y="3566160"/>
            <a:ext cx="5358383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EDF2EE"/>
                </a:solidFill>
                <a:latin typeface="Arial"/>
                <a:ea typeface="Hiragino Sans GB"/>
              </a:rPr>
              <a:t>全球 40,000+ 名员工（FY2026）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66928" y="3977640"/>
            <a:ext cx="54864" cy="402336"/>
          </a:xfrm>
          <a:prstGeom prst="rect">
            <a:avLst/>
          </a:prstGeom>
          <a:solidFill>
            <a:srgbClr val="76B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86384" y="3931920"/>
            <a:ext cx="187451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9BE01E"/>
                </a:solidFill>
                <a:latin typeface="Consolas"/>
                <a:ea typeface="Hiragino Sans GB"/>
              </a:rPr>
              <a:t>模式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86384" y="4169664"/>
            <a:ext cx="5358383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EDF2EE"/>
                </a:solidFill>
                <a:latin typeface="Arial"/>
                <a:ea typeface="Hiragino Sans GB"/>
              </a:rPr>
              <a:t>无晶圆厂（Fabless）——自研整套计算栈，交由台积电代工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66928" y="4581144"/>
            <a:ext cx="54864" cy="402336"/>
          </a:xfrm>
          <a:prstGeom prst="rect">
            <a:avLst/>
          </a:prstGeom>
          <a:solidFill>
            <a:srgbClr val="76B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86384" y="4535424"/>
            <a:ext cx="187451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9BE01E"/>
                </a:solidFill>
                <a:latin typeface="Consolas"/>
                <a:ea typeface="Hiragino Sans GB"/>
              </a:rPr>
              <a:t>上市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86384" y="4773168"/>
            <a:ext cx="5358383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EDF2EE"/>
                </a:solidFill>
                <a:latin typeface="Arial"/>
                <a:ea typeface="Hiragino Sans GB"/>
              </a:rPr>
              <a:t>纳斯达克代码 NVDA · 2024 年纳入道琼斯工业平均指数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720840" y="1481328"/>
            <a:ext cx="4903927" cy="4224528"/>
          </a:xfrm>
          <a:prstGeom prst="roundRect">
            <a:avLst>
              <a:gd name="adj" fmla="val 2597"/>
            </a:avLst>
          </a:prstGeom>
          <a:solidFill>
            <a:srgbClr val="141A1E"/>
          </a:solidFill>
          <a:ln w="1270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031736" y="1700784"/>
            <a:ext cx="4355287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94A0A2"/>
                </a:solidFill>
                <a:latin typeface="Consolas"/>
                <a:ea typeface="Hiragino Sans GB"/>
              </a:rPr>
              <a:t>关键数据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031736" y="1920240"/>
            <a:ext cx="4355287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6C777B"/>
                </a:solidFill>
                <a:latin typeface="Arial"/>
                <a:ea typeface="Hiragino Sans GB"/>
              </a:rPr>
              <a:t>财年于每年 1 月底结束 · FY2026 结束于 2026 年 1 月 25 日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031736" y="2304288"/>
            <a:ext cx="2049627" cy="566928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 i="0">
                <a:solidFill>
                  <a:srgbClr val="9BE01E"/>
                </a:solidFill>
                <a:latin typeface="Arial"/>
                <a:ea typeface="Hiragino Sans GB"/>
              </a:rPr>
              <a:t>$215.9B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031736" y="2852928"/>
            <a:ext cx="2049627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EDF2EE"/>
                </a:solidFill>
                <a:latin typeface="Arial"/>
                <a:ea typeface="Hiragino Sans GB"/>
              </a:rPr>
              <a:t>FY2026 营收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031736" y="3163824"/>
            <a:ext cx="2049627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9BE01E"/>
                </a:solidFill>
                <a:latin typeface="Consolas"/>
                <a:ea typeface="Hiragino Sans GB"/>
              </a:rPr>
              <a:t>同比 +65%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172803" y="2304288"/>
            <a:ext cx="2049627" cy="566928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 i="0">
                <a:solidFill>
                  <a:srgbClr val="9BE01E"/>
                </a:solidFill>
                <a:latin typeface="Arial"/>
                <a:ea typeface="Hiragino Sans GB"/>
              </a:rPr>
              <a:t>~$5T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172803" y="2852928"/>
            <a:ext cx="2049627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EDF2EE"/>
                </a:solidFill>
                <a:latin typeface="Arial"/>
                <a:ea typeface="Hiragino Sans GB"/>
              </a:rPr>
              <a:t>市值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172803" y="3163824"/>
            <a:ext cx="2049627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9BE01E"/>
                </a:solidFill>
                <a:latin typeface="Consolas"/>
                <a:ea typeface="Hiragino Sans GB"/>
              </a:rPr>
              <a:t>全球市值最高的公司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031736" y="3877056"/>
            <a:ext cx="2049627" cy="566928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 i="0">
                <a:solidFill>
                  <a:srgbClr val="EDF2EE"/>
                </a:solidFill>
                <a:latin typeface="Arial"/>
                <a:ea typeface="Hiragino Sans GB"/>
              </a:rPr>
              <a:t>$120.1B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31736" y="4425696"/>
            <a:ext cx="2049627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EDF2EE"/>
                </a:solidFill>
                <a:latin typeface="Arial"/>
                <a:ea typeface="Hiragino Sans GB"/>
              </a:rPr>
              <a:t>FY2026 净利润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031736" y="4736592"/>
            <a:ext cx="2049627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9BE01E"/>
                </a:solidFill>
                <a:latin typeface="Consolas"/>
                <a:ea typeface="Hiragino Sans GB"/>
              </a:rPr>
              <a:t>毛利率 71%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172803" y="3877056"/>
            <a:ext cx="2049627" cy="566928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 i="0">
                <a:solidFill>
                  <a:srgbClr val="EDF2EE"/>
                </a:solidFill>
                <a:latin typeface="Arial"/>
                <a:ea typeface="Hiragino Sans GB"/>
              </a:rPr>
              <a:t>$18.5B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172803" y="4425696"/>
            <a:ext cx="2049627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EDF2EE"/>
                </a:solidFill>
                <a:latin typeface="Arial"/>
                <a:ea typeface="Hiragino Sans GB"/>
              </a:rPr>
              <a:t>FY2026 研发投入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172803" y="4736592"/>
            <a:ext cx="2049627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9BE01E"/>
                </a:solidFill>
                <a:latin typeface="Consolas"/>
                <a:ea typeface="Hiragino Sans GB"/>
              </a:rPr>
              <a:t>创新引擎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E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3894" y="310896"/>
            <a:ext cx="1026904" cy="2743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5216" y="475488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 spc="220">
                <a:solidFill>
                  <a:srgbClr val="76B900"/>
                </a:solidFill>
                <a:latin typeface="Consolas"/>
                <a:ea typeface="Hiragino Sans GB"/>
              </a:rPr>
              <a:t>&gt;_ NVIDIA 卖的是什么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749808"/>
            <a:ext cx="10070287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DF2EE"/>
                </a:solidFill>
                <a:latin typeface="Arial"/>
                <a:ea typeface="Hiragino Sans GB"/>
              </a:rPr>
              <a:t>卖的不是一颗芯片，而是整套计算栈</a:t>
            </a:r>
          </a:p>
        </p:txBody>
      </p:sp>
      <p:sp>
        <p:nvSpPr>
          <p:cNvPr id="6" name="Rectangle 5"/>
          <p:cNvSpPr/>
          <p:nvPr/>
        </p:nvSpPr>
        <p:spPr>
          <a:xfrm>
            <a:off x="585216" y="1243584"/>
            <a:ext cx="2286000" cy="41148"/>
          </a:xfrm>
          <a:prstGeom prst="rect">
            <a:avLst/>
          </a:prstGeom>
          <a:gradFill rotWithShape="1">
            <a:gsLst>
              <a:gs pos="0">
                <a:srgbClr val="76B900"/>
              </a:gs>
              <a:gs pos="100000">
                <a:srgbClr val="0B0E10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66928" y="1463040"/>
            <a:ext cx="10070287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94A0A2"/>
                </a:solidFill>
                <a:latin typeface="Arial"/>
                <a:ea typeface="Hiragino Sans GB"/>
              </a:rPr>
              <a:t>每一层都在下一层之上叠加复利，最终汇成一整套加速计算平台，由同一家厂商整体交付。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6492240"/>
            <a:ext cx="59436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C777B"/>
                </a:solidFill>
                <a:latin typeface="Consolas"/>
                <a:ea typeface="Hiragino Sans GB"/>
              </a:rPr>
              <a:t>NVIDIA  ·  公司与产品总览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37215" y="6492240"/>
            <a:ext cx="9601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6C777B"/>
                </a:solidFill>
                <a:latin typeface="Consolas"/>
                <a:ea typeface="Hiragino Sans GB"/>
              </a:rPr>
              <a:t>03 / 16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1938528"/>
            <a:ext cx="11057839" cy="658368"/>
          </a:xfrm>
          <a:prstGeom prst="roundRect">
            <a:avLst>
              <a:gd name="adj" fmla="val 16666"/>
            </a:avLst>
          </a:prstGeom>
          <a:solidFill>
            <a:srgbClr val="141A1E"/>
          </a:solidFill>
          <a:ln w="1270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2048256"/>
            <a:ext cx="64008" cy="438912"/>
          </a:xfrm>
          <a:prstGeom prst="rect">
            <a:avLst/>
          </a:prstGeom>
          <a:solidFill>
            <a:srgbClr val="76B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804672" y="2057400"/>
            <a:ext cx="420624" cy="420624"/>
          </a:xfrm>
          <a:prstGeom prst="roundRect">
            <a:avLst>
              <a:gd name="adj" fmla="val 24000"/>
            </a:avLst>
          </a:prstGeom>
          <a:noFill/>
          <a:ln w="19050">
            <a:solidFill>
              <a:srgbClr val="76B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chip_76B9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034" y="2166762"/>
            <a:ext cx="201899" cy="20189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444752" y="1938528"/>
            <a:ext cx="2468880" cy="65836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EDF2EE"/>
                </a:solidFill>
                <a:latin typeface="Arial"/>
                <a:ea typeface="Hiragino Sans GB"/>
              </a:rPr>
              <a:t>芯片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50208" y="1938528"/>
            <a:ext cx="4931359" cy="65836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94A0A2"/>
                </a:solidFill>
                <a:latin typeface="Arial"/>
                <a:ea typeface="Hiragino Sans GB"/>
              </a:rPr>
              <a:t>GPU、CPU（Grace）、DPU、SoC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881567" y="1938528"/>
            <a:ext cx="2542032" cy="65836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1">
                <a:solidFill>
                  <a:srgbClr val="94C73C"/>
                </a:solidFill>
                <a:latin typeface="Arial"/>
                <a:ea typeface="Hiragino Sans GB"/>
              </a:rPr>
              <a:t>原始算力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2761488"/>
            <a:ext cx="11057839" cy="658368"/>
          </a:xfrm>
          <a:prstGeom prst="roundRect">
            <a:avLst>
              <a:gd name="adj" fmla="val 16666"/>
            </a:avLst>
          </a:prstGeom>
          <a:solidFill>
            <a:srgbClr val="141A1E"/>
          </a:solidFill>
          <a:ln w="1270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66928" y="2871216"/>
            <a:ext cx="64008" cy="438912"/>
          </a:xfrm>
          <a:prstGeom prst="rect">
            <a:avLst/>
          </a:prstGeom>
          <a:solidFill>
            <a:srgbClr val="76B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804672" y="2880360"/>
            <a:ext cx="420624" cy="420624"/>
          </a:xfrm>
          <a:prstGeom prst="roundRect">
            <a:avLst>
              <a:gd name="adj" fmla="val 24000"/>
            </a:avLst>
          </a:prstGeom>
          <a:noFill/>
          <a:ln w="19050">
            <a:solidFill>
              <a:srgbClr val="76B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0" name="Picture 19" descr="server_76B90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034" y="2989722"/>
            <a:ext cx="201899" cy="201899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444752" y="2761488"/>
            <a:ext cx="2468880" cy="65836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EDF2EE"/>
                </a:solidFill>
                <a:latin typeface="Arial"/>
                <a:ea typeface="Hiragino Sans GB"/>
              </a:rPr>
              <a:t>系统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950208" y="2761488"/>
            <a:ext cx="4931359" cy="65836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94A0A2"/>
                </a:solidFill>
                <a:latin typeface="Arial"/>
                <a:ea typeface="Hiragino Sans GB"/>
              </a:rPr>
              <a:t>DGX 服务器 · GB200 NVL72 机柜级 AI 工厂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881567" y="2761488"/>
            <a:ext cx="2542032" cy="65836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1">
                <a:solidFill>
                  <a:srgbClr val="94C73C"/>
                </a:solidFill>
                <a:latin typeface="Arial"/>
                <a:ea typeface="Hiragino Sans GB"/>
              </a:rPr>
              <a:t>组装成整机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66928" y="3584448"/>
            <a:ext cx="11057839" cy="658368"/>
          </a:xfrm>
          <a:prstGeom prst="roundRect">
            <a:avLst>
              <a:gd name="adj" fmla="val 16666"/>
            </a:avLst>
          </a:prstGeom>
          <a:solidFill>
            <a:srgbClr val="141A1E"/>
          </a:solidFill>
          <a:ln w="1270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566928" y="3694176"/>
            <a:ext cx="64008" cy="438912"/>
          </a:xfrm>
          <a:prstGeom prst="rect">
            <a:avLst/>
          </a:prstGeom>
          <a:solidFill>
            <a:srgbClr val="76B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804672" y="3703320"/>
            <a:ext cx="420624" cy="420624"/>
          </a:xfrm>
          <a:prstGeom prst="roundRect">
            <a:avLst>
              <a:gd name="adj" fmla="val 24000"/>
            </a:avLst>
          </a:prstGeom>
          <a:noFill/>
          <a:ln w="19050">
            <a:solidFill>
              <a:srgbClr val="76B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7" name="Picture 26" descr="network_76B90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034" y="3812682"/>
            <a:ext cx="201899" cy="201899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444752" y="3584448"/>
            <a:ext cx="2468880" cy="65836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EDF2EE"/>
                </a:solidFill>
                <a:latin typeface="Arial"/>
                <a:ea typeface="Hiragino Sans GB"/>
              </a:rPr>
              <a:t>网络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950208" y="3584448"/>
            <a:ext cx="4931359" cy="65836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94A0A2"/>
                </a:solidFill>
                <a:latin typeface="Arial"/>
                <a:ea typeface="Hiragino Sans GB"/>
              </a:rPr>
              <a:t>NVLink · Quantum InfiniBand · Spectrum-X 以太网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81567" y="3584448"/>
            <a:ext cx="2542032" cy="65836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1">
                <a:solidFill>
                  <a:srgbClr val="94C73C"/>
                </a:solidFill>
                <a:latin typeface="Arial"/>
                <a:ea typeface="Hiragino Sans GB"/>
              </a:rPr>
              <a:t>支撑规模扩展的互连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66928" y="4407408"/>
            <a:ext cx="11057839" cy="658368"/>
          </a:xfrm>
          <a:prstGeom prst="roundRect">
            <a:avLst>
              <a:gd name="adj" fmla="val 16666"/>
            </a:avLst>
          </a:prstGeom>
          <a:solidFill>
            <a:srgbClr val="141A1E"/>
          </a:solidFill>
          <a:ln w="1270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566928" y="4517136"/>
            <a:ext cx="64008" cy="438912"/>
          </a:xfrm>
          <a:prstGeom prst="rect">
            <a:avLst/>
          </a:prstGeom>
          <a:solidFill>
            <a:srgbClr val="76B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804672" y="4526280"/>
            <a:ext cx="420624" cy="420624"/>
          </a:xfrm>
          <a:prstGeom prst="roundRect">
            <a:avLst>
              <a:gd name="adj" fmla="val 24000"/>
            </a:avLst>
          </a:prstGeom>
          <a:noFill/>
          <a:ln w="19050">
            <a:solidFill>
              <a:srgbClr val="76B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4" name="Picture 33" descr="code_76B90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034" y="4635642"/>
            <a:ext cx="201899" cy="201899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1444752" y="4407408"/>
            <a:ext cx="2468880" cy="65836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EDF2EE"/>
                </a:solidFill>
                <a:latin typeface="Arial"/>
                <a:ea typeface="Hiragino Sans GB"/>
              </a:rPr>
              <a:t>软件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950208" y="4407408"/>
            <a:ext cx="4931359" cy="65836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94A0A2"/>
                </a:solidFill>
                <a:latin typeface="Arial"/>
                <a:ea typeface="Hiragino Sans GB"/>
              </a:rPr>
              <a:t>CUDA · CUDA-X 库 · AI Enterprise · NIM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881567" y="4407408"/>
            <a:ext cx="2542032" cy="65836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1">
                <a:solidFill>
                  <a:srgbClr val="94C73C"/>
                </a:solidFill>
                <a:latin typeface="Arial"/>
                <a:ea typeface="Hiragino Sans GB"/>
              </a:rPr>
              <a:t>编程模型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566928" y="5230368"/>
            <a:ext cx="11057839" cy="658368"/>
          </a:xfrm>
          <a:prstGeom prst="roundRect">
            <a:avLst>
              <a:gd name="adj" fmla="val 16666"/>
            </a:avLst>
          </a:prstGeom>
          <a:solidFill>
            <a:srgbClr val="141A1E"/>
          </a:solidFill>
          <a:ln w="1270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566928" y="5340096"/>
            <a:ext cx="64008" cy="438912"/>
          </a:xfrm>
          <a:prstGeom prst="rect">
            <a:avLst/>
          </a:prstGeom>
          <a:solidFill>
            <a:srgbClr val="76B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>
            <a:off x="804672" y="5349240"/>
            <a:ext cx="420624" cy="420624"/>
          </a:xfrm>
          <a:prstGeom prst="roundRect">
            <a:avLst>
              <a:gd name="adj" fmla="val 24000"/>
            </a:avLst>
          </a:prstGeom>
          <a:noFill/>
          <a:ln w="19050">
            <a:solidFill>
              <a:srgbClr val="76B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1" name="Picture 40" descr="brain_76B90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034" y="5458602"/>
            <a:ext cx="201899" cy="201899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1444752" y="5230368"/>
            <a:ext cx="2468880" cy="65836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EDF2EE"/>
                </a:solidFill>
                <a:latin typeface="Arial"/>
                <a:ea typeface="Hiragino Sans GB"/>
              </a:rPr>
              <a:t>AI 与生态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950208" y="5230368"/>
            <a:ext cx="4931359" cy="65836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94A0A2"/>
                </a:solidFill>
                <a:latin typeface="Arial"/>
                <a:ea typeface="Hiragino Sans GB"/>
              </a:rPr>
              <a:t>框架、基础模型与约 600 万开发者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881567" y="5230368"/>
            <a:ext cx="2542032" cy="65836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1">
                <a:solidFill>
                  <a:srgbClr val="94C73C"/>
                </a:solidFill>
                <a:latin typeface="Arial"/>
                <a:ea typeface="Hiragino Sans GB"/>
              </a:rPr>
              <a:t>客户构建的基础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E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3894" y="310896"/>
            <a:ext cx="1026904" cy="2743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5216" y="475488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 spc="220">
                <a:solidFill>
                  <a:srgbClr val="76B900"/>
                </a:solidFill>
                <a:latin typeface="Consolas"/>
                <a:ea typeface="Hiragino Sans GB"/>
              </a:rPr>
              <a:t>&gt;_ 里程碑 · 1993–2025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749808"/>
            <a:ext cx="10070287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DF2EE"/>
                </a:solidFill>
                <a:latin typeface="Arial"/>
                <a:ea typeface="Hiragino Sans GB"/>
              </a:rPr>
              <a:t>从发明 GPU，到驱动 AI 时代</a:t>
            </a:r>
          </a:p>
        </p:txBody>
      </p:sp>
      <p:sp>
        <p:nvSpPr>
          <p:cNvPr id="6" name="Rectangle 5"/>
          <p:cNvSpPr/>
          <p:nvPr/>
        </p:nvSpPr>
        <p:spPr>
          <a:xfrm>
            <a:off x="585216" y="1243584"/>
            <a:ext cx="2286000" cy="41148"/>
          </a:xfrm>
          <a:prstGeom prst="rect">
            <a:avLst/>
          </a:prstGeom>
          <a:gradFill rotWithShape="1">
            <a:gsLst>
              <a:gs pos="0">
                <a:srgbClr val="76B900"/>
              </a:gs>
              <a:gs pos="100000">
                <a:srgbClr val="0B0E10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66928" y="6492240"/>
            <a:ext cx="59436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C777B"/>
                </a:solidFill>
                <a:latin typeface="Consolas"/>
                <a:ea typeface="Hiragino Sans GB"/>
              </a:rPr>
              <a:t>NVIDIA  ·  公司与产品总览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37215" y="6492240"/>
            <a:ext cx="9601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6C777B"/>
                </a:solidFill>
                <a:latin typeface="Consolas"/>
                <a:ea typeface="Hiragino Sans GB"/>
              </a:rPr>
              <a:t>04 / 16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3463747"/>
            <a:ext cx="10362894" cy="21945"/>
          </a:xfrm>
          <a:prstGeom prst="rect">
            <a:avLst/>
          </a:prstGeom>
          <a:solidFill>
            <a:srgbClr val="4652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832104" y="3392424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4652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3639312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94A0A2"/>
                </a:solidFill>
                <a:latin typeface="Arial"/>
                <a:ea typeface="Hiragino Sans GB"/>
              </a:rPr>
              <a:t>1993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" y="3931920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EDF2EE"/>
                </a:solidFill>
                <a:latin typeface="Arial"/>
                <a:ea typeface="Hiragino Sans GB"/>
              </a:rPr>
              <a:t>公司成立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" y="4187952"/>
            <a:ext cx="192024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94A0A2"/>
                </a:solidFill>
                <a:latin typeface="Arial"/>
                <a:ea typeface="Hiragino Sans GB"/>
              </a:rPr>
              <a:t>黄仁勋、Malachowsky 与 Priem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983536" y="3392424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4652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197152" y="3035808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94A0A2"/>
                </a:solidFill>
                <a:latin typeface="Arial"/>
                <a:ea typeface="Hiragino Sans GB"/>
              </a:rPr>
              <a:t>1999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97152" y="2743200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EDF2EE"/>
                </a:solidFill>
                <a:latin typeface="Arial"/>
                <a:ea typeface="Hiragino Sans GB"/>
              </a:rPr>
              <a:t>GeForce 256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05712" y="2286000"/>
            <a:ext cx="1920240" cy="457200"/>
          </a:xfrm>
          <a:prstGeom prst="rect">
            <a:avLst/>
          </a:prstGeom>
          <a:noFill/>
          <a:ln/>
        </p:spPr>
        <p:txBody>
          <a:bodyPr wrap="square" anchor="b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94A0A2"/>
                </a:solidFill>
                <a:latin typeface="Arial"/>
                <a:ea typeface="Hiragino Sans GB"/>
              </a:rPr>
              <a:t>IPO + 首颗「GPU」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134969" y="3392424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4652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348585" y="3639312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94A0A2"/>
                </a:solidFill>
                <a:latin typeface="Arial"/>
                <a:ea typeface="Hiragino Sans GB"/>
              </a:rPr>
              <a:t>2006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348585" y="3931920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EDF2EE"/>
                </a:solidFill>
                <a:latin typeface="Arial"/>
                <a:ea typeface="Hiragino Sans GB"/>
              </a:rPr>
              <a:t>CUDA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257145" y="4187952"/>
            <a:ext cx="192024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94A0A2"/>
                </a:solidFill>
                <a:latin typeface="Arial"/>
                <a:ea typeface="Hiragino Sans GB"/>
              </a:rPr>
              <a:t>GPU 变得可编程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286402" y="3392424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4652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500018" y="3035808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94A0A2"/>
                </a:solidFill>
                <a:latin typeface="Arial"/>
                <a:ea typeface="Hiragino Sans GB"/>
              </a:rPr>
              <a:t>2012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500018" y="2743200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EDF2EE"/>
                </a:solidFill>
                <a:latin typeface="Arial"/>
                <a:ea typeface="Hiragino Sans GB"/>
              </a:rPr>
              <a:t>AlexNet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408578" y="2286000"/>
            <a:ext cx="1920240" cy="457200"/>
          </a:xfrm>
          <a:prstGeom prst="rect">
            <a:avLst/>
          </a:prstGeom>
          <a:noFill/>
          <a:ln/>
        </p:spPr>
        <p:txBody>
          <a:bodyPr wrap="square" anchor="b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94A0A2"/>
                </a:solidFill>
                <a:latin typeface="Arial"/>
                <a:ea typeface="Hiragino Sans GB"/>
              </a:rPr>
              <a:t>深度学习跑上 GPU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37835" y="3392424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4652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651451" y="3639312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94A0A2"/>
                </a:solidFill>
                <a:latin typeface="Arial"/>
                <a:ea typeface="Hiragino Sans GB"/>
              </a:rPr>
              <a:t>2016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651451" y="3931920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EDF2EE"/>
                </a:solidFill>
                <a:latin typeface="Arial"/>
                <a:ea typeface="Hiragino Sans GB"/>
              </a:rPr>
              <a:t>DGX-1 → OpenAI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60011" y="4187952"/>
            <a:ext cx="192024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94A0A2"/>
                </a:solidFill>
                <a:latin typeface="Arial"/>
                <a:ea typeface="Hiragino Sans GB"/>
              </a:rPr>
              <a:t>首台 AI 超级计算机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589267" y="3392424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4652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802883" y="3035808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94A0A2"/>
                </a:solidFill>
                <a:latin typeface="Arial"/>
                <a:ea typeface="Hiragino Sans GB"/>
              </a:rPr>
              <a:t>2020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802883" y="2743200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EDF2EE"/>
                </a:solidFill>
                <a:latin typeface="Arial"/>
                <a:ea typeface="Hiragino Sans GB"/>
              </a:rPr>
              <a:t>收购 Mellanox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711443" y="2286000"/>
            <a:ext cx="1920240" cy="457200"/>
          </a:xfrm>
          <a:prstGeom prst="rect">
            <a:avLst/>
          </a:prstGeom>
          <a:noFill/>
          <a:ln/>
        </p:spPr>
        <p:txBody>
          <a:bodyPr wrap="square" anchor="b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94A0A2"/>
                </a:solidFill>
                <a:latin typeface="Arial"/>
                <a:ea typeface="Hiragino Sans GB"/>
              </a:rPr>
              <a:t>布局网络，约 70 亿美元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740700" y="3392424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4652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954316" y="3639312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94A0A2"/>
                </a:solidFill>
                <a:latin typeface="Arial"/>
                <a:ea typeface="Hiragino Sans GB"/>
              </a:rPr>
              <a:t>2022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954316" y="3931920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EDF2EE"/>
                </a:solidFill>
                <a:latin typeface="Arial"/>
                <a:ea typeface="Hiragino Sans GB"/>
              </a:rPr>
              <a:t>Hopper H100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862876" y="4187952"/>
            <a:ext cx="192024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94A0A2"/>
                </a:solidFill>
                <a:latin typeface="Arial"/>
                <a:ea typeface="Hiragino Sans GB"/>
              </a:rPr>
              <a:t>生成式 AI 爆发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8892133" y="3392424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4652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8105749" y="3035808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94A0A2"/>
                </a:solidFill>
                <a:latin typeface="Arial"/>
                <a:ea typeface="Hiragino Sans GB"/>
              </a:rPr>
              <a:t>2023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105749" y="2743200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EDF2EE"/>
                </a:solidFill>
                <a:latin typeface="Arial"/>
                <a:ea typeface="Hiragino Sans GB"/>
              </a:rPr>
              <a:t>市值破 1 万亿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014309" y="2286000"/>
            <a:ext cx="1920240" cy="457200"/>
          </a:xfrm>
          <a:prstGeom prst="rect">
            <a:avLst/>
          </a:prstGeom>
          <a:noFill/>
          <a:ln/>
        </p:spPr>
        <p:txBody>
          <a:bodyPr wrap="square" anchor="b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94A0A2"/>
                </a:solidFill>
                <a:latin typeface="Arial"/>
                <a:ea typeface="Hiragino Sans GB"/>
              </a:rPr>
              <a:t>首家破万亿的美国芯片商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10043566" y="3392424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4652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9257182" y="3639312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94A0A2"/>
                </a:solidFill>
                <a:latin typeface="Arial"/>
                <a:ea typeface="Hiragino Sans GB"/>
              </a:rPr>
              <a:t>2024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257182" y="3931920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EDF2EE"/>
                </a:solidFill>
                <a:latin typeface="Arial"/>
                <a:ea typeface="Hiragino Sans GB"/>
              </a:rPr>
              <a:t>Blackwell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165742" y="4187952"/>
            <a:ext cx="192024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94A0A2"/>
                </a:solidFill>
                <a:latin typeface="Arial"/>
                <a:ea typeface="Hiragino Sans GB"/>
              </a:rPr>
              <a:t>1 拆 10 · 纳入道指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11194998" y="3392424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76B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10408615" y="3035808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76B900"/>
                </a:solidFill>
                <a:latin typeface="Arial"/>
                <a:ea typeface="Hiragino Sans GB"/>
              </a:rPr>
              <a:t>2025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0408615" y="2743200"/>
            <a:ext cx="1737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EDF2EE"/>
                </a:solidFill>
                <a:latin typeface="Arial"/>
                <a:ea typeface="Hiragino Sans GB"/>
              </a:rPr>
              <a:t>率先破 4 万亿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225735" y="2286000"/>
            <a:ext cx="1920240" cy="457200"/>
          </a:xfrm>
          <a:prstGeom prst="rect">
            <a:avLst/>
          </a:prstGeom>
          <a:noFill/>
          <a:ln/>
        </p:spPr>
        <p:txBody>
          <a:bodyPr wrap="square" anchor="b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94A0A2"/>
                </a:solidFill>
                <a:latin typeface="Arial"/>
                <a:ea typeface="Hiragino Sans GB"/>
              </a:rPr>
              <a:t>全球市值最高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566928" y="5486400"/>
            <a:ext cx="3478682" cy="932688"/>
          </a:xfrm>
          <a:prstGeom prst="roundRect">
            <a:avLst>
              <a:gd name="adj" fmla="val 11764"/>
            </a:avLst>
          </a:prstGeom>
          <a:solidFill>
            <a:srgbClr val="141A1E"/>
          </a:solidFill>
          <a:ln w="1270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ectangle 50"/>
          <p:cNvSpPr/>
          <p:nvPr/>
        </p:nvSpPr>
        <p:spPr>
          <a:xfrm>
            <a:off x="566928" y="5614416"/>
            <a:ext cx="64008" cy="676656"/>
          </a:xfrm>
          <a:prstGeom prst="rect">
            <a:avLst/>
          </a:prstGeom>
          <a:solidFill>
            <a:srgbClr val="7C8A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804672" y="5623560"/>
            <a:ext cx="3021482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9EA9AE"/>
                </a:solidFill>
                <a:latin typeface="Consolas"/>
                <a:ea typeface="Hiragino Sans GB"/>
              </a:rPr>
              <a:t>1993 – 2011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04672" y="5852160"/>
            <a:ext cx="3021482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EDF2EE"/>
                </a:solidFill>
                <a:latin typeface="Arial"/>
                <a:ea typeface="Hiragino Sans GB"/>
              </a:rPr>
              <a:t>图形时代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804672" y="6108192"/>
            <a:ext cx="3021482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94A0A2"/>
                </a:solidFill>
                <a:latin typeface="Arial"/>
                <a:ea typeface="Hiragino Sans GB"/>
              </a:rPr>
              <a:t>面向游戏与可视化的 GPU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4356506" y="5486400"/>
            <a:ext cx="3478682" cy="932688"/>
          </a:xfrm>
          <a:prstGeom prst="roundRect">
            <a:avLst>
              <a:gd name="adj" fmla="val 11764"/>
            </a:avLst>
          </a:prstGeom>
          <a:solidFill>
            <a:srgbClr val="141A1E"/>
          </a:solidFill>
          <a:ln w="1270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4356506" y="5614416"/>
            <a:ext cx="64008" cy="676656"/>
          </a:xfrm>
          <a:prstGeom prst="rect">
            <a:avLst/>
          </a:prstGeom>
          <a:solidFill>
            <a:srgbClr val="2FB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4594250" y="5623560"/>
            <a:ext cx="3021482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68C8E8"/>
                </a:solidFill>
                <a:latin typeface="Consolas"/>
                <a:ea typeface="Hiragino Sans GB"/>
              </a:rPr>
              <a:t>2006 – 2016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594250" y="5852160"/>
            <a:ext cx="3021482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EDF2EE"/>
                </a:solidFill>
                <a:latin typeface="Arial"/>
                <a:ea typeface="Hiragino Sans GB"/>
              </a:rPr>
              <a:t>押注并行计算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594250" y="6108192"/>
            <a:ext cx="3021482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94A0A2"/>
                </a:solidFill>
                <a:latin typeface="Arial"/>
                <a:ea typeface="Hiragino Sans GB"/>
              </a:rPr>
              <a:t>CUDA 让 GPU 成为 AI 引擎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8146084" y="5486400"/>
            <a:ext cx="3478682" cy="932688"/>
          </a:xfrm>
          <a:prstGeom prst="roundRect">
            <a:avLst>
              <a:gd name="adj" fmla="val 11764"/>
            </a:avLst>
          </a:prstGeom>
          <a:solidFill>
            <a:srgbClr val="141A1E"/>
          </a:solidFill>
          <a:ln w="1270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Rectangle 60"/>
          <p:cNvSpPr/>
          <p:nvPr/>
        </p:nvSpPr>
        <p:spPr>
          <a:xfrm>
            <a:off x="8146084" y="5614416"/>
            <a:ext cx="64008" cy="676656"/>
          </a:xfrm>
          <a:prstGeom prst="rect">
            <a:avLst/>
          </a:prstGeom>
          <a:solidFill>
            <a:srgbClr val="76B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8383828" y="5623560"/>
            <a:ext cx="3021482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9ACA47"/>
                </a:solidFill>
                <a:latin typeface="Consolas"/>
                <a:ea typeface="Hiragino Sans GB"/>
              </a:rPr>
              <a:t>2016 – 至今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8383828" y="5852160"/>
            <a:ext cx="3021482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EDF2EE"/>
                </a:solidFill>
                <a:latin typeface="Arial"/>
                <a:ea typeface="Hiragino Sans GB"/>
              </a:rPr>
              <a:t>AI 计算时代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8383828" y="6108192"/>
            <a:ext cx="3021482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94A0A2"/>
                </a:solidFill>
                <a:latin typeface="Arial"/>
                <a:ea typeface="Hiragino Sans GB"/>
              </a:rPr>
              <a:t>数据中心 AI 成为主营业务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2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3894" y="310896"/>
            <a:ext cx="1026904" cy="2743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5216" y="475488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 spc="220">
                <a:solidFill>
                  <a:srgbClr val="76B900"/>
                </a:solidFill>
                <a:latin typeface="Consolas"/>
                <a:ea typeface="Hiragino Sans GB"/>
              </a:rPr>
              <a:t>&gt;_ AI 拐点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749808"/>
            <a:ext cx="10070287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DF2EE"/>
                </a:solidFill>
                <a:latin typeface="Arial"/>
                <a:ea typeface="Hiragino Sans GB"/>
              </a:rPr>
              <a:t>三年，营收暴涨 8 倍——由数据中心驱动</a:t>
            </a:r>
          </a:p>
        </p:txBody>
      </p:sp>
      <p:sp>
        <p:nvSpPr>
          <p:cNvPr id="6" name="Rectangle 5"/>
          <p:cNvSpPr/>
          <p:nvPr/>
        </p:nvSpPr>
        <p:spPr>
          <a:xfrm>
            <a:off x="585216" y="1243584"/>
            <a:ext cx="2286000" cy="41148"/>
          </a:xfrm>
          <a:prstGeom prst="rect">
            <a:avLst/>
          </a:prstGeom>
          <a:gradFill rotWithShape="1">
            <a:gsLst>
              <a:gs pos="0">
                <a:srgbClr val="76B900"/>
              </a:gs>
              <a:gs pos="100000">
                <a:srgbClr val="0B0E10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66928" y="6492240"/>
            <a:ext cx="59436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C777B"/>
                </a:solidFill>
                <a:latin typeface="Consolas"/>
                <a:ea typeface="Hiragino Sans GB"/>
              </a:rPr>
              <a:t>NVIDIA  ·  公司与产品总览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37215" y="6492240"/>
            <a:ext cx="9601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6C777B"/>
                </a:solidFill>
                <a:latin typeface="Consolas"/>
                <a:ea typeface="Hiragino Sans GB"/>
              </a:rPr>
              <a:t>05 / 16</a:t>
            </a:r>
          </a:p>
        </p:txBody>
      </p:sp>
      <p:graphicFrame>
        <p:nvGraphicFramePr>
          <p:cNvPr id="9" name="Chart 8"/>
          <p:cNvGraphicFramePr>
            <a:graphicFrameLocks noGrp="1"/>
          </p:cNvGraphicFramePr>
          <p:nvPr/>
        </p:nvGraphicFramePr>
        <p:xfrm>
          <a:off x="566928" y="1554480"/>
          <a:ext cx="7040880" cy="4114800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019288" y="1783080"/>
            <a:ext cx="360547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150">
                <a:solidFill>
                  <a:srgbClr val="9BE01E"/>
                </a:solidFill>
                <a:latin typeface="Consolas"/>
                <a:ea typeface="Hiragino Sans GB"/>
              </a:rPr>
              <a:t>数据中心营收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19288" y="2066544"/>
            <a:ext cx="3605479" cy="82296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 i="0">
                <a:solidFill>
                  <a:srgbClr val="EDF2EE"/>
                </a:solidFill>
                <a:latin typeface="Arial"/>
                <a:ea typeface="Hiragino Sans GB"/>
              </a:rPr>
              <a:t>$15B → $194B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19288" y="2670048"/>
            <a:ext cx="3605479" cy="15544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94A0A2"/>
                </a:solidFill>
                <a:latin typeface="Arial"/>
                <a:ea typeface="Hiragino Sans GB"/>
              </a:rPr>
              <a:t>从 FY2023 到 FY2026，随着数据中心 AI 需求爆发，总营收增长约 8 倍。如今仅数据中心一项，就贡献了公司约 90% 的营收。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19288" y="4389120"/>
            <a:ext cx="3605479" cy="822960"/>
          </a:xfrm>
          <a:prstGeom prst="roundRect">
            <a:avLst>
              <a:gd name="adj" fmla="val 11111"/>
            </a:avLst>
          </a:prstGeom>
          <a:solidFill>
            <a:srgbClr val="141A1E"/>
          </a:solidFill>
          <a:ln w="15240">
            <a:solidFill>
              <a:srgbClr val="76B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0456" y="4389120"/>
            <a:ext cx="3203143" cy="82296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EDF2EE"/>
                </a:solidFill>
                <a:latin typeface="Arial"/>
                <a:ea typeface="Hiragino Sans GB"/>
              </a:rPr>
              <a:t>最新：FY2027 Q1（2026 年 4 月）单季营收达 </a:t>
            </a:r>
            <a:r>
              <a:rPr sz="1200" b="1" i="0">
                <a:solidFill>
                  <a:srgbClr val="9BE01E"/>
                </a:solidFill>
                <a:latin typeface="Arial"/>
                <a:ea typeface="Hiragino Sans GB"/>
              </a:rPr>
              <a:t>$81.6B</a:t>
            </a:r>
            <a:r>
              <a:rPr sz="1200" b="0" i="0">
                <a:solidFill>
                  <a:srgbClr val="EDF2EE"/>
                </a:solidFill>
                <a:latin typeface="Arial"/>
                <a:ea typeface="Hiragino Sans GB"/>
              </a:rPr>
              <a:t>，同比 +85%。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E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3894" y="310896"/>
            <a:ext cx="1026904" cy="2743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5216" y="475488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 spc="220">
                <a:solidFill>
                  <a:srgbClr val="76B900"/>
                </a:solidFill>
                <a:latin typeface="Consolas"/>
                <a:ea typeface="Hiragino Sans GB"/>
              </a:rPr>
              <a:t>&gt;_ 商业模式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749808"/>
            <a:ext cx="10070287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DF2EE"/>
                </a:solidFill>
                <a:latin typeface="Arial"/>
                <a:ea typeface="Hiragino Sans GB"/>
              </a:rPr>
              <a:t>自研整套技术栈，代工外包，靠平台变现</a:t>
            </a:r>
          </a:p>
        </p:txBody>
      </p:sp>
      <p:sp>
        <p:nvSpPr>
          <p:cNvPr id="6" name="Rectangle 5"/>
          <p:cNvSpPr/>
          <p:nvPr/>
        </p:nvSpPr>
        <p:spPr>
          <a:xfrm>
            <a:off x="585216" y="1243584"/>
            <a:ext cx="2286000" cy="41148"/>
          </a:xfrm>
          <a:prstGeom prst="rect">
            <a:avLst/>
          </a:prstGeom>
          <a:gradFill rotWithShape="1">
            <a:gsLst>
              <a:gs pos="0">
                <a:srgbClr val="76B900"/>
              </a:gs>
              <a:gs pos="100000">
                <a:srgbClr val="0B0E10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66928" y="6492240"/>
            <a:ext cx="59436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C777B"/>
                </a:solidFill>
                <a:latin typeface="Consolas"/>
                <a:ea typeface="Hiragino Sans GB"/>
              </a:rPr>
              <a:t>NVIDIA  ·  公司与产品总览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37215" y="6492240"/>
            <a:ext cx="9601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6C777B"/>
                </a:solidFill>
                <a:latin typeface="Consolas"/>
                <a:ea typeface="Hiragino Sans GB"/>
              </a:rPr>
              <a:t>06 / 16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572768"/>
            <a:ext cx="1904329" cy="896112"/>
          </a:xfrm>
          <a:prstGeom prst="roundRect">
            <a:avLst>
              <a:gd name="adj" fmla="val 12244"/>
            </a:avLst>
          </a:prstGeom>
          <a:solidFill>
            <a:srgbClr val="76B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1700784"/>
            <a:ext cx="1721449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0B0E10"/>
                </a:solidFill>
                <a:latin typeface="Arial"/>
                <a:ea typeface="Hiragino Sans GB"/>
              </a:rPr>
              <a:t>设计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8368" y="2029968"/>
            <a:ext cx="1721449" cy="38404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B0E10"/>
                </a:solidFill>
                <a:latin typeface="Arial"/>
                <a:ea typeface="Hiragino Sans GB"/>
              </a:rPr>
              <a:t>芯片与系统 (NVIDIA)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855305" y="1572768"/>
            <a:ext cx="1904329" cy="896112"/>
          </a:xfrm>
          <a:prstGeom prst="roundRect">
            <a:avLst>
              <a:gd name="adj" fmla="val 12244"/>
            </a:avLst>
          </a:prstGeom>
          <a:solidFill>
            <a:srgbClr val="141A1E"/>
          </a:solidFill>
          <a:ln w="1524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946745" y="1700784"/>
            <a:ext cx="1721449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EDF2EE"/>
                </a:solidFill>
                <a:latin typeface="Arial"/>
                <a:ea typeface="Hiragino Sans GB"/>
              </a:rPr>
              <a:t>制造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46745" y="2029968"/>
            <a:ext cx="1721449" cy="38404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94A0A2"/>
                </a:solidFill>
                <a:latin typeface="Arial"/>
                <a:ea typeface="Hiragino Sans GB"/>
              </a:rPr>
              <a:t>晶圆 (台积电代工)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2507833" y="2020824"/>
            <a:ext cx="310896" cy="0"/>
          </a:xfrm>
          <a:prstGeom prst="line">
            <a:avLst/>
          </a:prstGeom>
          <a:ln w="20320">
            <a:solidFill>
              <a:srgbClr val="4A565C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5143682" y="1572768"/>
            <a:ext cx="1904329" cy="896112"/>
          </a:xfrm>
          <a:prstGeom prst="roundRect">
            <a:avLst>
              <a:gd name="adj" fmla="val 12244"/>
            </a:avLst>
          </a:prstGeom>
          <a:solidFill>
            <a:srgbClr val="141A1E"/>
          </a:solidFill>
          <a:ln w="1524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235122" y="1700784"/>
            <a:ext cx="1721449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EDF2EE"/>
                </a:solidFill>
                <a:latin typeface="Arial"/>
                <a:ea typeface="Hiragino Sans GB"/>
              </a:rPr>
              <a:t>集成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35122" y="2029968"/>
            <a:ext cx="1721449" cy="38404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94A0A2"/>
                </a:solidFill>
                <a:latin typeface="Arial"/>
                <a:ea typeface="Hiragino Sans GB"/>
              </a:rPr>
              <a:t>DGX 与 NVL72 机柜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4796210" y="2020824"/>
            <a:ext cx="310896" cy="0"/>
          </a:xfrm>
          <a:prstGeom prst="line">
            <a:avLst/>
          </a:prstGeom>
          <a:ln w="20320">
            <a:solidFill>
              <a:srgbClr val="4A565C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7432060" y="1572768"/>
            <a:ext cx="1904329" cy="896112"/>
          </a:xfrm>
          <a:prstGeom prst="roundRect">
            <a:avLst>
              <a:gd name="adj" fmla="val 12244"/>
            </a:avLst>
          </a:prstGeom>
          <a:solidFill>
            <a:srgbClr val="141A1E"/>
          </a:solidFill>
          <a:ln w="1524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523500" y="1700784"/>
            <a:ext cx="1721449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EDF2EE"/>
                </a:solidFill>
                <a:latin typeface="Arial"/>
                <a:ea typeface="Hiragino Sans GB"/>
              </a:rPr>
              <a:t>软件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23500" y="2029968"/>
            <a:ext cx="1721449" cy="38404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94A0A2"/>
                </a:solidFill>
                <a:latin typeface="Arial"/>
                <a:ea typeface="Hiragino Sans GB"/>
              </a:rPr>
              <a:t>CUDA 与 AI Enterprise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7084588" y="2020824"/>
            <a:ext cx="310896" cy="0"/>
          </a:xfrm>
          <a:prstGeom prst="line">
            <a:avLst/>
          </a:prstGeom>
          <a:ln w="20320">
            <a:solidFill>
              <a:srgbClr val="4A565C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/>
          <p:cNvSpPr/>
          <p:nvPr/>
        </p:nvSpPr>
        <p:spPr>
          <a:xfrm>
            <a:off x="9720437" y="1572768"/>
            <a:ext cx="1904329" cy="896112"/>
          </a:xfrm>
          <a:prstGeom prst="roundRect">
            <a:avLst>
              <a:gd name="adj" fmla="val 12244"/>
            </a:avLst>
          </a:prstGeom>
          <a:solidFill>
            <a:srgbClr val="141A1E"/>
          </a:solidFill>
          <a:ln w="1524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811877" y="1700784"/>
            <a:ext cx="1721449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EDF2EE"/>
                </a:solidFill>
                <a:latin typeface="Arial"/>
                <a:ea typeface="Hiragino Sans GB"/>
              </a:rPr>
              <a:t>部署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811877" y="2029968"/>
            <a:ext cx="1721449" cy="38404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94A0A2"/>
                </a:solidFill>
                <a:latin typeface="Arial"/>
                <a:ea typeface="Hiragino Sans GB"/>
              </a:rPr>
              <a:t>云 · 实验室 · 企业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9372965" y="2020824"/>
            <a:ext cx="310896" cy="0"/>
          </a:xfrm>
          <a:prstGeom prst="line">
            <a:avLst/>
          </a:prstGeom>
          <a:ln w="20320">
            <a:solidFill>
              <a:srgbClr val="4A565C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566928" y="2926080"/>
            <a:ext cx="5300319" cy="2057400"/>
          </a:xfrm>
          <a:prstGeom prst="roundRect">
            <a:avLst>
              <a:gd name="adj" fmla="val 5333"/>
            </a:avLst>
          </a:prstGeom>
          <a:solidFill>
            <a:srgbClr val="141A1E"/>
          </a:solidFill>
          <a:ln w="1270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41247" y="3145536"/>
            <a:ext cx="475167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9BE01E"/>
                </a:solidFill>
                <a:latin typeface="Consolas"/>
                <a:ea typeface="Hiragino Sans GB"/>
              </a:rPr>
              <a:t>如何赚钱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59536" y="3493008"/>
            <a:ext cx="1828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76B900"/>
                </a:solidFill>
                <a:latin typeface="Arial"/>
                <a:ea typeface="Hiragino Sans GB"/>
              </a:rPr>
              <a:t>▪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78992" y="3493008"/>
            <a:ext cx="4513935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EDF2EE"/>
                </a:solidFill>
                <a:latin typeface="Arial"/>
                <a:ea typeface="Hiragino Sans GB"/>
              </a:rPr>
              <a:t>销售 GPU、整机系统，以及机柜级 AI 工厂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59536" y="3840480"/>
            <a:ext cx="1828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76B900"/>
                </a:solidFill>
                <a:latin typeface="Arial"/>
                <a:ea typeface="Hiragino Sans GB"/>
              </a:rPr>
              <a:t>▪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78992" y="3840480"/>
            <a:ext cx="4513935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EDF2EE"/>
                </a:solidFill>
                <a:latin typeface="Arial"/>
                <a:ea typeface="Hiragino Sans GB"/>
              </a:rPr>
              <a:t>在硬件之上叠加高毛利的网络与软件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59536" y="4187952"/>
            <a:ext cx="1828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76B900"/>
                </a:solidFill>
                <a:latin typeface="Arial"/>
                <a:ea typeface="Hiragino Sans GB"/>
              </a:rPr>
              <a:t>▪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78992" y="4187952"/>
            <a:ext cx="4513935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EDF2EE"/>
                </a:solidFill>
                <a:latin typeface="Arial"/>
                <a:ea typeface="Hiragino Sans GB"/>
              </a:rPr>
              <a:t>软件与服务带来经常性收入（AI Enterprise、授权）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59536" y="4535424"/>
            <a:ext cx="1828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76B900"/>
                </a:solidFill>
                <a:latin typeface="Arial"/>
                <a:ea typeface="Hiragino Sans GB"/>
              </a:rPr>
              <a:t>▪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78992" y="4535424"/>
            <a:ext cx="4513935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EDF2EE"/>
                </a:solidFill>
                <a:latin typeface="Arial"/>
                <a:ea typeface="Hiragino Sans GB"/>
              </a:rPr>
              <a:t>每年一代的产品节奏，让平台始终领先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6324447" y="2926080"/>
            <a:ext cx="5300319" cy="2057400"/>
          </a:xfrm>
          <a:prstGeom prst="roundRect">
            <a:avLst>
              <a:gd name="adj" fmla="val 5333"/>
            </a:avLst>
          </a:prstGeom>
          <a:solidFill>
            <a:srgbClr val="141A1E"/>
          </a:solidFill>
          <a:ln w="1270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6598767" y="3145536"/>
            <a:ext cx="475167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A585F5"/>
                </a:solidFill>
                <a:latin typeface="Consolas"/>
                <a:ea typeface="Hiragino Sans GB"/>
              </a:rPr>
              <a:t>护城河为何稳固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617055" y="3493008"/>
            <a:ext cx="1828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A585F5"/>
                </a:solidFill>
                <a:latin typeface="Arial"/>
                <a:ea typeface="Hiragino Sans GB"/>
              </a:rPr>
              <a:t>▪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836511" y="3493008"/>
            <a:ext cx="4513935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EDF2EE"/>
                </a:solidFill>
                <a:latin typeface="Arial"/>
                <a:ea typeface="Hiragino Sans GB"/>
              </a:rPr>
              <a:t>CUDA 软件近 20 年积累的锁定效应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617055" y="3840480"/>
            <a:ext cx="1828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A585F5"/>
                </a:solidFill>
                <a:latin typeface="Arial"/>
                <a:ea typeface="Hiragino Sans GB"/>
              </a:rPr>
              <a:t>▪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36511" y="3840480"/>
            <a:ext cx="4513935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EDF2EE"/>
                </a:solidFill>
                <a:latin typeface="Arial"/>
                <a:ea typeface="Hiragino Sans GB"/>
              </a:rPr>
              <a:t>约 600 万开发者，整条 AI 工具链都为 NVIDIA 优化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617055" y="4187952"/>
            <a:ext cx="1828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A585F5"/>
                </a:solidFill>
                <a:latin typeface="Arial"/>
                <a:ea typeface="Hiragino Sans GB"/>
              </a:rPr>
              <a:t>▪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836511" y="4187952"/>
            <a:ext cx="4513935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EDF2EE"/>
                </a:solidFill>
                <a:latin typeface="Arial"/>
                <a:ea typeface="Hiragino Sans GB"/>
              </a:rPr>
              <a:t>对手难以复制的全栈整合能力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617055" y="4535424"/>
            <a:ext cx="1828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A585F5"/>
                </a:solidFill>
                <a:latin typeface="Arial"/>
                <a:ea typeface="Hiragino Sans GB"/>
              </a:rPr>
              <a:t>▪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836511" y="4535424"/>
            <a:ext cx="4513935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EDF2EE"/>
                </a:solidFill>
                <a:latin typeface="Arial"/>
                <a:ea typeface="Hiragino Sans GB"/>
              </a:rPr>
              <a:t>无晶圆厂模式让资产轻、毛利高（约 71%）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E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3894" y="310896"/>
            <a:ext cx="1026904" cy="2743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5216" y="475488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 spc="220">
                <a:solidFill>
                  <a:srgbClr val="76B900"/>
                </a:solidFill>
                <a:latin typeface="Consolas"/>
                <a:ea typeface="Hiragino Sans GB"/>
              </a:rPr>
              <a:t>&gt;_ 分部营收 · FY2025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749808"/>
            <a:ext cx="10070287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DF2EE"/>
                </a:solidFill>
                <a:latin typeface="Arial"/>
                <a:ea typeface="Hiragino Sans GB"/>
              </a:rPr>
              <a:t>数据中心主导营收构成</a:t>
            </a:r>
          </a:p>
        </p:txBody>
      </p:sp>
      <p:sp>
        <p:nvSpPr>
          <p:cNvPr id="6" name="Rectangle 5"/>
          <p:cNvSpPr/>
          <p:nvPr/>
        </p:nvSpPr>
        <p:spPr>
          <a:xfrm>
            <a:off x="585216" y="1243584"/>
            <a:ext cx="2286000" cy="41148"/>
          </a:xfrm>
          <a:prstGeom prst="rect">
            <a:avLst/>
          </a:prstGeom>
          <a:gradFill rotWithShape="1">
            <a:gsLst>
              <a:gs pos="0">
                <a:srgbClr val="76B900"/>
              </a:gs>
              <a:gs pos="100000">
                <a:srgbClr val="0B0E10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66928" y="1463040"/>
            <a:ext cx="10070287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94A0A2"/>
                </a:solidFill>
                <a:latin typeface="Arial"/>
                <a:ea typeface="Hiragino Sans GB"/>
              </a:rPr>
              <a:t>FY2025（结束于 2025 年 1 月 26 日）——最近一个有完整公开分部拆分的财年。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6492240"/>
            <a:ext cx="59436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C777B"/>
                </a:solidFill>
                <a:latin typeface="Consolas"/>
                <a:ea typeface="Hiragino Sans GB"/>
              </a:rPr>
              <a:t>NVIDIA  ·  公司与产品总览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37215" y="6492240"/>
            <a:ext cx="9601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6C777B"/>
                </a:solidFill>
                <a:latin typeface="Consolas"/>
                <a:ea typeface="Hiragino Sans GB"/>
              </a:rPr>
              <a:t>07 / 16</a:t>
            </a:r>
          </a:p>
        </p:txBody>
      </p:sp>
      <p:graphicFrame>
        <p:nvGraphicFramePr>
          <p:cNvPr id="10" name="Chart 9"/>
          <p:cNvGraphicFramePr>
            <a:graphicFrameLocks noGrp="1"/>
          </p:cNvGraphicFramePr>
          <p:nvPr/>
        </p:nvGraphicFramePr>
        <p:xfrm>
          <a:off x="475488" y="1911096"/>
          <a:ext cx="4480560" cy="3977639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281988" y="3183940"/>
            <a:ext cx="2867558" cy="119329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EAF2FF"/>
                </a:solidFill>
                <a:latin typeface="Arial"/>
                <a:ea typeface="Hiragino Sans GB"/>
              </a:rPr>
              <a:t>$130.5B</a:t>
            </a:r>
          </a:p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8A93A6"/>
                </a:solidFill>
                <a:latin typeface="Arial"/>
                <a:ea typeface="Hiragino Sans GB"/>
              </a:rPr>
              <a:t>FY2025 营收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550408" y="2185416"/>
            <a:ext cx="109728" cy="566928"/>
          </a:xfrm>
          <a:prstGeom prst="roundRect">
            <a:avLst>
              <a:gd name="adj" fmla="val 33333"/>
            </a:avLst>
          </a:prstGeom>
          <a:solidFill>
            <a:srgbClr val="76B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806440" y="2203704"/>
            <a:ext cx="4245559" cy="328818"/>
          </a:xfrm>
          <a:prstGeom prst="rect">
            <a:avLst/>
          </a:prstGeom>
          <a:noFill/>
          <a:ln/>
        </p:spPr>
        <p:txBody>
          <a:bodyPr wrap="square" anchor="b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EDF2EE"/>
                </a:solidFill>
                <a:latin typeface="Arial"/>
                <a:ea typeface="Hiragino Sans GB"/>
              </a:rPr>
              <a:t>数据中心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06440" y="2502895"/>
            <a:ext cx="4245559" cy="238109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94A0A2"/>
                </a:solidFill>
                <a:latin typeface="Arial"/>
                <a:ea typeface="Hiragino Sans GB"/>
              </a:rPr>
              <a:t>88% 营收占比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887407" y="2185416"/>
            <a:ext cx="1737360" cy="56692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EDF2EE"/>
                </a:solidFill>
                <a:latin typeface="Arial"/>
                <a:ea typeface="Hiragino Sans GB"/>
              </a:rPr>
              <a:t>$115.2B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550408" y="2816352"/>
            <a:ext cx="6074359" cy="9144"/>
          </a:xfrm>
          <a:prstGeom prst="rect">
            <a:avLst/>
          </a:prstGeom>
          <a:solidFill>
            <a:srgbClr val="E6E9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5550408" y="2880360"/>
            <a:ext cx="109728" cy="566928"/>
          </a:xfrm>
          <a:prstGeom prst="roundRect">
            <a:avLst>
              <a:gd name="adj" fmla="val 33333"/>
            </a:avLst>
          </a:prstGeom>
          <a:solidFill>
            <a:srgbClr val="2FB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806440" y="2898648"/>
            <a:ext cx="4245559" cy="328818"/>
          </a:xfrm>
          <a:prstGeom prst="rect">
            <a:avLst/>
          </a:prstGeom>
          <a:noFill/>
          <a:ln/>
        </p:spPr>
        <p:txBody>
          <a:bodyPr wrap="square" anchor="b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EDF2EE"/>
                </a:solidFill>
                <a:latin typeface="Arial"/>
                <a:ea typeface="Hiragino Sans GB"/>
              </a:rPr>
              <a:t>游戏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06440" y="3197839"/>
            <a:ext cx="4245559" cy="238109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94A0A2"/>
                </a:solidFill>
                <a:latin typeface="Arial"/>
                <a:ea typeface="Hiragino Sans GB"/>
              </a:rPr>
              <a:t>9% 营收占比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887407" y="2880360"/>
            <a:ext cx="1737360" cy="56692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EDF2EE"/>
                </a:solidFill>
                <a:latin typeface="Arial"/>
                <a:ea typeface="Hiragino Sans GB"/>
              </a:rPr>
              <a:t>$11.4B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550408" y="3511296"/>
            <a:ext cx="6074359" cy="9144"/>
          </a:xfrm>
          <a:prstGeom prst="rect">
            <a:avLst/>
          </a:prstGeom>
          <a:solidFill>
            <a:srgbClr val="E6E9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5550408" y="3575304"/>
            <a:ext cx="109728" cy="566928"/>
          </a:xfrm>
          <a:prstGeom prst="roundRect">
            <a:avLst>
              <a:gd name="adj" fmla="val 33333"/>
            </a:avLst>
          </a:prstGeom>
          <a:solidFill>
            <a:srgbClr val="A585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806440" y="3593592"/>
            <a:ext cx="4245559" cy="328818"/>
          </a:xfrm>
          <a:prstGeom prst="rect">
            <a:avLst/>
          </a:prstGeom>
          <a:noFill/>
          <a:ln/>
        </p:spPr>
        <p:txBody>
          <a:bodyPr wrap="square" anchor="b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EDF2EE"/>
                </a:solidFill>
                <a:latin typeface="Arial"/>
                <a:ea typeface="Hiragino Sans GB"/>
              </a:rPr>
              <a:t>专业可视化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806440" y="3892783"/>
            <a:ext cx="4245559" cy="238109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94A0A2"/>
                </a:solidFill>
                <a:latin typeface="Arial"/>
                <a:ea typeface="Hiragino Sans GB"/>
              </a:rPr>
              <a:t>1.5% 营收占比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887407" y="3575304"/>
            <a:ext cx="1737360" cy="56692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EDF2EE"/>
                </a:solidFill>
                <a:latin typeface="Arial"/>
                <a:ea typeface="Hiragino Sans GB"/>
              </a:rPr>
              <a:t>$1.9B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550408" y="4206240"/>
            <a:ext cx="6074359" cy="9144"/>
          </a:xfrm>
          <a:prstGeom prst="rect">
            <a:avLst/>
          </a:prstGeom>
          <a:solidFill>
            <a:srgbClr val="E6E9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5550408" y="4270248"/>
            <a:ext cx="109728" cy="566928"/>
          </a:xfrm>
          <a:prstGeom prst="roundRect">
            <a:avLst>
              <a:gd name="adj" fmla="val 33333"/>
            </a:avLst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806440" y="4288536"/>
            <a:ext cx="4245559" cy="328818"/>
          </a:xfrm>
          <a:prstGeom prst="rect">
            <a:avLst/>
          </a:prstGeom>
          <a:noFill/>
          <a:ln/>
        </p:spPr>
        <p:txBody>
          <a:bodyPr wrap="square" anchor="b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EDF2EE"/>
                </a:solidFill>
                <a:latin typeface="Arial"/>
                <a:ea typeface="Hiragino Sans GB"/>
              </a:rPr>
              <a:t>汽车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806440" y="4587727"/>
            <a:ext cx="4245559" cy="238109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94A0A2"/>
                </a:solidFill>
                <a:latin typeface="Arial"/>
                <a:ea typeface="Hiragino Sans GB"/>
              </a:rPr>
              <a:t>1.3% 营收占比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887407" y="4270248"/>
            <a:ext cx="1737360" cy="56692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EDF2EE"/>
                </a:solidFill>
                <a:latin typeface="Arial"/>
                <a:ea typeface="Hiragino Sans GB"/>
              </a:rPr>
              <a:t>$1.7B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550408" y="4901183"/>
            <a:ext cx="6074359" cy="9144"/>
          </a:xfrm>
          <a:prstGeom prst="rect">
            <a:avLst/>
          </a:prstGeom>
          <a:solidFill>
            <a:srgbClr val="E6E9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5550408" y="4965192"/>
            <a:ext cx="109728" cy="566928"/>
          </a:xfrm>
          <a:prstGeom prst="roundRect">
            <a:avLst>
              <a:gd name="adj" fmla="val 33333"/>
            </a:avLst>
          </a:prstGeom>
          <a:solidFill>
            <a:srgbClr val="7C8A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5806440" y="4983479"/>
            <a:ext cx="4245559" cy="328818"/>
          </a:xfrm>
          <a:prstGeom prst="rect">
            <a:avLst/>
          </a:prstGeom>
          <a:noFill/>
          <a:ln/>
        </p:spPr>
        <p:txBody>
          <a:bodyPr wrap="square" anchor="b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EDF2EE"/>
                </a:solidFill>
                <a:latin typeface="Arial"/>
                <a:ea typeface="Hiragino Sans GB"/>
              </a:rPr>
              <a:t>OEM 及其他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806440" y="5282671"/>
            <a:ext cx="4245559" cy="238109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94A0A2"/>
                </a:solidFill>
                <a:latin typeface="Arial"/>
                <a:ea typeface="Hiragino Sans GB"/>
              </a:rPr>
              <a:t>&lt;1% 营收占比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887407" y="4965192"/>
            <a:ext cx="1737360" cy="56692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EDF2EE"/>
                </a:solidFill>
                <a:latin typeface="Arial"/>
                <a:ea typeface="Hiragino Sans GB"/>
              </a:rPr>
              <a:t>$0.3B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550408" y="5596127"/>
            <a:ext cx="6074359" cy="9144"/>
          </a:xfrm>
          <a:prstGeom prst="rect">
            <a:avLst/>
          </a:prstGeom>
          <a:solidFill>
            <a:srgbClr val="E6E9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E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3894" y="310896"/>
            <a:ext cx="1026904" cy="2743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5216" y="475488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 spc="220">
                <a:solidFill>
                  <a:srgbClr val="76B900"/>
                </a:solidFill>
                <a:latin typeface="Consolas"/>
                <a:ea typeface="Hiragino Sans GB"/>
              </a:rPr>
              <a:t>&gt;_ 产品线矩阵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749808"/>
            <a:ext cx="10070287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DF2EE"/>
                </a:solidFill>
                <a:latin typeface="Arial"/>
                <a:ea typeface="Hiragino Sans GB"/>
              </a:rPr>
              <a:t>四大平台，同一套架构——由软件贯通</a:t>
            </a:r>
          </a:p>
        </p:txBody>
      </p:sp>
      <p:sp>
        <p:nvSpPr>
          <p:cNvPr id="6" name="Rectangle 5"/>
          <p:cNvSpPr/>
          <p:nvPr/>
        </p:nvSpPr>
        <p:spPr>
          <a:xfrm>
            <a:off x="585216" y="1243584"/>
            <a:ext cx="2286000" cy="41148"/>
          </a:xfrm>
          <a:prstGeom prst="rect">
            <a:avLst/>
          </a:prstGeom>
          <a:gradFill rotWithShape="1">
            <a:gsLst>
              <a:gs pos="0">
                <a:srgbClr val="76B900"/>
              </a:gs>
              <a:gs pos="100000">
                <a:srgbClr val="0B0E10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66928" y="6492240"/>
            <a:ext cx="59436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C777B"/>
                </a:solidFill>
                <a:latin typeface="Consolas"/>
                <a:ea typeface="Hiragino Sans GB"/>
              </a:rPr>
              <a:t>NVIDIA  ·  公司与产品总览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37215" y="6492240"/>
            <a:ext cx="9601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6C777B"/>
                </a:solidFill>
                <a:latin typeface="Consolas"/>
                <a:ea typeface="Hiragino Sans GB"/>
              </a:rPr>
              <a:t>08 / 16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508760"/>
            <a:ext cx="5346039" cy="1572768"/>
          </a:xfrm>
          <a:prstGeom prst="roundRect">
            <a:avLst>
              <a:gd name="adj" fmla="val 6976"/>
            </a:avLst>
          </a:prstGeom>
          <a:solidFill>
            <a:srgbClr val="141A1E"/>
          </a:solidFill>
          <a:ln w="1270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713232" y="1508760"/>
            <a:ext cx="5053431" cy="45720"/>
          </a:xfrm>
          <a:prstGeom prst="rect">
            <a:avLst/>
          </a:prstGeom>
          <a:solidFill>
            <a:srgbClr val="76B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22960" y="1746504"/>
            <a:ext cx="512064" cy="512064"/>
          </a:xfrm>
          <a:prstGeom prst="roundRect">
            <a:avLst>
              <a:gd name="adj" fmla="val 24000"/>
            </a:avLst>
          </a:prstGeom>
          <a:noFill/>
          <a:ln w="21590">
            <a:solidFill>
              <a:srgbClr val="76B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server_76B9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096" y="1879640"/>
            <a:ext cx="245790" cy="24579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499616" y="1746504"/>
            <a:ext cx="4157319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 i="0">
                <a:solidFill>
                  <a:srgbClr val="EDF2EE"/>
                </a:solidFill>
                <a:latin typeface="Arial"/>
                <a:ea typeface="Hiragino Sans GB"/>
              </a:rPr>
              <a:t>数据中心与 AI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9616" y="2075688"/>
            <a:ext cx="4157319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76B900"/>
                </a:solidFill>
                <a:latin typeface="Consolas"/>
                <a:ea typeface="Hiragino Sans GB"/>
              </a:rPr>
              <a:t>Hopper · Blackwell · GB200 · DGX · 网络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2569464"/>
            <a:ext cx="4833975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94A0A2"/>
                </a:solidFill>
                <a:latin typeface="Arial"/>
                <a:ea typeface="Hiragino Sans GB"/>
              </a:rPr>
              <a:t>AI 工厂——超大规模的训练与推理。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78727" y="1508760"/>
            <a:ext cx="5346039" cy="1572768"/>
          </a:xfrm>
          <a:prstGeom prst="roundRect">
            <a:avLst>
              <a:gd name="adj" fmla="val 6976"/>
            </a:avLst>
          </a:prstGeom>
          <a:solidFill>
            <a:srgbClr val="141A1E"/>
          </a:solidFill>
          <a:ln w="1270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425031" y="1508760"/>
            <a:ext cx="5053431" cy="45720"/>
          </a:xfrm>
          <a:prstGeom prst="rect">
            <a:avLst/>
          </a:prstGeom>
          <a:solidFill>
            <a:srgbClr val="2FB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6534759" y="1746504"/>
            <a:ext cx="512064" cy="512064"/>
          </a:xfrm>
          <a:prstGeom prst="roundRect">
            <a:avLst>
              <a:gd name="adj" fmla="val 24000"/>
            </a:avLst>
          </a:prstGeom>
          <a:noFill/>
          <a:ln w="21590">
            <a:solidFill>
              <a:srgbClr val="2FB6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gamepad_2FB6E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7896" y="1879640"/>
            <a:ext cx="245790" cy="24579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211415" y="1746504"/>
            <a:ext cx="4157319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 i="0">
                <a:solidFill>
                  <a:srgbClr val="EDF2EE"/>
                </a:solidFill>
                <a:latin typeface="Arial"/>
                <a:ea typeface="Hiragino Sans GB"/>
              </a:rPr>
              <a:t>游戏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211415" y="2075688"/>
            <a:ext cx="4157319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FB6E6"/>
                </a:solidFill>
                <a:latin typeface="Consolas"/>
                <a:ea typeface="Hiragino Sans GB"/>
              </a:rPr>
              <a:t>GeForce RTX 50 · DLSS 4 · GeForce NOW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34759" y="2569464"/>
            <a:ext cx="4833975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94A0A2"/>
                </a:solidFill>
                <a:latin typeface="Arial"/>
                <a:ea typeface="Hiragino Sans GB"/>
              </a:rPr>
              <a:t>起家的老本行；实时光线追踪图形。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66928" y="3392424"/>
            <a:ext cx="5346039" cy="1572768"/>
          </a:xfrm>
          <a:prstGeom prst="roundRect">
            <a:avLst>
              <a:gd name="adj" fmla="val 6976"/>
            </a:avLst>
          </a:prstGeom>
          <a:solidFill>
            <a:srgbClr val="141A1E"/>
          </a:solidFill>
          <a:ln w="1270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713232" y="3392424"/>
            <a:ext cx="5053431" cy="45720"/>
          </a:xfrm>
          <a:prstGeom prst="rect">
            <a:avLst/>
          </a:prstGeom>
          <a:solidFill>
            <a:srgbClr val="A585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822960" y="3630168"/>
            <a:ext cx="512064" cy="512064"/>
          </a:xfrm>
          <a:prstGeom prst="roundRect">
            <a:avLst>
              <a:gd name="adj" fmla="val 24000"/>
            </a:avLst>
          </a:prstGeom>
          <a:noFill/>
          <a:ln w="21590">
            <a:solidFill>
              <a:srgbClr val="A585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6" name="Picture 25" descr="cube_A585F5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096" y="3763304"/>
            <a:ext cx="245790" cy="24579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499616" y="3630168"/>
            <a:ext cx="4157319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 i="0">
                <a:solidFill>
                  <a:srgbClr val="EDF2EE"/>
                </a:solidFill>
                <a:latin typeface="Arial"/>
                <a:ea typeface="Hiragino Sans GB"/>
              </a:rPr>
              <a:t>专业可视化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99616" y="3959352"/>
            <a:ext cx="4157319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A585F5"/>
                </a:solidFill>
                <a:latin typeface="Consolas"/>
                <a:ea typeface="Hiragino Sans GB"/>
              </a:rPr>
              <a:t>RTX PRO Blackwell · Omniverse · 数字孪生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22960" y="4453128"/>
            <a:ext cx="4833975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94A0A2"/>
                </a:solidFill>
                <a:latin typeface="Arial"/>
                <a:ea typeface="Hiragino Sans GB"/>
              </a:rPr>
              <a:t>设计、仿真与工业『物理 AI』。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278727" y="3392424"/>
            <a:ext cx="5346039" cy="1572768"/>
          </a:xfrm>
          <a:prstGeom prst="roundRect">
            <a:avLst>
              <a:gd name="adj" fmla="val 6976"/>
            </a:avLst>
          </a:prstGeom>
          <a:solidFill>
            <a:srgbClr val="141A1E"/>
          </a:solidFill>
          <a:ln w="1270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6425031" y="3392424"/>
            <a:ext cx="5053431" cy="4572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6534759" y="3630168"/>
            <a:ext cx="512064" cy="512064"/>
          </a:xfrm>
          <a:prstGeom prst="roundRect">
            <a:avLst>
              <a:gd name="adj" fmla="val 24000"/>
            </a:avLst>
          </a:prstGeom>
          <a:noFill/>
          <a:ln w="21590">
            <a:solidFill>
              <a:srgbClr val="F2A9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3" name="Picture 32" descr="car_F2A93B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896" y="3763304"/>
            <a:ext cx="245790" cy="24579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7211415" y="3630168"/>
            <a:ext cx="4157319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 i="0">
                <a:solidFill>
                  <a:srgbClr val="EDF2EE"/>
                </a:solidFill>
                <a:latin typeface="Arial"/>
                <a:ea typeface="Hiragino Sans GB"/>
              </a:rPr>
              <a:t>汽车与机器人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211415" y="3959352"/>
            <a:ext cx="4157319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2A93B"/>
                </a:solidFill>
                <a:latin typeface="Consolas"/>
                <a:ea typeface="Hiragino Sans GB"/>
              </a:rPr>
              <a:t>DRIVE (Orin, Thor) · Jetson Thor · Isaac GR00T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534759" y="4453128"/>
            <a:ext cx="4833975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94A0A2"/>
                </a:solidFill>
                <a:latin typeface="Arial"/>
                <a:ea typeface="Hiragino Sans GB"/>
              </a:rPr>
              <a:t>自动驾驶汽车与通用机器人。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566928" y="5148072"/>
            <a:ext cx="11057839" cy="603504"/>
          </a:xfrm>
          <a:prstGeom prst="roundRect">
            <a:avLst>
              <a:gd name="adj" fmla="val 18181"/>
            </a:avLst>
          </a:prstGeom>
          <a:solidFill>
            <a:srgbClr val="101A10"/>
          </a:solidFill>
          <a:ln w="15240">
            <a:solidFill>
              <a:srgbClr val="76B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768096" y="5248656"/>
            <a:ext cx="402336" cy="402336"/>
          </a:xfrm>
          <a:prstGeom prst="roundRect">
            <a:avLst>
              <a:gd name="adj" fmla="val 24000"/>
            </a:avLst>
          </a:prstGeom>
          <a:noFill/>
          <a:ln w="19050">
            <a:solidFill>
              <a:srgbClr val="76B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9" name="Picture 38" descr="code_9BE01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2703" y="5353263"/>
            <a:ext cx="193121" cy="193121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1353312" y="5148072"/>
            <a:ext cx="2926080" cy="60350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9BE01E"/>
                </a:solidFill>
                <a:latin typeface="Consolas"/>
                <a:ea typeface="Hiragino Sans GB"/>
              </a:rPr>
              <a:t>CUDA 软件平台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407408" y="5148072"/>
            <a:ext cx="7034479" cy="60350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EDF2EE"/>
                </a:solidFill>
                <a:latin typeface="Arial"/>
                <a:ea typeface="Hiragino Sans GB"/>
              </a:rPr>
              <a:t>同一套编程模型贯穿每一根支柱——把整个产品组合绑在一起的护城河。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E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3894" y="310896"/>
            <a:ext cx="1026904" cy="2743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5216" y="475488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 spc="220">
                <a:solidFill>
                  <a:srgbClr val="76B900"/>
                </a:solidFill>
                <a:latin typeface="Consolas"/>
                <a:ea typeface="Hiragino Sans GB"/>
              </a:rPr>
              <a:t>&gt;_ 支柱一 · 数据中心与 AI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749808"/>
            <a:ext cx="10070287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DF2EE"/>
                </a:solidFill>
                <a:latin typeface="Arial"/>
                <a:ea typeface="Hiragino Sans GB"/>
              </a:rPr>
              <a:t>增长引擎：每年一代的 AI 计算节奏</a:t>
            </a:r>
          </a:p>
        </p:txBody>
      </p:sp>
      <p:sp>
        <p:nvSpPr>
          <p:cNvPr id="6" name="Rectangle 5"/>
          <p:cNvSpPr/>
          <p:nvPr/>
        </p:nvSpPr>
        <p:spPr>
          <a:xfrm>
            <a:off x="585216" y="1243584"/>
            <a:ext cx="2286000" cy="41148"/>
          </a:xfrm>
          <a:prstGeom prst="rect">
            <a:avLst/>
          </a:prstGeom>
          <a:gradFill rotWithShape="1">
            <a:gsLst>
              <a:gs pos="0">
                <a:srgbClr val="76B900"/>
              </a:gs>
              <a:gs pos="100000">
                <a:srgbClr val="0B0E10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66928" y="6492240"/>
            <a:ext cx="59436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C777B"/>
                </a:solidFill>
                <a:latin typeface="Consolas"/>
                <a:ea typeface="Hiragino Sans GB"/>
              </a:rPr>
              <a:t>NVIDIA  ·  公司与产品总览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37215" y="6492240"/>
            <a:ext cx="9601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6C777B"/>
                </a:solidFill>
                <a:latin typeface="Consolas"/>
                <a:ea typeface="Hiragino Sans GB"/>
              </a:rPr>
              <a:t>09 / 16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600200"/>
            <a:ext cx="1962851" cy="914400"/>
          </a:xfrm>
          <a:prstGeom prst="roundRect">
            <a:avLst>
              <a:gd name="adj" fmla="val 12000"/>
            </a:avLst>
          </a:prstGeom>
          <a:solidFill>
            <a:srgbClr val="141A1E"/>
          </a:solidFill>
          <a:ln w="1524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0080" y="1719072"/>
            <a:ext cx="1816547" cy="51206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EDF2EE"/>
                </a:solidFill>
                <a:latin typeface="Arial"/>
                <a:ea typeface="Hiragino Sans GB"/>
              </a:rPr>
              <a:t>Ampere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2002536"/>
            <a:ext cx="1816547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94A0A2"/>
                </a:solidFill>
                <a:latin typeface="Consolas"/>
                <a:ea typeface="Hiragino Sans GB"/>
              </a:rPr>
              <a:t>A100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6928" y="2569464"/>
            <a:ext cx="1962851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C777B"/>
                </a:solidFill>
                <a:latin typeface="Consolas"/>
                <a:ea typeface="Hiragino Sans GB"/>
              </a:rPr>
              <a:t>2020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840675" y="1600200"/>
            <a:ext cx="1962851" cy="914400"/>
          </a:xfrm>
          <a:prstGeom prst="roundRect">
            <a:avLst>
              <a:gd name="adj" fmla="val 12000"/>
            </a:avLst>
          </a:prstGeom>
          <a:solidFill>
            <a:srgbClr val="141A1E"/>
          </a:solidFill>
          <a:ln w="1524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913827" y="1719072"/>
            <a:ext cx="1816547" cy="51206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EDF2EE"/>
                </a:solidFill>
                <a:latin typeface="Arial"/>
                <a:ea typeface="Hiragino Sans GB"/>
              </a:rPr>
              <a:t>Hopper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13827" y="2002536"/>
            <a:ext cx="1816547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94A0A2"/>
                </a:solidFill>
                <a:latin typeface="Consolas"/>
                <a:ea typeface="Hiragino Sans GB"/>
              </a:rPr>
              <a:t>H100 · H200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40675" y="2569464"/>
            <a:ext cx="1962851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C777B"/>
                </a:solidFill>
                <a:latin typeface="Consolas"/>
                <a:ea typeface="Hiragino Sans GB"/>
              </a:rPr>
              <a:t>2022–23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2557211" y="2057400"/>
            <a:ext cx="256032" cy="0"/>
          </a:xfrm>
          <a:prstGeom prst="line">
            <a:avLst/>
          </a:prstGeom>
          <a:ln w="19050">
            <a:solidFill>
              <a:srgbClr val="4A565C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5114422" y="1600200"/>
            <a:ext cx="1962851" cy="914400"/>
          </a:xfrm>
          <a:prstGeom prst="roundRect">
            <a:avLst>
              <a:gd name="adj" fmla="val 12000"/>
            </a:avLst>
          </a:prstGeom>
          <a:solidFill>
            <a:srgbClr val="76B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187574" y="1719072"/>
            <a:ext cx="1816547" cy="51206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0B0E10"/>
                </a:solidFill>
                <a:latin typeface="Arial"/>
                <a:ea typeface="Hiragino Sans GB"/>
              </a:rPr>
              <a:t>Blackwell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87574" y="2002536"/>
            <a:ext cx="1816547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B0E10"/>
                </a:solidFill>
                <a:latin typeface="Consolas"/>
                <a:ea typeface="Hiragino Sans GB"/>
              </a:rPr>
              <a:t>B200 · GB200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14422" y="2569464"/>
            <a:ext cx="1962851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9BE01E"/>
                </a:solidFill>
                <a:latin typeface="Consolas"/>
                <a:ea typeface="Hiragino Sans GB"/>
              </a:rPr>
              <a:t>2024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4830958" y="2057400"/>
            <a:ext cx="256032" cy="0"/>
          </a:xfrm>
          <a:prstGeom prst="line">
            <a:avLst/>
          </a:prstGeom>
          <a:ln w="19050">
            <a:solidFill>
              <a:srgbClr val="4A565C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7388169" y="1600200"/>
            <a:ext cx="1962851" cy="914400"/>
          </a:xfrm>
          <a:prstGeom prst="roundRect">
            <a:avLst>
              <a:gd name="adj" fmla="val 12000"/>
            </a:avLst>
          </a:prstGeom>
          <a:solidFill>
            <a:srgbClr val="76B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461321" y="1719072"/>
            <a:ext cx="1816547" cy="51206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0B0E10"/>
                </a:solidFill>
                <a:latin typeface="Arial"/>
                <a:ea typeface="Hiragino Sans GB"/>
              </a:rPr>
              <a:t>Blackwell Ultra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61321" y="2002536"/>
            <a:ext cx="1816547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B0E10"/>
                </a:solidFill>
                <a:latin typeface="Consolas"/>
                <a:ea typeface="Hiragino Sans GB"/>
              </a:rPr>
              <a:t>GB300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88169" y="2569464"/>
            <a:ext cx="1962851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9BE01E"/>
                </a:solidFill>
                <a:latin typeface="Consolas"/>
                <a:ea typeface="Hiragino Sans GB"/>
              </a:rPr>
              <a:t>2025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7104705" y="2057400"/>
            <a:ext cx="256032" cy="0"/>
          </a:xfrm>
          <a:prstGeom prst="line">
            <a:avLst/>
          </a:prstGeom>
          <a:ln w="19050">
            <a:solidFill>
              <a:srgbClr val="4A565C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9661916" y="1600200"/>
            <a:ext cx="1962851" cy="914400"/>
          </a:xfrm>
          <a:prstGeom prst="roundRect">
            <a:avLst>
              <a:gd name="adj" fmla="val 12000"/>
            </a:avLst>
          </a:prstGeom>
          <a:solidFill>
            <a:srgbClr val="141A1E"/>
          </a:solidFill>
          <a:ln w="15240">
            <a:solidFill>
              <a:srgbClr val="2A343B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735068" y="1719072"/>
            <a:ext cx="1816547" cy="51206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EDF2EE"/>
                </a:solidFill>
                <a:latin typeface="Arial"/>
                <a:ea typeface="Hiragino Sans GB"/>
              </a:rPr>
              <a:t>Rubin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735068" y="2002536"/>
            <a:ext cx="1816547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94A0A2"/>
                </a:solidFill>
                <a:latin typeface="Consolas"/>
                <a:ea typeface="Hiragino Sans GB"/>
              </a:rPr>
              <a:t>(H2 2026)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661916" y="2569464"/>
            <a:ext cx="1962851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C777B"/>
                </a:solidFill>
                <a:latin typeface="Consolas"/>
                <a:ea typeface="Hiragino Sans GB"/>
              </a:rPr>
              <a:t>路线图</a:t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9378452" y="2057400"/>
            <a:ext cx="256032" cy="0"/>
          </a:xfrm>
          <a:prstGeom prst="line">
            <a:avLst/>
          </a:prstGeom>
          <a:ln w="19050">
            <a:solidFill>
              <a:srgbClr val="4A565C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66928" y="2898648"/>
            <a:ext cx="1105783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1">
                <a:solidFill>
                  <a:srgbClr val="94A0A2"/>
                </a:solidFill>
                <a:latin typeface="Arial"/>
                <a:ea typeface="Hiragino Sans GB"/>
              </a:rPr>
              <a:t>大约每年一代新架构——每一代都是一整代 AI 算力的跃升。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566928" y="3337560"/>
            <a:ext cx="5300319" cy="1828800"/>
          </a:xfrm>
          <a:prstGeom prst="roundRect">
            <a:avLst>
              <a:gd name="adj" fmla="val 6000"/>
            </a:avLst>
          </a:prstGeom>
          <a:solidFill>
            <a:srgbClr val="141A1E"/>
          </a:solidFill>
          <a:ln w="1270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41247" y="3538728"/>
            <a:ext cx="475167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9BE01E"/>
                </a:solidFill>
                <a:latin typeface="Consolas"/>
                <a:ea typeface="Hiragino Sans GB"/>
              </a:rPr>
              <a:t>GB200 NVL72 —— 整个机柜就是一块 GPU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59536" y="3941064"/>
            <a:ext cx="868680" cy="310896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9BE01E"/>
                </a:solidFill>
                <a:latin typeface="Arial"/>
                <a:ea typeface="Hiragino Sans GB"/>
              </a:rPr>
              <a:t>72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801368" y="3968496"/>
            <a:ext cx="3745839" cy="31089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EDF2EE"/>
                </a:solidFill>
                <a:latin typeface="Arial"/>
                <a:ea typeface="Hiragino Sans GB"/>
              </a:rPr>
              <a:t>块 Blackwell GPU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59536" y="4325112"/>
            <a:ext cx="868680" cy="310896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9BE01E"/>
                </a:solidFill>
                <a:latin typeface="Arial"/>
                <a:ea typeface="Hiragino Sans GB"/>
              </a:rPr>
              <a:t>36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801368" y="4352544"/>
            <a:ext cx="3745839" cy="31089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EDF2EE"/>
                </a:solidFill>
                <a:latin typeface="Arial"/>
                <a:ea typeface="Hiragino Sans GB"/>
              </a:rPr>
              <a:t>颗 Grace CPU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59536" y="4709160"/>
            <a:ext cx="868680" cy="310896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9BE01E"/>
                </a:solidFill>
                <a:latin typeface="Arial"/>
                <a:ea typeface="Hiragino Sans GB"/>
              </a:rPr>
              <a:t>1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801368" y="4736592"/>
            <a:ext cx="3745839" cy="31089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EDF2EE"/>
                </a:solidFill>
                <a:latin typeface="Arial"/>
                <a:ea typeface="Hiragino Sans GB"/>
              </a:rPr>
              <a:t>个 NVLink 域——像单块巨型 GPU 一样运作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6324447" y="3337560"/>
            <a:ext cx="5300319" cy="1828800"/>
          </a:xfrm>
          <a:prstGeom prst="roundRect">
            <a:avLst>
              <a:gd name="adj" fmla="val 6000"/>
            </a:avLst>
          </a:prstGeom>
          <a:solidFill>
            <a:srgbClr val="141A1E"/>
          </a:solidFill>
          <a:ln w="12700">
            <a:solidFill>
              <a:srgbClr val="2A34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598767" y="3538728"/>
            <a:ext cx="475167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9BE01E"/>
                </a:solidFill>
                <a:latin typeface="Consolas"/>
                <a:ea typeface="Hiragino Sans GB"/>
              </a:rPr>
              <a:t>完整的数据中心技术栈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617055" y="3941064"/>
            <a:ext cx="1371600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9BE01E"/>
                </a:solidFill>
                <a:latin typeface="Arial"/>
                <a:ea typeface="Hiragino Sans GB"/>
              </a:rPr>
              <a:t>算力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016087" y="3941064"/>
            <a:ext cx="3334359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EDF2EE"/>
                </a:solidFill>
                <a:latin typeface="Arial"/>
                <a:ea typeface="Hiragino Sans GB"/>
              </a:rPr>
              <a:t>GPU + Grace CPU 超级芯片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617055" y="4325112"/>
            <a:ext cx="1371600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9BE01E"/>
                </a:solidFill>
                <a:latin typeface="Arial"/>
                <a:ea typeface="Hiragino Sans GB"/>
              </a:rPr>
              <a:t>系统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016087" y="4325112"/>
            <a:ext cx="3334359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EDF2EE"/>
                </a:solidFill>
                <a:latin typeface="Arial"/>
                <a:ea typeface="Hiragino Sans GB"/>
              </a:rPr>
              <a:t>DGX 服务器 · DGX SuperPOD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617055" y="4709160"/>
            <a:ext cx="1371600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9BE01E"/>
                </a:solidFill>
                <a:latin typeface="Arial"/>
                <a:ea typeface="Hiragino Sans GB"/>
              </a:rPr>
              <a:t>网络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016087" y="4709160"/>
            <a:ext cx="3334359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EDF2EE"/>
                </a:solidFill>
                <a:latin typeface="Arial"/>
                <a:ea typeface="Hiragino Sans GB"/>
              </a:rPr>
              <a:t>NVLink · InfiniBand · Spectrum-X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