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销量，百万辆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8E7764"/>
              </a:solidFill>
            </c:spPr>
          </c:dPt>
          <c:dPt>
            <c:idx val="3"/>
            <c:spPr>
              <a:solidFill>
                <a:srgbClr val="8E7764"/>
              </a:solidFill>
            </c:spPr>
          </c:dPt>
          <c:dPt>
            <c:idx val="4"/>
            <c:spPr>
              <a:solidFill>
                <a:srgbClr val="8E7764"/>
              </a:solidFill>
            </c:spPr>
          </c:dPt>
          <c:dPt>
            <c:idx val="5"/>
            <c:spPr>
              <a:solidFill>
                <a:srgbClr val="8E7764"/>
              </a:solidFill>
            </c:spPr>
          </c:dPt>
          <c:dPt>
            <c:idx val="6"/>
            <c:spPr>
              <a:solidFill>
                <a:srgbClr val="8E7764"/>
              </a:solidFill>
            </c:spPr>
          </c:dPt>
          <c:dPt>
            <c:idx val="7"/>
            <c:spPr>
              <a:solidFill>
                <a:srgbClr val="8E7764"/>
              </a:solidFill>
            </c:spPr>
          </c:dPt>
          <c:dPt>
            <c:idx val="8"/>
            <c:spPr>
              <a:solidFill>
                <a:srgbClr val="8E7764"/>
              </a:solidFill>
            </c:spPr>
          </c:dPt>
          <c:dPt>
            <c:idx val="9"/>
            <c:spPr>
              <a:solidFill>
                <a:srgbClr val="8E7764"/>
              </a:solidFill>
            </c:spPr>
          </c:dPt>
          <c:dPt>
            <c:idx val="10"/>
            <c:spPr>
              <a:solidFill>
                <a:srgbClr val="0F4C81"/>
              </a:solidFill>
            </c:spPr>
          </c:dPt>
          <c:cat>
            <c:strRef>
              <c:f>Sheet1!$A$2:$A$12</c:f>
              <c:strCache>
                <c:ptCount val="11"/>
                <c:pt idx="0">
                  <c:v>’15</c:v>
                </c:pt>
                <c:pt idx="1">
                  <c:v>’16</c:v>
                </c:pt>
                <c:pt idx="2">
                  <c:v>’17</c:v>
                </c:pt>
                <c:pt idx="3">
                  <c:v>’18</c:v>
                </c:pt>
                <c:pt idx="4">
                  <c:v>’19</c:v>
                </c:pt>
                <c:pt idx="5">
                  <c:v>’20</c:v>
                </c:pt>
                <c:pt idx="6">
                  <c:v>’21</c:v>
                </c:pt>
                <c:pt idx="7">
                  <c:v>’22</c:v>
                </c:pt>
                <c:pt idx="8">
                  <c:v>’23</c:v>
                </c:pt>
                <c:pt idx="9">
                  <c:v>’24</c:v>
                </c:pt>
                <c:pt idx="10">
                  <c:v>’25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0.52</c:v>
                </c:pt>
                <c:pt idx="1">
                  <c:v>0.78</c:v>
                </c:pt>
                <c:pt idx="2">
                  <c:v>1.2</c:v>
                </c:pt>
                <c:pt idx="3">
                  <c:v>2.05</c:v>
                </c:pt>
                <c:pt idx="4">
                  <c:v>2.08</c:v>
                </c:pt>
                <c:pt idx="5">
                  <c:v>2.98</c:v>
                </c:pt>
                <c:pt idx="6">
                  <c:v>6.6</c:v>
                </c:pt>
                <c:pt idx="7">
                  <c:v>10.2</c:v>
                </c:pt>
                <c:pt idx="8">
                  <c:v>13.7</c:v>
                </c:pt>
                <c:pt idx="9">
                  <c:v>17.5</c:v>
                </c:pt>
                <c:pt idx="10">
                  <c:v>21.2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 w="3175">
              <a:solidFill>
                <a:srgbClr val="B8A99D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54493F"/>
          </a:solidFill>
          <a:latin typeface="Arial"/>
          <a:ea typeface="Hiragino Sans GB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渗透率，%</c:v>
                </c:pt>
              </c:strCache>
            </c:strRef>
          </c:tx>
          <c:spPr>
            <a:ln w="31750">
              <a:solidFill>
                <a:srgbClr val="0F4C81"/>
              </a:solidFill>
            </a:ln>
          </c:spPr>
          <c:marker>
            <c:spPr>
              <a:solidFill>
                <a:srgbClr val="0F4C81"/>
              </a:solidFill>
              <a:ln>
                <a:solidFill>
                  <a:srgbClr val="0F4C81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’15</c:v>
                </c:pt>
                <c:pt idx="1">
                  <c:v>’16</c:v>
                </c:pt>
                <c:pt idx="2">
                  <c:v>’17</c:v>
                </c:pt>
                <c:pt idx="3">
                  <c:v>’18</c:v>
                </c:pt>
                <c:pt idx="4">
                  <c:v>’19</c:v>
                </c:pt>
                <c:pt idx="5">
                  <c:v>’20</c:v>
                </c:pt>
                <c:pt idx="6">
                  <c:v>’21</c:v>
                </c:pt>
                <c:pt idx="7">
                  <c:v>’22</c:v>
                </c:pt>
                <c:pt idx="8">
                  <c:v>’23</c:v>
                </c:pt>
                <c:pt idx="9">
                  <c:v>’24</c:v>
                </c:pt>
                <c:pt idx="10">
                  <c:v>’25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0.7</c:v>
                </c:pt>
                <c:pt idx="1">
                  <c:v>0.95</c:v>
                </c:pt>
                <c:pt idx="2">
                  <c:v>1.4</c:v>
                </c:pt>
                <c:pt idx="3">
                  <c:v>2.5</c:v>
                </c:pt>
                <c:pt idx="4">
                  <c:v>2.7</c:v>
                </c:pt>
                <c:pt idx="5">
                  <c:v>4.4</c:v>
                </c:pt>
                <c:pt idx="6">
                  <c:v>9.3</c:v>
                </c:pt>
                <c:pt idx="7">
                  <c:v>15</c:v>
                </c:pt>
                <c:pt idx="8">
                  <c:v>18</c:v>
                </c:pt>
                <c:pt idx="9">
                  <c:v>21</c:v>
                </c:pt>
                <c:pt idx="10">
                  <c:v>25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3175">
              <a:solidFill>
                <a:srgbClr val="B8A99D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100">
          <a:solidFill>
            <a:srgbClr val="54493F"/>
          </a:solidFill>
          <a:latin typeface="Arial"/>
          <a:ea typeface="Hiragino Sans GB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中国</c:v>
                </c:pt>
              </c:strCache>
            </c:strRef>
          </c:tx>
          <c:spPr>
            <a:solidFill>
              <a:srgbClr val="0F4C81"/>
            </a:solidFill>
            <a:ln w="31750">
              <a:solidFill>
                <a:srgbClr val="0F4C81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1.1</c:v>
                </c:pt>
                <c:pt idx="1">
                  <c:v>3.3</c:v>
                </c:pt>
                <c:pt idx="2">
                  <c:v>6.0</c:v>
                </c:pt>
                <c:pt idx="3">
                  <c:v>8.1</c:v>
                </c:pt>
                <c:pt idx="4">
                  <c:v>11.2</c:v>
                </c:pt>
                <c:pt idx="5">
                  <c:v>13.2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欧洲</c:v>
                </c:pt>
              </c:strCache>
            </c:strRef>
          </c:tx>
          <c:spPr>
            <a:solidFill>
              <a:srgbClr val="3F75A8"/>
            </a:solidFill>
            <a:ln w="31750">
              <a:solidFill>
                <a:srgbClr val="3F75A8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1.4</c:v>
                </c:pt>
                <c:pt idx="1">
                  <c:v>2.3</c:v>
                </c:pt>
                <c:pt idx="2">
                  <c:v>2.7</c:v>
                </c:pt>
                <c:pt idx="3">
                  <c:v>3.2</c:v>
                </c:pt>
                <c:pt idx="4">
                  <c:v>3.2</c:v>
                </c:pt>
                <c:pt idx="5">
                  <c:v>4.2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美国</c:v>
                </c:pt>
              </c:strCache>
            </c:strRef>
          </c:tx>
          <c:spPr>
            <a:solidFill>
              <a:srgbClr val="8DB1D3"/>
            </a:solidFill>
            <a:ln w="31750">
              <a:solidFill>
                <a:srgbClr val="8DB1D3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0.3</c:v>
                </c:pt>
                <c:pt idx="1">
                  <c:v>0.6</c:v>
                </c:pt>
                <c:pt idx="2">
                  <c:v>1.0</c:v>
                </c:pt>
                <c:pt idx="3">
                  <c:v>1.4</c:v>
                </c:pt>
                <c:pt idx="4">
                  <c:v>1.5</c:v>
                </c:pt>
                <c:pt idx="5">
                  <c:v>1.5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其他地区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0.2</c:v>
                </c:pt>
                <c:pt idx="1">
                  <c:v>0.3</c:v>
                </c:pt>
                <c:pt idx="2">
                  <c:v>0.6</c:v>
                </c:pt>
                <c:pt idx="3">
                  <c:v>1.0</c:v>
                </c:pt>
                <c:pt idx="4">
                  <c:v>1.4</c:v>
                </c:pt>
                <c:pt idx="5">
                  <c:v>2.0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 w="3175">
              <a:solidFill>
                <a:srgbClr val="B8A99D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1A1714"/>
              </a:solidFill>
              <a:latin typeface="Arial"/>
              <a:ea typeface="Hiragino Sans GB"/>
            </a:defRPr>
          </a:pPr>
        </a:p>
      </c:txPr>
    </c:legend>
    <c:dispBlanksAs val="gap"/>
  </c:chart>
  <c:txPr>
    <a:bodyPr/>
    <a:lstStyle/>
    <a:p>
      <a:pPr>
        <a:defRPr sz="1100">
          <a:solidFill>
            <a:srgbClr val="54493F"/>
          </a:solidFill>
          <a:latin typeface="Arial"/>
          <a:ea typeface="Hiragino Sans GB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2025年渗透率，%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8E7764"/>
              </a:solidFill>
            </c:spPr>
          </c:dPt>
          <c:dPt>
            <c:idx val="3"/>
            <c:spPr>
              <a:solidFill>
                <a:srgbClr val="8E7764"/>
              </a:solidFill>
            </c:spPr>
          </c:dPt>
          <c:dPt>
            <c:idx val="4"/>
            <c:spPr>
              <a:solidFill>
                <a:srgbClr val="8E7764"/>
              </a:solidFill>
            </c:spPr>
          </c:dPt>
          <c:dPt>
            <c:idx val="5"/>
            <c:spPr>
              <a:solidFill>
                <a:srgbClr val="8E7764"/>
              </a:solidFill>
            </c:spPr>
          </c:dPt>
          <c:dPt>
            <c:idx val="6"/>
            <c:spPr>
              <a:solidFill>
                <a:srgbClr val="8E7764"/>
              </a:solidFill>
            </c:spPr>
          </c:dPt>
          <c:dPt>
            <c:idx val="7"/>
            <c:spPr>
              <a:solidFill>
                <a:srgbClr val="8E7764"/>
              </a:solidFill>
            </c:spPr>
          </c:dPt>
          <c:dPt>
            <c:idx val="8"/>
            <c:spPr>
              <a:solidFill>
                <a:srgbClr val="8E7764"/>
              </a:solidFill>
            </c:spPr>
          </c:dPt>
          <c:dPt>
            <c:idx val="9"/>
            <c:spPr>
              <a:solidFill>
                <a:srgbClr val="8E7764"/>
              </a:solidFill>
            </c:spPr>
          </c:dPt>
          <c:dPt>
            <c:idx val="10"/>
            <c:spPr>
              <a:solidFill>
                <a:srgbClr val="0F4C81"/>
              </a:solidFill>
            </c:spPr>
          </c:dPt>
          <c:dPt>
            <c:idx val="11"/>
            <c:spPr>
              <a:solidFill>
                <a:srgbClr val="0F4C81"/>
              </a:solidFill>
            </c:spPr>
          </c:dPt>
          <c:dPt>
            <c:idx val="12"/>
            <c:spPr>
              <a:solidFill>
                <a:srgbClr val="0F4C81"/>
              </a:solidFill>
            </c:spPr>
          </c:dPt>
          <c:dPt>
            <c:idx val="13"/>
            <c:spPr>
              <a:solidFill>
                <a:srgbClr val="0F4C81"/>
              </a:solidFill>
            </c:spPr>
          </c:dPt>
          <c:dPt>
            <c:idx val="14"/>
            <c:spPr>
              <a:solidFill>
                <a:srgbClr val="0F4C81"/>
              </a:solidFill>
            </c:spPr>
          </c:dPt>
          <c:dPt>
            <c:idx val="15"/>
            <c:spPr>
              <a:solidFill>
                <a:srgbClr val="0F4C81"/>
              </a:solidFill>
            </c:spPr>
          </c:dPt>
          <c:cat>
            <c:strRef>
              <c:f>Sheet1!$A$2:$A$17</c:f>
              <c:strCache>
                <c:ptCount val="16"/>
                <c:pt idx="0">
                  <c:v>意大利</c:v>
                </c:pt>
                <c:pt idx="1">
                  <c:v>波兰</c:v>
                </c:pt>
                <c:pt idx="2">
                  <c:v>西班牙</c:v>
                </c:pt>
                <c:pt idx="3">
                  <c:v>法国</c:v>
                </c:pt>
                <c:pt idx="4">
                  <c:v>德国</c:v>
                </c:pt>
                <c:pt idx="5">
                  <c:v>奥地利</c:v>
                </c:pt>
                <c:pt idx="6">
                  <c:v>瑞士</c:v>
                </c:pt>
                <c:pt idx="7">
                  <c:v>英国</c:v>
                </c:pt>
                <c:pt idx="8">
                  <c:v>葡萄牙</c:v>
                </c:pt>
                <c:pt idx="9">
                  <c:v>比利时</c:v>
                </c:pt>
                <c:pt idx="10">
                  <c:v>芬兰</c:v>
                </c:pt>
                <c:pt idx="11">
                  <c:v>荷兰</c:v>
                </c:pt>
                <c:pt idx="12">
                  <c:v>瑞典</c:v>
                </c:pt>
                <c:pt idx="13">
                  <c:v>冰岛</c:v>
                </c:pt>
                <c:pt idx="14">
                  <c:v>丹麦</c:v>
                </c:pt>
                <c:pt idx="15">
                  <c:v>挪威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13</c:v>
                </c:pt>
                <c:pt idx="1">
                  <c:v>14</c:v>
                </c:pt>
                <c:pt idx="2">
                  <c:v>20</c:v>
                </c:pt>
                <c:pt idx="3">
                  <c:v>26</c:v>
                </c:pt>
                <c:pt idx="4">
                  <c:v>30</c:v>
                </c:pt>
                <c:pt idx="5">
                  <c:v>31</c:v>
                </c:pt>
                <c:pt idx="6">
                  <c:v>34</c:v>
                </c:pt>
                <c:pt idx="7">
                  <c:v>35</c:v>
                </c:pt>
                <c:pt idx="8">
                  <c:v>38</c:v>
                </c:pt>
                <c:pt idx="9">
                  <c:v>44</c:v>
                </c:pt>
                <c:pt idx="10">
                  <c:v>57</c:v>
                </c:pt>
                <c:pt idx="11">
                  <c:v>58</c:v>
                </c:pt>
                <c:pt idx="12">
                  <c:v>61</c:v>
                </c:pt>
                <c:pt idx="13">
                  <c:v>62</c:v>
                </c:pt>
                <c:pt idx="14">
                  <c:v>71</c:v>
                </c:pt>
                <c:pt idx="15">
                  <c:v>97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200" b="1">
                  <a:solidFill>
                    <a:srgbClr val="1A1714"/>
                  </a:solidFill>
                  <a:latin typeface="Times New Roman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0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b"/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0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000">
          <a:solidFill>
            <a:srgbClr val="54493F"/>
          </a:solidFill>
          <a:latin typeface="Arial"/>
          <a:ea typeface="Hiragino Sans GB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纯电动车销量，千辆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0F4C81"/>
              </a:solidFill>
            </c:spPr>
          </c:dPt>
          <c:dPt>
            <c:idx val="3"/>
            <c:spPr>
              <a:solidFill>
                <a:srgbClr val="9A1B1E"/>
              </a:solidFill>
            </c:spPr>
          </c:dPt>
          <c:dPt>
            <c:idx val="4"/>
            <c:spPr>
              <a:solidFill>
                <a:srgbClr val="9A1B1E"/>
              </a:solidFill>
            </c:spPr>
          </c:dPt>
          <c:dPt>
            <c:idx val="5"/>
            <c:spPr>
              <a:solidFill>
                <a:srgbClr val="9A1B1E"/>
              </a:solidFill>
            </c:spPr>
          </c:dPt>
          <c:dPt>
            <c:idx val="6"/>
            <c:spPr>
              <a:solidFill>
                <a:srgbClr val="9A1B1E"/>
              </a:solidFill>
            </c:spPr>
          </c:dPt>
          <c:cat>
            <c:strRef>
              <c:f>Sheet1!$A$2:$A$8</c:f>
              <c:strCache>
                <c:ptCount val="7"/>
                <c:pt idx="0">
                  <c:v>2025年一季度</c:v>
                </c:pt>
                <c:pt idx="1">
                  <c:v>2025年二季度</c:v>
                </c:pt>
                <c:pt idx="2">
                  <c:v>2025年三季度</c:v>
                </c:pt>
                <c:pt idx="3">
                  <c:v>2025年四季度</c:v>
                </c:pt>
                <c:pt idx="4">
                  <c:v>2026年一季度</c:v>
                </c:pt>
                <c:pt idx="5">
                  <c:v>2026年二季度</c:v>
                </c:pt>
                <c:pt idx="6">
                  <c:v>2026年三季度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296</c:v>
                </c:pt>
                <c:pt idx="1">
                  <c:v>311</c:v>
                </c:pt>
                <c:pt idx="2">
                  <c:v>438</c:v>
                </c:pt>
                <c:pt idx="3">
                  <c:v>234</c:v>
                </c:pt>
                <c:pt idx="4">
                  <c:v>216</c:v>
                </c:pt>
                <c:pt idx="5">
                  <c:v>247</c:v>
                </c:pt>
                <c:pt idx="6">
                  <c:v>263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300" b="1">
                  <a:solidFill>
                    <a:srgbClr val="1A1714"/>
                  </a:solidFill>
                  <a:latin typeface="Times New Roman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1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54493F"/>
          </a:solidFill>
          <a:latin typeface="Arial"/>
          <a:ea typeface="Hiragino Sans GB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美元/千瓦时</c:v>
                </c:pt>
              </c:strCache>
            </c:strRef>
          </c:tx>
          <c:spPr>
            <a:solidFill>
              <a:srgbClr val="8E7764"/>
            </a:solidFill>
            <a:ln w="31750">
              <a:solidFill>
                <a:srgbClr val="8E7764"/>
              </a:solidFill>
            </a:ln>
          </c:spPr>
          <c:dPt>
            <c:idx val="0"/>
            <c:spPr>
              <a:solidFill>
                <a:srgbClr val="8E7764"/>
              </a:solidFill>
            </c:spPr>
          </c:dPt>
          <c:dPt>
            <c:idx val="1"/>
            <c:spPr>
              <a:solidFill>
                <a:srgbClr val="8E7764"/>
              </a:solidFill>
            </c:spPr>
          </c:dPt>
          <c:dPt>
            <c:idx val="2"/>
            <c:spPr>
              <a:solidFill>
                <a:srgbClr val="0F4C81"/>
              </a:solidFill>
            </c:spPr>
          </c:dPt>
          <c:dPt>
            <c:idx val="3"/>
            <c:spPr>
              <a:solidFill>
                <a:srgbClr val="8E7764"/>
              </a:solidFill>
            </c:spPr>
          </c:dPt>
          <c:dPt>
            <c:idx val="4"/>
            <c:spPr>
              <a:solidFill>
                <a:srgbClr val="8E7764"/>
              </a:solidFill>
            </c:spPr>
          </c:dPt>
          <c:cat>
            <c:strRef>
              <c:f>Sheet1!$A$2:$A$6</c:f>
              <c:strCache>
                <c:ptCount val="5"/>
                <c:pt idx="0">
                  <c:v>LFP电池包</c:v>
                </c:pt>
                <c:pt idx="1">
                  <c:v>中国均价</c:v>
                </c:pt>
                <c:pt idx="2">
                  <c:v>电动车电池包</c:v>
                </c:pt>
                <c:pt idx="3">
                  <c:v>全部电池包</c:v>
                </c:pt>
                <c:pt idx="4">
                  <c:v>NMC电池包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81</c:v>
                </c:pt>
                <c:pt idx="1">
                  <c:v>84</c:v>
                </c:pt>
                <c:pt idx="2">
                  <c:v>99</c:v>
                </c:pt>
                <c:pt idx="3">
                  <c:v>108</c:v>
                </c:pt>
                <c:pt idx="4">
                  <c:v>128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400" b="1">
                  <a:solidFill>
                    <a:srgbClr val="1A1714"/>
                  </a:solidFill>
                  <a:latin typeface="Times New Roman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2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b"/>
        <c:numFmt formatCode="0" sourceLinked="0"/>
        <c:majorTickMark val="none"/>
        <c:minorTickMark val="none"/>
        <c:tickLblPos val="nextTo"/>
        <c:spPr>
          <a:ln>
            <a:solidFill>
              <a:srgbClr val="B8A99D"/>
            </a:solidFill>
          </a:ln>
        </c:spPr>
        <c:txPr>
          <a:bodyPr/>
          <a:lstStyle/>
          <a:p>
            <a:pPr>
              <a:defRPr sz="1200">
                <a:solidFill>
                  <a:srgbClr val="54493F"/>
                </a:solidFill>
                <a:latin typeface="Arial"/>
                <a:ea typeface="Hiragino Sans GB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54493F"/>
          </a:solidFill>
          <a:latin typeface="Arial"/>
          <a:ea typeface="Hiragino Sans GB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2025年，全球每四辆新车就有一辆是电动车</a:t>
            </a:r>
          </a:p>
        </p:txBody>
      </p:sp>
      <p:sp>
        <p:nvSpPr>
          <p:cNvPr id="2" name="deckkit-vl.broadsheet"/>
          <p:cNvSpPr txBox="1"/>
          <p:nvPr/>
        </p:nvSpPr>
        <p:spPr>
          <a:xfrm>
            <a:off x="609584" y="277367"/>
            <a:ext cx="10972525" cy="72542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deckkit-vl.broadsheet"/>
          <p:cNvCxnSpPr/>
          <p:nvPr/>
        </p:nvCxnSpPr>
        <p:spPr>
          <a:xfrm>
            <a:off x="609584" y="1042416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deckkit-vl.broadsheet"/>
          <p:cNvSpPr txBox="1"/>
          <p:nvPr/>
        </p:nvSpPr>
        <p:spPr>
          <a:xfrm>
            <a:off x="609584" y="1133856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年度市场报告 · 2025年数据 · 2026年10月</a:t>
            </a:r>
          </a:p>
        </p:txBody>
      </p:sp>
      <p:sp>
        <p:nvSpPr>
          <p:cNvPr id="5" name="deckkit-vl.broadsheet"/>
          <p:cNvSpPr txBox="1"/>
          <p:nvPr/>
        </p:nvSpPr>
        <p:spPr>
          <a:xfrm>
            <a:off x="8534186" y="1133856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1 版</a:t>
            </a:r>
          </a:p>
        </p:txBody>
      </p:sp>
      <p:cxnSp>
        <p:nvCxnSpPr>
          <p:cNvPr id="6" name="deckkit-vl.broadsheet"/>
          <p:cNvCxnSpPr/>
          <p:nvPr/>
        </p:nvCxnSpPr>
        <p:spPr>
          <a:xfrm>
            <a:off x="609584" y="1444752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cxnSp>
        <p:nvCxnSpPr>
          <p:cNvPr id="7" name="deckkit-vl.broadsheet"/>
          <p:cNvCxnSpPr/>
          <p:nvPr/>
        </p:nvCxnSpPr>
        <p:spPr>
          <a:xfrm>
            <a:off x="609584" y="3704173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cxnSp>
        <p:nvCxnSpPr>
          <p:cNvPr id="8" name="deckkit-vl.broadsheet"/>
          <p:cNvCxnSpPr/>
          <p:nvPr/>
        </p:nvCxnSpPr>
        <p:spPr>
          <a:xfrm>
            <a:off x="8351311" y="3850477"/>
            <a:ext cx="0" cy="1572768"/>
          </a:xfrm>
          <a:prstGeom prst="line">
            <a:avLst/>
          </a:prstGeom>
          <a:ln w="6350">
            <a:solidFill>
              <a:srgbClr val="1A1714"/>
            </a:solidFill>
          </a:ln>
          <a:effectLst/>
        </p:spPr>
      </p:cxnSp>
      <p:sp>
        <p:nvSpPr>
          <p:cNvPr id="9" name="deckkit-vl.broadsheet"/>
          <p:cNvSpPr txBox="1"/>
          <p:nvPr/>
        </p:nvSpPr>
        <p:spPr>
          <a:xfrm>
            <a:off x="609584" y="1645920"/>
            <a:ext cx="10972525" cy="191194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440" b="1" i="0">
                <a:solidFill>
                  <a:srgbClr val="1A1714"/>
                </a:solidFill>
                <a:latin typeface="Times New Roman"/>
                <a:ea typeface="Hiragino Sans GB"/>
              </a:rPr>
              <a:t>2025年，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440" b="1" i="0">
                <a:solidFill>
                  <a:srgbClr val="1A1714"/>
                </a:solidFill>
                <a:latin typeface="Times New Roman"/>
                <a:ea typeface="Hiragino Sans GB"/>
              </a:rPr>
              <a:t>全球每四辆新车就有一辆是电动车</a:t>
            </a:r>
          </a:p>
        </p:txBody>
      </p:sp>
      <p:sp>
        <p:nvSpPr>
          <p:cNvPr id="10" name="deckkit-vl.broadsheet"/>
          <p:cNvSpPr txBox="1"/>
          <p:nvPr/>
        </p:nvSpPr>
        <p:spPr>
          <a:xfrm>
            <a:off x="609584" y="3850477"/>
            <a:ext cx="7558850" cy="87416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A1714"/>
                </a:solidFill>
                <a:latin typeface="Georgia"/>
                <a:ea typeface="Hiragino Sans GB"/>
              </a:rPr>
              <a:t>全年销量突破</a:t>
            </a:r>
            <a:r>
              <a:rPr sz="2400" b="0" i="0">
                <a:solidFill>
                  <a:srgbClr val="1A1714"/>
                </a:solidFill>
                <a:latin typeface="Times New Roman"/>
                <a:ea typeface="Hiragino Sans GB"/>
              </a:rPr>
              <a:t>2000</a:t>
            </a:r>
            <a:r>
              <a:rPr sz="2400" b="0" i="0">
                <a:solidFill>
                  <a:srgbClr val="1A1714"/>
                </a:solidFill>
                <a:latin typeface="Georgia"/>
                <a:ea typeface="Hiragino Sans GB"/>
              </a:rPr>
              <a:t>万辆。中国买走了大头，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1A1714"/>
                </a:solidFill>
                <a:latin typeface="Georgia"/>
                <a:ea typeface="Hiragino Sans GB"/>
              </a:rPr>
              <a:t>欧洲加速，美国原地踏步，电池包价格下降</a:t>
            </a:r>
            <a:r>
              <a:rPr sz="2400" b="0" i="0">
                <a:solidFill>
                  <a:srgbClr val="1A1714"/>
                </a:solidFill>
                <a:latin typeface="Times New Roman"/>
                <a:ea typeface="Hiragino Sans GB"/>
              </a:rPr>
              <a:t>8%</a:t>
            </a:r>
            <a:r>
              <a:rPr sz="240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sp>
        <p:nvSpPr>
          <p:cNvPr id="11" name="deckkit-vl.broadsheet"/>
          <p:cNvSpPr txBox="1"/>
          <p:nvPr/>
        </p:nvSpPr>
        <p:spPr>
          <a:xfrm>
            <a:off x="8656103" y="3850477"/>
            <a:ext cx="2926006" cy="2426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本期</a:t>
            </a:r>
          </a:p>
        </p:txBody>
      </p:sp>
      <p:sp>
        <p:nvSpPr>
          <p:cNvPr id="12" name="deckkit-vl.broadsheet"/>
          <p:cNvSpPr txBox="1"/>
          <p:nvPr/>
        </p:nvSpPr>
        <p:spPr>
          <a:xfrm>
            <a:off x="8656103" y="4275978"/>
            <a:ext cx="2926006" cy="114726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Hiragino Sans GB"/>
              </a:rPr>
              <a:t>头条数字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Hiragino Sans GB"/>
              </a:rPr>
              <a:t>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Hiragino Sans GB"/>
              </a:rPr>
              <a:t>十年走势与三大市场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Hiragino Sans GB"/>
              </a:rPr>
              <a:t>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Hiragino Sans GB"/>
              </a:rPr>
              <a:t>中国、欧洲、美国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Hiragino Sans GB"/>
              </a:rPr>
              <a:t>6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A1714"/>
                </a:solidFill>
                <a:latin typeface="Georgia"/>
                <a:ea typeface="Hiragino Sans GB"/>
              </a:rPr>
              <a:t>价格、电池与充电 · </a:t>
            </a:r>
            <a:r>
              <a:rPr sz="1600" b="0" i="0">
                <a:solidFill>
                  <a:srgbClr val="1A1714"/>
                </a:solidFill>
                <a:latin typeface="Times New Roman"/>
                <a:ea typeface="Hiragino Sans GB"/>
              </a:rPr>
              <a:t>9</a:t>
            </a:r>
          </a:p>
        </p:txBody>
      </p:sp>
      <p:sp>
        <p:nvSpPr>
          <p:cNvPr id="14" name="deckkit-intent:{&quot;envelope&quot;: &quot;lower&quot;}"/>
          <p:cNvSpPr txBox="1"/>
          <p:nvPr/>
        </p:nvSpPr>
        <p:spPr>
          <a:xfrm>
            <a:off x="0" y="0"/>
            <a:ext cx="9144" cy="91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</p:txBody>
      </p:sp>
      <p:cxnSp>
        <p:nvCxnSpPr>
          <p:cNvPr id="15" name="Connector 14"/>
          <p:cNvCxnSpPr/>
          <p:nvPr/>
        </p:nvCxnSpPr>
        <p:spPr>
          <a:xfrm>
            <a:off x="609904" y="5394960"/>
            <a:ext cx="1097280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09904" y="5458968"/>
            <a:ext cx="1097280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市场行情 · 2025年电动车占新车销量比重，% · 较2024年变化，百分点 · 来源：IEA GLOBAL EV DATA EXPLORER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904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A1714"/>
                </a:solidFill>
                <a:latin typeface="Georgia"/>
                <a:ea typeface="Hiragino Sans GB"/>
              </a:rPr>
              <a:t>全球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904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904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Hiragino Sans GB"/>
              </a:rPr>
              <a:t>▲ 4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2177447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2177447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中国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77447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53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77447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Hiragino Sans GB"/>
              </a:rPr>
              <a:t>▲ 5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744990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3744990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欧洲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44990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28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44990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Hiragino Sans GB"/>
              </a:rPr>
              <a:t>▲ 7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312533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5312533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美国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12533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12533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4493F"/>
                </a:solidFill>
                <a:latin typeface="Times New Roman"/>
                <a:ea typeface="Hiragino Sans GB"/>
              </a:rPr>
              <a:t>– 0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880076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6880076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东南亚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80076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18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80076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Hiragino Sans GB"/>
              </a:rPr>
              <a:t>▲ 9.6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447619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8447619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拉丁美洲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47619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47619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Hiragino Sans GB"/>
              </a:rPr>
              <a:t>▲ 2.5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015161" y="5779008"/>
            <a:ext cx="0" cy="74980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10015161" y="5742432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印度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15161" y="5943600"/>
            <a:ext cx="1567542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15161" y="6327648"/>
            <a:ext cx="156754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Times New Roman"/>
                <a:ea typeface="Hiragino Sans GB"/>
              </a:rPr>
              <a:t>▲ 1.9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609904" y="6583680"/>
            <a:ext cx="1097280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2025年电动车销量突破2000万辆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头条数字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2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508597"/>
            <a:ext cx="306324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头条数字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008" y="1767872"/>
            <a:ext cx="3337560" cy="86766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>
                <a:solidFill>
                  <a:srgbClr val="0F4C81"/>
                </a:solidFill>
                <a:latin typeface="Times New Roman"/>
                <a:ea typeface="Hiragino Sans GB"/>
              </a:rPr>
              <a:t>2000万+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584" y="2708688"/>
            <a:ext cx="3063240" cy="57826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500" b="0" i="0">
                <a:solidFill>
                  <a:srgbClr val="1A1714"/>
                </a:solidFill>
                <a:latin typeface="Georgia"/>
                <a:ea typeface="Hiragino Sans GB"/>
              </a:rPr>
              <a:t>年全球电动车销量，比上一年增长</a:t>
            </a:r>
            <a:r>
              <a:rPr sz="1500" b="0" i="0">
                <a:solidFill>
                  <a:srgbClr val="1A1714"/>
                </a:solidFill>
                <a:latin typeface="Times New Roman"/>
                <a:ea typeface="Hiragino Sans GB"/>
              </a:rPr>
              <a:t>20%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9584" y="3469835"/>
            <a:ext cx="306324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09584" y="3579563"/>
            <a:ext cx="3337560" cy="712724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 i="0">
                <a:solidFill>
                  <a:srgbClr val="1A1714"/>
                </a:solidFill>
                <a:latin typeface="Times New Roman"/>
                <a:ea typeface="Hiragino Sans GB"/>
              </a:rPr>
              <a:t>1/4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84" y="4347151"/>
            <a:ext cx="3063240" cy="5072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Georgia"/>
                <a:ea typeface="Hiragino Sans GB"/>
              </a:rPr>
              <a:t>全球新车中电动车的占比，</a:t>
            </a:r>
            <a:r>
              <a:rPr sz="1300" b="0" i="0">
                <a:solidFill>
                  <a:srgbClr val="54493F"/>
                </a:solidFill>
                <a:latin typeface="Times New Roman"/>
                <a:ea typeface="Hiragino Sans GB"/>
              </a:rPr>
              <a:t>2024</a:t>
            </a:r>
            <a:r>
              <a:rPr sz="1300" b="0" i="0">
                <a:solidFill>
                  <a:srgbClr val="54493F"/>
                </a:solidFill>
                <a:latin typeface="Georgia"/>
                <a:ea typeface="Hiragino Sans GB"/>
              </a:rPr>
              <a:t>年为</a:t>
            </a:r>
            <a:r>
              <a:rPr sz="1300" b="0" i="0">
                <a:solidFill>
                  <a:srgbClr val="54493F"/>
                </a:solidFill>
                <a:latin typeface="Times New Roman"/>
                <a:ea typeface="Hiragino Sans GB"/>
              </a:rPr>
              <a:t>1/5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883136" y="1536029"/>
            <a:ext cx="0" cy="45995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084304" y="1481165"/>
            <a:ext cx="3931645" cy="132383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1A1714"/>
                </a:solidFill>
                <a:latin typeface="Times New Roman"/>
                <a:ea typeface="Hiragino Sans GB"/>
              </a:rPr>
              <a:t>电动车销量突破
2000万辆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084304" y="2933013"/>
            <a:ext cx="393164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4084304" y="3079317"/>
            <a:ext cx="3931645" cy="244152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据国际能源署（IEA）统计，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年全球电动车销量超过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2000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万辆，比上一年增长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。每卖出四辆新车，就有一辆是电动车；其中近三分之二是纯电动车。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增长并不均衡。几大主要市场中，欧洲增速最快。中国渗透率早已过半，销量增长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18%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，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2024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年的增幅则是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38%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。美国渗透率仍在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10%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上下。全球售出的电动车中，有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60%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出自中国车企。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217118" y="1536029"/>
            <a:ext cx="0" cy="45995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8427430" y="1508597"/>
            <a:ext cx="315468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市场速览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427430" y="1786160"/>
            <a:ext cx="315468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8427430" y="1841024"/>
            <a:ext cx="1640433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电动车渗透率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67863" y="1841024"/>
            <a:ext cx="694029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2025年 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61893" y="1841024"/>
            <a:ext cx="820216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较2024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427430" y="2097056"/>
            <a:ext cx="315468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8427430" y="2115344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Georgia"/>
                <a:ea typeface="Hiragino Sans GB"/>
              </a:rPr>
              <a:t>全球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67863" y="2115344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25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61893" y="2115344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4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8427430" y="2453672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8427430" y="2471960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挪威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67863" y="2471960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97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61893" y="2471960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5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427430" y="2810288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8427430" y="2828576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中国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67863" y="2828576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53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61893" y="2828576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5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427430" y="3166904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8427430" y="3185192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越南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67863" y="3185192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40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61893" y="3185192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21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8427430" y="3523520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8427430" y="3541808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英国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67863" y="3541808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35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61893" y="3541808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8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8427430" y="3880136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8427430" y="3898424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德国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067863" y="3898424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30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761893" y="3898424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10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8427430" y="4236752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9" name="TextBox 48"/>
          <p:cNvSpPr txBox="1"/>
          <p:nvPr/>
        </p:nvSpPr>
        <p:spPr>
          <a:xfrm>
            <a:off x="8427430" y="4255040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加拿大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67863" y="4255040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11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761893" y="4255040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9A1B1E"/>
                </a:solidFill>
                <a:latin typeface="Times New Roman"/>
                <a:ea typeface="Hiragino Sans GB"/>
              </a:rPr>
              <a:t>▼ 6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8427430" y="4593368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3" name="TextBox 52"/>
          <p:cNvSpPr txBox="1"/>
          <p:nvPr/>
        </p:nvSpPr>
        <p:spPr>
          <a:xfrm>
            <a:off x="8427430" y="4611656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美国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067863" y="4611656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10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761893" y="4611656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54493F"/>
                </a:solidFill>
                <a:latin typeface="Times New Roman"/>
                <a:ea typeface="Hiragino Sans GB"/>
              </a:rPr>
              <a:t>– 0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8427430" y="4949984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8427430" y="4968272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印度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67863" y="4968272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761893" y="4968272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1.9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8427430" y="5306600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8427430" y="5324888"/>
            <a:ext cx="1640433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日本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067863" y="5324888"/>
            <a:ext cx="694029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761893" y="5324888"/>
            <a:ext cx="820216" cy="32004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0.2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8427430" y="5663216"/>
            <a:ext cx="31546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8427430" y="5718080"/>
            <a:ext cx="3154680" cy="38299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占新车销量比重；▲▼ = 较2024年的变化（百分点）。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IEA, Global EV Outlook 2026（2026年5月）及Global EV Data Explorer · 电动车 = 纯电动 + 插电式混合动力 · 中国增速依据IEA分地区销量图（810万、1120万、1320万辆）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电动车年销量从50万辆增至2000万辆以上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市场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3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销量与渗透率，2015–2025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137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A1714"/>
                </a:solidFill>
                <a:latin typeface="Times New Roman"/>
                <a:ea typeface="Hiragino Sans GB"/>
              </a:rPr>
              <a:t>电动车年销量从50万辆增至2000万辆以上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82226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710826"/>
            <a:ext cx="2834640" cy="188771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2015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年，全球售出约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50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万辆电动车，仅占新车销量的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0.7%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。到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年，这一数字超过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2000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万辆，占到整个市场的四分之一。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2020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至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2022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年间，销量增至原来的三倍以上，此后每年都在增长。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654536" y="2710826"/>
            <a:ext cx="0" cy="342479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3855704" y="2683394"/>
            <a:ext cx="3680322" cy="25873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Hiragino Sans GB"/>
              </a:rPr>
              <a:t>电动车销量，百万辆 · 深蓝 = 2025年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3855704" y="2976002"/>
          <a:ext cx="3680322" cy="305903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901787" y="2683394"/>
            <a:ext cx="3680322" cy="25873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Hiragino Sans GB"/>
              </a:rPr>
              <a:t>占新车销量比重，%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7901787" y="2976002"/>
          <a:ext cx="3680322" cy="3059037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 Global EV Data Explorer (2026 edition)：EV sales、EV sales share, cars, world（2025年：2120万辆、25%）· 纯电动 + 插电式混合动力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中国买走了六成以上的电动车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市场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4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市场对比，2020–2025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492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Hiragino Sans GB"/>
              </a:rPr>
              <a:t>中国买走了六成以上的电动车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51772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718897"/>
            <a:ext cx="7040605" cy="25873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Hiragino Sans GB"/>
              </a:rPr>
              <a:t>各市场电动车销量，百万辆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609584" y="3011505"/>
          <a:ext cx="7040605" cy="306925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cxnSp>
        <p:nvCxnSpPr>
          <p:cNvPr id="13" name="Connector 12"/>
          <p:cNvCxnSpPr/>
          <p:nvPr/>
        </p:nvCxnSpPr>
        <p:spPr>
          <a:xfrm>
            <a:off x="7924510" y="2746329"/>
            <a:ext cx="0" cy="33892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8198830" y="2718897"/>
            <a:ext cx="338328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谁买走了它们，2025年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98830" y="2996460"/>
            <a:ext cx="338328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8198830" y="3051324"/>
            <a:ext cx="1759305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市场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58135" y="3051324"/>
            <a:ext cx="74432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百万辆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02457" y="3051324"/>
            <a:ext cx="87965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全球占比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198830" y="3307356"/>
            <a:ext cx="338328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8198830" y="3325644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中国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58135" y="3325644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Hiragino Sans GB"/>
              </a:rPr>
              <a:t>13.2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02457" y="3325644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Hiragino Sans GB"/>
              </a:rPr>
              <a:t>62%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198830" y="3691404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8198830" y="3709692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欧洲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58135" y="3709692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Hiragino Sans GB"/>
              </a:rPr>
              <a:t>4.2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02457" y="3709692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Hiragino Sans GB"/>
              </a:rPr>
              <a:t>20%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198830" y="4075452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8198830" y="4093740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其他地区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58135" y="4093740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Hiragino Sans GB"/>
              </a:rPr>
              <a:t>2.0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02457" y="4093740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Hiragino Sans GB"/>
              </a:rPr>
              <a:t>9%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198830" y="4459500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8198830" y="4477788"/>
            <a:ext cx="1759305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美国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58135" y="4477788"/>
            <a:ext cx="744321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A1714"/>
                </a:solidFill>
                <a:latin typeface="Times New Roman"/>
                <a:ea typeface="Hiragino Sans GB"/>
              </a:rPr>
              <a:t>1.5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02457" y="4477788"/>
            <a:ext cx="87965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4493F"/>
                </a:solidFill>
                <a:latin typeface="Times New Roman"/>
                <a:ea typeface="Hiragino Sans GB"/>
              </a:rPr>
              <a:t>7%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8198830" y="4843548"/>
            <a:ext cx="338328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8198830" y="4898412"/>
            <a:ext cx="3383280" cy="38299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各行合计2090万辆（图表数据经四舍五入）；占比按全球2120万辆计算。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98830" y="5482579"/>
            <a:ext cx="3383280" cy="78426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如今，世界其他地区的电动车销量已经超过美国，领头的是东南亚，那里的销量增长了一倍多。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IEA, Global EV Outlook 2026, ‘Trends in electric cars’（图：全球电动车销量）· 欧洲 = IEA区域口径，含英国、挪威、土耳其 · 占比基于全球2120万辆总量（Data Explorer）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北欧与中国已成主流，其他地区仍少见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市场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5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pic>
        <p:nvPicPr>
          <p:cNvPr id="8" name="Picture 7" descr="按2025年电动车占新车销量比重着色的世界地图：挪威、北欧和中国颜色最深；美洲、非洲、印度和日本颜色很浅" title="按2025年电动车占新车销量比重着色的世界地图：挪威、北欧和中国颜色最深；美洲、非洲、印度和日本颜色很浅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44" y="1880626"/>
            <a:ext cx="7589245" cy="304172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18144" y="5404103"/>
            <a:ext cx="2194560" cy="146304"/>
          </a:xfrm>
          <a:prstGeom prst="roundRect">
            <a:avLst>
              <a:gd name="adj" fmla="val 18750"/>
            </a:avLst>
          </a:prstGeom>
          <a:gradFill>
            <a:gsLst>
              <a:gs pos="0">
                <a:srgbClr val="E2E9EF">
                  <a:alpha val="100000"/>
                </a:srgbClr>
              </a:gs>
              <a:gs pos="100000">
                <a:srgbClr val="0F4C81">
                  <a:alpha val="100000"/>
                </a:srgbClr>
              </a:gs>
            </a:gsLst>
            <a:lin ang="0" scaled="1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8144" y="5568695"/>
            <a:ext cx="2194560" cy="1828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8144" y="5568695"/>
            <a:ext cx="2194560" cy="18288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144" y="5184647"/>
            <a:ext cx="7071100" cy="2011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2025年电动车占新车销量比重，% · 色阶上限为60% · 米色 = 无数据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335990" y="1554317"/>
            <a:ext cx="0" cy="4581307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8564590" y="1536029"/>
            <a:ext cx="301752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各国电动车渗透率，2025年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64590" y="1813592"/>
            <a:ext cx="3017520" cy="89779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北欧与中国已成主流，其他地区仍少见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64590" y="2894267"/>
            <a:ext cx="301752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渗透率最高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564590" y="3171830"/>
            <a:ext cx="301752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564590" y="3226694"/>
            <a:ext cx="156911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国家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33700" y="3226694"/>
            <a:ext cx="663854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97555" y="3226694"/>
            <a:ext cx="784555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较2024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564590" y="3482726"/>
            <a:ext cx="301752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564590" y="3501014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挪威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33700" y="3501014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Hiragino Sans GB"/>
              </a:rPr>
              <a:t>97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97555" y="3501014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Hiragino Sans GB"/>
              </a:rPr>
              <a:t>▲ 5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564590" y="3747902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8564590" y="3766190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丹麦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33700" y="3766190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Hiragino Sans GB"/>
              </a:rPr>
              <a:t>71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97555" y="3766190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Hiragino Sans GB"/>
              </a:rPr>
              <a:t>▲ 15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564590" y="4013078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564590" y="4031366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尼泊尔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33700" y="4031366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Hiragino Sans GB"/>
              </a:rPr>
              <a:t>68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97555" y="4031366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9A1B1E"/>
                </a:solidFill>
                <a:latin typeface="Times New Roman"/>
                <a:ea typeface="Hiragino Sans GB"/>
              </a:rPr>
              <a:t>▼ 6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564590" y="4278254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564590" y="4406270"/>
            <a:ext cx="301752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主要汽车市场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8564590" y="4683833"/>
            <a:ext cx="301752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8564590" y="4738697"/>
            <a:ext cx="1569110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国家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33700" y="4738697"/>
            <a:ext cx="663854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797555" y="4738697"/>
            <a:ext cx="784555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较2024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564590" y="4994729"/>
            <a:ext cx="301752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8564590" y="5013017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中国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33700" y="5013017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Hiragino Sans GB"/>
              </a:rPr>
              <a:t>53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97555" y="5013017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Hiragino Sans GB"/>
              </a:rPr>
              <a:t>▲ 5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8564590" y="5259905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8564590" y="5278193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美国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133700" y="5278193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Hiragino Sans GB"/>
              </a:rPr>
              <a:t>10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97555" y="5278193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54493F"/>
                </a:solidFill>
                <a:latin typeface="Times New Roman"/>
                <a:ea typeface="Hiragino Sans GB"/>
              </a:rPr>
              <a:t>– 0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8564590" y="5525081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8564590" y="5543369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印度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133700" y="5543369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Hiragino Sans GB"/>
              </a:rPr>
              <a:t>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797555" y="5543369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Hiragino Sans GB"/>
              </a:rPr>
              <a:t>▲ 1.9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8564590" y="5790257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8564590" y="5808545"/>
            <a:ext cx="1569110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日本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133700" y="5808545"/>
            <a:ext cx="663854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714"/>
                </a:solidFill>
                <a:latin typeface="Times New Roman"/>
                <a:ea typeface="Hiragino Sans GB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97555" y="5808545"/>
            <a:ext cx="784555" cy="228599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F4C81"/>
                </a:solidFill>
                <a:latin typeface="Times New Roman"/>
                <a:ea typeface="Hiragino Sans GB"/>
              </a:rPr>
              <a:t>▲ 0.2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8564590" y="6055433"/>
            <a:ext cx="301752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 Global EV Data Explorer (2026 edition)：EV sales share, cars, 2025，共60个国家着色 · 纯电动 + 插电式混合动力 · ▲▼ = 较2024年的变化，百分点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中国：过半新车已是电动车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中国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6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中国速览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492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Hiragino Sans GB"/>
              </a:rPr>
              <a:t>在中国，过半新车已是电动车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51772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82152" y="2654889"/>
            <a:ext cx="3200400" cy="1487423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0F4C81"/>
                </a:solidFill>
                <a:latin typeface="Times New Roman"/>
                <a:ea typeface="Hiragino Sans GB"/>
              </a:rPr>
              <a:t>54%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4197177"/>
            <a:ext cx="2926080" cy="10043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年零售的新乘用车中，纯电动与插电混动车型所占比例（乘联会全年口径；IEA的可比数据为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53%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）。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745976" y="2746329"/>
            <a:ext cx="0" cy="33892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947144" y="2746329"/>
            <a:ext cx="3657325" cy="226384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年，中国电动车销量超过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1300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万辆，占全球销量的六成。增速有所放缓，部分原因是以旧换新补贴曾在多个城市短暂暂停。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价格是主要推手：售出的纯电动车中，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70%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比燃油车均价更便宜。自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1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月起，购置税减免减半，每辆车减免额不超过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1.5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万元，执行至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2027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年底。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814782" y="2746329"/>
            <a:ext cx="0" cy="33892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8015950" y="2718897"/>
            <a:ext cx="356616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中国数据，2025年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015950" y="2996460"/>
            <a:ext cx="356616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015950" y="3051324"/>
            <a:ext cx="1997049" cy="21945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12999" y="3051324"/>
            <a:ext cx="713232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2025年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6231" y="3051324"/>
            <a:ext cx="855878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较2024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015950" y="3307356"/>
            <a:ext cx="356616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015950" y="3325644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电动车销量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12999" y="3325644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1320万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26231" y="3325644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18%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015950" y="3691404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8015950" y="3709692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电动车渗透率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12999" y="3709692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53%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26231" y="3709692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5pct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015950" y="4075452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015950" y="4093740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新能源车出口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2999" y="4093740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262万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26231" y="4093740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100%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015950" y="4459500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015950" y="4477788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比亚迪全部车型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12999" y="4477788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460万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26231" y="4477788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7.7%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015950" y="4843548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8015950" y="4861836"/>
            <a:ext cx="1997049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比亚迪海外销量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12999" y="4861836"/>
            <a:ext cx="713232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A1714"/>
                </a:solidFill>
                <a:latin typeface="Times New Roman"/>
                <a:ea typeface="Hiragino Sans GB"/>
              </a:rPr>
              <a:t>105万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26231" y="4861836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0F4C81"/>
                </a:solidFill>
                <a:latin typeface="Times New Roman"/>
                <a:ea typeface="Hiragino Sans GB"/>
              </a:rPr>
              <a:t>▲ 151%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8015950" y="5227596"/>
            <a:ext cx="356616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8015950" y="5282460"/>
            <a:ext cx="3566160" cy="38299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销量、渗透率：IEA。出口（含商用车）：中汽协。比亚迪：公司产销快报。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CPCA（2026年1月；终值53.96%）· CAAM（2026年1月）· BYD sales report（2026年1月）· IEA Global EV Outlook 2026及Data Explorer · MOF/STA/MIIT Announcement 2023 No.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欧洲增速领跑各大市场，渗透率升至28%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欧洲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7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欧洲速览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492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Hiragino Sans GB"/>
              </a:rPr>
              <a:t>欧洲增速领跑各大市场，渗透率升至28%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51772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718897"/>
            <a:ext cx="4572000" cy="25873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Hiragino Sans GB"/>
              </a:rPr>
              <a:t>2025年电动车占新车销量比重，% · 深蓝 = 过半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609584" y="2974929"/>
          <a:ext cx="4572000" cy="316069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cxnSp>
        <p:nvCxnSpPr>
          <p:cNvPr id="13" name="Connector 12"/>
          <p:cNvCxnSpPr/>
          <p:nvPr/>
        </p:nvCxnSpPr>
        <p:spPr>
          <a:xfrm>
            <a:off x="5391896" y="2746329"/>
            <a:ext cx="0" cy="33892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593064" y="2746329"/>
            <a:ext cx="2285725" cy="308675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随着更严格的欧盟二氧化碳排放标准生效，欧洲电动车销量增长超过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30%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，达到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420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万辆。挪威几乎已全面电动化；丹麦、冰岛、瑞典、荷兰和芬兰均已过半；西班牙、波兰和意大利则在五分之一或以下。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车企也争取到了一些缓冲：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年的目标改按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2025–2027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年的平均值考核。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089102" y="2746329"/>
            <a:ext cx="0" cy="33892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8290270" y="2718897"/>
            <a:ext cx="329184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欧洲数据，2025年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290270" y="2996460"/>
            <a:ext cx="3291840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8290270" y="3051324"/>
            <a:ext cx="1777593" cy="21945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67863" y="3051324"/>
            <a:ext cx="658368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2025年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6231" y="3051324"/>
            <a:ext cx="855878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较2024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290270" y="3307356"/>
            <a:ext cx="3291840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290270" y="3325644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欧洲电动车渗透率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67863" y="3325644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28%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26231" y="3325644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Hiragino Sans GB"/>
              </a:rPr>
              <a:t>▲ 7pct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290270" y="3691404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8290270" y="3709692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欧盟纯电动占比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67863" y="3709692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17.4%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26231" y="3709692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Hiragino Sans GB"/>
              </a:rPr>
              <a:t>▲ 3.8pct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290270" y="4075452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290270" y="4093740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德国纯电动车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67863" y="4093740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54.5万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26231" y="4093740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Hiragino Sans GB"/>
              </a:rPr>
              <a:t>▲ 43%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290270" y="4459500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290270" y="4477788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比亚迪在欧盟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67863" y="4477788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12.9万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26231" y="4477788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Hiragino Sans GB"/>
              </a:rPr>
              <a:t>▲ 228%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290270" y="4843548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8290270" y="4861836"/>
            <a:ext cx="1777593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特斯拉在欧盟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67863" y="4861836"/>
            <a:ext cx="65836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15.1万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26231" y="4861836"/>
            <a:ext cx="855878" cy="347472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A1B1E"/>
                </a:solidFill>
                <a:latin typeface="Times New Roman"/>
                <a:ea typeface="Hiragino Sans GB"/>
              </a:rPr>
              <a:t>▼ 38%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8290270" y="5227596"/>
            <a:ext cx="3291840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8290270" y="5282460"/>
            <a:ext cx="3291840" cy="21435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欧洲：IEA区域口径。欧盟各行：ACEA注册量。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 Global EV Outlook 2026及Data Explorer（欧洲 = IEA区域口径；各国渗透率）· ACEA new car registrations, full year 2025（欧盟）· Regulation (EU) 2025/1214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美国税收抵免到期，销量应声下滑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美国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8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美国速览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492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Hiragino Sans GB"/>
              </a:rPr>
              <a:t>美国税收抵免到期，销量应声下滑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51772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718897"/>
            <a:ext cx="5257662" cy="10648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9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月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30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日之后购买的车辆不再享受联邦清洁汽车税收抵免，消费者赶在截止前集中购车。第三季度纯电动车销量创下约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43.8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万辆的纪录，占市场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10.6%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；第四季度随即下滑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46%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，降至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23.4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万辆，占比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5.8%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447" y="2718897"/>
            <a:ext cx="5257662" cy="81231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一年过去，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年第三季度销量小幅回升至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262,649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辆，占市场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6.4%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，仍比抢购高峰低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39.5%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。若计入插电混动，IEA估计美国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年电动车销量约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150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万辆，渗透率略低于</a:t>
            </a: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10%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95847" y="2746329"/>
            <a:ext cx="0" cy="103736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14" name="Connector 13"/>
          <p:cNvCxnSpPr/>
          <p:nvPr/>
        </p:nvCxnSpPr>
        <p:spPr>
          <a:xfrm>
            <a:off x="609584" y="3966577"/>
            <a:ext cx="10972526" cy="0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609584" y="4058017"/>
            <a:ext cx="10972525" cy="25873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Hiragino Sans GB"/>
              </a:rPr>
              <a:t>纯电动车季度销量，千辆 · 深蓝 = 创纪录的季度 · 暗红 = 抵免取消之后（均低于上年同期）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609584" y="4335044"/>
          <a:ext cx="10972525" cy="186458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Cox Automotive / KBB EV sales reports, Q2 2025–Q3 2026（2025年一季度 = 上半年607,089 − 二季度310,839；份额为修订值）· IRS clean vehicle credits · IEA Global EV Outlook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价格：中国便宜，德国偏贵，美国少有平价车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价格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9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价格与购车负担，2025年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137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A1714"/>
                </a:solidFill>
                <a:latin typeface="Times New Roman"/>
                <a:ea typeface="Hiragino Sans GB"/>
              </a:rPr>
              <a:t>中国便宜，德国偏贵，美国少有平价车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82226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710826"/>
            <a:ext cx="4608460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中国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2970101"/>
            <a:ext cx="4608460" cy="2764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A1714"/>
                </a:solidFill>
                <a:latin typeface="Arial"/>
                <a:ea typeface="Hiragino Sans GB"/>
              </a:rPr>
              <a:t>售价低于燃油车均价的纯电动车占比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46645" y="2710826"/>
            <a:ext cx="0" cy="2743200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675245" y="2710826"/>
            <a:ext cx="2724832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德国，欧洲最大市场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75245" y="2970101"/>
            <a:ext cx="2724832" cy="27649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A1714"/>
                </a:solidFill>
                <a:latin typeface="Arial"/>
                <a:ea typeface="Hiragino Sans GB"/>
              </a:rPr>
              <a:t>纯电动车的平均价格溢价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628677" y="2710826"/>
            <a:ext cx="0" cy="2743200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8857277" y="2710826"/>
            <a:ext cx="2724832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美国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57277" y="2970101"/>
            <a:ext cx="2724832" cy="5072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A1714"/>
                </a:solidFill>
                <a:latin typeface="Arial"/>
                <a:ea typeface="Hiragino Sans GB"/>
              </a:rPr>
              <a:t>售价低于燃油车中位价的电动车型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2152" y="3477361"/>
            <a:ext cx="4882780" cy="1115568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200" b="1" i="0">
                <a:solidFill>
                  <a:srgbClr val="0F4C81"/>
                </a:solidFill>
                <a:latin typeface="Times New Roman"/>
                <a:ea typeface="Hiragino Sans GB"/>
              </a:rPr>
              <a:t>70%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584" y="4611217"/>
            <a:ext cx="4608460" cy="76465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50" b="0" i="0">
                <a:solidFill>
                  <a:srgbClr val="1A1714"/>
                </a:solidFill>
                <a:latin typeface="Georgia"/>
                <a:ea typeface="Hiragino Sans GB"/>
              </a:rPr>
              <a:t>年售出的纯电动车中，七成售价低于燃油车平均水平。在小型车细分市场，电动车已基本取代燃油车。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7813" y="3705961"/>
            <a:ext cx="2999152" cy="805688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A1714"/>
                </a:solidFill>
                <a:latin typeface="Times New Roman"/>
                <a:ea typeface="Hiragino Sans GB"/>
              </a:rPr>
              <a:t>~20%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75245" y="4611217"/>
            <a:ext cx="2724832" cy="4895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即平均比燃油车贵约两成，为</a:t>
            </a:r>
            <a:r>
              <a:rPr sz="1250" b="0" i="0">
                <a:solidFill>
                  <a:srgbClr val="1A1714"/>
                </a:solidFill>
                <a:latin typeface="Times New Roman"/>
                <a:ea typeface="Hiragino Sans GB"/>
              </a:rPr>
              <a:t>2021</a:t>
            </a: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年以来首次回落。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29845" y="3705961"/>
            <a:ext cx="2999152" cy="805688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A1714"/>
                </a:solidFill>
                <a:latin typeface="Times New Roman"/>
                <a:ea typeface="Hiragino Sans GB"/>
              </a:rPr>
              <a:t>&lt;20%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57277" y="4611217"/>
            <a:ext cx="2724832" cy="7114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电动车型中，售价低于燃油车中位价（约</a:t>
            </a:r>
            <a:r>
              <a:rPr sz="1250" b="0" i="0">
                <a:solidFill>
                  <a:srgbClr val="1A1714"/>
                </a:solidFill>
                <a:latin typeface="Times New Roman"/>
                <a:ea typeface="Hiragino Sans GB"/>
              </a:rPr>
              <a:t>4</a:t>
            </a: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万美元）的不到两成；燃油车型中这一比例超过</a:t>
            </a:r>
            <a:r>
              <a:rPr sz="1250" b="0" i="0">
                <a:solidFill>
                  <a:srgbClr val="1A1714"/>
                </a:solidFill>
                <a:latin typeface="Times New Roman"/>
                <a:ea typeface="Hiragino Sans GB"/>
              </a:rPr>
              <a:t>40%</a:t>
            </a:r>
            <a:r>
              <a:rPr sz="125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9584" y="5522179"/>
            <a:ext cx="109725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609584" y="5613619"/>
            <a:ext cx="10972525" cy="5072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其他市场：在泰国，电动车与燃油车价格持平已有两年；在美国，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12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月售出的电动车平均成交价为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58,034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美元，全部新车则为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50,326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美元。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 Global EV Outlook 2026（executive summary；‘Trends in electric cars’）· Cox Automotive / Kelley Blue Book average transaction price report, December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电动车电池包每千瓦时99美元，整体降价8%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电池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10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电池，2025年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492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Hiragino Sans GB"/>
              </a:rPr>
              <a:t>电动车电池包每千瓦时99美元，整体降价8%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51772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82152" y="2654889"/>
            <a:ext cx="3383279" cy="1487423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9A1B1E"/>
                </a:solidFill>
                <a:latin typeface="Times New Roman"/>
                <a:ea typeface="Hiragino Sans GB"/>
              </a:rPr>
              <a:t>–8%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4197177"/>
            <a:ext cx="3108960" cy="73803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2024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至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年锂离子电池包平均价格的变化，降至每千瓦时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108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美元的历史低点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584" y="5118087"/>
            <a:ext cx="3108960" cy="102739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分地区看，中国的电池包最便宜；分化学体系看，磷酸铁锂最便宜。IEA测算，中国电池包价格比北美低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30%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，比欧洲低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35%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928856" y="2746329"/>
            <a:ext cx="0" cy="33892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4130024" y="2718897"/>
            <a:ext cx="7452085" cy="25873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A1714"/>
                </a:solidFill>
                <a:latin typeface="Arial"/>
                <a:ea typeface="Hiragino Sans GB"/>
              </a:rPr>
              <a:t>2025年电池包平均价格，美元/千瓦时 · 深蓝 = 电动车电池包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4130024" y="2993217"/>
          <a:ext cx="7452085" cy="274921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130024" y="5815583"/>
            <a:ext cx="745208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54493F"/>
                </a:solidFill>
                <a:latin typeface="Arial"/>
                <a:ea typeface="Hiragino Sans GB"/>
              </a:rPr>
              <a:t>LFP = 磷酸铁锂；NMC = 镍锰钴。“全部电池包”包含储能及其他用途。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BloombergNEF, Lithium-ion Battery Price Survey（2025年12月9日）· IEA Global EV Outlook 2026, ‘Electric vehicle batteries’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全球公共充电桩达700万个，三分之二在中国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充电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11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充电设施，2025年底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492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A1714"/>
                </a:solidFill>
                <a:latin typeface="Times New Roman"/>
                <a:ea typeface="Hiragino Sans GB"/>
              </a:rPr>
              <a:t>全球公共充电桩达700万个，三分之二在中国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517729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Rectangle 10"/>
          <p:cNvSpPr/>
          <p:nvPr/>
        </p:nvSpPr>
        <p:spPr>
          <a:xfrm>
            <a:off x="609584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50649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491713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932777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373841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814906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55970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97034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138098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9163" y="2746329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584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50649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491713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932777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373841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814906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255970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97034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138098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9163" y="3187393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09584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50649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491713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932777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373841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814906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255970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697034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138098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579163" y="3628457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9584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50649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491713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932777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373841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814906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55970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697034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138098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79163" y="4069522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09584" y="4510586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50649" y="4510586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491713" y="4510586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932777" y="4510586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373841" y="4510586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2814906" y="4510586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255970" y="4510586"/>
            <a:ext cx="361528" cy="361528"/>
          </a:xfrm>
          <a:prstGeom prst="rect">
            <a:avLst/>
          </a:prstGeom>
          <a:solidFill>
            <a:srgbClr val="0F4C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697034" y="4510586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138098" y="4510586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579163" y="4510586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09584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050649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491713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932777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373841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2814906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3255970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697034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138098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4579163" y="4951650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09584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050649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491713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932777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2373841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2814906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255970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697034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138098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4579163" y="5392714"/>
            <a:ext cx="361528" cy="361528"/>
          </a:xfrm>
          <a:prstGeom prst="rect">
            <a:avLst/>
          </a:prstGeom>
          <a:solidFill>
            <a:srgbClr val="8E776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TextBox 80" descr="70个方格，其中47个为深蓝色：全球公共充电桩约三分之二在中国" title="70个方格，其中47个为深蓝色：全球公共充电桩约三分之二在中国"/>
          <p:cNvSpPr txBox="1"/>
          <p:nvPr/>
        </p:nvSpPr>
        <p:spPr>
          <a:xfrm>
            <a:off x="609584" y="5882258"/>
            <a:ext cx="4572000" cy="25336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4493F"/>
                </a:solidFill>
                <a:latin typeface="Arial"/>
                <a:ea typeface="Hiragino Sans GB"/>
              </a:rPr>
              <a:t>每格 = 10万个公共充电桩 · 深蓝 = 中国（470万）· 褐色 = 其他地区（230万）</a:t>
            </a:r>
          </a:p>
        </p:txBody>
      </p:sp>
      <p:cxnSp>
        <p:nvCxnSpPr>
          <p:cNvPr id="82" name="Connector 81"/>
          <p:cNvCxnSpPr/>
          <p:nvPr/>
        </p:nvCxnSpPr>
        <p:spPr>
          <a:xfrm>
            <a:off x="5410184" y="2746329"/>
            <a:ext cx="0" cy="3389295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83" name="TextBox 82"/>
          <p:cNvSpPr txBox="1"/>
          <p:nvPr/>
        </p:nvSpPr>
        <p:spPr>
          <a:xfrm>
            <a:off x="5638784" y="2718897"/>
            <a:ext cx="59433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全球公共充电桩，2025年底</a:t>
            </a:r>
          </a:p>
        </p:txBody>
      </p:sp>
      <p:cxnSp>
        <p:nvCxnSpPr>
          <p:cNvPr id="84" name="Connector 83"/>
          <p:cNvCxnSpPr/>
          <p:nvPr/>
        </p:nvCxnSpPr>
        <p:spPr>
          <a:xfrm>
            <a:off x="5638784" y="2996460"/>
            <a:ext cx="59433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5638784" y="3051324"/>
            <a:ext cx="3090529" cy="21945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/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729314" y="3051324"/>
            <a:ext cx="13075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2025年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036845" y="3051324"/>
            <a:ext cx="1545264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4493F"/>
                </a:solidFill>
                <a:latin typeface="Arial"/>
                <a:ea typeface="Hiragino Sans GB"/>
              </a:rPr>
              <a:t>较2024</a:t>
            </a:r>
          </a:p>
        </p:txBody>
      </p:sp>
      <p:cxnSp>
        <p:nvCxnSpPr>
          <p:cNvPr id="88" name="Connector 87"/>
          <p:cNvCxnSpPr/>
          <p:nvPr/>
        </p:nvCxnSpPr>
        <p:spPr>
          <a:xfrm>
            <a:off x="5638784" y="3307356"/>
            <a:ext cx="59433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5638784" y="3325644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公共充电桩总数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729314" y="3325644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700万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0036845" y="3325644"/>
            <a:ext cx="1545264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0F4C81"/>
                </a:solidFill>
                <a:latin typeface="Times New Roman"/>
                <a:ea typeface="Hiragino Sans GB"/>
              </a:rPr>
              <a:t>▲ 33%</a:t>
            </a:r>
          </a:p>
        </p:txBody>
      </p:sp>
      <p:cxnSp>
        <p:nvCxnSpPr>
          <p:cNvPr id="92" name="Connector 91"/>
          <p:cNvCxnSpPr/>
          <p:nvPr/>
        </p:nvCxnSpPr>
        <p:spPr>
          <a:xfrm>
            <a:off x="5638784" y="3627396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93" name="TextBox 92"/>
          <p:cNvSpPr txBox="1"/>
          <p:nvPr/>
        </p:nvSpPr>
        <p:spPr>
          <a:xfrm>
            <a:off x="5638784" y="3645684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年新增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729314" y="3645684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180万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036845" y="3645684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Hiragino Sans GB"/>
              </a:rPr>
              <a:t> 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638784" y="3947436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5638784" y="3965724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慢充桩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729314" y="3965724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430万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036845" y="3965724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Hiragino Sans GB"/>
              </a:rPr>
              <a:t> </a:t>
            </a:r>
          </a:p>
        </p:txBody>
      </p:sp>
      <p:cxnSp>
        <p:nvCxnSpPr>
          <p:cNvPr id="100" name="Connector 99"/>
          <p:cNvCxnSpPr/>
          <p:nvPr/>
        </p:nvCxnSpPr>
        <p:spPr>
          <a:xfrm>
            <a:off x="5638784" y="4267476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101" name="TextBox 100"/>
          <p:cNvSpPr txBox="1"/>
          <p:nvPr/>
        </p:nvSpPr>
        <p:spPr>
          <a:xfrm>
            <a:off x="5638784" y="4285764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快充桩（不含超快充）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729314" y="4285764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170万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036845" y="4285764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Hiragino Sans GB"/>
              </a:rPr>
              <a:t> </a:t>
            </a:r>
          </a:p>
        </p:txBody>
      </p:sp>
      <p:cxnSp>
        <p:nvCxnSpPr>
          <p:cNvPr id="104" name="Connector 103"/>
          <p:cNvCxnSpPr/>
          <p:nvPr/>
        </p:nvCxnSpPr>
        <p:spPr>
          <a:xfrm>
            <a:off x="5638784" y="4587516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105" name="TextBox 104"/>
          <p:cNvSpPr txBox="1"/>
          <p:nvPr/>
        </p:nvSpPr>
        <p:spPr>
          <a:xfrm>
            <a:off x="5638784" y="4605804"/>
            <a:ext cx="3090529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超快充桩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729314" y="4605804"/>
            <a:ext cx="1307531" cy="28346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A1714"/>
                </a:solidFill>
                <a:latin typeface="Times New Roman"/>
                <a:ea typeface="Hiragino Sans GB"/>
              </a:rPr>
              <a:t>97万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036845" y="4605804"/>
            <a:ext cx="1545264" cy="283464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4493F"/>
                </a:solidFill>
                <a:latin typeface="Times New Roman"/>
                <a:ea typeface="Hiragino Sans GB"/>
              </a:rPr>
              <a:t> </a:t>
            </a:r>
          </a:p>
        </p:txBody>
      </p:sp>
      <p:cxnSp>
        <p:nvCxnSpPr>
          <p:cNvPr id="108" name="Connector 107"/>
          <p:cNvCxnSpPr/>
          <p:nvPr/>
        </p:nvCxnSpPr>
        <p:spPr>
          <a:xfrm>
            <a:off x="5638784" y="4907556"/>
            <a:ext cx="5943326" cy="0"/>
          </a:xfrm>
          <a:prstGeom prst="line">
            <a:avLst/>
          </a:prstGeom>
          <a:ln w="4445">
            <a:solidFill>
              <a:srgbClr val="54493F"/>
            </a:solidFill>
          </a:ln>
          <a:effectLst/>
        </p:spPr>
      </p:cxnSp>
      <p:sp>
        <p:nvSpPr>
          <p:cNvPr id="109" name="TextBox 108"/>
          <p:cNvSpPr txBox="1"/>
          <p:nvPr/>
        </p:nvSpPr>
        <p:spPr>
          <a:xfrm>
            <a:off x="5638784" y="4962420"/>
            <a:ext cx="5943325" cy="21435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4493F"/>
                </a:solidFill>
                <a:latin typeface="Arial"/>
                <a:ea typeface="Hiragino Sans GB"/>
              </a:rPr>
              <a:t>增速：IEA称“超过33%”。充电桩类型：IEA Data Explorer。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638784" y="5341372"/>
            <a:ext cx="5943325" cy="54112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中国公共充电桩从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340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万个增至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470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万个，全球新增的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180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万个中，约</a:t>
            </a:r>
            <a:r>
              <a:rPr sz="1300" b="0" i="0">
                <a:solidFill>
                  <a:srgbClr val="1A1714"/>
                </a:solidFill>
                <a:latin typeface="Times New Roman"/>
                <a:ea typeface="Hiragino Sans GB"/>
              </a:rPr>
              <a:t>130</a:t>
            </a:r>
            <a:r>
              <a:rPr sz="1300" b="0" i="0">
                <a:solidFill>
                  <a:srgbClr val="1A1714"/>
                </a:solidFill>
                <a:latin typeface="Georgia"/>
                <a:ea typeface="Hiragino Sans GB"/>
              </a:rPr>
              <a:t>万个来自中国。欧洲充电网络扩大了约五分之一。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 Global EV Outlook 2026, ‘Electric vehicle charging’，及Global EV Data Explorer（EV charging points, 2024 and 2025）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……在所有情景下，内燃机汽车的份额都在持续萎缩，其销量再也不会回到2017年的峰值”。</a:t>
            </a:r>
          </a:p>
        </p:txBody>
      </p:sp>
      <p:sp>
        <p:nvSpPr>
          <p:cNvPr id="2" name="deckkit-vl.broadsheet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deckkit-vl.broadsheet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deckkit-vl.broadsheet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评论 · 年度市场报告 · 2025年数据 · 2026年10月</a:t>
            </a:r>
          </a:p>
        </p:txBody>
      </p:sp>
      <p:sp>
        <p:nvSpPr>
          <p:cNvPr id="5" name="deckkit-vl.broadsheet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12 版</a:t>
            </a:r>
          </a:p>
        </p:txBody>
      </p:sp>
      <p:cxnSp>
        <p:nvCxnSpPr>
          <p:cNvPr id="6" name="deckkit-vl.broadsheet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cxnSp>
        <p:nvCxnSpPr>
          <p:cNvPr id="7" name="deckkit-vl.broadsheet"/>
          <p:cNvCxnSpPr/>
          <p:nvPr/>
        </p:nvCxnSpPr>
        <p:spPr>
          <a:xfrm>
            <a:off x="1463003" y="2603712"/>
            <a:ext cx="9265688" cy="0"/>
          </a:xfrm>
          <a:prstGeom prst="line">
            <a:avLst/>
          </a:prstGeom>
          <a:ln w="38100">
            <a:solidFill>
              <a:srgbClr val="1A1714"/>
            </a:solidFill>
          </a:ln>
          <a:effectLst/>
        </p:spPr>
      </p:cxnSp>
      <p:cxnSp>
        <p:nvCxnSpPr>
          <p:cNvPr id="8" name="deckkit-vl.broadsheet"/>
          <p:cNvCxnSpPr/>
          <p:nvPr/>
        </p:nvCxnSpPr>
        <p:spPr>
          <a:xfrm>
            <a:off x="1463003" y="4984444"/>
            <a:ext cx="9265688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9" name="deckkit-vl.broadsheet"/>
          <p:cNvSpPr txBox="1"/>
          <p:nvPr/>
        </p:nvSpPr>
        <p:spPr>
          <a:xfrm>
            <a:off x="2285963" y="2878032"/>
            <a:ext cx="8442728" cy="1877811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560" b="0" i="0">
                <a:solidFill>
                  <a:srgbClr val="1A1714"/>
                </a:solidFill>
                <a:latin typeface="Georgia"/>
                <a:ea typeface="Hiragino Sans GB"/>
              </a:rPr>
              <a:t>……在所有情景下，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560" b="0" i="0">
                <a:solidFill>
                  <a:srgbClr val="1A1714"/>
                </a:solidFill>
                <a:latin typeface="Georgia"/>
                <a:ea typeface="Hiragino Sans GB"/>
              </a:rPr>
              <a:t>内燃机汽车的份额都在持续萎缩，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560" b="0" i="0">
                <a:solidFill>
                  <a:srgbClr val="1A1714"/>
                </a:solidFill>
                <a:latin typeface="Georgia"/>
                <a:ea typeface="Hiragino Sans GB"/>
              </a:rPr>
              <a:t>其销量再也不会回到</a:t>
            </a:r>
            <a:r>
              <a:rPr sz="3560" b="0" i="0">
                <a:solidFill>
                  <a:srgbClr val="1A1714"/>
                </a:solidFill>
                <a:latin typeface="Times New Roman"/>
                <a:ea typeface="Hiragino Sans GB"/>
              </a:rPr>
              <a:t>2017</a:t>
            </a:r>
            <a:r>
              <a:rPr sz="3560" b="0" i="0">
                <a:solidFill>
                  <a:srgbClr val="1A1714"/>
                </a:solidFill>
                <a:latin typeface="Georgia"/>
                <a:ea typeface="Hiragino Sans GB"/>
              </a:rPr>
              <a:t>年的峰值”。</a:t>
            </a:r>
          </a:p>
        </p:txBody>
      </p:sp>
      <p:sp>
        <p:nvSpPr>
          <p:cNvPr id="10" name="deckkit-vl.broadsheet"/>
          <p:cNvSpPr txBox="1"/>
          <p:nvPr/>
        </p:nvSpPr>
        <p:spPr>
          <a:xfrm>
            <a:off x="1463003" y="2768304"/>
            <a:ext cx="822960" cy="106680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6640" b="1" i="0">
                <a:solidFill>
                  <a:srgbClr val="0F4C81"/>
                </a:solidFill>
                <a:latin typeface="Times New Roman"/>
                <a:ea typeface="Hiragino Sans GB"/>
              </a:rPr>
              <a:t>“</a:t>
            </a:r>
          </a:p>
        </p:txBody>
      </p:sp>
      <p:sp>
        <p:nvSpPr>
          <p:cNvPr id="11" name="deckkit-vl.broadsheet"/>
          <p:cNvSpPr txBox="1"/>
          <p:nvPr/>
        </p:nvSpPr>
        <p:spPr>
          <a:xfrm>
            <a:off x="2285963" y="5121604"/>
            <a:ext cx="8442728" cy="3279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54493F"/>
                </a:solidFill>
                <a:latin typeface="Arial"/>
                <a:ea typeface="Hiragino Sans GB"/>
              </a:rPr>
              <a:t>国际能源署，Global EV Outlook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2026年余下时间值得关注的四件事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展望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13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2026年余下时间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75578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1A1714"/>
                </a:solidFill>
                <a:latin typeface="Times New Roman"/>
                <a:ea typeface="Hiragino Sans GB"/>
              </a:rPr>
              <a:t>值得关注的四件事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624238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852838"/>
            <a:ext cx="2441379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预测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3166977"/>
            <a:ext cx="2441379" cy="4895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Hiragino Sans GB"/>
              </a:rPr>
              <a:t>2300万辆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3300" y="2852838"/>
            <a:ext cx="2441379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中国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3300" y="3166977"/>
            <a:ext cx="2441379" cy="4895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Hiragino Sans GB"/>
              </a:rPr>
              <a:t>减税减半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97015" y="2852838"/>
            <a:ext cx="2441379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美国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7015" y="3166977"/>
            <a:ext cx="2441379" cy="4895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Hiragino Sans GB"/>
              </a:rPr>
              <a:t>缓慢复苏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0730" y="2852838"/>
            <a:ext cx="2441379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欧洲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0730" y="3166977"/>
            <a:ext cx="2441379" cy="4895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714"/>
                </a:solidFill>
                <a:latin typeface="Times New Roman"/>
                <a:ea typeface="Hiragino Sans GB"/>
              </a:rPr>
              <a:t>新规与平价车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584" y="3802790"/>
            <a:ext cx="2441379" cy="84037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IEA预计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年销量达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2300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万辆，占市场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28%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，尽管一季度同比下降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8%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53300" y="3802790"/>
            <a:ext cx="2441379" cy="84037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购置税减免自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1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月起减半；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4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月电动车渗透率仍超过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60%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，创下新高。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97015" y="3802790"/>
            <a:ext cx="2441379" cy="84037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纯电动车销量连续两个季度回升，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年三季度达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262,649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辆，占市场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6.4%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0730" y="3802790"/>
            <a:ext cx="2441379" cy="110220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欧盟委员会提案拟将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2035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年目标放宽为减排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90%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；大众ID. Polo起售价</a:t>
            </a:r>
            <a:r>
              <a:rPr sz="1400" b="0" i="0">
                <a:solidFill>
                  <a:srgbClr val="1A1714"/>
                </a:solidFill>
                <a:latin typeface="Times New Roman"/>
                <a:ea typeface="Hiragino Sans GB"/>
              </a:rPr>
              <a:t>24,995</a:t>
            </a:r>
            <a:r>
              <a:rPr sz="1400" b="0" i="0">
                <a:solidFill>
                  <a:srgbClr val="1A1714"/>
                </a:solidFill>
                <a:latin typeface="Georgia"/>
                <a:ea typeface="Hiragino Sans GB"/>
              </a:rPr>
              <a:t>欧元。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252132" y="2880270"/>
            <a:ext cx="0" cy="2024726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4" name="Connector 23"/>
          <p:cNvCxnSpPr/>
          <p:nvPr/>
        </p:nvCxnSpPr>
        <p:spPr>
          <a:xfrm>
            <a:off x="6095847" y="2880270"/>
            <a:ext cx="0" cy="2024726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5" name="Connector 24"/>
          <p:cNvCxnSpPr/>
          <p:nvPr/>
        </p:nvCxnSpPr>
        <p:spPr>
          <a:xfrm>
            <a:off x="8939562" y="2880270"/>
            <a:ext cx="0" cy="2024726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6" name="Connector 25"/>
          <p:cNvCxnSpPr/>
          <p:nvPr/>
        </p:nvCxnSpPr>
        <p:spPr>
          <a:xfrm>
            <a:off x="609584" y="5179316"/>
            <a:ext cx="109725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09584" y="5243324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IEA对2026年的展望 · 预期值，尚无实际数据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584" y="5526788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电动车销量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584" y="5727956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2300万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3352716" y="5563364"/>
            <a:ext cx="0" cy="512064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3352716" y="5526788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全球渗透率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716" y="5727956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28%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95847" y="5563364"/>
            <a:ext cx="0" cy="512064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6095847" y="5526788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欧洲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5847" y="5727956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1/3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838978" y="5563364"/>
            <a:ext cx="0" cy="512064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8838978" y="5526788"/>
            <a:ext cx="2743131" cy="21945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1714"/>
                </a:solidFill>
                <a:latin typeface="Georgia"/>
                <a:ea typeface="Hiragino Sans GB"/>
              </a:rPr>
              <a:t>中国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38978" y="5727956"/>
            <a:ext cx="2743131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A1714"/>
                </a:solidFill>
                <a:latin typeface="Times New Roman"/>
                <a:ea typeface="Hiragino Sans GB"/>
              </a:rPr>
              <a:t>近60%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09584" y="6185156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609904" y="6373368"/>
            <a:ext cx="10972800" cy="26077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来源: </a:t>
            </a:r>
            <a:r>
              <a:rPr sz="1000" b="0" i="0">
                <a:solidFill>
                  <a:srgbClr val="54493F"/>
                </a:solidFill>
                <a:latin typeface="Arial"/>
                <a:ea typeface="Hiragino Sans GB"/>
              </a:rPr>
              <a:t>IEA Global EV Outlook 2026（2026年预测；2026年一季度及4月）· MOF/STA/MIIT 2023 No. 10 · Cox Q3 2026 · European Commission IP/25/3051（2025年12月16日）· Volkswagen newsroom（2026年7月16日）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broadsheet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12191695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A1714"/>
                </a:solidFill>
                <a:latin typeface="Arial"/>
                <a:ea typeface="Hiragino Sans GB"/>
              </a:rPr>
              <a:t>数据从哪里来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9584" y="286512"/>
            <a:ext cx="10972525" cy="45110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A1714"/>
                </a:solidFill>
                <a:latin typeface="Times New Roman"/>
                <a:ea typeface="Hiragino Sans GB"/>
              </a:rPr>
              <a:t>The Charge Report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584" y="786384"/>
            <a:ext cx="10972526" cy="0"/>
          </a:xfrm>
          <a:prstGeom prst="line">
            <a:avLst/>
          </a:prstGeom>
          <a:ln w="31750">
            <a:solidFill>
              <a:srgbClr val="1A1714"/>
            </a:solidFill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609584" y="877824"/>
            <a:ext cx="7558850" cy="22555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资料来源 · 年度市场报告 · 2025年数据 · 2026年10月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4186" y="877824"/>
            <a:ext cx="3047923" cy="27432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1" i="0">
                <a:solidFill>
                  <a:srgbClr val="54493F"/>
                </a:solidFill>
                <a:latin typeface="Arial"/>
                <a:ea typeface="Hiragino Sans GB"/>
              </a:rPr>
              <a:t>第 14 版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09584" y="1188720"/>
            <a:ext cx="10972526" cy="0"/>
          </a:xfrm>
          <a:prstGeom prst="line">
            <a:avLst/>
          </a:prstGeom>
          <a:ln w="7620">
            <a:solidFill>
              <a:srgbClr val="1A1714"/>
            </a:solidFill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9584" y="1481165"/>
            <a:ext cx="10972525" cy="240987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F4C81"/>
                </a:solidFill>
                <a:latin typeface="Arial"/>
                <a:ea typeface="Hiragino Sans GB"/>
              </a:rPr>
              <a:t>资料来源与注释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584" y="1740440"/>
            <a:ext cx="10972525" cy="613769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1A1714"/>
                </a:solidFill>
                <a:latin typeface="Times New Roman"/>
                <a:ea typeface="Hiragino Sans GB"/>
              </a:rPr>
              <a:t>数据从哪里来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584" y="2482226"/>
            <a:ext cx="10972526" cy="0"/>
          </a:xfrm>
          <a:prstGeom prst="line">
            <a:avLst/>
          </a:prstGeom>
          <a:ln w="9525">
            <a:solidFill>
              <a:srgbClr val="1A1714"/>
            </a:solidFill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609584" y="2683394"/>
            <a:ext cx="5257662" cy="22323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Hiragino Sans GB"/>
              </a:rPr>
              <a:t>国际能源署（IEA）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2924917"/>
            <a:ext cx="5257662" cy="106643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Global EV Outlook 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5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日）：executive summary、Trends in electric cars、Electric vehicle batteries、Electric vehicle charging各章。CC BY 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4.0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。Global EV Data Explorer，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年版：EV sales、EV sales share、EV charging points（cars, historical, 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2015–2025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24447" y="2683394"/>
            <a:ext cx="5257662" cy="22323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Hiragino Sans GB"/>
              </a:rPr>
              <a:t>中国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447" y="2924917"/>
            <a:ext cx="5257662" cy="6581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CPCA零售初步数据（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月）；CAAM全年数据（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月）；BYD月度产销快报（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月）；MOF/STA/MIIT Announcement 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2023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 No. 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10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584" y="4101080"/>
            <a:ext cx="5257662" cy="22323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Hiragino Sans GB"/>
              </a:rPr>
              <a:t>欧洲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84" y="4342603"/>
            <a:ext cx="5257662" cy="6581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ACEA new car registrations, full year 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月）；Regulation (EU) 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2025/1214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；European Commission IP/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25/3051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12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日）；Volkswagen newsroom（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7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日）。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447" y="3692794"/>
            <a:ext cx="5257662" cy="22323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Hiragino Sans GB"/>
              </a:rPr>
              <a:t>美国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4447" y="3934317"/>
            <a:ext cx="5257662" cy="6581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Cox Automotive / Kelley Blue Book EV sales reports，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年Q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至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年Q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3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；average transaction price report，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12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月；IRS clean vehicle tax credits页面。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584" y="5110480"/>
            <a:ext cx="5257662" cy="22323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0F4C81"/>
                </a:solidFill>
                <a:latin typeface="Arial"/>
                <a:ea typeface="Hiragino Sans GB"/>
              </a:rPr>
              <a:t>电池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584" y="5352003"/>
            <a:ext cx="5257662" cy="24986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BloombergNEF, Lithium-ion Battery Price Survey（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2025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12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月</a:t>
            </a:r>
            <a:r>
              <a:rPr sz="1150" b="0" i="0">
                <a:solidFill>
                  <a:srgbClr val="1A1714"/>
                </a:solidFill>
                <a:latin typeface="Times New Roman"/>
                <a:ea typeface="Hiragino Sans GB"/>
              </a:rPr>
              <a:t>9</a:t>
            </a:r>
            <a:r>
              <a:rPr sz="1150" b="0" i="0">
                <a:solidFill>
                  <a:srgbClr val="1A1714"/>
                </a:solidFill>
                <a:latin typeface="Georgia"/>
                <a:ea typeface="Hiragino Sans GB"/>
              </a:rPr>
              <a:t>日）。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095847" y="2710826"/>
            <a:ext cx="0" cy="2909328"/>
          </a:xfrm>
          <a:prstGeom prst="line">
            <a:avLst/>
          </a:prstGeom>
          <a:ln w="7620">
            <a:solidFill>
              <a:srgbClr val="54493F"/>
            </a:solidFill>
          </a:ln>
          <a:effectLst/>
        </p:spPr>
      </p:cxnSp>
      <p:cxnSp>
        <p:nvCxnSpPr>
          <p:cNvPr id="22" name="Connector 21"/>
          <p:cNvCxnSpPr/>
          <p:nvPr/>
        </p:nvCxnSpPr>
        <p:spPr>
          <a:xfrm>
            <a:off x="609584" y="5766458"/>
            <a:ext cx="10972526" cy="0"/>
          </a:xfrm>
          <a:prstGeom prst="line">
            <a:avLst/>
          </a:prstGeom>
          <a:ln w="20320">
            <a:solidFill>
              <a:srgbClr val="1A1714"/>
            </a:solidFill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09584" y="5857898"/>
            <a:ext cx="10972525" cy="454005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4493F"/>
                </a:solidFill>
                <a:latin typeface="Georgia"/>
                <a:ea typeface="Hiragino Sans GB"/>
              </a:rPr>
              <a:t>注：本报告所称电动车，指纯电动或插电式混合动力乘用车。“欧洲”为IEA区域口径，含英国、挪威和土耳其；“欧盟”指</a:t>
            </a:r>
            <a:r>
              <a:rPr sz="1150" b="0" i="0">
                <a:solidFill>
                  <a:srgbClr val="54493F"/>
                </a:solidFill>
                <a:latin typeface="Times New Roman"/>
                <a:ea typeface="Hiragino Sans GB"/>
              </a:rPr>
              <a:t>27</a:t>
            </a:r>
            <a:r>
              <a:rPr sz="1150" b="0" i="0">
                <a:solidFill>
                  <a:srgbClr val="54493F"/>
                </a:solidFill>
                <a:latin typeface="Georgia"/>
                <a:ea typeface="Hiragino Sans GB"/>
              </a:rPr>
              <a:t>个成员国。除特别说明外，变化均指较</a:t>
            </a:r>
            <a:r>
              <a:rPr sz="1150" b="0" i="0">
                <a:solidFill>
                  <a:srgbClr val="54493F"/>
                </a:solidFill>
                <a:latin typeface="Times New Roman"/>
                <a:ea typeface="Hiragino Sans GB"/>
              </a:rPr>
              <a:t>2024</a:t>
            </a:r>
            <a:r>
              <a:rPr sz="1150" b="0" i="0">
                <a:solidFill>
                  <a:srgbClr val="54493F"/>
                </a:solidFill>
                <a:latin typeface="Georgia"/>
                <a:ea typeface="Hiragino Sans GB"/>
              </a:rPr>
              <a:t>年。数据经四舍五入；推算的占比依据所引表格计算。数据年份为</a:t>
            </a:r>
            <a:r>
              <a:rPr sz="1150" b="0" i="0">
                <a:solidFill>
                  <a:srgbClr val="54493F"/>
                </a:solidFill>
                <a:latin typeface="Times New Roman"/>
                <a:ea typeface="Hiragino Sans GB"/>
              </a:rPr>
              <a:t>2025</a:t>
            </a:r>
            <a:r>
              <a:rPr sz="1150" b="0" i="0">
                <a:solidFill>
                  <a:srgbClr val="54493F"/>
                </a:solidFill>
                <a:latin typeface="Georgia"/>
                <a:ea typeface="Hiragino Sans GB"/>
              </a:rPr>
              <a:t>年；核查日期为</a:t>
            </a:r>
            <a:r>
              <a:rPr sz="1150" b="0" i="0">
                <a:solidFill>
                  <a:srgbClr val="54493F"/>
                </a:solidFill>
                <a:latin typeface="Times New Roman"/>
                <a:ea typeface="Hiragino Sans GB"/>
              </a:rPr>
              <a:t>2026</a:t>
            </a:r>
            <a:r>
              <a:rPr sz="1150" b="0" i="0">
                <a:solidFill>
                  <a:srgbClr val="54493F"/>
                </a:solidFill>
                <a:latin typeface="Georgia"/>
                <a:ea typeface="Hiragino Sans GB"/>
              </a:rPr>
              <a:t>年</a:t>
            </a:r>
            <a:r>
              <a:rPr sz="1150" b="0" i="0">
                <a:solidFill>
                  <a:srgbClr val="54493F"/>
                </a:solidFill>
                <a:latin typeface="Times New Roman"/>
                <a:ea typeface="Hiragino Sans GB"/>
              </a:rPr>
              <a:t>10</a:t>
            </a:r>
            <a:r>
              <a:rPr sz="1150" b="0" i="0">
                <a:solidFill>
                  <a:srgbClr val="54493F"/>
                </a:solidFill>
                <a:latin typeface="Georgia"/>
                <a:ea typeface="Hiragino Sans GB"/>
              </a:rPr>
              <a:t>月</a:t>
            </a:r>
            <a:r>
              <a:rPr sz="1150" b="0" i="0">
                <a:solidFill>
                  <a:srgbClr val="54493F"/>
                </a:solidFill>
                <a:latin typeface="Times New Roman"/>
                <a:ea typeface="Hiragino Sans GB"/>
              </a:rPr>
              <a:t>16</a:t>
            </a:r>
            <a:r>
              <a:rPr sz="1150" b="0" i="0">
                <a:solidFill>
                  <a:srgbClr val="54493F"/>
                </a:solidFill>
                <a:latin typeface="Georgia"/>
                <a:ea typeface="Hiragino Sans GB"/>
              </a:rPr>
              <a:t>日。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