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开场 3 分钟。先问一句：今天有多少人带了周报或邮件？没带的，用手机里最近发的一条也行。指封面下方那条节奏带：这堂课 16 页，黄色的两格是练习，你会在第 11 页开始动手。我们不改 PPT 美化，也不练台风——只改一件事：你说话的结构。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6 分钟。让学员自己找重叠，别直接给答案。通常三十秒内就有人指出②和①。第④格是这一页的关键：很多人做 MECE 会漏掉「我们控制不了的那一类」，结果分类永远不穷尽。留一格给外部变动，不是偷懒，是诚实。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15 分钟，讲师全程计时并报时。开始前只说一句：现在整页变黄了，代表该你动手。巡场时只看一件事——他们的 C 句里有没有出现「变化」。没有的，就当场问那个句式：原本是什么，现在变成了什么。第 3 步挑人时，优先挑改动最大的那两位，不要挑写得最漂亮的。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8 分钟。用手机计时，到 30 秒真的打断，第一次打断会有点尴尬，但这一下就是整堂课的记忆点。评分只留一条，是刻意的——一旦允许评价『讲得好不好』，学员就会去修饰措辞，而这堂课不解决措辞。左下那句关于电梯演讲词源的说明不用念，但如果有人问出处，直接指给他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8 分钟。这一页是复盘，右边那列徽标是关键——每个坑都能指回刚才讲过的某一条规则。让学员自己认领：刚才练习里你踩了哪一个？通常第 4 个（假冲突）举手最多。结尾那句要说重：如果他们回去只记住一句话，希望是这一句。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4 分钟。中间那张卡刻意做高、做成实心——因为金字塔管的是主干，三个方法里只有它决定整段话怎么排。SCQA 只管开场四句，MECE 只管分类那一层。告诉学员这一页会单独发一张 A5 卡片，不用拍照。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4 分钟收尾。念完那句大字之后停两秒再往下说，这是整堂课唯一需要留白的地方。四件事不要逐条解释，只说一句：这四件都能在下周一之前做完。最后指便签：两周后我会在群里问一次，谁划完四格。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不讲，留作学员课后查证。如果有人问「这些是不是你自己编的框架」，翻到这一页。口径说明第一条要主动说一次：课上所有邮件和数字都是虚构的教学场景。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5 分钟。念三条目标时，重音落在动词上：说、分、排。强调『不教什么』那一格——很多人来上表达课，期待的是话术和台风，先把预期对齐，后面练习才不会跑偏。最后那句衡量标准，会在第 12 页的练习里被真的拿来用。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8 分钟。这是全场唯一一页讲『为什么』。先做个动作：请一位学员用 30 秒讲他手上的项目，讲完请另一位复述。通常能复述出来的不超过三件。然后再指这一页：不是他记性差，是所有人的工作记忆都这么大。口径那一条一定要念——很多人上完课会去传『一页最多七条』，那是误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6 分钟。这一页只有一个任务：让学员知道后面三节课的关系是嵌套，不是并列。手势从左上的 SCQA 划到顶上的结论，再往下划到三组理由，最后在右边比一个括号说 MECE。不要在这一页展开任何一个方法的细节，学员会问，就说『下一页就讲』。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10 分钟。整页只讲 C。让学员看那个放大的 C——四个字母里只有它是深蓝的。举反例：『情境：项目在推进。冲突：项目在推进中遇到一些问题。』这就是最常见的假冲突，把情境换了个说法再说一遍。真冲突一定能填进这个句式：『原本是 X，现在变成了 Y』。顺带指一下页面顶上那条蓝带——这份课件自己就在用结论先行：标题位上放的不是话题，就是答案本身。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6 分钟。先只投左边，问一句：读到第几句你才知道他要干嘛？让学员数句子，答案通常是第五句甚至没有。再投右边。重点讲改后那句 C：它把排期钉成一个日期——10 月 21 日；和 S 句里的 9 月 30 日放在一起，才是 9/30 → 10/21 这个变化。冲突要能被一个数字或一个事实钉住，否则对方永远可以说『那你再推进推进』。提醒：这是虚构场景，页面右上角有标注，不要被当成真实项目引用。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10 分钟。这一页最容易讲飘。抓手是规则①：随手指一个学员的周报小标题，比如『三、下一步计划』，问他——把下面三条读完，你能得出『下一步计划』这句话吗？得不出。所以那不是总结，只是个抽屉标签。规则③的四种顺序不要展开讲，只说一句：同一组里别混着用，选一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6 分钟。这一页练的是规则②。请学员把改前那三条各贴一个标签：第一条是感受，第二条是流程，第三条是外部环境。三个范畴，所以没法比较。改后三条统一成「代价」这一个范畴，领导才能在一个维度上做取舍。补一句：改后的数字也是虚构的，重点是范畴，不是数值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8 分钟。三条横条的长度是一样的，这不是排版巧合——每条都铺满，就是『穷尽』；格与格之间不重叠，就是『互斥』。让学员盯着看两秒，比讲定义有用。然后问：这三把尺子哪把最好？答案是没有最好，看你要拿它做什么决定。MECE 是对「一次切分」的要求，不是对「怎么切」的规定。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658368"/>
            <a:ext cx="45720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200">
                <a:solidFill>
                  <a:srgbClr val="1A56C4"/>
                </a:solidFill>
                <a:latin typeface="Avenir Next"/>
                <a:ea typeface="Hiragino Sans GB"/>
              </a:rPr>
              <a:t>企业内训 · 表达力工作坊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969264"/>
            <a:ext cx="6035040" cy="7863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200" b="1" i="0">
                <a:solidFill>
                  <a:srgbClr val="1A1A1A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1883664"/>
            <a:ext cx="1188720" cy="5029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2066543"/>
            <a:ext cx="5394960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 i="0">
                <a:solidFill>
                  <a:srgbClr val="55555A"/>
                </a:solidFill>
                <a:latin typeface="Avenir Next"/>
                <a:ea typeface="Hiragino Sans GB"/>
              </a:rPr>
              <a:t>先说答案 · 分好组 · 排好序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三个当天就能用上的方法，和两次现场带练。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2999232"/>
            <a:ext cx="475488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时长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999232"/>
            <a:ext cx="448056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2 小时（其中现场练习 23 分钟）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3273551"/>
            <a:ext cx="475488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形式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273551"/>
            <a:ext cx="448056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三个方法 · 两次现场练习 · 一张速查卡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3547872"/>
            <a:ext cx="475488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产出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3547872"/>
            <a:ext cx="448056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一张速查卡 + 一份你自己的改写稿</a:t>
            </a:r>
          </a:p>
        </p:txBody>
      </p:sp>
      <p:sp>
        <p:nvSpPr>
          <p:cNvPr id="12" name="Rectangle 11"/>
          <p:cNvSpPr/>
          <p:nvPr/>
        </p:nvSpPr>
        <p:spPr>
          <a:xfrm rot="21456000">
            <a:off x="6099048" y="1115568"/>
            <a:ext cx="2487168" cy="1517904"/>
          </a:xfrm>
          <a:prstGeom prst="rect">
            <a:avLst/>
          </a:prstGeom>
          <a:solidFill>
            <a:srgbClr val="ECECE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 rot="21456000">
            <a:off x="6053328" y="1060704"/>
            <a:ext cx="2487168" cy="151790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 wrap="square" lIns="146304" rIns="146304" tIns="109728" bIns="109728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请带一份你上周的周报，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或一封项目邮件来。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4A4238"/>
                </a:solidFill>
                <a:latin typeface="Avenir Next"/>
                <a:ea typeface="Hiragino Sans GB"/>
              </a:rPr>
              <a:t>整堂课我们只改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4A4238"/>
                </a:solidFill>
                <a:latin typeface="Avenir Next"/>
                <a:ea typeface="Hiragino Sans GB"/>
              </a:rPr>
              <a:t>你自己的东西。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53328" y="2688336"/>
            <a:ext cx="256032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怎么读这份课件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53328" y="2976372"/>
            <a:ext cx="201168" cy="141732"/>
          </a:xfrm>
          <a:prstGeom prst="roundRect">
            <a:avLst>
              <a:gd name="adj" fmla="val 22580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4224" y="2926080"/>
            <a:ext cx="566928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9440" y="2926080"/>
            <a:ext cx="182880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听与记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53328" y="3250692"/>
            <a:ext cx="201168" cy="141732"/>
          </a:xfrm>
          <a:prstGeom prst="roundRect">
            <a:avLst>
              <a:gd name="adj" fmla="val 22580"/>
            </a:avLst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64224" y="3200400"/>
            <a:ext cx="566928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练习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49440" y="3200400"/>
            <a:ext cx="182880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整页变黄 = 动手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53328" y="3525012"/>
            <a:ext cx="201168" cy="141732"/>
          </a:xfrm>
          <a:prstGeom prst="roundRect">
            <a:avLst>
              <a:gd name="adj" fmla="val 22580"/>
            </a:avLst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64224" y="3474720"/>
            <a:ext cx="566928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警示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49440" y="3474720"/>
            <a:ext cx="182880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别踩的坑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352" y="4078224"/>
            <a:ext cx="36576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本堂课的节奏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879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1594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7309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23024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28739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34454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0169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5884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1599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731459" y="4425696"/>
            <a:ext cx="538581" cy="256032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302959" y="4425696"/>
            <a:ext cx="538581" cy="256032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74459" y="4425696"/>
            <a:ext cx="538581" cy="256032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74459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017459" y="4425696"/>
            <a:ext cx="538581" cy="25603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8588959" y="4425696"/>
            <a:ext cx="538581" cy="256032"/>
          </a:xfrm>
          <a:prstGeom prst="rect">
            <a:avLst/>
          </a:prstGeom>
          <a:solidFill>
            <a:srgbClr val="D8D8D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6459" y="4315968"/>
            <a:ext cx="538581" cy="365760"/>
          </a:xfrm>
          <a:prstGeom prst="rect">
            <a:avLst/>
          </a:prstGeom>
          <a:solidFill>
            <a:srgbClr val="8E8E8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6459" y="4315968"/>
            <a:ext cx="538581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1A1A"/>
                </a:solidFill>
                <a:latin typeface="Avenir Next"/>
                <a:ea typeface="Hiragino Sans GB"/>
              </a:rPr>
              <a:t>01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30352" y="4754880"/>
            <a:ext cx="6766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每一格是一页。加高那格 = 你现在在哪；黄色那两格，是你要动手的地方。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182880"/>
            <a:ext cx="42062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1A56C4"/>
                </a:solidFill>
                <a:latin typeface="Avenir Next"/>
                <a:ea typeface="Hiragino Sans GB"/>
              </a:rPr>
              <a:t>改前 / 改后 ③ ·「客户为什么流失」的分类</a:t>
            </a:r>
          </a:p>
        </p:txBody>
      </p:sp>
      <p:sp>
        <p:nvSpPr>
          <p:cNvPr id="3" name="Rectangle 2"/>
          <p:cNvSpPr/>
          <p:nvPr/>
        </p:nvSpPr>
        <p:spPr>
          <a:xfrm>
            <a:off x="530352" y="411480"/>
            <a:ext cx="50292" cy="329184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384048"/>
            <a:ext cx="616305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MECE · 两把尺子 → 一把尺子加一个兜底格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93408" y="420624"/>
            <a:ext cx="19202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示例文案 · 教学虚构场景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" y="1115568"/>
            <a:ext cx="3840480" cy="2150668"/>
          </a:xfrm>
          <a:prstGeom prst="roundRect">
            <a:avLst>
              <a:gd name="adj" fmla="val 4251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>
            <a:off x="530352" y="1115568"/>
            <a:ext cx="3840480" cy="402336"/>
          </a:xfrm>
          <a:prstGeom prst="round2SameRect">
            <a:avLst>
              <a:gd name="adj1" fmla="val 22727"/>
              <a:gd name="adj2" fmla="val 0"/>
            </a:avLst>
          </a:prstGeom>
          <a:solidFill>
            <a:srgbClr val="E4E4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656" y="1115568"/>
            <a:ext cx="1097280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4A4A50"/>
                </a:solidFill>
                <a:latin typeface="Avenir Next"/>
                <a:ea typeface="Hiragino Sans GB"/>
              </a:rPr>
              <a:t>✕  改前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84832" y="1115568"/>
            <a:ext cx="2139696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55555A"/>
                </a:solidFill>
                <a:latin typeface="Avenir Next"/>
                <a:ea typeface="Hiragino Sans GB"/>
              </a:rPr>
              <a:t>六项 · 两把尺子混用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1627631"/>
            <a:ext cx="3474720" cy="152887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i="0">
                <a:solidFill>
                  <a:srgbClr val="6B6B70"/>
                </a:solidFill>
                <a:latin typeface="Avenir Next"/>
                <a:ea typeface="Hiragino Sans GB"/>
              </a:rPr>
              <a:t>① 价格太贵　② 竞品挖角　③ 客服响应慢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 i="0">
                <a:solidFill>
                  <a:srgbClr val="6B6B70"/>
                </a:solidFill>
                <a:latin typeface="Avenir Next"/>
                <a:ea typeface="Hiragino Sans GB"/>
              </a:rPr>
              <a:t>④ 对接人离职　⑤ 产品不好用　⑥ 销售没跟进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重叠：②里的竞品便宜，其实也是①；③和⑥都是「没人跟」。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遗漏：客户自己预算被砍，六格里放不进去。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0268" y="2049170"/>
            <a:ext cx="283464" cy="283464"/>
          </a:xfrm>
          <a:prstGeom prst="roundRect">
            <a:avLst>
              <a:gd name="adj" fmla="val 50000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30268" y="2049170"/>
            <a:ext cx="283464" cy="28346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73168" y="1115568"/>
            <a:ext cx="3840480" cy="2150668"/>
          </a:xfrm>
          <a:prstGeom prst="roundRect">
            <a:avLst>
              <a:gd name="adj" fmla="val 4251"/>
            </a:avLst>
          </a:prstGeom>
          <a:solidFill>
            <a:srgbClr val="FFFFFF"/>
          </a:solidFill>
          <a:ln w="2032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4773168" y="1115568"/>
            <a:ext cx="3840480" cy="402336"/>
          </a:xfrm>
          <a:prstGeom prst="round2SameRect">
            <a:avLst>
              <a:gd name="adj1" fmla="val 22727"/>
              <a:gd name="adj2" fmla="val 0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19472" y="1115568"/>
            <a:ext cx="1097280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✓  改后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7648" y="1115568"/>
            <a:ext cx="2139696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四格 · 一把尺子 + 一个兜底格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64207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956048" y="1664207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85232" y="1645919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售前：承诺与实际不符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956048" y="2087270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956048" y="2087270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②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85232" y="2068982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使用期：没形成使用习惯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956048" y="2510332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956048" y="2510332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③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85232" y="2492044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续约期：无人跟进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956048" y="2933395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956048" y="2933395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④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85232" y="2915107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外部：预算、组织或决策人变动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30352" y="3503980"/>
            <a:ext cx="8083296" cy="940003"/>
          </a:xfrm>
          <a:prstGeom prst="roundRect">
            <a:avLst>
              <a:gd name="adj" fmla="val 9727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30352" y="3613708"/>
            <a:ext cx="45720" cy="720547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31519" y="3503980"/>
            <a:ext cx="786384" cy="94000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差在哪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99616" y="3503980"/>
            <a:ext cx="6912864" cy="94000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改前混用「原因类型」和「责任方」两把尺子，所以既重叠又有漏；</a:t>
            </a:r>
            <a:r>
              <a:rPr sz="1300" b="0" i="0">
                <a:solidFill>
                  <a:srgbClr val="1A1A1A"/>
                </a:solidFill>
                <a:latin typeface="Avenir Next"/>
                <a:ea typeface="Hiragino Sans GB"/>
              </a:rPr>
              <a:t>改后只用一把尺子：客户生命周期阶段，每一起流失只落进一格。</a:t>
            </a: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第 ④ 格是兜底格，一把尺子最多配一个；留一格给你管不着的那类，才叫穷尽。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51595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159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4471416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ight Triangle 3"/>
          <p:cNvSpPr/>
          <p:nvPr/>
        </p:nvSpPr>
        <p:spPr>
          <a:xfrm rot="10800000">
            <a:off x="8430768" y="0"/>
            <a:ext cx="713232" cy="713232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ight Triangle 4"/>
          <p:cNvSpPr/>
          <p:nvPr/>
        </p:nvSpPr>
        <p:spPr>
          <a:xfrm>
            <a:off x="8430768" y="0"/>
            <a:ext cx="713232" cy="713232"/>
          </a:xfrm>
          <a:prstGeom prst="rtTriangle">
            <a:avLst/>
          </a:prstGeom>
          <a:solidFill>
            <a:srgbClr val="E0AE2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deckkit-intent:{&quot;envelope&quot;: &quot;full-bleed&quot;, &quot;rhyme&quot;: &quot;练习语域&quot;, &quot;reason&quot;: &quot;练习页整页变成一张便签 —— 学员一眼知道该动手了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530352" y="182880"/>
            <a:ext cx="36576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200">
                <a:solidFill>
                  <a:srgbClr val="4A4238"/>
                </a:solidFill>
                <a:latin typeface="Avenir Next"/>
                <a:ea typeface="Hiragino Sans GB"/>
              </a:rPr>
              <a:t>现场练习 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384048"/>
            <a:ext cx="5888736" cy="55107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1A1A1A"/>
                </a:solidFill>
                <a:latin typeface="Avenir Next"/>
                <a:ea typeface="Hiragino Sans GB"/>
              </a:rPr>
              <a:t>把你带来的邮件改成 SCQA 四句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199" y="1063142"/>
            <a:ext cx="2377440" cy="1060704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7200" b="1" i="0">
                <a:solidFill>
                  <a:srgbClr val="1A1A1A"/>
                </a:solidFill>
                <a:latin typeface="Avenir Next"/>
                <a:ea typeface="Hiragino Sans GB"/>
              </a:rPr>
              <a:t>15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02892" y="1703222"/>
            <a:ext cx="128016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4A4238"/>
                </a:solidFill>
                <a:latin typeface="Avenir Next"/>
                <a:ea typeface="Hiragino Sans GB"/>
              </a:rPr>
              <a:t>分钟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0352" y="217871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A1A1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2178710"/>
            <a:ext cx="31089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5C542"/>
                </a:solidFill>
                <a:latin typeface="Avenir Next"/>
                <a:ea typeface="Hiragino Sans GB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7552" y="2151278"/>
            <a:ext cx="219456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单独做</a:t>
            </a:r>
            <a:r>
              <a:rPr sz="1100" b="0" i="0">
                <a:solidFill>
                  <a:srgbClr val="4A4238"/>
                </a:solidFill>
                <a:latin typeface="Avenir Next"/>
                <a:ea typeface="Hiragino Sans GB"/>
              </a:rPr>
              <a:t>　8 分钟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7552" y="2425598"/>
            <a:ext cx="4126839" cy="421233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4A4238"/>
                </a:solidFill>
                <a:latin typeface="Avenir Next"/>
                <a:ea typeface="Hiragino Sans GB"/>
              </a:rPr>
              <a:t>写下四句，每句不超过 25 字，写在纸上。没带材料的，用手机里最近发出的一条。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30352" y="2877007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A1A1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0352" y="2877007"/>
            <a:ext cx="31089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5C542"/>
                </a:solidFill>
                <a:latin typeface="Avenir Next"/>
                <a:ea typeface="Hiragino Sans GB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7552" y="2849575"/>
            <a:ext cx="219456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两人一组</a:t>
            </a:r>
            <a:r>
              <a:rPr sz="1100" b="0" i="0">
                <a:solidFill>
                  <a:srgbClr val="4A4238"/>
                </a:solidFill>
                <a:latin typeface="Avenir Next"/>
                <a:ea typeface="Hiragino Sans GB"/>
              </a:rPr>
              <a:t>　5 分钟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7552" y="3123895"/>
            <a:ext cx="4126839" cy="23347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4A4238"/>
                </a:solidFill>
                <a:latin typeface="Avenir Next"/>
                <a:ea typeface="Hiragino Sans GB"/>
              </a:rPr>
              <a:t>互读一遍，只问右边那三个问题，不给别的意见。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30352" y="3387547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A1A1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30352" y="3387547"/>
            <a:ext cx="31089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5C542"/>
                </a:solidFill>
                <a:latin typeface="Avenir Next"/>
                <a:ea typeface="Hiragino Sans GB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7552" y="3360115"/>
            <a:ext cx="219456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全场</a:t>
            </a:r>
            <a:r>
              <a:rPr sz="1100" b="0" i="0">
                <a:solidFill>
                  <a:srgbClr val="4A4238"/>
                </a:solidFill>
                <a:latin typeface="Avenir Next"/>
                <a:ea typeface="Hiragino Sans GB"/>
              </a:rPr>
              <a:t>　2 分钟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7552" y="3634435"/>
            <a:ext cx="4126839" cy="23347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4A4238"/>
                </a:solidFill>
                <a:latin typeface="Avenir Next"/>
                <a:ea typeface="Hiragino Sans GB"/>
              </a:rPr>
              <a:t>两位学员念一下自己改后的 C 句。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30352" y="3950207"/>
            <a:ext cx="4584039" cy="365760"/>
          </a:xfrm>
          <a:prstGeom prst="roundRect">
            <a:avLst>
              <a:gd name="adj" fmla="val 20000"/>
            </a:avLst>
          </a:prstGeom>
          <a:solidFill>
            <a:srgbClr val="1A1A1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19" y="3950207"/>
            <a:ext cx="91440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5C542"/>
                </a:solidFill>
                <a:latin typeface="Avenir Next"/>
                <a:ea typeface="Hiragino Sans GB"/>
              </a:rPr>
              <a:t>产出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9616" y="3950207"/>
            <a:ext cx="3413607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四行字，留在你自己的本子上。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388711" y="1044854"/>
            <a:ext cx="3224936" cy="3271113"/>
          </a:xfrm>
          <a:prstGeom prst="roundRect">
            <a:avLst>
              <a:gd name="adj" fmla="val 340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608167" y="1227734"/>
            <a:ext cx="2786024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互评只问三个问题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08167" y="1538630"/>
            <a:ext cx="548640" cy="36576"/>
          </a:xfrm>
          <a:prstGeom prst="rect">
            <a:avLst/>
          </a:prstGeom>
          <a:solidFill>
            <a:srgbClr val="C08A0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608167" y="1721510"/>
            <a:ext cx="310896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7A5200"/>
                </a:solidFill>
                <a:latin typeface="Avenir Next"/>
                <a:ea typeface="Hiragino Sans GB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19063" y="1739798"/>
            <a:ext cx="2493416" cy="2426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情境那句，我会点头吗？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08167" y="2307945"/>
            <a:ext cx="310896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7A5200"/>
                </a:solidFill>
                <a:latin typeface="Avenir Next"/>
                <a:ea typeface="Hiragino Sans GB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19063" y="2326233"/>
            <a:ext cx="2493416" cy="43037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冲突那句，说的是「变了什么」吗？还是把情境换了个说法？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08167" y="3082137"/>
            <a:ext cx="310896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7A5200"/>
                </a:solidFill>
                <a:latin typeface="Avenir Next"/>
                <a:ea typeface="Hiragino Sans GB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19063" y="3100425"/>
            <a:ext cx="2493416" cy="2426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回答那句，直接回答了疑问吗？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08167" y="3741724"/>
            <a:ext cx="2786024" cy="10972"/>
          </a:xfrm>
          <a:prstGeom prst="rect">
            <a:avLst/>
          </a:prstGeom>
          <a:solidFill>
            <a:srgbClr val="E0E0D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608167" y="3942892"/>
            <a:ext cx="2786024" cy="208483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不评价文笔，不给别的意见。这三问就是全部标准。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FDF4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7A5200"/>
                </a:solidFill>
                <a:latin typeface="Avenir Next"/>
                <a:ea typeface="Hiragino Sans GB"/>
              </a:rPr>
              <a:t>练习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5731002" y="4901183"/>
            <a:ext cx="539496" cy="242316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7310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1A1A"/>
                </a:solidFill>
                <a:latin typeface="Avenir Next"/>
                <a:ea typeface="Hiragino Sans GB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4471416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ight Triangle 3"/>
          <p:cNvSpPr/>
          <p:nvPr/>
        </p:nvSpPr>
        <p:spPr>
          <a:xfrm rot="10800000">
            <a:off x="8430768" y="0"/>
            <a:ext cx="713232" cy="713232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ight Triangle 4"/>
          <p:cNvSpPr/>
          <p:nvPr/>
        </p:nvSpPr>
        <p:spPr>
          <a:xfrm>
            <a:off x="8430768" y="0"/>
            <a:ext cx="713232" cy="713232"/>
          </a:xfrm>
          <a:prstGeom prst="rtTriangle">
            <a:avLst/>
          </a:prstGeom>
          <a:solidFill>
            <a:srgbClr val="E0AE2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deckkit-intent:{&quot;envelope&quot;: &quot;full-bleed&quot;, &quot;rhyme&quot;: &quot;练习语域&quot;, &quot;reason&quot;: &quot;练习页整页变成一张便签 —— 学员一眼知道该动手了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530352" y="182880"/>
            <a:ext cx="36576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200">
                <a:solidFill>
                  <a:srgbClr val="4A4238"/>
                </a:solidFill>
                <a:latin typeface="Avenir Next"/>
                <a:ea typeface="Hiragino Sans GB"/>
              </a:rPr>
              <a:t>现场练习 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384048"/>
            <a:ext cx="5888736" cy="55107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1A1A1A"/>
                </a:solidFill>
                <a:latin typeface="Avenir Next"/>
                <a:ea typeface="Hiragino Sans GB"/>
              </a:rPr>
              <a:t>用 30 秒讲一遍你刚改的那件事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5" y="1063142"/>
            <a:ext cx="5120640" cy="1591055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0800" b="1" i="0">
                <a:solidFill>
                  <a:srgbClr val="1A1A1A"/>
                </a:solidFill>
                <a:latin typeface="Avenir Next"/>
                <a:ea typeface="Hiragino Sans GB"/>
              </a:rPr>
              <a:t>00:30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0352" y="2709062"/>
            <a:ext cx="4584039" cy="4572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352" y="2837078"/>
            <a:ext cx="4584039" cy="62179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硬停。到点就停，哪怕话没说完——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4A4238"/>
                </a:solidFill>
                <a:latin typeface="Avenir Next"/>
                <a:ea typeface="Hiragino Sans GB"/>
              </a:rPr>
              <a:t>说不完，说明你没有先说结论。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0352" y="3474720"/>
            <a:ext cx="4584039" cy="365760"/>
          </a:xfrm>
          <a:prstGeom prst="roundRect">
            <a:avLst>
              <a:gd name="adj" fmla="val 20000"/>
            </a:avLst>
          </a:prstGeom>
          <a:solidFill>
            <a:srgbClr val="1A1A1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19" y="3474720"/>
            <a:ext cx="91440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5C542"/>
                </a:solidFill>
                <a:latin typeface="Avenir Next"/>
                <a:ea typeface="Hiragino Sans GB"/>
              </a:rPr>
              <a:t>评分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9616" y="3474720"/>
            <a:ext cx="3413607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听的人能不能用一句话把你的结论复述对。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352" y="3931920"/>
            <a:ext cx="45840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4A4238"/>
                </a:solidFill>
                <a:latin typeface="Avenir Next"/>
                <a:ea typeface="Hiragino Sans GB"/>
              </a:rPr>
              <a:t>「电梯演讲」一词的来源说法不一，本课只借用它的形式，不作出处断言。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88711" y="1044854"/>
            <a:ext cx="3224936" cy="3271113"/>
          </a:xfrm>
          <a:prstGeom prst="roundRect">
            <a:avLst>
              <a:gd name="adj" fmla="val 340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08167" y="1227734"/>
            <a:ext cx="2786024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先结论，再三条理由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08167" y="1538630"/>
            <a:ext cx="548640" cy="36576"/>
          </a:xfrm>
          <a:prstGeom prst="rect">
            <a:avLst/>
          </a:prstGeom>
          <a:solidFill>
            <a:srgbClr val="C08A0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08167" y="1721510"/>
            <a:ext cx="29260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7A5200"/>
                </a:solidFill>
                <a:latin typeface="Avenir Next"/>
                <a:ea typeface="Hiragino Sans GB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19063" y="1721510"/>
            <a:ext cx="247512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先说结论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19063" y="1959254"/>
            <a:ext cx="247512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一句话，不超过 20 字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08167" y="2235606"/>
            <a:ext cx="29260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7A5200"/>
                </a:solidFill>
                <a:latin typeface="Avenir Next"/>
                <a:ea typeface="Hiragino Sans GB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19063" y="2235606"/>
            <a:ext cx="247512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再给三条理由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19063" y="2473350"/>
            <a:ext cx="247512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三条必须同类：一把尺子切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08167" y="2749702"/>
            <a:ext cx="29260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7A5200"/>
                </a:solidFill>
                <a:latin typeface="Avenir Next"/>
                <a:ea typeface="Hiragino Sans GB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19063" y="2749702"/>
            <a:ext cx="247512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19063" y="2987446"/>
            <a:ext cx="247512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不补充，不解释，不「另外」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08167" y="3446678"/>
            <a:ext cx="2786024" cy="10972"/>
          </a:xfrm>
          <a:prstGeom prst="rect">
            <a:avLst/>
          </a:prstGeom>
          <a:solidFill>
            <a:srgbClr val="E0E0D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608167" y="3556406"/>
            <a:ext cx="2786024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怎么组织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08167" y="3739286"/>
            <a:ext cx="2786024" cy="43037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两人一组。A 讲 30 秒 → B 复述 → 换人。这一节共 8 分钟。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FDF4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7A5200"/>
                </a:solidFill>
                <a:latin typeface="Avenir Next"/>
                <a:ea typeface="Hiragino Sans GB"/>
              </a:rPr>
              <a:t>练习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6302502" y="4901183"/>
            <a:ext cx="539496" cy="242316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302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1A1A"/>
                </a:solidFill>
                <a:latin typeface="Avenir Next"/>
                <a:ea typeface="Hiragino Sans GB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859536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118872"/>
            <a:ext cx="4791456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80">
                <a:solidFill>
                  <a:srgbClr val="F8E6E2"/>
                </a:solidFill>
                <a:latin typeface="Avenir Next"/>
                <a:ea typeface="Hiragino Sans GB"/>
              </a:rPr>
              <a:t>常见坑 · 没有一个是文笔问题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3248" y="118872"/>
            <a:ext cx="32004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F8E6E2"/>
                </a:solidFill>
                <a:latin typeface="Avenir Next"/>
                <a:ea typeface="Hiragino Sans GB"/>
              </a:rPr>
              <a:t>示例文案 · 教学虚构场景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365760"/>
            <a:ext cx="8083296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FFFFFF"/>
                </a:solidFill>
                <a:latin typeface="Avenir Next"/>
                <a:ea typeface="Hiragino Sans GB"/>
              </a:rPr>
              <a:t>五个坑，各违反一条我们刚讲过的规则</a:t>
            </a:r>
          </a:p>
        </p:txBody>
      </p:sp>
      <p:pic>
        <p:nvPicPr>
          <p:cNvPr id="6" name="Picture 5" descr="warning" title="warn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327" y="457200"/>
            <a:ext cx="274320" cy="2743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0352" y="1197864"/>
            <a:ext cx="27432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B23A26"/>
                </a:solidFill>
                <a:latin typeface="Avenir Next"/>
                <a:ea typeface="Hiragino Sans GB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1188720"/>
            <a:ext cx="3377107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上层只是个抽屉标签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59" y="1444752"/>
            <a:ext cx="1890649" cy="256032"/>
          </a:xfrm>
          <a:prstGeom prst="roundRect">
            <a:avLst>
              <a:gd name="adj" fmla="val 2142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1444752"/>
            <a:ext cx="1634617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B23A26"/>
                </a:solidFill>
                <a:latin typeface="Avenir Next"/>
                <a:ea typeface="Hiragino Sans GB"/>
              </a:rPr>
              <a:t>✕　</a:t>
            </a: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「三、下一步计划」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0221" y="1444752"/>
            <a:ext cx="2917012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✓　</a:t>
            </a: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「下一步只做一件事：先统一数据口径」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20532" y="1463040"/>
            <a:ext cx="693115" cy="237744"/>
          </a:xfrm>
          <a:prstGeom prst="roundRect">
            <a:avLst>
              <a:gd name="adj" fmla="val 21153"/>
            </a:avLst>
          </a:prstGeom>
          <a:solidFill>
            <a:srgbClr val="FBEAE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20532" y="1463040"/>
            <a:ext cx="693115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B23A26"/>
                </a:solidFill>
                <a:latin typeface="Avenir Next"/>
                <a:ea typeface="Hiragino Sans GB"/>
              </a:rPr>
              <a:t>规则 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0352" y="1733702"/>
            <a:ext cx="8083296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0352" y="1775764"/>
            <a:ext cx="27432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B23A26"/>
                </a:solidFill>
                <a:latin typeface="Avenir Next"/>
                <a:ea typeface="Hiragino Sans GB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59" y="1766620"/>
            <a:ext cx="3377107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一组里混了两种东西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59" y="2022652"/>
            <a:ext cx="3217799" cy="256032"/>
          </a:xfrm>
          <a:prstGeom prst="roundRect">
            <a:avLst>
              <a:gd name="adj" fmla="val 2142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50976" y="2022652"/>
            <a:ext cx="2961766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B23A26"/>
                </a:solidFill>
                <a:latin typeface="Avenir Next"/>
                <a:ea typeface="Hiragino Sans GB"/>
              </a:rPr>
              <a:t>✕　</a:t>
            </a: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「①人手不足 ②排班没人管 ③加派两人」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0221" y="2022652"/>
            <a:ext cx="2917012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✓　</a:t>
            </a: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原因归原因，措施归措施，分两层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920532" y="2040940"/>
            <a:ext cx="693115" cy="237744"/>
          </a:xfrm>
          <a:prstGeom prst="roundRect">
            <a:avLst>
              <a:gd name="adj" fmla="val 21153"/>
            </a:avLst>
          </a:prstGeom>
          <a:solidFill>
            <a:srgbClr val="FBEAE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920532" y="2040940"/>
            <a:ext cx="693115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B23A26"/>
                </a:solidFill>
                <a:latin typeface="Avenir Next"/>
                <a:ea typeface="Hiragino Sans GB"/>
              </a:rPr>
              <a:t>规则 ②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0352" y="2311603"/>
            <a:ext cx="8083296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0352" y="2353665"/>
            <a:ext cx="27432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B23A26"/>
                </a:solidFill>
                <a:latin typeface="Avenir Next"/>
                <a:ea typeface="Hiragino Sans GB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59" y="2344521"/>
            <a:ext cx="3377107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一次用了两把尺子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2959" y="2600553"/>
            <a:ext cx="3147949" cy="256032"/>
          </a:xfrm>
          <a:prstGeom prst="roundRect">
            <a:avLst>
              <a:gd name="adj" fmla="val 2142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50976" y="2600553"/>
            <a:ext cx="2891917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B23A26"/>
                </a:solidFill>
                <a:latin typeface="Avenir Next"/>
                <a:ea typeface="Hiragino Sans GB"/>
              </a:rPr>
              <a:t>✕　</a:t>
            </a: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按渠道分了三类，又塞进一个「大客户」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70221" y="2600553"/>
            <a:ext cx="2917012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✓　</a:t>
            </a: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先选一把尺子，另一把另起一层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920532" y="2618841"/>
            <a:ext cx="693115" cy="237744"/>
          </a:xfrm>
          <a:prstGeom prst="roundRect">
            <a:avLst>
              <a:gd name="adj" fmla="val 21153"/>
            </a:avLst>
          </a:prstGeom>
          <a:solidFill>
            <a:srgbClr val="FBEAE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920532" y="2618841"/>
            <a:ext cx="693115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B23A26"/>
                </a:solidFill>
                <a:latin typeface="Avenir Next"/>
                <a:ea typeface="Hiragino Sans GB"/>
              </a:rPr>
              <a:t>MECE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0352" y="2889504"/>
            <a:ext cx="8083296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30352" y="2931566"/>
            <a:ext cx="27432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B23A26"/>
                </a:solidFill>
                <a:latin typeface="Avenir Next"/>
                <a:ea typeface="Hiragino Sans GB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59" y="2922422"/>
            <a:ext cx="3377107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冲突只是把情境再说一遍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22959" y="3178454"/>
            <a:ext cx="3287649" cy="256032"/>
          </a:xfrm>
          <a:prstGeom prst="roundRect">
            <a:avLst>
              <a:gd name="adj" fmla="val 2142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50976" y="3178454"/>
            <a:ext cx="3031617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B23A26"/>
                </a:solidFill>
                <a:latin typeface="Avenir Next"/>
                <a:ea typeface="Hiragino Sans GB"/>
              </a:rPr>
              <a:t>✕　</a:t>
            </a: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「情境：项目在推进。冲突：遇到问题。」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70221" y="3178454"/>
            <a:ext cx="2917012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✓　</a:t>
            </a: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「排期从 9/30 变成 10/21」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920532" y="3196742"/>
            <a:ext cx="693115" cy="237744"/>
          </a:xfrm>
          <a:prstGeom prst="roundRect">
            <a:avLst>
              <a:gd name="adj" fmla="val 21153"/>
            </a:avLst>
          </a:prstGeom>
          <a:solidFill>
            <a:srgbClr val="FBEAE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920532" y="3196742"/>
            <a:ext cx="693115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B23A26"/>
                </a:solidFill>
                <a:latin typeface="Avenir Next"/>
                <a:ea typeface="Hiragino Sans GB"/>
              </a:rPr>
              <a:t>SCQA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0352" y="3467404"/>
            <a:ext cx="8083296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30352" y="3509467"/>
            <a:ext cx="27432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B23A26"/>
                </a:solidFill>
                <a:latin typeface="Avenir Next"/>
                <a:ea typeface="Hiragino Sans GB"/>
              </a:rPr>
              <a:t>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59" y="3500323"/>
            <a:ext cx="3377107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三条理由的顺序是随手排的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22959" y="3756355"/>
            <a:ext cx="2798699" cy="256032"/>
          </a:xfrm>
          <a:prstGeom prst="roundRect">
            <a:avLst>
              <a:gd name="adj" fmla="val 2142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50976" y="3756355"/>
            <a:ext cx="2542667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B23A26"/>
                </a:solidFill>
                <a:latin typeface="Avenir Next"/>
                <a:ea typeface="Hiragino Sans GB"/>
              </a:rPr>
              <a:t>✕　</a:t>
            </a: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「①成本 ②交付 ③质量」随口排的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70221" y="3756355"/>
            <a:ext cx="2917012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✓　</a:t>
            </a: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按对方的决策顺序排：先说他最怕的那条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920532" y="3774643"/>
            <a:ext cx="693115" cy="237744"/>
          </a:xfrm>
          <a:prstGeom prst="roundRect">
            <a:avLst>
              <a:gd name="adj" fmla="val 21153"/>
            </a:avLst>
          </a:prstGeom>
          <a:solidFill>
            <a:srgbClr val="FBEAE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920532" y="3774643"/>
            <a:ext cx="693115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B23A26"/>
                </a:solidFill>
                <a:latin typeface="Avenir Next"/>
                <a:ea typeface="Hiragino Sans GB"/>
              </a:rPr>
              <a:t>规则 ③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30352" y="4151376"/>
            <a:ext cx="45720" cy="274320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13232" y="4114800"/>
            <a:ext cx="790041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五个坑没有一个是文笔问题。改遣词造句一个也修不好，改结构五个全好。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FBEAE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B23A26"/>
                </a:solidFill>
                <a:latin typeface="Avenir Next"/>
                <a:ea typeface="Hiragino Sans GB"/>
              </a:rPr>
              <a:t>警示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6874002" y="4901183"/>
            <a:ext cx="539496" cy="242316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68740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182880"/>
            <a:ext cx="42062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1A56C4"/>
                </a:solidFill>
                <a:latin typeface="Avenir Next"/>
                <a:ea typeface="Hiragino Sans GB"/>
              </a:rPr>
              <a:t>三张卡各管一段：开场、主干、分组，一次汇报里三个都用得上</a:t>
            </a:r>
          </a:p>
        </p:txBody>
      </p:sp>
      <p:sp>
        <p:nvSpPr>
          <p:cNvPr id="3" name="Rectangle 2"/>
          <p:cNvSpPr/>
          <p:nvPr/>
        </p:nvSpPr>
        <p:spPr>
          <a:xfrm>
            <a:off x="530352" y="411480"/>
            <a:ext cx="50292" cy="329184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384048"/>
            <a:ext cx="598017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一页速查卡 —— 撕下来贴在显示器边上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0528" y="420624"/>
            <a:ext cx="210312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汇报前花 30 秒过一遍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" y="1115568"/>
            <a:ext cx="2511552" cy="2999232"/>
          </a:xfrm>
          <a:prstGeom prst="roundRect">
            <a:avLst>
              <a:gd name="adj" fmla="val 4368"/>
            </a:avLst>
          </a:prstGeom>
          <a:solidFill>
            <a:srgbClr val="FFFFFF"/>
          </a:solidFill>
          <a:ln w="17780">
            <a:solidFill>
              <a:srgbClr val="D2DDF2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7" name="Picture 6" descr="door-open" title="door-op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1335024"/>
            <a:ext cx="329184" cy="329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70431" y="1298448"/>
            <a:ext cx="165201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SCQA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1" y="1572768"/>
            <a:ext cx="165201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管 开场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9808" y="1901952"/>
            <a:ext cx="2072640" cy="10972"/>
          </a:xfrm>
          <a:prstGeom prst="rect">
            <a:avLst/>
          </a:prstGeom>
          <a:solidFill>
            <a:srgbClr val="E3E8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2066543"/>
            <a:ext cx="89855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S 情境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03222" y="2066543"/>
            <a:ext cx="111922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C 冲突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8" y="2395727"/>
            <a:ext cx="89855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Q 疑问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03222" y="2395727"/>
            <a:ext cx="111922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A 回答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808" y="3104083"/>
            <a:ext cx="20726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什么时候用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3286963"/>
            <a:ext cx="2072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任何一次开口之前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9808" y="3579571"/>
            <a:ext cx="2072640" cy="10972"/>
          </a:xfrm>
          <a:prstGeom prst="rect">
            <a:avLst/>
          </a:prstGeom>
          <a:solidFill>
            <a:srgbClr val="E3E8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9808" y="3652723"/>
            <a:ext cx="20726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自检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808" y="3799027"/>
            <a:ext cx="2072640" cy="2426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C 那句在说「变了什么」吗？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316224" y="969264"/>
            <a:ext cx="2511552" cy="3145536"/>
          </a:xfrm>
          <a:prstGeom prst="roundRect">
            <a:avLst>
              <a:gd name="adj" fmla="val 4368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1" name="Picture 20" descr="triangle" title="triang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679" y="1188720"/>
            <a:ext cx="329184" cy="32918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956303" y="1152144"/>
            <a:ext cx="165201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FFFFFF"/>
                </a:solidFill>
                <a:latin typeface="Avenir Next"/>
                <a:ea typeface="Hiragino Sans GB"/>
              </a:rPr>
              <a:t>金字塔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6303" y="1426464"/>
            <a:ext cx="165201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C5D7F8"/>
                </a:solidFill>
                <a:latin typeface="Avenir Next"/>
                <a:ea typeface="Hiragino Sans GB"/>
              </a:rPr>
              <a:t>管 主干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35679" y="1755648"/>
            <a:ext cx="2072640" cy="10972"/>
          </a:xfrm>
          <a:prstGeom prst="rect">
            <a:avLst/>
          </a:prstGeom>
          <a:solidFill>
            <a:srgbClr val="4C7CD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35679" y="1920240"/>
            <a:ext cx="98145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结论先行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0" y="1920240"/>
            <a:ext cx="103631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以上统下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35679" y="2249424"/>
            <a:ext cx="98145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归类分组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0" y="2249424"/>
            <a:ext cx="103631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逻辑递进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35679" y="2596896"/>
            <a:ext cx="207264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C5D7F8"/>
                </a:solidFill>
                <a:latin typeface="Avenir Next"/>
                <a:ea typeface="Hiragino Sans GB"/>
              </a:rPr>
              <a:t>＝ 塔顶 + 课上的规则 ①②③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35679" y="3104083"/>
            <a:ext cx="20726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C5D7F8"/>
                </a:solidFill>
                <a:latin typeface="Avenir Next"/>
                <a:ea typeface="Hiragino Sans GB"/>
              </a:rPr>
              <a:t>什么时候用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35679" y="3286963"/>
            <a:ext cx="2072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FFFFFF"/>
                </a:solidFill>
                <a:latin typeface="Avenir Next"/>
                <a:ea typeface="Hiragino Sans GB"/>
              </a:rPr>
              <a:t>超过三句话的任何表达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535679" y="3579571"/>
            <a:ext cx="2072640" cy="10972"/>
          </a:xfrm>
          <a:prstGeom prst="rect">
            <a:avLst/>
          </a:prstGeom>
          <a:solidFill>
            <a:srgbClr val="4C7CD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535679" y="3652723"/>
            <a:ext cx="20726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C5D7F8"/>
                </a:solidFill>
                <a:latin typeface="Avenir Next"/>
                <a:ea typeface="Hiragino Sans GB"/>
              </a:rPr>
              <a:t>自检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35679" y="3799027"/>
            <a:ext cx="2072640" cy="2426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上层单独读，是下层的总结吗？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102096" y="1115568"/>
            <a:ext cx="2511552" cy="2999232"/>
          </a:xfrm>
          <a:prstGeom prst="roundRect">
            <a:avLst>
              <a:gd name="adj" fmla="val 4368"/>
            </a:avLst>
          </a:prstGeom>
          <a:solidFill>
            <a:srgbClr val="FFFFFF"/>
          </a:solidFill>
          <a:ln w="17780">
            <a:solidFill>
              <a:srgbClr val="D2DDF2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6" name="Picture 35" descr="squares-four" title="squares-fou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552" y="1335024"/>
            <a:ext cx="329184" cy="32918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742176" y="1298448"/>
            <a:ext cx="165201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MECE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42176" y="1572768"/>
            <a:ext cx="165201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管 分组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321552" y="1901952"/>
            <a:ext cx="2072640" cy="10972"/>
          </a:xfrm>
          <a:prstGeom prst="rect">
            <a:avLst/>
          </a:prstGeom>
          <a:solidFill>
            <a:srgbClr val="E3E8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21552" y="2066543"/>
            <a:ext cx="484022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互斥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0438" y="2066543"/>
            <a:ext cx="1533753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一件事只落进一格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21552" y="2395727"/>
            <a:ext cx="484022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穷尽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0438" y="2395727"/>
            <a:ext cx="1533753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没有一件落在格子外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21552" y="3104083"/>
            <a:ext cx="20726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什么时候用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21552" y="3286963"/>
            <a:ext cx="2072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一旦你开始「分类」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321552" y="3579571"/>
            <a:ext cx="2072640" cy="10972"/>
          </a:xfrm>
          <a:prstGeom prst="rect">
            <a:avLst/>
          </a:prstGeom>
          <a:solidFill>
            <a:srgbClr val="E3E8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21552" y="3652723"/>
            <a:ext cx="20726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自检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21552" y="3799027"/>
            <a:ext cx="2072640" cy="2426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这一层，我用了几把尺子？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74455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7445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274320"/>
            <a:ext cx="36576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1A56C4"/>
                </a:solidFill>
                <a:latin typeface="Avenir Next"/>
                <a:ea typeface="Hiragino Sans GB"/>
              </a:rPr>
              <a:t>小结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566928"/>
            <a:ext cx="5756757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1A1A1A"/>
                </a:solidFill>
                <a:latin typeface="Avenir Next"/>
                <a:ea typeface="Hiragino Sans GB"/>
              </a:rPr>
              <a:t>结构不是为了好看。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1A1A1A"/>
                </a:solidFill>
                <a:latin typeface="Avenir Next"/>
                <a:ea typeface="Hiragino Sans GB"/>
              </a:rPr>
              <a:t>是为了让对方</a:t>
            </a:r>
            <a:r>
              <a:rPr sz="2800" b="1" i="0">
                <a:solidFill>
                  <a:srgbClr val="1A56C4"/>
                </a:solidFill>
                <a:latin typeface="Avenir Next"/>
                <a:ea typeface="Hiragino Sans GB"/>
              </a:rPr>
              <a:t>少花力气</a:t>
            </a:r>
            <a:r>
              <a:rPr sz="2800" b="1" i="0">
                <a:solidFill>
                  <a:srgbClr val="1A1A1A"/>
                </a:solidFill>
                <a:latin typeface="Avenir Next"/>
                <a:ea typeface="Hiragino Sans GB"/>
              </a:rPr>
              <a:t>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2212848"/>
            <a:ext cx="1188720" cy="50292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2395728"/>
            <a:ext cx="5072481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你多花的那几分钟，房间里每个人都替你省了回来。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2944368"/>
            <a:ext cx="36576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接下来 14 天，四件事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0352" y="3236976"/>
            <a:ext cx="1869948" cy="859536"/>
          </a:xfrm>
          <a:prstGeom prst="roundRect">
            <a:avLst>
              <a:gd name="adj" fmla="val 957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94944" y="3401568"/>
            <a:ext cx="201168" cy="201168"/>
          </a:xfrm>
          <a:prstGeom prst="rect">
            <a:avLst/>
          </a:prstGeom>
          <a:solidFill>
            <a:srgbClr val="FFFFFF"/>
          </a:solidFill>
          <a:ln w="1778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87552" y="3346704"/>
            <a:ext cx="1248155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下一封超过三句话
的邮件，先写结论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01468" y="3236976"/>
            <a:ext cx="1869948" cy="859536"/>
          </a:xfrm>
          <a:prstGeom prst="roundRect">
            <a:avLst>
              <a:gd name="adj" fmla="val 957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66060" y="3401568"/>
            <a:ext cx="201168" cy="201168"/>
          </a:xfrm>
          <a:prstGeom prst="rect">
            <a:avLst/>
          </a:prstGeom>
          <a:solidFill>
            <a:srgbClr val="FFFFFF"/>
          </a:solidFill>
          <a:ln w="1778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058668" y="3346704"/>
            <a:ext cx="1248155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下一份周报，
开头四句用 SCQA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72584" y="3236976"/>
            <a:ext cx="1869948" cy="859536"/>
          </a:xfrm>
          <a:prstGeom prst="roundRect">
            <a:avLst>
              <a:gd name="adj" fmla="val 957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37176" y="3401568"/>
            <a:ext cx="201168" cy="201168"/>
          </a:xfrm>
          <a:prstGeom prst="rect">
            <a:avLst/>
          </a:prstGeom>
          <a:solidFill>
            <a:srgbClr val="FFFFFF"/>
          </a:solidFill>
          <a:ln w="1778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129784" y="3346704"/>
            <a:ext cx="1248155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下一次分类之前，
先问按哪把尺子切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43700" y="3236976"/>
            <a:ext cx="1869948" cy="859536"/>
          </a:xfrm>
          <a:prstGeom prst="roundRect">
            <a:avLst>
              <a:gd name="adj" fmla="val 957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08292" y="3401568"/>
            <a:ext cx="201168" cy="201168"/>
          </a:xfrm>
          <a:prstGeom prst="rect">
            <a:avLst/>
          </a:prstGeom>
          <a:solidFill>
            <a:srgbClr val="FFFFFF"/>
          </a:solidFill>
          <a:ln w="1778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00900" y="3346704"/>
            <a:ext cx="1248155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找一位同事，
用互评三问
点评一次</a:t>
            </a:r>
          </a:p>
        </p:txBody>
      </p:sp>
      <p:sp>
        <p:nvSpPr>
          <p:cNvPr id="19" name="Rectangle 18"/>
          <p:cNvSpPr/>
          <p:nvPr/>
        </p:nvSpPr>
        <p:spPr>
          <a:xfrm rot="21468000">
            <a:off x="6592824" y="841247"/>
            <a:ext cx="2066543" cy="1115568"/>
          </a:xfrm>
          <a:prstGeom prst="rect">
            <a:avLst/>
          </a:prstGeom>
          <a:solidFill>
            <a:srgbClr val="ECECE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 rot="21468000">
            <a:off x="6547104" y="786384"/>
            <a:ext cx="2066543" cy="1115568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 wrap="square" lIns="146304" rIns="146304" tIns="109728" bIns="109728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14 天后，把四格都划掉的那张，拍给你的同事看。</a:t>
            </a:r>
          </a:p>
        </p:txBody>
      </p:sp>
      <p:sp>
        <p:nvSpPr>
          <p:cNvPr id="21" name="deckkit-intent:{&quot;envelope&quot;: &quot;upper&quot;, &quot;reason&quot;: &quot;收尾页：大字断言之后刻意留白，让最后一句有回响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80170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0170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182880"/>
            <a:ext cx="365760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6E6E75"/>
                </a:solidFill>
                <a:latin typeface="Avenir Next"/>
                <a:ea typeface="Hiragino Sans GB"/>
              </a:rPr>
              <a:t>出处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384048"/>
            <a:ext cx="515721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每一条都可核实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841248"/>
            <a:ext cx="8083296" cy="12801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30352" y="841248"/>
            <a:ext cx="822960" cy="12801"/>
          </a:xfrm>
          <a:prstGeom prst="rect">
            <a:avLst/>
          </a:prstGeom>
          <a:solidFill>
            <a:srgbClr val="6E6E7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87568" y="420624"/>
            <a:ext cx="292608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资料核实日期：2026-07-26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161288"/>
            <a:ext cx="310896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[1]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7824" y="1152144"/>
            <a:ext cx="4725009" cy="98450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Barbara Minto,《The Pyramid Principle: Logic in Writing and Thinking》1987 年 Pitman 版（此前有作者自印本）；1996 年增订为《The Minto Pyramid Principle: Logic in Writing, Thinking, &amp; Problem Solving》。本课的金字塔三条规则、SCQA 序言结构与 MECE 均出自该书体系。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877824" y="2140488"/>
            <a:ext cx="4725009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2199192"/>
            <a:ext cx="310896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[2]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7824" y="2190048"/>
            <a:ext cx="4725009" cy="421233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明托 1963 年进入麦肯锡，是该公司雇用的第一位女性 MBA；1966 年调往伦敦，1973 年离开。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7824" y="2615123"/>
            <a:ext cx="4725009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0352" y="2673827"/>
            <a:ext cx="310896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[3]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824" y="2664683"/>
            <a:ext cx="4725009" cy="421233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麦肯锡校友访谈《Barbara Minto: MECE: I invented it, so I get to say how to pronounce it》（mckinsey.com）。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77824" y="3089757"/>
            <a:ext cx="4725009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0352" y="3148462"/>
            <a:ext cx="310896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[4]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7824" y="3139318"/>
            <a:ext cx="4725009" cy="5989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Miller, G. A. (1956). The magical number seven, plus or minus two: Some limits on our capacity for processing information. Psychological Review, 63(2), 81–97.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77824" y="3742090"/>
            <a:ext cx="4725009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0352" y="3800795"/>
            <a:ext cx="310896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[5]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7824" y="3791651"/>
            <a:ext cx="4725009" cy="5989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Cowan, N. (2001). The magical number 4 in short-term memory: A reconsideration of mental storage capacity. Behavioral and Brain Sciences, 24(1), 87–114.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72987" y="1152144"/>
            <a:ext cx="2540660" cy="3291840"/>
          </a:xfrm>
          <a:prstGeom prst="roundRect">
            <a:avLst>
              <a:gd name="adj" fmla="val 431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74155" y="1316736"/>
            <a:ext cx="213832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1A1A"/>
                </a:solidFill>
                <a:latin typeface="Avenir Next"/>
                <a:ea typeface="Hiragino Sans GB"/>
              </a:rPr>
              <a:t>口径说明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74155" y="1691640"/>
            <a:ext cx="54864" cy="54864"/>
          </a:xfrm>
          <a:prstGeom prst="roundRect">
            <a:avLst>
              <a:gd name="adj" fmla="val 50000"/>
            </a:avLst>
          </a:prstGeom>
          <a:solidFill>
            <a:srgbClr val="6E6E7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38747" y="1609344"/>
            <a:ext cx="1973732" cy="515721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课件中的邮件、汇报、分类范例均为教学虚构场景，用于演示结构，不含真实企业数据。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74155" y="2536545"/>
            <a:ext cx="54864" cy="54864"/>
          </a:xfrm>
          <a:prstGeom prst="roundRect">
            <a:avLst>
              <a:gd name="adj" fmla="val 50000"/>
            </a:avLst>
          </a:prstGeom>
          <a:solidFill>
            <a:srgbClr val="6E6E7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38747" y="2454249"/>
            <a:ext cx="1973732" cy="36210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「电梯演讲」一词的来源说法不一，本课只借用其形式，不作出处断言。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74155" y="3227832"/>
            <a:ext cx="54864" cy="54864"/>
          </a:xfrm>
          <a:prstGeom prst="roundRect">
            <a:avLst>
              <a:gd name="adj" fmla="val 50000"/>
            </a:avLst>
          </a:prstGeom>
          <a:solidFill>
            <a:srgbClr val="6E6E7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38747" y="3145536"/>
            <a:ext cx="1973732" cy="36210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米勒在文末只说他「怀疑」7 只是巧合，并未定论；别当成排版规定。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74155" y="3919118"/>
            <a:ext cx="54864" cy="54864"/>
          </a:xfrm>
          <a:prstGeom prst="roundRect">
            <a:avLst>
              <a:gd name="adj" fmla="val 50000"/>
            </a:avLst>
          </a:prstGeom>
          <a:solidFill>
            <a:srgbClr val="6E6E7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38747" y="3836822"/>
            <a:ext cx="1973732" cy="515721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「结论先行」是塔顶那一句，不计入三条规则；本课按 Minto 原书列三条，P07 右栏同时给出通行译名。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352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588502" y="4901183"/>
            <a:ext cx="539496" cy="242316"/>
          </a:xfrm>
          <a:prstGeom prst="rect">
            <a:avLst/>
          </a:prstGeom>
          <a:solidFill>
            <a:srgbClr val="D8D8D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588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1A1A"/>
                </a:solidFill>
                <a:latin typeface="Avenir Next"/>
                <a:ea typeface="Hiragino Sans GB"/>
              </a:rP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182880"/>
            <a:ext cx="365760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1A56C4"/>
                </a:solidFill>
                <a:latin typeface="Avenir Next"/>
                <a:ea typeface="Hiragino Sans GB"/>
              </a:rPr>
              <a:t>课程说明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384048"/>
            <a:ext cx="515721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这门课只教三件事，练两次，带走一张卡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841248"/>
            <a:ext cx="8083296" cy="12801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30352" y="841248"/>
            <a:ext cx="822960" cy="12801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87568" y="420624"/>
            <a:ext cx="292608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讲完就能用，不需要事后整理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1024127"/>
            <a:ext cx="1258570" cy="9448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 i="0">
                <a:solidFill>
                  <a:srgbClr val="3A73D4"/>
                </a:solidFill>
                <a:latin typeface="Avenir Next"/>
                <a:ea typeface="Hiragino Sans GB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2767" y="1170432"/>
            <a:ext cx="396163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先说答案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72767" y="1499616"/>
            <a:ext cx="3870198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让对方几句话之内就知道你要什么，不必猜你的意思，也不必自己去总结。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2767" y="1987296"/>
            <a:ext cx="3870198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5488" y="2023872"/>
            <a:ext cx="1258570" cy="9448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 i="0">
                <a:solidFill>
                  <a:srgbClr val="3A73D4"/>
                </a:solidFill>
                <a:latin typeface="Avenir Next"/>
                <a:ea typeface="Hiragino Sans GB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2767" y="2170176"/>
            <a:ext cx="396163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分好组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7" y="2499360"/>
            <a:ext cx="3870198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让并列的几条属于同一个范畴，能被一起记住、也能被一起判断。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72767" y="2987040"/>
            <a:ext cx="3870198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5488" y="3023616"/>
            <a:ext cx="1258570" cy="9448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 i="0">
                <a:solidFill>
                  <a:srgbClr val="3A73D4"/>
                </a:solidFill>
                <a:latin typeface="Avenir Next"/>
                <a:ea typeface="Hiragino Sans GB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7" y="3169920"/>
            <a:ext cx="396163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排好序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72767" y="3499104"/>
            <a:ext cx="3870198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让顺序本身替你论证，不必让对方自己去排。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04560" y="1115568"/>
            <a:ext cx="2609087" cy="3328416"/>
          </a:xfrm>
          <a:prstGeom prst="roundRect">
            <a:avLst>
              <a:gd name="adj" fmla="val 4205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05728" y="1261872"/>
            <a:ext cx="2206752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适合谁</a:t>
            </a:r>
          </a:p>
        </p:txBody>
      </p:sp>
      <p:pic>
        <p:nvPicPr>
          <p:cNvPr id="20" name="Picture 19" descr="envelope-simple" title="envelope-simp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728" y="1536192"/>
            <a:ext cx="274320" cy="2743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589775" y="1490472"/>
            <a:ext cx="1804415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1A1A1A"/>
                </a:solidFill>
                <a:latin typeface="Avenir Next"/>
                <a:ea typeface="Hiragino Sans GB"/>
              </a:rPr>
              <a:t>写周报和项目邮件的人</a:t>
            </a:r>
          </a:p>
        </p:txBody>
      </p:sp>
      <p:pic>
        <p:nvPicPr>
          <p:cNvPr id="22" name="Picture 21" descr="presentation-chart" title="presentation-char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728" y="2066543"/>
            <a:ext cx="274320" cy="2743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589775" y="2020824"/>
            <a:ext cx="1804415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1A1A1A"/>
                </a:solidFill>
                <a:latin typeface="Avenir Next"/>
                <a:ea typeface="Hiragino Sans GB"/>
              </a:rPr>
              <a:t>向上汇报、拿决策的人</a:t>
            </a:r>
          </a:p>
        </p:txBody>
      </p:sp>
      <p:pic>
        <p:nvPicPr>
          <p:cNvPr id="24" name="Picture 23" descr="users-three" title="users-thre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5728" y="2596896"/>
            <a:ext cx="274320" cy="27432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589775" y="2551176"/>
            <a:ext cx="1804415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1A1A1A"/>
                </a:solidFill>
                <a:latin typeface="Avenir Next"/>
                <a:ea typeface="Hiragino Sans GB"/>
              </a:rPr>
              <a:t>带团队、交代清楚的人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5728" y="3108959"/>
            <a:ext cx="2206752" cy="10972"/>
          </a:xfrm>
          <a:prstGeom prst="rect">
            <a:avLst/>
          </a:prstGeom>
          <a:solidFill>
            <a:srgbClr val="C6D6F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05728" y="3218687"/>
            <a:ext cx="2206752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55555A"/>
                </a:solidFill>
                <a:latin typeface="Avenir Next"/>
                <a:ea typeface="Hiragino Sans GB"/>
              </a:rPr>
              <a:t>不教什么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05728" y="3438143"/>
            <a:ext cx="2206752" cy="72054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不教 PPT 美化，不教演讲台风，不教沟通话术。都重要，但都不是结构问题。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0352" y="3977640"/>
            <a:ext cx="45720" cy="457200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13232" y="3931920"/>
            <a:ext cx="4821174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整堂课只有一个衡量标准：讲完之后，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对方能不能用一句话把你的结论复述对。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5875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87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30352" y="411480"/>
            <a:ext cx="50292" cy="329184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13232" y="384048"/>
            <a:ext cx="515721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问题不在你的口才，在对方的工作记忆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7568" y="420624"/>
            <a:ext cx="292608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Miller 1956 · Cowan 2001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097280"/>
            <a:ext cx="8083296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你能讲的，比对方能同时握住的多得多。结构化表达做的唯一一件事，就是把散件压成组块。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481328"/>
            <a:ext cx="201168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你手里的 12 件事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0352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223633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916914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610196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303477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996759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690040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383322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076603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769885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463166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156448" y="1755648"/>
            <a:ext cx="457200" cy="329184"/>
          </a:xfrm>
          <a:prstGeom prst="roundRect">
            <a:avLst>
              <a:gd name="adj" fmla="val 16666"/>
            </a:avLst>
          </a:prstGeom>
          <a:solidFill>
            <a:srgbClr val="C8D6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30352" y="2267712"/>
            <a:ext cx="8083296" cy="548640"/>
          </a:xfrm>
          <a:prstGeom prst="roundRect">
            <a:avLst>
              <a:gd name="adj" fmla="val 16666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8" y="2267712"/>
            <a:ext cx="137160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C5D7F8"/>
                </a:solidFill>
                <a:latin typeface="Avenir Next"/>
                <a:ea typeface="Hiragino Sans GB"/>
              </a:rPr>
              <a:t>压缩器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93392" y="2267712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SCQA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08960" y="2267712"/>
            <a:ext cx="100584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C5D7F8"/>
                </a:solidFill>
                <a:latin typeface="Avenir Next"/>
                <a:ea typeface="Hiragino Sans GB"/>
              </a:rPr>
              <a:t>定开场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06240" y="2267712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金字塔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21807" y="2267712"/>
            <a:ext cx="100584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C5D7F8"/>
                </a:solidFill>
                <a:latin typeface="Avenir Next"/>
                <a:ea typeface="Hiragino Sans GB"/>
              </a:rPr>
              <a:t>定主干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19088" y="2267712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MECE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34656" y="2267712"/>
            <a:ext cx="100584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C5D7F8"/>
                </a:solidFill>
                <a:latin typeface="Avenir Next"/>
                <a:ea typeface="Hiragino Sans GB"/>
              </a:rPr>
              <a:t>定分组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352" y="2980944"/>
            <a:ext cx="292608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对方能同时握住的 ≈ 3–5 个组块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0352" y="3255263"/>
            <a:ext cx="1975104" cy="475488"/>
          </a:xfrm>
          <a:prstGeom prst="roundRect">
            <a:avLst>
              <a:gd name="adj" fmla="val 15384"/>
            </a:avLst>
          </a:prstGeom>
          <a:solidFill>
            <a:srgbClr val="E9F0FE"/>
          </a:solidFill>
          <a:ln w="1778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76656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1115568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554480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1993392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3584448" y="3255263"/>
            <a:ext cx="1975104" cy="475488"/>
          </a:xfrm>
          <a:prstGeom prst="roundRect">
            <a:avLst>
              <a:gd name="adj" fmla="val 15384"/>
            </a:avLst>
          </a:prstGeom>
          <a:solidFill>
            <a:srgbClr val="E9F0FE"/>
          </a:solidFill>
          <a:ln w="1778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730752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4169664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4608576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5047488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6638544" y="3255263"/>
            <a:ext cx="1975104" cy="475488"/>
          </a:xfrm>
          <a:prstGeom prst="roundRect">
            <a:avLst>
              <a:gd name="adj" fmla="val 15384"/>
            </a:avLst>
          </a:prstGeom>
          <a:solidFill>
            <a:srgbClr val="E9F0FE"/>
          </a:solidFill>
          <a:ln w="1778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784848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7223760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7662672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8101583" y="3337560"/>
            <a:ext cx="310896" cy="310896"/>
          </a:xfrm>
          <a:prstGeom prst="roundRect">
            <a:avLst>
              <a:gd name="adj" fmla="val 14705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30352" y="3941063"/>
            <a:ext cx="45720" cy="292608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13232" y="3895344"/>
            <a:ext cx="7900416" cy="49377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B23A26"/>
                </a:solidFill>
                <a:latin typeface="Avenir Next"/>
                <a:ea typeface="Hiragino Sans GB"/>
              </a:rPr>
              <a:t>口径：</a:t>
            </a: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米勒 1956 年给出的是「7±2 个组块」，考恩 2001 年复核后给出更保守的 3–5 个。这是记忆容量的研究结论，</a:t>
            </a:r>
            <a:r>
              <a:rPr sz="900" b="1" i="0">
                <a:solidFill>
                  <a:srgbClr val="1A1A1A"/>
                </a:solidFill>
                <a:latin typeface="Avenir Next"/>
                <a:ea typeface="Hiragino Sans GB"/>
              </a:rPr>
              <a:t>不是「每页最多写几条」的排版规定</a:t>
            </a: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——米勒本人在文末只说，他怀疑 7 只是个巧合。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11590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11590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182880"/>
            <a:ext cx="365760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1A56C4"/>
                </a:solidFill>
                <a:latin typeface="Avenir Next"/>
                <a:ea typeface="Hiragino Sans GB"/>
              </a:rPr>
              <a:t>框架总览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384048"/>
            <a:ext cx="515721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三个方法各管一段，不是三选一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" y="841248"/>
            <a:ext cx="8083296" cy="12801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30352" y="841248"/>
            <a:ext cx="822960" cy="12801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87568" y="420624"/>
            <a:ext cx="292608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Barbara Minto,《金字塔原理》1987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31516" y="1426464"/>
            <a:ext cx="2286000" cy="475488"/>
          </a:xfrm>
          <a:prstGeom prst="roundRect">
            <a:avLst>
              <a:gd name="adj" fmla="val 17307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31516" y="1426464"/>
            <a:ext cx="2286000" cy="47548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结论（一句话）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0352" y="2377440"/>
            <a:ext cx="1700784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905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2377440"/>
            <a:ext cx="1700784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理由一</a:t>
            </a:r>
          </a:p>
        </p:txBody>
      </p:sp>
      <p:cxnSp>
        <p:nvCxnSpPr>
          <p:cNvPr id="11" name="Connector 10"/>
          <p:cNvCxnSpPr/>
          <p:nvPr/>
        </p:nvCxnSpPr>
        <p:spPr>
          <a:xfrm flipH="1">
            <a:off x="1380744" y="1901952"/>
            <a:ext cx="1993772" cy="475488"/>
          </a:xfrm>
          <a:prstGeom prst="line">
            <a:avLst/>
          </a:prstGeom>
          <a:ln w="16510">
            <a:solidFill>
              <a:srgbClr val="1A56C4"/>
            </a:solidFill>
          </a:ln>
          <a:effectLst/>
        </p:spPr>
      </p:cxnSp>
      <p:sp>
        <p:nvSpPr>
          <p:cNvPr id="12" name="Rounded Rectangle 11"/>
          <p:cNvSpPr/>
          <p:nvPr/>
        </p:nvSpPr>
        <p:spPr>
          <a:xfrm>
            <a:off x="2524124" y="2377440"/>
            <a:ext cx="1700784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905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24124" y="2377440"/>
            <a:ext cx="1700784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理由二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3374516" y="1901952"/>
            <a:ext cx="0" cy="475488"/>
          </a:xfrm>
          <a:prstGeom prst="line">
            <a:avLst/>
          </a:prstGeom>
          <a:ln w="16510">
            <a:solidFill>
              <a:srgbClr val="1A56C4"/>
            </a:solidFill>
          </a:ln>
          <a:effectLst/>
        </p:spPr>
      </p:cxnSp>
      <p:sp>
        <p:nvSpPr>
          <p:cNvPr id="15" name="Rounded Rectangle 14"/>
          <p:cNvSpPr/>
          <p:nvPr/>
        </p:nvSpPr>
        <p:spPr>
          <a:xfrm>
            <a:off x="4517897" y="2377440"/>
            <a:ext cx="1700784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905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17897" y="2377440"/>
            <a:ext cx="1700784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理由三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3374516" y="1901952"/>
            <a:ext cx="1993773" cy="475488"/>
          </a:xfrm>
          <a:prstGeom prst="line">
            <a:avLst/>
          </a:prstGeom>
          <a:ln w="16510">
            <a:solidFill>
              <a:srgbClr val="1A56C4"/>
            </a:solidFill>
          </a:ln>
          <a:effectLst/>
        </p:spPr>
      </p:cxnSp>
      <p:sp>
        <p:nvSpPr>
          <p:cNvPr id="18" name="Rounded Rectangle 17"/>
          <p:cNvSpPr/>
          <p:nvPr/>
        </p:nvSpPr>
        <p:spPr>
          <a:xfrm>
            <a:off x="512064" y="3218688"/>
            <a:ext cx="786384" cy="365760"/>
          </a:xfrm>
          <a:prstGeom prst="roundRect">
            <a:avLst>
              <a:gd name="adj" fmla="val 15000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12064" y="3218688"/>
            <a:ext cx="786384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事实</a:t>
            </a:r>
          </a:p>
        </p:txBody>
      </p:sp>
      <p:cxnSp>
        <p:nvCxnSpPr>
          <p:cNvPr id="20" name="Connector 19"/>
          <p:cNvCxnSpPr/>
          <p:nvPr/>
        </p:nvCxnSpPr>
        <p:spPr>
          <a:xfrm flipH="1">
            <a:off x="905256" y="2834640"/>
            <a:ext cx="475488" cy="384048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21" name="Rounded Rectangle 20"/>
          <p:cNvSpPr/>
          <p:nvPr/>
        </p:nvSpPr>
        <p:spPr>
          <a:xfrm>
            <a:off x="1463040" y="3218688"/>
            <a:ext cx="786384" cy="365760"/>
          </a:xfrm>
          <a:prstGeom prst="roundRect">
            <a:avLst>
              <a:gd name="adj" fmla="val 15000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63040" y="3218688"/>
            <a:ext cx="786384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事实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380744" y="2834640"/>
            <a:ext cx="475488" cy="384048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24" name="Rounded Rectangle 23"/>
          <p:cNvSpPr/>
          <p:nvPr/>
        </p:nvSpPr>
        <p:spPr>
          <a:xfrm>
            <a:off x="2505836" y="3218688"/>
            <a:ext cx="786384" cy="365760"/>
          </a:xfrm>
          <a:prstGeom prst="roundRect">
            <a:avLst>
              <a:gd name="adj" fmla="val 15000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505836" y="3218688"/>
            <a:ext cx="786384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事实</a:t>
            </a:r>
          </a:p>
        </p:txBody>
      </p:sp>
      <p:cxnSp>
        <p:nvCxnSpPr>
          <p:cNvPr id="26" name="Connector 25"/>
          <p:cNvCxnSpPr/>
          <p:nvPr/>
        </p:nvCxnSpPr>
        <p:spPr>
          <a:xfrm flipH="1">
            <a:off x="2899028" y="2834640"/>
            <a:ext cx="475488" cy="384048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27" name="Rounded Rectangle 26"/>
          <p:cNvSpPr/>
          <p:nvPr/>
        </p:nvSpPr>
        <p:spPr>
          <a:xfrm>
            <a:off x="3456812" y="3218688"/>
            <a:ext cx="786384" cy="365760"/>
          </a:xfrm>
          <a:prstGeom prst="roundRect">
            <a:avLst>
              <a:gd name="adj" fmla="val 15000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456812" y="3218688"/>
            <a:ext cx="786384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事实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3374516" y="2834640"/>
            <a:ext cx="475488" cy="384048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30" name="Rounded Rectangle 29"/>
          <p:cNvSpPr/>
          <p:nvPr/>
        </p:nvSpPr>
        <p:spPr>
          <a:xfrm>
            <a:off x="4499609" y="3218688"/>
            <a:ext cx="786384" cy="365760"/>
          </a:xfrm>
          <a:prstGeom prst="roundRect">
            <a:avLst>
              <a:gd name="adj" fmla="val 15000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499609" y="3218688"/>
            <a:ext cx="786384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事实</a:t>
            </a:r>
          </a:p>
        </p:txBody>
      </p:sp>
      <p:cxnSp>
        <p:nvCxnSpPr>
          <p:cNvPr id="32" name="Connector 31"/>
          <p:cNvCxnSpPr/>
          <p:nvPr/>
        </p:nvCxnSpPr>
        <p:spPr>
          <a:xfrm flipH="1">
            <a:off x="4892801" y="2834640"/>
            <a:ext cx="475488" cy="384048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33" name="Rounded Rectangle 32"/>
          <p:cNvSpPr/>
          <p:nvPr/>
        </p:nvSpPr>
        <p:spPr>
          <a:xfrm>
            <a:off x="5450585" y="3218688"/>
            <a:ext cx="786384" cy="365760"/>
          </a:xfrm>
          <a:prstGeom prst="roundRect">
            <a:avLst>
              <a:gd name="adj" fmla="val 15000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450585" y="3218688"/>
            <a:ext cx="786384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事实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368289" y="2834640"/>
            <a:ext cx="475488" cy="384048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36" name="Rounded Rectangle 35"/>
          <p:cNvSpPr/>
          <p:nvPr/>
        </p:nvSpPr>
        <p:spPr>
          <a:xfrm>
            <a:off x="530352" y="1389888"/>
            <a:ext cx="1572768" cy="548640"/>
          </a:xfrm>
          <a:prstGeom prst="roundRect">
            <a:avLst>
              <a:gd name="adj" fmla="val 13333"/>
            </a:avLst>
          </a:prstGeom>
          <a:solidFill>
            <a:srgbClr val="E9F0FE"/>
          </a:solidFill>
          <a:ln w="1651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30352" y="1362456"/>
            <a:ext cx="1572768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SCQA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0352" y="1627632"/>
            <a:ext cx="1572768" cy="27432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开场四句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2103120" y="1664208"/>
            <a:ext cx="128396" cy="0"/>
          </a:xfrm>
          <a:prstGeom prst="line">
            <a:avLst/>
          </a:prstGeom>
          <a:ln w="17780">
            <a:solidFill>
              <a:srgbClr val="1A56C4"/>
            </a:solidFill>
            <a:prstDash val="dash"/>
            <a:tailEnd type="triangle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530352" y="1993392"/>
            <a:ext cx="23774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让对方愿意听下去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364985" y="2267712"/>
            <a:ext cx="45720" cy="67665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255257" y="2267712"/>
            <a:ext cx="109728" cy="12801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255257" y="2935224"/>
            <a:ext cx="109728" cy="12801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11289" y="2194560"/>
            <a:ext cx="1188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MECE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11289" y="2487168"/>
            <a:ext cx="1316736" cy="56692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每一组内部：
只用一把尺子切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11289" y="1444752"/>
            <a:ext cx="1316736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金字塔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上层是下层的总结</a:t>
            </a:r>
          </a:p>
        </p:txBody>
      </p:sp>
      <p:cxnSp>
        <p:nvCxnSpPr>
          <p:cNvPr id="47" name="Connector 46"/>
          <p:cNvCxnSpPr/>
          <p:nvPr/>
        </p:nvCxnSpPr>
        <p:spPr>
          <a:xfrm flipH="1">
            <a:off x="4554092" y="1664208"/>
            <a:ext cx="1902333" cy="0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48" name="Rectangle 47"/>
          <p:cNvSpPr/>
          <p:nvPr/>
        </p:nvSpPr>
        <p:spPr>
          <a:xfrm>
            <a:off x="6511289" y="2889504"/>
            <a:ext cx="45720" cy="85953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675881" y="2852928"/>
            <a:ext cx="193776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用的顺序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75881" y="3090672"/>
            <a:ext cx="1937766" cy="6949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先用 SCQA 把对方带进来，再用金字塔搭主干，最后用 MECE 检查每一组切得对不对。</a:t>
            </a:r>
          </a:p>
        </p:txBody>
      </p:sp>
      <p:sp>
        <p:nvSpPr>
          <p:cNvPr id="51" name="deckkit-intent:{&quot;envelope&quot;: &quot;upper&quot;, &quot;reason&quot;: &quot;框架总览页：图讲完就停，下方留真空白，不挂通栏收尾条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52" name="Rounded Rectangle 51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17305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1730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85953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118872"/>
            <a:ext cx="4791456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80">
                <a:solidFill>
                  <a:srgbClr val="D3E1FB"/>
                </a:solidFill>
                <a:latin typeface="Avenir Next"/>
                <a:ea typeface="Hiragino Sans GB"/>
              </a:rPr>
              <a:t>方法一 · SCQA —— 开场的四句话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3248" y="118872"/>
            <a:ext cx="32004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D3E1FB"/>
                </a:solidFill>
                <a:latin typeface="Avenir Next"/>
                <a:ea typeface="Hiragino Sans GB"/>
              </a:rPr>
              <a:t>Barbara Minto,《金字塔原理》1987 · 序言结构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365760"/>
            <a:ext cx="603504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FFFFFF"/>
                </a:solidFill>
                <a:latin typeface="Avenir Next"/>
                <a:ea typeface="Hiragino Sans GB"/>
              </a:rPr>
              <a:t>SCQA 的门槛只有一条：C 必须是「变了什么」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5392" y="365760"/>
            <a:ext cx="2048256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D3E1FB"/>
                </a:solidFill>
                <a:latin typeface="Avenir Next"/>
                <a:ea typeface="Hiragino Sans GB"/>
              </a:rPr>
              <a:t>← 这一句就是「结论先行」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006601"/>
            <a:ext cx="1024128" cy="9448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 i="0">
                <a:solidFill>
                  <a:srgbClr val="3A73D4"/>
                </a:solidFill>
                <a:latin typeface="Avenir Next"/>
                <a:ea typeface="Hiragino Sans GB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17904" y="1152144"/>
            <a:ext cx="11887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情境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17904" y="1426464"/>
            <a:ext cx="4559198" cy="25847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对方一听就点头的事实，不带判断，也不带情绪。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78270" y="1261872"/>
            <a:ext cx="32004" cy="434340"/>
          </a:xfrm>
          <a:prstGeom prst="rect">
            <a:avLst/>
          </a:prstGeom>
          <a:solidFill>
            <a:srgbClr val="D8DFE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24574" y="1188720"/>
            <a:ext cx="2042769" cy="5806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自检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他会点头说「对」吗？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0352" y="1819656"/>
            <a:ext cx="8083296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0352" y="1733550"/>
            <a:ext cx="1024128" cy="9448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 i="0">
                <a:solidFill>
                  <a:srgbClr val="1A56C4"/>
                </a:solidFill>
                <a:latin typeface="Avenir Next"/>
                <a:ea typeface="Hiragino Sans GB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17904" y="1879092"/>
            <a:ext cx="11887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冲突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7904" y="2153412"/>
            <a:ext cx="4559198" cy="25847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情境里变了什么、出了什么问题。这一句是全场的引擎。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78270" y="1915668"/>
            <a:ext cx="2335377" cy="580644"/>
          </a:xfrm>
          <a:prstGeom prst="roundRect">
            <a:avLst>
              <a:gd name="adj" fmla="val 12598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24574" y="1915668"/>
            <a:ext cx="2042769" cy="5806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自检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这句在说变化，还是复述情境？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0352" y="2546604"/>
            <a:ext cx="8083296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0352" y="2460498"/>
            <a:ext cx="1024128" cy="9448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 i="0">
                <a:solidFill>
                  <a:srgbClr val="3A73D4"/>
                </a:solidFill>
                <a:latin typeface="Avenir Next"/>
                <a:ea typeface="Hiragino Sans GB"/>
              </a:rPr>
              <a:t>Q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17904" y="2606040"/>
            <a:ext cx="11887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疑问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17904" y="2880360"/>
            <a:ext cx="4559198" cy="25847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冲突自然引出的那一个问题，只能有一个。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78270" y="2715768"/>
            <a:ext cx="32004" cy="434340"/>
          </a:xfrm>
          <a:prstGeom prst="rect">
            <a:avLst/>
          </a:prstGeom>
          <a:solidFill>
            <a:srgbClr val="D8DFE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24574" y="2642616"/>
            <a:ext cx="2042769" cy="5806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自检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这是他会问的，还是我想答的？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0352" y="3273552"/>
            <a:ext cx="8083296" cy="10972"/>
          </a:xfrm>
          <a:prstGeom prst="rect">
            <a:avLst/>
          </a:prstGeom>
          <a:solidFill>
            <a:srgbClr val="E3E3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30352" y="3187446"/>
            <a:ext cx="1024128" cy="9448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 i="0">
                <a:solidFill>
                  <a:srgbClr val="3A73D4"/>
                </a:solidFill>
                <a:latin typeface="Avenir Next"/>
                <a:ea typeface="Hiragino Sans GB"/>
              </a:rPr>
              <a:t>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17904" y="3332988"/>
            <a:ext cx="11887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1A1A1A"/>
                </a:solidFill>
                <a:latin typeface="Avenir Next"/>
                <a:ea typeface="Hiragino Sans GB"/>
              </a:rPr>
              <a:t>回答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17904" y="3607308"/>
            <a:ext cx="4559198" cy="25847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你的结论，直接回答 Q，不绕。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78270" y="3442716"/>
            <a:ext cx="32004" cy="434340"/>
          </a:xfrm>
          <a:prstGeom prst="rect">
            <a:avLst/>
          </a:prstGeom>
          <a:solidFill>
            <a:srgbClr val="D8DFE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24574" y="3369564"/>
            <a:ext cx="2042769" cy="5806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自检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 i="0">
                <a:solidFill>
                  <a:srgbClr val="55555A"/>
                </a:solidFill>
                <a:latin typeface="Avenir Next"/>
                <a:ea typeface="Hiragino Sans GB"/>
              </a:rPr>
              <a:t>Q 和 A 单独放一起，接得上吗？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0352" y="4133087"/>
            <a:ext cx="45720" cy="274320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4096511"/>
            <a:ext cx="790041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四句话，每句二十五字以内。写不下，通常不是字数问题，是冲突还没找准。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23020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23020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182880"/>
            <a:ext cx="42062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1A56C4"/>
                </a:solidFill>
                <a:latin typeface="Avenir Next"/>
                <a:ea typeface="Hiragino Sans GB"/>
              </a:rPr>
              <a:t>改前 / 改后 ① · 一封项目进展邮件的开头</a:t>
            </a:r>
          </a:p>
        </p:txBody>
      </p:sp>
      <p:sp>
        <p:nvSpPr>
          <p:cNvPr id="3" name="Rectangle 2"/>
          <p:cNvSpPr/>
          <p:nvPr/>
        </p:nvSpPr>
        <p:spPr>
          <a:xfrm>
            <a:off x="530352" y="411480"/>
            <a:ext cx="50292" cy="329184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384048"/>
            <a:ext cx="616305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SCQA · 冲突在第二句变成一个日期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93408" y="420624"/>
            <a:ext cx="19202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示例文案 · 教学虚构场景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" y="1115568"/>
            <a:ext cx="3840480" cy="2150668"/>
          </a:xfrm>
          <a:prstGeom prst="roundRect">
            <a:avLst>
              <a:gd name="adj" fmla="val 4251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>
            <a:off x="530352" y="1115568"/>
            <a:ext cx="3840480" cy="402336"/>
          </a:xfrm>
          <a:prstGeom prst="round2SameRect">
            <a:avLst>
              <a:gd name="adj1" fmla="val 22727"/>
              <a:gd name="adj2" fmla="val 0"/>
            </a:avLst>
          </a:prstGeom>
          <a:solidFill>
            <a:srgbClr val="E4E4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656" y="1115568"/>
            <a:ext cx="1097280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4A4A50"/>
                </a:solidFill>
                <a:latin typeface="Avenir Next"/>
                <a:ea typeface="Hiragino Sans GB"/>
              </a:rPr>
              <a:t>✕  改前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84832" y="1115568"/>
            <a:ext cx="2139696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55555A"/>
                </a:solidFill>
                <a:latin typeface="Avenir Next"/>
                <a:ea typeface="Hiragino Sans GB"/>
              </a:rPr>
              <a:t>五句 113 字 · 通篇只有知会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1627631"/>
            <a:ext cx="3474720" cy="152887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各位好，附件是客服系统升级项目本周进展。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本周完成了需求梳理与供应商比选，其中比选环节因为两家报价口径不一致，来回澄清了三轮。技术方案评审也已过会。另外测试环境还在申请中。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综上，项目整体推进顺利，但排期可能需要调整，请领导知悉。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0268" y="2049170"/>
            <a:ext cx="283464" cy="283464"/>
          </a:xfrm>
          <a:prstGeom prst="roundRect">
            <a:avLst>
              <a:gd name="adj" fmla="val 50000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30268" y="2049170"/>
            <a:ext cx="283464" cy="28346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73168" y="1115568"/>
            <a:ext cx="3840480" cy="2150668"/>
          </a:xfrm>
          <a:prstGeom prst="roundRect">
            <a:avLst>
              <a:gd name="adj" fmla="val 4251"/>
            </a:avLst>
          </a:prstGeom>
          <a:solidFill>
            <a:srgbClr val="FFFFFF"/>
          </a:solidFill>
          <a:ln w="2032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4773168" y="1115568"/>
            <a:ext cx="3840480" cy="402336"/>
          </a:xfrm>
          <a:prstGeom prst="round2SameRect">
            <a:avLst>
              <a:gd name="adj1" fmla="val 22727"/>
              <a:gd name="adj2" fmla="val 0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19472" y="1115568"/>
            <a:ext cx="1097280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✓  改后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7648" y="1115568"/>
            <a:ext cx="2139696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四句 70 字 · 第三句是决策点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64207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956048" y="1664207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85232" y="1645919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客服系统升级原定 9 月 30 日上线。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956048" y="2087270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956048" y="2087270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85232" y="2068982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供应商比选多花三周，延到 10 月 21 日。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956048" y="2510332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956048" y="2510332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Q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85232" y="2492044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是延期上线，还是砍功能保上线？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956048" y="2933395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956048" y="2933395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85232" y="2915107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建议砍掉「自动分派」，保 9 月 30 日上线。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30352" y="3503980"/>
            <a:ext cx="8083296" cy="940003"/>
          </a:xfrm>
          <a:prstGeom prst="roundRect">
            <a:avLst>
              <a:gd name="adj" fmla="val 9727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30352" y="3613708"/>
            <a:ext cx="45720" cy="720547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31519" y="3503980"/>
            <a:ext cx="786384" cy="94000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差在哪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99616" y="3503980"/>
            <a:ext cx="6912864" cy="94000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改前要读到第五句才出现「排期可能需要调整」，收尾只有「请领导知悉」：知会不是请求；</a:t>
            </a: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改后第二句就把冲突摆成一个数字（9/30 → 10/21），第三句变成只能二选一的问题，第四句给出可以当场点头的选项。</a:t>
            </a: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　顺序没变，变的是每一句在承担什么。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28735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2873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85953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118872"/>
            <a:ext cx="4791456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80">
                <a:solidFill>
                  <a:srgbClr val="D3E1FB"/>
                </a:solidFill>
                <a:latin typeface="Avenir Next"/>
                <a:ea typeface="Hiragino Sans GB"/>
              </a:rPr>
              <a:t>方法二 · 金字塔 —— 结论先行，以上统下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3248" y="118872"/>
            <a:ext cx="32004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D3E1FB"/>
                </a:solidFill>
                <a:latin typeface="Avenir Next"/>
                <a:ea typeface="Hiragino Sans GB"/>
              </a:rPr>
              <a:t>Barbara Minto,《金字塔原理》1987 · 三条规则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365760"/>
            <a:ext cx="8083296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FFFFFF"/>
                </a:solidFill>
                <a:latin typeface="Avenir Next"/>
                <a:ea typeface="Hiragino Sans GB"/>
              </a:rPr>
              <a:t>三条规则都在管「组」，没有一条在管遣词造句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603857" y="1298448"/>
            <a:ext cx="2651760" cy="512064"/>
          </a:xfrm>
          <a:prstGeom prst="roundRect">
            <a:avLst>
              <a:gd name="adj" fmla="val 16071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603857" y="1298448"/>
            <a:ext cx="2651760" cy="51206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FFFFFF"/>
                </a:solidFill>
                <a:latin typeface="Avenir Next"/>
                <a:ea typeface="Hiragino Sans GB"/>
              </a:rPr>
              <a:t>结论 · 先说这一句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0352" y="2157984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905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85215" y="2157984"/>
            <a:ext cx="1353312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同类 · 理由一</a:t>
            </a:r>
          </a:p>
        </p:txBody>
      </p:sp>
      <p:cxnSp>
        <p:nvCxnSpPr>
          <p:cNvPr id="10" name="Connector 9"/>
          <p:cNvCxnSpPr/>
          <p:nvPr/>
        </p:nvCxnSpPr>
        <p:spPr>
          <a:xfrm flipH="1">
            <a:off x="1261872" y="1810512"/>
            <a:ext cx="1667865" cy="347472"/>
          </a:xfrm>
          <a:prstGeom prst="line">
            <a:avLst/>
          </a:prstGeom>
          <a:ln w="16510">
            <a:solidFill>
              <a:srgbClr val="1A56C4"/>
            </a:solidFill>
          </a:ln>
          <a:effectLst/>
        </p:spPr>
      </p:cxnSp>
      <p:sp>
        <p:nvSpPr>
          <p:cNvPr id="11" name="Rounded Rectangle 10"/>
          <p:cNvSpPr/>
          <p:nvPr/>
        </p:nvSpPr>
        <p:spPr>
          <a:xfrm>
            <a:off x="2198217" y="2157984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905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53081" y="2157984"/>
            <a:ext cx="1353312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同类 · 理由二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2929737" y="1810512"/>
            <a:ext cx="0" cy="347472"/>
          </a:xfrm>
          <a:prstGeom prst="line">
            <a:avLst/>
          </a:prstGeom>
          <a:ln w="16510">
            <a:solidFill>
              <a:srgbClr val="1A56C4"/>
            </a:solidFill>
          </a:ln>
          <a:effectLst/>
        </p:spPr>
      </p:cxnSp>
      <p:sp>
        <p:nvSpPr>
          <p:cNvPr id="14" name="Rounded Rectangle 13"/>
          <p:cNvSpPr/>
          <p:nvPr/>
        </p:nvSpPr>
        <p:spPr>
          <a:xfrm>
            <a:off x="3866083" y="2157984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905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920947" y="2157984"/>
            <a:ext cx="1353312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同类 · 理由三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2929737" y="1810512"/>
            <a:ext cx="1667866" cy="347472"/>
          </a:xfrm>
          <a:prstGeom prst="line">
            <a:avLst/>
          </a:prstGeom>
          <a:ln w="16510">
            <a:solidFill>
              <a:srgbClr val="1A56C4"/>
            </a:solidFill>
          </a:ln>
          <a:effectLst/>
        </p:spPr>
      </p:cxnSp>
      <p:sp>
        <p:nvSpPr>
          <p:cNvPr id="17" name="Rounded Rectangle 16"/>
          <p:cNvSpPr/>
          <p:nvPr/>
        </p:nvSpPr>
        <p:spPr>
          <a:xfrm>
            <a:off x="626363" y="2907791"/>
            <a:ext cx="603504" cy="329184"/>
          </a:xfrm>
          <a:prstGeom prst="roundRect">
            <a:avLst>
              <a:gd name="adj" fmla="val 1388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6363" y="2907791"/>
            <a:ext cx="603504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数据</a:t>
            </a:r>
          </a:p>
        </p:txBody>
      </p:sp>
      <p:cxnSp>
        <p:nvCxnSpPr>
          <p:cNvPr id="19" name="Connector 18"/>
          <p:cNvCxnSpPr/>
          <p:nvPr/>
        </p:nvCxnSpPr>
        <p:spPr>
          <a:xfrm flipH="1">
            <a:off x="928115" y="2615184"/>
            <a:ext cx="333757" cy="292607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20" name="Rounded Rectangle 19"/>
          <p:cNvSpPr/>
          <p:nvPr/>
        </p:nvSpPr>
        <p:spPr>
          <a:xfrm>
            <a:off x="1293875" y="2907791"/>
            <a:ext cx="603504" cy="329184"/>
          </a:xfrm>
          <a:prstGeom prst="roundRect">
            <a:avLst>
              <a:gd name="adj" fmla="val 1388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293875" y="2907791"/>
            <a:ext cx="603504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记录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261872" y="2615184"/>
            <a:ext cx="333756" cy="292607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23" name="Rounded Rectangle 22"/>
          <p:cNvSpPr/>
          <p:nvPr/>
        </p:nvSpPr>
        <p:spPr>
          <a:xfrm>
            <a:off x="2294229" y="2907791"/>
            <a:ext cx="603504" cy="329184"/>
          </a:xfrm>
          <a:prstGeom prst="roundRect">
            <a:avLst>
              <a:gd name="adj" fmla="val 1388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294229" y="2907791"/>
            <a:ext cx="603504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原话</a:t>
            </a:r>
          </a:p>
        </p:txBody>
      </p:sp>
      <p:cxnSp>
        <p:nvCxnSpPr>
          <p:cNvPr id="25" name="Connector 24"/>
          <p:cNvCxnSpPr/>
          <p:nvPr/>
        </p:nvCxnSpPr>
        <p:spPr>
          <a:xfrm flipH="1">
            <a:off x="2595981" y="2615184"/>
            <a:ext cx="333756" cy="292607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26" name="Rounded Rectangle 25"/>
          <p:cNvSpPr/>
          <p:nvPr/>
        </p:nvSpPr>
        <p:spPr>
          <a:xfrm>
            <a:off x="2961741" y="2907791"/>
            <a:ext cx="603504" cy="329184"/>
          </a:xfrm>
          <a:prstGeom prst="roundRect">
            <a:avLst>
              <a:gd name="adj" fmla="val 1388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961741" y="2907791"/>
            <a:ext cx="603504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案例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2929737" y="2615184"/>
            <a:ext cx="333756" cy="292607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29" name="Rounded Rectangle 28"/>
          <p:cNvSpPr/>
          <p:nvPr/>
        </p:nvSpPr>
        <p:spPr>
          <a:xfrm>
            <a:off x="3962095" y="2907791"/>
            <a:ext cx="603504" cy="329184"/>
          </a:xfrm>
          <a:prstGeom prst="roundRect">
            <a:avLst>
              <a:gd name="adj" fmla="val 1388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962095" y="2907791"/>
            <a:ext cx="603504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报表</a:t>
            </a:r>
          </a:p>
        </p:txBody>
      </p:sp>
      <p:cxnSp>
        <p:nvCxnSpPr>
          <p:cNvPr id="31" name="Connector 30"/>
          <p:cNvCxnSpPr/>
          <p:nvPr/>
        </p:nvCxnSpPr>
        <p:spPr>
          <a:xfrm flipH="1">
            <a:off x="4263847" y="2615184"/>
            <a:ext cx="333756" cy="292607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32" name="Rounded Rectangle 31"/>
          <p:cNvSpPr/>
          <p:nvPr/>
        </p:nvSpPr>
        <p:spPr>
          <a:xfrm>
            <a:off x="4629607" y="2907791"/>
            <a:ext cx="603504" cy="329184"/>
          </a:xfrm>
          <a:prstGeom prst="roundRect">
            <a:avLst>
              <a:gd name="adj" fmla="val 13888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29607" y="2907791"/>
            <a:ext cx="603504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反馈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4597603" y="2615184"/>
            <a:ext cx="333756" cy="292607"/>
          </a:xfrm>
          <a:prstGeom prst="line">
            <a:avLst/>
          </a:prstGeom>
          <a:ln w="13970">
            <a:solidFill>
              <a:srgbClr val="E3E3E0"/>
            </a:solidFill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30352" y="3291839"/>
            <a:ext cx="4798771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最底层：事实、数据、原话，只在被追问时才拿出来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30352" y="3794759"/>
            <a:ext cx="45720" cy="443788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13232" y="3749039"/>
            <a:ext cx="4615891" cy="5352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1A1A1A"/>
                </a:solidFill>
                <a:latin typeface="Avenir Next"/>
                <a:ea typeface="Hiragino Sans GB"/>
              </a:rPr>
              <a:t>读法：从上往下每一步都要读得通「因为」，从下往上都要读得通「所以」。哪一层读不通，就是那一层没搭对。</a:t>
            </a:r>
          </a:p>
        </p:txBody>
      </p:sp>
      <p:sp>
        <p:nvSpPr>
          <p:cNvPr id="38" name="deckkit-intent:{&quot;envelope&quot;: &quot;upper&quot;, &quot;reason&quot;: &quot;金字塔页：树与读法条成一组顶上去，版心底部留白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39" name="Rounded Rectangle 38"/>
          <p:cNvSpPr/>
          <p:nvPr/>
        </p:nvSpPr>
        <p:spPr>
          <a:xfrm>
            <a:off x="5799277" y="1152144"/>
            <a:ext cx="2814370" cy="3291840"/>
          </a:xfrm>
          <a:prstGeom prst="roundRect">
            <a:avLst>
              <a:gd name="adj" fmla="val 3898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982157" y="1444752"/>
            <a:ext cx="244861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三条规则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82157" y="1737360"/>
            <a:ext cx="2743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①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93053" y="1728216"/>
            <a:ext cx="2119426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上层是下层的总结（以上统下）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93053" y="1993391"/>
            <a:ext cx="2119426" cy="35295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不是标题，是把下面几条读完之后能得出的那一句。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82157" y="2531059"/>
            <a:ext cx="2743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②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93053" y="2521915"/>
            <a:ext cx="2119426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同组必须同类（归类分组）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93053" y="2787091"/>
            <a:ext cx="2119426" cy="19933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一组里不能既有原因又有措施。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982157" y="3171139"/>
            <a:ext cx="27432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③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93053" y="3161995"/>
            <a:ext cx="2119426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同组必须有序（逻辑递进）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293053" y="3427171"/>
            <a:ext cx="2119426" cy="35295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演绎 / 时间 / 结构 / 程度，同一组里别混着用。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982157" y="3862425"/>
            <a:ext cx="2448610" cy="10972"/>
          </a:xfrm>
          <a:prstGeom prst="rect">
            <a:avLst/>
          </a:prstGeom>
          <a:solidFill>
            <a:srgbClr val="C6D6F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982157" y="3953865"/>
            <a:ext cx="2448610" cy="36210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55555A"/>
                </a:solidFill>
                <a:latin typeface="Avenir Next"/>
                <a:ea typeface="Hiragino Sans GB"/>
              </a:rPr>
              <a:t>三条里最常被违反的是①：上层写成了抽屉标签，而不是下层的总结。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34450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34450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30352" y="182880"/>
            <a:ext cx="4206240" cy="1828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60">
                <a:solidFill>
                  <a:srgbClr val="1A56C4"/>
                </a:solidFill>
                <a:latin typeface="Avenir Next"/>
                <a:ea typeface="Hiragino Sans GB"/>
              </a:rPr>
              <a:t>改前 / 改后 ② · 一次「要不要加人」的口头汇报</a:t>
            </a:r>
          </a:p>
        </p:txBody>
      </p:sp>
      <p:sp>
        <p:nvSpPr>
          <p:cNvPr id="3" name="Rectangle 2"/>
          <p:cNvSpPr/>
          <p:nvPr/>
        </p:nvSpPr>
        <p:spPr>
          <a:xfrm>
            <a:off x="530352" y="411480"/>
            <a:ext cx="50292" cy="329184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384048"/>
            <a:ext cx="616305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1A1A1A"/>
                </a:solidFill>
                <a:latin typeface="Avenir Next"/>
                <a:ea typeface="Hiragino Sans GB"/>
              </a:rPr>
              <a:t>金字塔 · 三个范畴 → 一个范畴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93408" y="420624"/>
            <a:ext cx="19202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示例文案 · 教学虚构场景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" y="1115568"/>
            <a:ext cx="3840480" cy="2150668"/>
          </a:xfrm>
          <a:prstGeom prst="roundRect">
            <a:avLst>
              <a:gd name="adj" fmla="val 4251"/>
            </a:avLst>
          </a:prstGeom>
          <a:solidFill>
            <a:srgbClr val="F4F4F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>
            <a:off x="530352" y="1115568"/>
            <a:ext cx="3840480" cy="402336"/>
          </a:xfrm>
          <a:prstGeom prst="round2SameRect">
            <a:avLst>
              <a:gd name="adj1" fmla="val 22727"/>
              <a:gd name="adj2" fmla="val 0"/>
            </a:avLst>
          </a:prstGeom>
          <a:solidFill>
            <a:srgbClr val="E4E4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656" y="1115568"/>
            <a:ext cx="1097280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4A4A50"/>
                </a:solidFill>
                <a:latin typeface="Avenir Next"/>
                <a:ea typeface="Hiragino Sans GB"/>
              </a:rPr>
              <a:t>✕  改前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84832" y="1115568"/>
            <a:ext cx="2139696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55555A"/>
                </a:solidFill>
                <a:latin typeface="Avenir Next"/>
                <a:ea typeface="Hiragino Sans GB"/>
              </a:rPr>
              <a:t>结论在第 4 句（最后一句）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1627631"/>
            <a:ext cx="3474720" cy="152887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最近 A 组这边人力比较紧张，大家加班挺多的。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招聘那边周期也比较长，一个后端从面试到入职差不多要两个月。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另外竞品今年在扩团队，我们再不动可能会更被动。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6B6B70"/>
                </a:solidFill>
                <a:latin typeface="Avenir Next"/>
                <a:ea typeface="Hiragino Sans GB"/>
              </a:rPr>
              <a:t>所以我想，是不是可以考虑给 A 组加两个人。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0268" y="2049170"/>
            <a:ext cx="283464" cy="283464"/>
          </a:xfrm>
          <a:prstGeom prst="roundRect">
            <a:avLst>
              <a:gd name="adj" fmla="val 50000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30268" y="2049170"/>
            <a:ext cx="283464" cy="28346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73168" y="1115568"/>
            <a:ext cx="3840480" cy="2150668"/>
          </a:xfrm>
          <a:prstGeom prst="roundRect">
            <a:avLst>
              <a:gd name="adj" fmla="val 4251"/>
            </a:avLst>
          </a:prstGeom>
          <a:solidFill>
            <a:srgbClr val="FFFFFF"/>
          </a:solidFill>
          <a:ln w="2032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4773168" y="1115568"/>
            <a:ext cx="3840480" cy="402336"/>
          </a:xfrm>
          <a:prstGeom prst="round2SameRect">
            <a:avLst>
              <a:gd name="adj1" fmla="val 22727"/>
              <a:gd name="adj2" fmla="val 0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19472" y="1115568"/>
            <a:ext cx="1097280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✓  改后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7648" y="1115568"/>
            <a:ext cx="2139696" cy="40233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结论在第 1 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6048" y="1645919"/>
            <a:ext cx="3474720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建议本季度给 A 组增加 2 名后端。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956048" y="1950720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956048" y="1950720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①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85232" y="1932432"/>
            <a:ext cx="3182112" cy="250545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交付：3 个已承诺的需求排不进本季度。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956048" y="2237232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956048" y="2237232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85232" y="2218944"/>
            <a:ext cx="3182112" cy="455371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质量：近两个月的线上问题里，有 4 件出自赶工提交。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56048" y="2728569"/>
            <a:ext cx="274320" cy="214884"/>
          </a:xfrm>
          <a:prstGeom prst="roundRect">
            <a:avLst>
              <a:gd name="adj" fmla="val 21276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956048" y="2728569"/>
            <a:ext cx="27432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85232" y="2710281"/>
            <a:ext cx="3182112" cy="455371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A1A1A"/>
                </a:solidFill>
                <a:latin typeface="Avenir Next"/>
                <a:ea typeface="Hiragino Sans GB"/>
              </a:rPr>
              <a:t>成本：同等工作量的外包报价，高于 2 名全职的季度成本。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30352" y="3503980"/>
            <a:ext cx="8083296" cy="940003"/>
          </a:xfrm>
          <a:prstGeom prst="roundRect">
            <a:avLst>
              <a:gd name="adj" fmla="val 9727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30352" y="3613708"/>
            <a:ext cx="45720" cy="720547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19" y="3503980"/>
            <a:ext cx="786384" cy="94000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差在哪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9616" y="3503980"/>
            <a:ext cx="6912864" cy="94000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55555A"/>
                </a:solidFill>
                <a:latin typeface="Avenir Next"/>
                <a:ea typeface="Hiragino Sans GB"/>
              </a:rPr>
              <a:t>改前的三条理由分属「人力感受 / 招聘流程 / 竞争环境」三个范畴——违反规则②，听的人没法把它们放进同一个决策里；</a:t>
            </a:r>
            <a:r>
              <a:rPr sz="1300" b="0" i="0">
                <a:solidFill>
                  <a:srgbClr val="1A1A1A"/>
                </a:solidFill>
                <a:latin typeface="Avenir Next"/>
                <a:ea typeface="Hiragino Sans GB"/>
              </a:rPr>
              <a:t>改后三条都在回答同一个问题：不加人，代价是什么。</a:t>
            </a:r>
            <a:r>
              <a:rPr sz="1300" b="1" i="0">
                <a:solidFill>
                  <a:srgbClr val="1A56C4"/>
                </a:solidFill>
                <a:latin typeface="Avenir Next"/>
                <a:ea typeface="Hiragino Sans GB"/>
              </a:rPr>
              <a:t>　同类了，就能被一起权衡；能被一起权衡，才叫可决策。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588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40165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40165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85953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118872"/>
            <a:ext cx="4791456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 spc="180">
                <a:solidFill>
                  <a:srgbClr val="D3E1FB"/>
                </a:solidFill>
                <a:latin typeface="Avenir Next"/>
                <a:ea typeface="Hiragino Sans GB"/>
              </a:rPr>
              <a:t>方法三 · MECE —— 互斥、穷尽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3248" y="118872"/>
            <a:ext cx="32004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D3E1FB"/>
                </a:solidFill>
                <a:latin typeface="Avenir Next"/>
                <a:ea typeface="Hiragino Sans GB"/>
              </a:rPr>
              <a:t>MECE 由明托提出（麦肯锡校友访谈）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365760"/>
            <a:ext cx="8083296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 i="0">
                <a:solidFill>
                  <a:srgbClr val="FFFFFF"/>
                </a:solidFill>
                <a:latin typeface="Avenir Next"/>
                <a:ea typeface="Hiragino Sans GB"/>
              </a:rPr>
              <a:t>MECE 不是分得细，是只用一把尺子切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" y="1097280"/>
            <a:ext cx="3840784" cy="310896"/>
          </a:xfrm>
          <a:prstGeom prst="roundRect">
            <a:avLst>
              <a:gd name="adj" fmla="val 20588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656" y="1097280"/>
            <a:ext cx="354817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互斥</a:t>
            </a: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　一件事只落进一格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72863" y="1097280"/>
            <a:ext cx="3840784" cy="310896"/>
          </a:xfrm>
          <a:prstGeom prst="roundRect">
            <a:avLst>
              <a:gd name="adj" fmla="val 20588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19167" y="1097280"/>
            <a:ext cx="354817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穷尽</a:t>
            </a:r>
            <a:r>
              <a:rPr sz="1100" b="0" i="0">
                <a:solidFill>
                  <a:srgbClr val="1A1A1A"/>
                </a:solidFill>
                <a:latin typeface="Avenir Next"/>
                <a:ea typeface="Hiragino Sans GB"/>
              </a:rPr>
              <a:t>　没有一件事落在格子外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1609344"/>
            <a:ext cx="29260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尺 1　</a:t>
            </a: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按客户生命周期切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57263" y="1938528"/>
            <a:ext cx="1856384" cy="56692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定「问题出在哪一段」时用
前三格 = 阶段，第 4 格 = 兜底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0352" y="2372868"/>
            <a:ext cx="5756757" cy="12801"/>
          </a:xfrm>
          <a:prstGeom prst="rect">
            <a:avLst/>
          </a:prstGeom>
          <a:solidFill>
            <a:srgbClr val="C6D6F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30352" y="1901952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0F3F9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30352" y="1901952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售前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003831" y="1901952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003831" y="1901952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使用期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477310" y="1901952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2A66C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77310" y="1901952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续约期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950790" y="1901952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19050">
            <a:solidFill>
              <a:srgbClr val="1A56C4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50790" y="1901952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1A56C4"/>
                </a:solidFill>
                <a:latin typeface="Avenir Next"/>
                <a:ea typeface="Hiragino Sans GB"/>
              </a:rPr>
              <a:t>外部变动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352" y="2420112"/>
            <a:ext cx="29260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尺 2　</a:t>
            </a: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按责任方切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57263" y="2749295"/>
            <a:ext cx="1856384" cy="56692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分派任务时用
每格 = 一个责任方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0352" y="3183636"/>
            <a:ext cx="5756757" cy="12801"/>
          </a:xfrm>
          <a:prstGeom prst="rect">
            <a:avLst/>
          </a:prstGeom>
          <a:solidFill>
            <a:srgbClr val="C6D6F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30352" y="2712719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0F3F9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30352" y="2712719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销售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003831" y="2712719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003831" y="2712719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交付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477310" y="2712719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2A66C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477310" y="2712719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产品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950790" y="2712719"/>
            <a:ext cx="1336319" cy="420624"/>
          </a:xfrm>
          <a:prstGeom prst="roundRect">
            <a:avLst>
              <a:gd name="adj" fmla="val 13043"/>
            </a:avLst>
          </a:prstGeom>
          <a:solidFill>
            <a:srgbClr val="3A73D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950790" y="2712719"/>
            <a:ext cx="133631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客户自身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352" y="3230880"/>
            <a:ext cx="29260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6E6E75"/>
                </a:solidFill>
                <a:latin typeface="Avenir Next"/>
                <a:ea typeface="Hiragino Sans GB"/>
              </a:rPr>
              <a:t>尺 3　</a:t>
            </a:r>
            <a:r>
              <a:rPr sz="1100" b="1" i="0">
                <a:solidFill>
                  <a:srgbClr val="1A1A1A"/>
                </a:solidFill>
                <a:latin typeface="Avenir Next"/>
                <a:ea typeface="Hiragino Sans GB"/>
              </a:rPr>
              <a:t>按金额切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57263" y="3560064"/>
            <a:ext cx="1856384" cy="56692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定优先级时用
互斥常死在端点上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0352" y="3994404"/>
            <a:ext cx="5756757" cy="12801"/>
          </a:xfrm>
          <a:prstGeom prst="rect">
            <a:avLst/>
          </a:prstGeom>
          <a:solidFill>
            <a:srgbClr val="C6D6F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30352" y="3523487"/>
            <a:ext cx="1827479" cy="420624"/>
          </a:xfrm>
          <a:prstGeom prst="roundRect">
            <a:avLst>
              <a:gd name="adj" fmla="val 13043"/>
            </a:avLst>
          </a:prstGeom>
          <a:solidFill>
            <a:srgbClr val="0F3F9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0352" y="3523487"/>
            <a:ext cx="182747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100 万及以上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494991" y="3523487"/>
            <a:ext cx="1827479" cy="420624"/>
          </a:xfrm>
          <a:prstGeom prst="roundRect">
            <a:avLst>
              <a:gd name="adj" fmla="val 13043"/>
            </a:avLst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494991" y="3523487"/>
            <a:ext cx="182747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10 万～不足 100 万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459630" y="3523487"/>
            <a:ext cx="1827479" cy="420624"/>
          </a:xfrm>
          <a:prstGeom prst="roundRect">
            <a:avLst>
              <a:gd name="adj" fmla="val 13043"/>
            </a:avLst>
          </a:prstGeom>
          <a:solidFill>
            <a:srgbClr val="2A66C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459630" y="3523487"/>
            <a:ext cx="1827479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i="0">
                <a:solidFill>
                  <a:srgbClr val="FFFFFF"/>
                </a:solidFill>
                <a:latin typeface="Avenir Next"/>
                <a:ea typeface="Hiragino Sans GB"/>
              </a:rPr>
              <a:t>不足 10 万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30352" y="4114800"/>
            <a:ext cx="45720" cy="292608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13232" y="4078224"/>
            <a:ext cx="7900416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i="0">
                <a:solidFill>
                  <a:srgbClr val="1A1A1A"/>
                </a:solidFill>
                <a:latin typeface="Avenir Next"/>
                <a:ea typeface="Hiragino Sans GB"/>
              </a:rPr>
              <a:t>换尺子可以，混着切不行。一条横条上只能有一把尺子，最多再配一个兜底格。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30352" y="4562856"/>
            <a:ext cx="566928" cy="214884"/>
          </a:xfrm>
          <a:prstGeom prst="roundRect">
            <a:avLst>
              <a:gd name="adj" fmla="val 23404"/>
            </a:avLst>
          </a:prstGeom>
          <a:solidFill>
            <a:srgbClr val="E9F0F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30352" y="4562856"/>
            <a:ext cx="566928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1A56C4"/>
                </a:solidFill>
                <a:latin typeface="Avenir Next"/>
                <a:ea typeface="Hiragino Sans GB"/>
              </a:rPr>
              <a:t>讲授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25295" y="4562856"/>
            <a:ext cx="45720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结构化表达与汇报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956048" y="4562856"/>
            <a:ext cx="3657600" cy="2148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 i="0">
                <a:solidFill>
                  <a:srgbClr val="6E6E75"/>
                </a:solidFill>
                <a:latin typeface="Avenir Next"/>
                <a:ea typeface="Hiragino Sans GB"/>
              </a:rPr>
              <a:t>企业内训工作坊 · 2 小时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60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587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1159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1730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2302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2873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3445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4016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5159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57310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6302502" y="5042916"/>
            <a:ext cx="539496" cy="100584"/>
          </a:xfrm>
          <a:prstGeom prst="rect">
            <a:avLst/>
          </a:prstGeom>
          <a:solidFill>
            <a:srgbClr val="F5C542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6874002" y="5042916"/>
            <a:ext cx="539496" cy="100584"/>
          </a:xfrm>
          <a:prstGeom prst="rect">
            <a:avLst/>
          </a:prstGeom>
          <a:solidFill>
            <a:srgbClr val="B23A2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74455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8017002" y="5042916"/>
            <a:ext cx="539496" cy="100584"/>
          </a:xfrm>
          <a:prstGeom prst="rect">
            <a:avLst/>
          </a:prstGeom>
          <a:solidFill>
            <a:srgbClr val="A9C1E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8588502" y="5042916"/>
            <a:ext cx="539496" cy="100584"/>
          </a:xfrm>
          <a:prstGeom prst="rect">
            <a:avLst/>
          </a:prstGeom>
          <a:solidFill>
            <a:srgbClr val="DEDEDA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4588002" y="4901183"/>
            <a:ext cx="539496" cy="242316"/>
          </a:xfrm>
          <a:prstGeom prst="rect">
            <a:avLst/>
          </a:prstGeom>
          <a:solidFill>
            <a:srgbClr val="1A56C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4588002" y="4901183"/>
            <a:ext cx="539496" cy="21945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1" i="0">
                <a:solidFill>
                  <a:srgbClr val="FFFFFF"/>
                </a:solidFill>
                <a:latin typeface="Avenir Next"/>
                <a:ea typeface="Hiragino Sans GB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