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WMT14 EN→DE BLEU</c:v>
                </c:pt>
              </c:strCache>
            </c:strRef>
          </c:tx>
          <c:spPr>
            <a:solidFill>
              <a:srgbClr val="B8BECC"/>
            </a:solidFill>
            <a:ln w="31750">
              <a:solidFill>
                <a:srgbClr val="B8BECC"/>
              </a:solidFill>
            </a:ln>
          </c:spPr>
          <c:dPt>
            <c:idx val="6"/>
            <c:spPr>
              <a:solidFill>
                <a:srgbClr val="364FC7"/>
              </a:solidFill>
            </c:spPr>
          </c:dPt>
          <c:dPt>
            <c:idx val="7"/>
            <c:spPr>
              <a:solidFill>
                <a:srgbClr val="C2410C"/>
              </a:solidFill>
            </c:spPr>
          </c:dPt>
          <c:cat>
            <c:strRef>
              <c:f>Sheet1!$A$2:$A$9</c:f>
              <c:strCache>
                <c:ptCount val="8"/>
                <c:pt idx="0">
                  <c:v>ByteNet</c:v>
                </c:pt>
                <c:pt idx="1">
                  <c:v>GNMT+RL</c:v>
                </c:pt>
                <c:pt idx="2">
                  <c:v>ConvS2S</c:v>
                </c:pt>
                <c:pt idx="3">
                  <c:v>MoE</c:v>
                </c:pt>
                <c:pt idx="4">
                  <c:v>GNMT Ens.</c:v>
                </c:pt>
                <c:pt idx="5">
                  <c:v>ConvS2S Ens.</c:v>
                </c:pt>
                <c:pt idx="6">
                  <c:v>Transformer base</c:v>
                </c:pt>
                <c:pt idx="7">
                  <c:v>Transformer big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23.75</c:v>
                </c:pt>
                <c:pt idx="1">
                  <c:v>24.6</c:v>
                </c:pt>
                <c:pt idx="2">
                  <c:v>25.16</c:v>
                </c:pt>
                <c:pt idx="3">
                  <c:v>26.03</c:v>
                </c:pt>
                <c:pt idx="4">
                  <c:v>26.3</c:v>
                </c:pt>
                <c:pt idx="5">
                  <c:v>26.36</c:v>
                </c:pt>
                <c:pt idx="6">
                  <c:v>27.3</c:v>
                </c:pt>
                <c:pt idx="7">
                  <c:v>28.4</c:v>
                </c:pt>
              </c:numCache>
            </c:numRef>
          </c:val>
        </c:ser>
        <c:dLbls>
          <c:numFmt formatCode="0.0" sourceLinked="0"/>
          <c:txPr>
            <a:bodyPr/>
            <a:lstStyle/>
            <a:p>
              <a:pPr>
                <a:defRPr sz="900">
                  <a:solidFill>
                    <a:srgbClr val="454B58"/>
                  </a:solidFill>
                  <a:latin typeface="Helvetica Neue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elvetica Neue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ax val="30.0"/>
          <c:min val="0.0"/>
        </c:scaling>
        <c:delete val="0"/>
        <c:axPos val="l"/>
        <c:majorGridlines>
          <c:spPr>
            <a:ln w="6350">
              <a:solidFill>
                <a:srgbClr val="E7E9F0"/>
              </a:solidFill>
            </a:ln>
          </c:spPr>
        </c:majorGridlines>
        <c:numFmt formatCode="0.0" sourceLinked="0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elvetica Neue"/>
              </a:defRPr>
            </a:pPr>
          </a:p>
        </c:txPr>
        <c:crossAx val="-2068027336"/>
        <c:crosses val="autoZero"/>
        <c:majorUnit val="10.0"/>
      </c:valAx>
    </c:plotArea>
    <c:dispBlanksAs val="gap"/>
  </c:chart>
  <c:txPr>
    <a:bodyPr/>
    <a:lstStyle/>
    <a:p>
      <a:pPr>
        <a:defRPr sz="1100">
          <a:solidFill>
            <a:srgbClr val="222A37"/>
          </a:solidFill>
          <a:latin typeface="Helvetica Neue"/>
        </a:defRPr>
      </a:pPr>
      <a:endParaRPr lang="en-US"/>
    </a:p>
  </c:tx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Opening: in 2017, eight people at Google wrote this paper. Nearly every large model today is built on it. Let's take it apart.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recipe is plain: standard WMT14 data, one machine with 8 P100s, Adam with 4000-step warmup, dropout 0.1, label smoothing 0.1. No tricks.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Results. The bars are EN-DE BLEU: base at 27.3 already beats all prior single models and ensembles, big at 28.4 sets the record. And the cost: base uses a seventh of GNMT's training compute. Faster AND better, not a trade-off.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Ablations tell you what matters: heads have a sweet spot, one head loses 0.9 and 32 heads also degrade; don't shrink dk; bigger models plus dropout are decisive; positional encoding choice is basically free.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bonuses. Generalization: with almost no tuning it wins at constituency parsing, even in the small-data regime. And interpretability: this head links 'making' to 'more difficult' 14 tokens away. Long-range dependencies are actually learned.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Conclusion: first attention-only transduction model, trains faster, double SOTA. Their own future work: other modalities, local attention, less sequential generation. All of it happened.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slide is my extension, not the paper's: BERT took the encoder, GPT took the decoder, ViT took it to vision, and today virtually every frontier model descends from it. Thanks, questions welcome.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problem first. RNNs compute position by position, so training can't parallelize; conv models parallelize but distant positions need many layers. Attention already worked well, but only as a sidekick on top of RNNs. The bold move here: make the sidekick the whole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claim in one line: attention only. Three numbers: 28.4 on EN-DE, over 2 BLEU above everything including ensembles; 41.8 single-model record on EN-FR; 3.5 days of training for the big model, and the base beats all published models after 12 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architecture: encoder left, decoder right, six layers each. Two kinds of parts only: multi-head attention and position-wise FFN, wrapped in residual + LayerNorm. The decoder adds a sub-layer attending to the encoder, and masks its self-attention. d_model is 512 everywhere.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core operator. Dot products of the query with all keys, softmax into weights, weighted sum of values. The sqrt(dk) scaling is the key detail: with large dims dot products grow, softmax saturates, gradients vanish. Two matmuls in total, extremely fast.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single head averages information away, so use 8 heads in 64-dim subspaces and concat. Same total cost, but different heads learn different relation patterns.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same mechanism appears three times: encoder positions watch each other, decoder positions watch only the prefix (via the mask), and the decoder queries the encoder. Clean reuse.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two remaining parts. The FFN acts per position, inner size 2048. Order comes from sinusoids added to embeddings, one wavelength per dimension in geometric progression: fixed offsets become linear functions, which helps relative positions and may extrapolate to longer sequences. Learned embeddings score the same.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Why bet on self-attention: constant sequential ops and O(1) path length, both better than RNNs. The n-squared term looks scary but sentence length n is usually smaller than dimension d, so it's cheaper per layer in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66928"/>
            <a:ext cx="78638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 spc="150">
                <a:solidFill>
                  <a:srgbClr val="8A8F9A"/>
                </a:solidFill>
                <a:latin typeface="Consolas"/>
                <a:ea typeface="Hiragino Sans GB"/>
              </a:rPr>
              <a:t>NIPS 2017 · GOOGLE BRAIN / GOOGLE RESEARCH · ARXIV:1706.03762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" y="1234440"/>
            <a:ext cx="7955279" cy="10058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1F2430"/>
                </a:solidFill>
                <a:latin typeface="Helvetica Neue"/>
                <a:ea typeface="Hiragino Sans GB"/>
              </a:rPr>
              <a:t>Attention Is All You Need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58368" y="2212848"/>
            <a:ext cx="2926080" cy="45720"/>
          </a:xfrm>
          <a:prstGeom prst="rect">
            <a:avLst/>
          </a:prstGeom>
          <a:gradFill rotWithShape="1">
            <a:gsLst>
              <a:gs pos="0">
                <a:srgbClr val="C2410C"/>
              </a:gs>
              <a:gs pos="100000">
                <a:srgbClr val="364FC7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487168"/>
            <a:ext cx="78638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0" i="0">
                <a:solidFill>
                  <a:srgbClr val="454B58"/>
                </a:solidFill>
                <a:latin typeface="Helvetica Neue"/>
                <a:ea typeface="Hiragino Sans GB"/>
              </a:rPr>
              <a:t>A guided tour of the Transformer, sequence transduction with attention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127248"/>
            <a:ext cx="78638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8A8F9A"/>
                </a:solidFill>
                <a:latin typeface="Helvetica Neue"/>
                <a:ea typeface="Hiragino Sans GB"/>
              </a:rPr>
              <a:t>Vaswani · Shazeer · Parmar · Uszkoreit · Jones · Gomez · Kaiser · Polosukhin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224528"/>
            <a:ext cx="78638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0" i="0">
                <a:solidFill>
                  <a:srgbClr val="C2410C"/>
                </a:solidFill>
                <a:latin typeface="Menlo"/>
                <a:ea typeface="Hiragino Sans GB"/>
              </a:rPr>
              <a:t>WMT14 · EN→DE 28.4 BLEU · EN→FR 41.8 BLEU · 8× P100 · 3.5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7955279" y="4759452"/>
            <a:ext cx="822960" cy="3657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759952" y="3954779"/>
            <a:ext cx="36576" cy="82296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05 ·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Training recipe: 8× P100, at most 3.5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188720"/>
            <a:ext cx="4023359" cy="34518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1353312"/>
            <a:ext cx="35661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>
                <a:solidFill>
                  <a:srgbClr val="C2410C"/>
                </a:solidFill>
                <a:latin typeface="Helvetica Neue"/>
                <a:ea typeface="Hiragino Sans GB"/>
              </a:rPr>
              <a:t>Data &amp; tokenization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3504" y="1792224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EN→DE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38528" y="1792224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WMT14, 4.5M sentence pairs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3504" y="2463165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EN→FR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38528" y="2463165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WMT14, 36M sentences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3504" y="3134106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Tokens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38528" y="3134106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BPE shared vocab 37K / word-piece 32K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504" y="3805047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Batch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38528" y="3805047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≈25K source + 25K target tokens per batch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754880" y="1188720"/>
            <a:ext cx="4023359" cy="34518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992624" y="1353312"/>
            <a:ext cx="3566159" cy="29260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>
                <a:solidFill>
                  <a:srgbClr val="C2410C"/>
                </a:solidFill>
                <a:latin typeface="Helvetica Neue"/>
                <a:ea typeface="Hiragino Sans GB"/>
              </a:rPr>
              <a:t>Hardware &amp; optimization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92624" y="1792224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Hardware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27648" y="1792224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one machine · 8× NVIDIA P100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92624" y="2463165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Schedule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27648" y="2463165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base 100K steps ≈ 12 h · big 300K steps ≈ 3.5 days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92624" y="3134106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Optimizer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27648" y="3134106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Adam, warmup 4000 steps then inverse-sqrt decay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92624" y="3805047"/>
            <a:ext cx="1234440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8A8F9A"/>
                </a:solidFill>
                <a:latin typeface="Helvetica Neue"/>
                <a:ea typeface="Hiragino Sans GB"/>
              </a:rPr>
              <a:t>Regularization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27648" y="3805047"/>
            <a:ext cx="2212847" cy="670941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1F2430"/>
                </a:solidFill>
                <a:latin typeface="Helvetica Neue"/>
                <a:ea typeface="Hiragino Sans GB"/>
              </a:rPr>
              <a:t>residual dropout 0.1 · label smoothing 0.1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06 ·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EN→DE: base beats all, big sets the record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11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65760" y="1188720"/>
          <a:ext cx="5215737" cy="3314699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760" y="4530852"/>
            <a:ext cx="5215737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950" b="0" i="0">
                <a:solidFill>
                  <a:srgbClr val="8A8F9A"/>
                </a:solidFill>
                <a:latin typeface="Helvetica Neue"/>
                <a:ea typeface="Hiragino Sans GB"/>
              </a:rPr>
              <a:t>WMT14 EN→DE test BLEU (paper Table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92977" y="1371600"/>
            <a:ext cx="278526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C2410C"/>
                </a:solidFill>
                <a:latin typeface="Helvetica Neue"/>
                <a:ea typeface="Hiragino Sans GB"/>
              </a:rPr>
              <a:t>AT WHAT COST?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92977" y="1682496"/>
            <a:ext cx="2785262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F2430"/>
                </a:solidFill>
                <a:latin typeface="Helvetica Neue"/>
                <a:ea typeface="Hiragino Sans GB"/>
              </a:rPr>
              <a:t>1/7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92977" y="2560320"/>
            <a:ext cx="2785262" cy="18288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Base needs ~1/7 of GNMT+RL's training compute (3.3 vs 23×10¹⁸ FLOPs) yet gains 2.7 BLEU; on EN→FR the big model hits 41.8 at a fraction of prior SOTA cost.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06 ·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Ablations: heads and dropout matter most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12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234440"/>
          <a:ext cx="3840478" cy="2688336"/>
        </p:xfrm>
        <a:graphic>
          <a:graphicData uri="http://schemas.openxmlformats.org/drawingml/2006/table">
            <a:tbl>
              <a:tblPr firstRow="0" bandRow="0">
                <a:tableStyleId>{2D5ABB26-0587-4C30-8999-92F81FD0307C}</a:tableStyleId>
              </a:tblPr>
              <a:tblGrid>
                <a:gridCol w="1920239"/>
                <a:gridCol w="1920239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Configuration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dev BLEU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base (8 heads, dk=64)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25.8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single head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24.9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32 heads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25.4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no dropout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24.6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learned pos. embedding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25.7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big (wider &amp; deeper)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solidFill>
                      <a:srgbClr val="FA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2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26.4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solidFill>
                      <a:srgbClr val="FAECE3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892040" y="1389888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93208" y="1307592"/>
            <a:ext cx="354787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F2430"/>
                </a:solidFill>
                <a:latin typeface="Helvetica Neue"/>
                <a:ea typeface="Hiragino Sans GB"/>
              </a:rPr>
              <a:t>Heads have a sweet spot: </a:t>
            </a:r>
            <a:r>
              <a:rPr sz="1300" b="0" i="0">
                <a:solidFill>
                  <a:srgbClr val="454B58"/>
                </a:solidFill>
                <a:latin typeface="Helvetica Neue"/>
                <a:ea typeface="Hiragino Sans GB"/>
              </a:rPr>
              <a:t>one head is 0.9 BLEU worse than best; 32 heads also degrade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2034032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93208" y="1951736"/>
            <a:ext cx="354787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F2430"/>
                </a:solidFill>
                <a:latin typeface="Helvetica Neue"/>
                <a:ea typeface="Hiragino Sans GB"/>
              </a:rPr>
              <a:t>Don't shrink dk: </a:t>
            </a:r>
            <a:r>
              <a:rPr sz="1300" b="0" i="0">
                <a:solidFill>
                  <a:srgbClr val="454B58"/>
                </a:solidFill>
                <a:latin typeface="Helvetica Neue"/>
                <a:ea typeface="Hiragino Sans GB"/>
              </a:rPr>
              <a:t>smaller key size hurts; compatibility is not trivial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92040" y="2678176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93208" y="2595880"/>
            <a:ext cx="354787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F2430"/>
                </a:solidFill>
                <a:latin typeface="Helvetica Neue"/>
                <a:ea typeface="Hiragino Sans GB"/>
              </a:rPr>
              <a:t>Bigger + dropout: </a:t>
            </a:r>
            <a:r>
              <a:rPr sz="1300" b="0" i="0">
                <a:solidFill>
                  <a:srgbClr val="454B58"/>
                </a:solidFill>
                <a:latin typeface="Helvetica Neue"/>
                <a:ea typeface="Hiragino Sans GB"/>
              </a:rPr>
              <a:t>bigger models win; removing dropout costs 1.2 BLEU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92040" y="3322320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93208" y="3240024"/>
            <a:ext cx="354787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F2430"/>
                </a:solidFill>
                <a:latin typeface="Helvetica Neue"/>
                <a:ea typeface="Hiragino Sans GB"/>
              </a:rPr>
              <a:t>PE choice is free: </a:t>
            </a:r>
            <a:r>
              <a:rPr sz="1300" b="0" i="0">
                <a:solidFill>
                  <a:srgbClr val="454B58"/>
                </a:solidFill>
                <a:latin typeface="Helvetica Neue"/>
                <a:ea typeface="Hiragino Sans GB"/>
              </a:rPr>
              <a:t>learned ≈ sinusoidal (25.7 vs 25.8)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06 ·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It parses too, and attention is readable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234440"/>
            <a:ext cx="8412480" cy="722376"/>
          </a:xfrm>
          <a:prstGeom prst="roundRect">
            <a:avLst>
              <a:gd name="adj" fmla="val 8000"/>
            </a:avLst>
          </a:prstGeom>
          <a:solidFill>
            <a:srgbClr val="FA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1292230"/>
            <a:ext cx="64008" cy="606795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85216" y="1234440"/>
            <a:ext cx="8010144" cy="72237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C2410C"/>
                </a:solidFill>
                <a:latin typeface="Helvetica Neue"/>
                <a:ea typeface="Hiragino Sans GB"/>
              </a:rPr>
              <a:t>F1 92.7  </a:t>
            </a:r>
            <a:r>
              <a:rPr sz="1250" b="0" i="0">
                <a:solidFill>
                  <a:srgbClr val="1F2430"/>
                </a:solidFill>
                <a:latin typeface="Helvetica Neue"/>
                <a:ea typeface="Hiragino Sans GB"/>
              </a:rPr>
              <a:t>English constituency parsing (WSJ): F1 91.3 with only 40K training sentences, beating BerkeleyParser; 92.7 semi-supervised, above all prior work except RNNG.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83673" y="2057400"/>
            <a:ext cx="4576652" cy="2244852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Attention head linking 'making' to 'more difficult' across the phrase" title="Attention head linking 'making' to 'more difficult' across the phr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401" y="2103120"/>
            <a:ext cx="4357196" cy="2153412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624286" y="2113887"/>
            <a:ext cx="217859" cy="904433"/>
          </a:xfrm>
          <a:prstGeom prst="roundRect">
            <a:avLst>
              <a:gd name="adj" fmla="val 8000"/>
            </a:avLst>
          </a:prstGeom>
          <a:noFill/>
          <a:ln w="22225">
            <a:solidFill>
              <a:srgbClr val="C2410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5347580" y="3352098"/>
            <a:ext cx="370361" cy="732160"/>
          </a:xfrm>
          <a:prstGeom prst="roundRect">
            <a:avLst>
              <a:gd name="adj" fmla="val 8000"/>
            </a:avLst>
          </a:prstGeom>
          <a:noFill/>
          <a:ln w="22225">
            <a:solidFill>
              <a:srgbClr val="C2410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4274820"/>
            <a:ext cx="768095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000" b="0" i="0">
                <a:solidFill>
                  <a:srgbClr val="8A8F9A"/>
                </a:solidFill>
                <a:latin typeface="Helvetica Neue"/>
                <a:ea typeface="Hiragino Sans GB"/>
              </a:rPr>
              <a:t>An encoder head in layer 5: “making” attends across the phrase to “more difficult” (paper Figure 3, original).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07 · 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The first attention-only transduction 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14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47088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15568" y="1764792"/>
            <a:ext cx="7114032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1F2430"/>
                </a:solidFill>
                <a:latin typeface="Helvetica Neue"/>
                <a:ea typeface="Hiragino Sans GB"/>
              </a:rPr>
              <a:t>Recurrence replaced: </a:t>
            </a:r>
            <a:r>
              <a:rPr sz="1600" b="0" i="0">
                <a:solidFill>
                  <a:srgbClr val="454B58"/>
                </a:solidFill>
                <a:latin typeface="Helvetica Neue"/>
                <a:ea typeface="Hiragino Sans GB"/>
              </a:rPr>
              <a:t>multi-head self-attention fully replaces the recurrent layers of encoder-decoder models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2686303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5568" y="2604007"/>
            <a:ext cx="7114032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1F2430"/>
                </a:solidFill>
                <a:latin typeface="Helvetica Neue"/>
                <a:ea typeface="Hiragino Sans GB"/>
              </a:rPr>
              <a:t>Faster + SOTA: </a:t>
            </a:r>
            <a:r>
              <a:rPr sz="1600" b="0" i="0">
                <a:solidFill>
                  <a:srgbClr val="454B58"/>
                </a:solidFill>
                <a:latin typeface="Helvetica Neue"/>
                <a:ea typeface="Hiragino Sans GB"/>
              </a:rPr>
              <a:t>trains much faster than recurrent/conv architectures; new records on EN→DE and EN→FR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3525519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15568" y="3443224"/>
            <a:ext cx="7114032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1F2430"/>
                </a:solidFill>
                <a:latin typeface="Helvetica Neue"/>
                <a:ea typeface="Hiragino Sans GB"/>
              </a:rPr>
              <a:t>Next (their words): </a:t>
            </a:r>
            <a:r>
              <a:rPr sz="1600" b="0" i="0">
                <a:solidFill>
                  <a:srgbClr val="454B58"/>
                </a:solidFill>
                <a:latin typeface="Helvetica Neue"/>
                <a:ea typeface="Hiragino Sans GB"/>
              </a:rPr>
              <a:t>extend to images, audio, video; local restricted attention; less sequential generation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4041648"/>
            <a:ext cx="7315200" cy="10972"/>
          </a:xfrm>
          <a:prstGeom prst="rect">
            <a:avLst/>
          </a:prstGeom>
          <a:solidFill>
            <a:srgbClr val="E3E0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169663"/>
            <a:ext cx="73152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 i="0">
                <a:solidFill>
                  <a:srgbClr val="8A8F9A"/>
                </a:solidFill>
                <a:latin typeface="Helvetica Neue"/>
                <a:ea typeface="Hiragino Sans GB"/>
              </a:rPr>
              <a:t>Code released at tensorflow/tensor2tensor.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BEYOND THE PAPER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It went on to change everything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15</a:t>
            </a:r>
          </a:p>
        </p:txBody>
      </p:sp>
      <p:sp>
        <p:nvSpPr>
          <p:cNvPr id="8" name="Rectangle 7"/>
          <p:cNvSpPr/>
          <p:nvPr/>
        </p:nvSpPr>
        <p:spPr>
          <a:xfrm>
            <a:off x="960120" y="2000707"/>
            <a:ext cx="7223759" cy="21945"/>
          </a:xfrm>
          <a:prstGeom prst="rect">
            <a:avLst/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877824" y="192938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" y="2176272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C2410C"/>
                </a:solidFill>
                <a:latin typeface="Helvetica Neue"/>
                <a:ea typeface="Hiragino Sans GB"/>
              </a:rPr>
              <a:t>2017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" y="246888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1F2430"/>
                </a:solidFill>
                <a:latin typeface="Helvetica Neue"/>
                <a:ea typeface="Hiragino Sans GB"/>
              </a:rPr>
              <a:t>Transformer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" y="2724912"/>
            <a:ext cx="201168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472"/>
                </a:solidFill>
                <a:latin typeface="Helvetica Neue"/>
                <a:ea typeface="Hiragino Sans GB"/>
              </a:rPr>
              <a:t>this paper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683764" y="192938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851660" y="2176272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AA0AE"/>
                </a:solidFill>
                <a:latin typeface="Helvetica Neue"/>
                <a:ea typeface="Hiragino Sans GB"/>
              </a:rPr>
              <a:t>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1660" y="246888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1F2430"/>
                </a:solidFill>
                <a:latin typeface="Helvetica Neue"/>
                <a:ea typeface="Hiragino Sans GB"/>
              </a:rPr>
              <a:t>BERT / GPT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60220" y="2724912"/>
            <a:ext cx="201168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472"/>
                </a:solidFill>
                <a:latin typeface="Helvetica Neue"/>
                <a:ea typeface="Hiragino Sans GB"/>
              </a:rPr>
              <a:t>encoder and decoder split up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89704" y="192938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0" y="2176272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AA0AE"/>
                </a:solidFill>
                <a:latin typeface="Helvetica Neue"/>
                <a:ea typeface="Hiragino Sans GB"/>
              </a:rPr>
              <a:t>2020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0" y="246888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1F2430"/>
                </a:solidFill>
                <a:latin typeface="Helvetica Neue"/>
                <a:ea typeface="Hiragino Sans GB"/>
              </a:rPr>
              <a:t>GPT-3 / ViT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66160" y="2724912"/>
            <a:ext cx="201168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472"/>
                </a:solidFill>
                <a:latin typeface="Helvetica Neue"/>
                <a:ea typeface="Hiragino Sans GB"/>
              </a:rPr>
              <a:t>scale, and vision too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95643" y="192938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63539" y="2176272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AA0AE"/>
                </a:solidFill>
                <a:latin typeface="Helvetica Neue"/>
                <a:ea typeface="Hiragino Sans GB"/>
              </a:rPr>
              <a:t>2022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63539" y="246888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1F2430"/>
                </a:solidFill>
                <a:latin typeface="Helvetica Neue"/>
                <a:ea typeface="Hiragino Sans GB"/>
              </a:rPr>
              <a:t>ChatGPT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2099" y="2724912"/>
            <a:ext cx="201168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472"/>
                </a:solidFill>
                <a:latin typeface="Helvetica Neue"/>
                <a:ea typeface="Hiragino Sans GB"/>
              </a:rPr>
              <a:t>chat for everyone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101583" y="192938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269479" y="2176272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AA0AE"/>
                </a:solidFill>
                <a:latin typeface="Helvetica Neue"/>
                <a:ea typeface="Hiragino Sans GB"/>
              </a:rPr>
              <a:t>today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69479" y="246888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1F2430"/>
                </a:solidFill>
                <a:latin typeface="Helvetica Neue"/>
                <a:ea typeface="Hiragino Sans GB"/>
              </a:rPr>
              <a:t>frontier models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2724912"/>
            <a:ext cx="201168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472"/>
                </a:solidFill>
                <a:latin typeface="Helvetica Neue"/>
                <a:ea typeface="Hiragino Sans GB"/>
              </a:rPr>
              <a:t>the LLM backbone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3749039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0" i="0">
                <a:solidFill>
                  <a:srgbClr val="8A8F9A"/>
                </a:solidFill>
                <a:latin typeface="Helvetica Neue"/>
                <a:ea typeface="Hiragino Sans GB"/>
              </a:rPr>
              <a:t>Presenter's extension. Not part of the paper.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4114800"/>
            <a:ext cx="768096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C2410C"/>
                </a:solidFill>
                <a:latin typeface="Helvetica Neue"/>
                <a:ea typeface="Hiragino Sans GB"/>
              </a:rPr>
              <a:t>Thanks · Q&amp;A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01 ·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Sequential computation caps RNNs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826763"/>
            <a:ext cx="8046720" cy="722376"/>
          </a:xfrm>
          <a:prstGeom prst="roundRect">
            <a:avLst>
              <a:gd name="adj" fmla="val 8000"/>
            </a:avLst>
          </a:prstGeom>
          <a:solidFill>
            <a:srgbClr val="FA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3884554"/>
            <a:ext cx="64008" cy="606795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" y="3826763"/>
            <a:ext cx="7644384" cy="72237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C2410C"/>
                </a:solidFill>
                <a:latin typeface="Helvetica Neue"/>
                <a:ea typeface="Hiragino Sans GB"/>
              </a:rPr>
              <a:t>The move  </a:t>
            </a:r>
            <a:r>
              <a:rPr sz="1250" b="0" i="0">
                <a:solidFill>
                  <a:srgbClr val="1F2430"/>
                </a:solidFill>
                <a:latin typeface="Helvetica Neue"/>
                <a:ea typeface="Hiragino Sans GB"/>
              </a:rPr>
              <a:t>The Transformer drops recurrence and convolution entirely: any two positions connect in a constant number of steps.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1250441"/>
            <a:ext cx="2560319" cy="2148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" y="1250441"/>
            <a:ext cx="73152" cy="2148840"/>
          </a:xfrm>
          <a:prstGeom prst="rect">
            <a:avLst/>
          </a:prstGeom>
          <a:solidFill>
            <a:srgbClr val="364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5216" y="1433321"/>
            <a:ext cx="2157983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364FC7"/>
                </a:solidFill>
                <a:latin typeface="Helvetica Neue"/>
                <a:ea typeface="Hiragino Sans GB"/>
              </a:rPr>
              <a:t>Serial by position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" y="1817369"/>
            <a:ext cx="2157983" cy="1417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454B58"/>
                </a:solidFill>
                <a:latin typeface="Helvetica Neue"/>
                <a:ea typeface="Hiragino Sans GB"/>
              </a:rPr>
              <a:t>h(t) depends on h(t−1): no parallelism within a training example, long sequences stall.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91839" y="1250441"/>
            <a:ext cx="2560319" cy="2148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291839" y="1250441"/>
            <a:ext cx="73152" cy="2148840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11295" y="1433321"/>
            <a:ext cx="2157983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C2410C"/>
                </a:solidFill>
                <a:latin typeface="Helvetica Neue"/>
                <a:ea typeface="Hiragino Sans GB"/>
              </a:rPr>
              <a:t>Distance hurts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11295" y="1817369"/>
            <a:ext cx="2157983" cy="1417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454B58"/>
                </a:solidFill>
                <a:latin typeface="Helvetica Neue"/>
                <a:ea typeface="Hiragino Sans GB"/>
              </a:rPr>
              <a:t>In ConvS2S / ByteNet the ops linking two positions grow linearly or log with distance.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19" y="1250441"/>
            <a:ext cx="2560319" cy="2148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19" y="1250441"/>
            <a:ext cx="73152" cy="2148840"/>
          </a:xfrm>
          <a:prstGeom prst="rect">
            <a:avLst/>
          </a:prstGeom>
          <a:solidFill>
            <a:srgbClr val="0B72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37375" y="1433321"/>
            <a:ext cx="2157983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550" b="1" i="0">
                <a:solidFill>
                  <a:srgbClr val="0B7285"/>
                </a:solidFill>
                <a:latin typeface="Helvetica Neue"/>
                <a:ea typeface="Hiragino Sans GB"/>
              </a:rPr>
              <a:t>Attention as sidekick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37375" y="1817369"/>
            <a:ext cx="2157983" cy="1417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454B58"/>
                </a:solidFill>
                <a:latin typeface="Helvetica Neue"/>
                <a:ea typeface="Hiragino Sans GB"/>
              </a:rPr>
              <a:t>Attention already worked, but almost always on top of an RNN. The bottleneck stayed.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02 · CLAIM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Attention only: faster, and better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45920"/>
            <a:ext cx="786384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0" i="0">
                <a:solidFill>
                  <a:srgbClr val="454B58"/>
                </a:solidFill>
                <a:latin typeface="Helvetica Neue"/>
                <a:ea typeface="Hiragino Sans GB"/>
              </a:rPr>
              <a:t>The first sequence transduction model built entirely on attention. Far more parallel training, and higher translation quality.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697480"/>
            <a:ext cx="237744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F2430"/>
                </a:solidFill>
                <a:latin typeface="Helvetica Neue"/>
                <a:ea typeface="Hiragino Sans GB"/>
              </a:rPr>
              <a:t>28.4</a:t>
            </a:r>
            <a:r>
              <a:rPr sz="1428" b="1" i="0">
                <a:solidFill>
                  <a:srgbClr val="C2410C"/>
                </a:solidFill>
                <a:latin typeface="Helvetica Neue"/>
                <a:ea typeface="Hiragino Sans GB"/>
              </a:rPr>
              <a:t> BLEU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300984"/>
            <a:ext cx="23774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WMT14 EN→DE, beats all prior models and ensembles by 2+ BLEU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697480"/>
            <a:ext cx="237744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F2430"/>
                </a:solidFill>
                <a:latin typeface="Helvetica Neue"/>
                <a:ea typeface="Hiragino Sans GB"/>
              </a:rPr>
              <a:t>41.8</a:t>
            </a:r>
            <a:r>
              <a:rPr sz="1428" b="1" i="0">
                <a:solidFill>
                  <a:srgbClr val="C2410C"/>
                </a:solidFill>
                <a:latin typeface="Helvetica Neue"/>
                <a:ea typeface="Hiragino Sans GB"/>
              </a:rPr>
              <a:t> BLEU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3300984"/>
            <a:ext cx="23774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WMT14 EN→FR, new single-model state of the art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0" y="2752344"/>
            <a:ext cx="12801" cy="82296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26480" y="2697480"/>
            <a:ext cx="237744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1F2430"/>
                </a:solidFill>
                <a:latin typeface="Helvetica Neue"/>
                <a:ea typeface="Hiragino Sans GB"/>
              </a:rPr>
              <a:t>3.5</a:t>
            </a:r>
            <a:r>
              <a:rPr sz="1428" b="1" i="0">
                <a:solidFill>
                  <a:srgbClr val="C2410C"/>
                </a:solidFill>
                <a:latin typeface="Helvetica Neue"/>
                <a:ea typeface="Hiragino Sans GB"/>
              </a:rPr>
              <a:t> days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3300984"/>
            <a:ext cx="237744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on 8× P100 for the big model; base tops all published EN→DE models in 12 hours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2752344"/>
            <a:ext cx="12801" cy="82296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03 ·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Six encoder + six decoder layers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4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2920" y="1115568"/>
            <a:ext cx="3749039" cy="328726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Transformer model architecture, paper Figure 1" title="Transformer model architecture, paper Fig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541" y="1170432"/>
            <a:ext cx="2167796" cy="31592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0080" y="4421124"/>
            <a:ext cx="347471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950" b="0" i="0">
                <a:solidFill>
                  <a:srgbClr val="8A8F9A"/>
                </a:solidFill>
                <a:latin typeface="Helvetica Neue"/>
                <a:ea typeface="Hiragino Sans GB"/>
              </a:rPr>
              <a:t>Paper Figure 1 (original)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46320" y="1389888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47488" y="1307592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Encoder ×6: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each layer = multi-head self-attention + position-wise feed-forward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46320" y="2153919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47488" y="2071623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Decoder ×6: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adds encoder-decoder attention; self-attention is masked to the generated prefix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46320" y="3117088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47488" y="3034792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Residual + LayerNorm: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every sub-layer is LayerNorm(x + Sublayer(x)); d_model = 512 throughout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6320" y="4080256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47488" y="3997960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Output: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linear layer + softmax over the vocabulary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03 ·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One matmul computes all attention weights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" y="1115568"/>
            <a:ext cx="3383279" cy="32689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caled dot-product attention diagram, paper Figure 2 left" title="Scaled dot-product attention diagram, paper Figure 2 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342" y="1143000"/>
            <a:ext cx="1604194" cy="32324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0080" y="4402836"/>
            <a:ext cx="347471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950" b="0" i="0">
                <a:solidFill>
                  <a:srgbClr val="8A8F9A"/>
                </a:solidFill>
                <a:latin typeface="Helvetica Neue"/>
                <a:ea typeface="Hiragino Sans GB"/>
              </a:rPr>
              <a:t>Paper Figure 2, left</a:t>
            </a:r>
          </a:p>
        </p:txBody>
      </p:sp>
      <p:pic>
        <p:nvPicPr>
          <p:cNvPr id="11" name="Picture 10" descr="Attention(Q,K,V) = softmax(QK^T / sqrt(dk)) V" title="Attention(Q,K,V) = softmax(QK^T / sqrt(dk)) V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316848"/>
            <a:ext cx="3566159" cy="40211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846320" y="2212847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47488" y="2130551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Q·K sets weights: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dot products of a query with all keys, softmaxed into weights over values 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3121151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47488" y="3038855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Divide by √dk: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large dims push softmax into tiny-gradient regions; scaling undoes 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46320" y="3830319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47488" y="3748023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Fast and lean: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the whole sequence is packed into matrices, one highly-optimized matmul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03 ·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Multi-head: 8 parallel subspaces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" y="1115568"/>
            <a:ext cx="3566159" cy="32689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Multi-head attention diagram, paper Figure 2 right" title="Multi-head attention diagram, paper Figure 2 righ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16" y="1143000"/>
            <a:ext cx="2977846" cy="32324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0080" y="4402836"/>
            <a:ext cx="347471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950" b="0" i="0">
                <a:solidFill>
                  <a:srgbClr val="8A8F9A"/>
                </a:solidFill>
                <a:latin typeface="Helvetica Neue"/>
                <a:ea typeface="Hiragino Sans GB"/>
              </a:rPr>
              <a:t>Paper Figure 2, right</a:t>
            </a:r>
          </a:p>
        </p:txBody>
      </p:sp>
      <p:pic>
        <p:nvPicPr>
          <p:cNvPr id="11" name="Picture 10" descr="MultiHead(Q,K,V)=Concat(head_1..head_h) W^O; head_i=Attention(QW_i^Q, KW_i^K, VW_i^V)" title="MultiHead(Q,K,V)=Concat(head_1..head_h) W^O; head_i=Attention(QW_i^Q, KW_i^K, VW_i^V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236020"/>
            <a:ext cx="3474719" cy="67349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846320" y="2304288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47488" y="2221992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h = 8 heads: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project Q, K, V eight times, attend in parallel, concat and project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3013456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47488" y="2931160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dk = dv = 64 per head: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dims shrink per head, total cost ≈ single-head full dimension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46320" y="3722624"/>
            <a:ext cx="82296" cy="82296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47488" y="3640328"/>
            <a:ext cx="3639311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F2430"/>
                </a:solidFill>
                <a:latin typeface="Helvetica Neue"/>
                <a:ea typeface="Hiragino Sans GB"/>
              </a:rPr>
              <a:t>Why heads at all: </a:t>
            </a:r>
            <a:r>
              <a:rPr sz="1400" b="0" i="0">
                <a:solidFill>
                  <a:srgbClr val="454B58"/>
                </a:solidFill>
                <a:latin typeface="Helvetica Neue"/>
                <a:ea typeface="Hiragino Sans GB"/>
              </a:rPr>
              <a:t>one head averages information away; heads watch different subspaces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03 ·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One mechanism, used in three places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7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748790"/>
            <a:ext cx="2560319" cy="23317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en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4" y="2023110"/>
            <a:ext cx="365760" cy="3657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97280" y="1968246"/>
            <a:ext cx="1664207" cy="51206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>
                <a:solidFill>
                  <a:srgbClr val="364FC7"/>
                </a:solidFill>
                <a:latin typeface="Helvetica Neue"/>
                <a:ea typeface="Hiragino Sans GB"/>
              </a:rPr>
              <a:t>Encoder self-attention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504" y="2663190"/>
            <a:ext cx="2084831" cy="123443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Q, K, V all come from the previous encoder layer. Every position sees the whole sentence.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91839" y="1748790"/>
            <a:ext cx="2560319" cy="23317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mas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583" y="2023110"/>
            <a:ext cx="365760" cy="36576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23359" y="1968246"/>
            <a:ext cx="1664207" cy="51206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>
                <a:solidFill>
                  <a:srgbClr val="C2410C"/>
                </a:solidFill>
                <a:latin typeface="Helvetica Neue"/>
                <a:ea typeface="Hiragino Sans GB"/>
              </a:rPr>
              <a:t>Masked decoder self-attention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9583" y="2663190"/>
            <a:ext cx="2084831" cy="123443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Positions see only the prefix; illegal links get −∞ before softmax, keeping it auto-regressive.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19" y="1748790"/>
            <a:ext cx="2560319" cy="23317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brid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663" y="2023110"/>
            <a:ext cx="365760" cy="36576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949439" y="1968246"/>
            <a:ext cx="1664207" cy="51206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>
                <a:solidFill>
                  <a:srgbClr val="0B7285"/>
                </a:solidFill>
                <a:latin typeface="Helvetica Neue"/>
                <a:ea typeface="Hiragino Sans GB"/>
              </a:rPr>
              <a:t>Encoder-decoder attention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55663" y="2663190"/>
            <a:ext cx="2084831" cy="123443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454B58"/>
                </a:solidFill>
                <a:latin typeface="Helvetica Neue"/>
                <a:ea typeface="Hiragino Sans GB"/>
              </a:rPr>
              <a:t>Q from the decoder, K and V from the encoder. Every decoding step queries the full input.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03 ·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The rest: FFN and positional encoding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8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234440"/>
            <a:ext cx="841248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85216" y="1344168"/>
            <a:ext cx="26517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C2410C"/>
                </a:solidFill>
                <a:latin typeface="Helvetica Neue"/>
                <a:ea typeface="Hiragino Sans GB"/>
              </a:rPr>
              <a:t>Position-wise feed-forward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1618488"/>
            <a:ext cx="4206240" cy="438912"/>
          </a:xfrm>
          <a:prstGeom prst="rect">
            <a:avLst/>
          </a:prstGeom>
          <a:noFill/>
          <a:ln/>
        </p:spPr>
        <p:txBody>
          <a:bodyPr wrap="square" anchor="ctr" lIns="18288" rIns="18288" tIns="18288" bIns="18288">
            <a:spAutoFit/>
          </a:bodyPr>
          <a:lstStyle/>
          <a:p>
            <a:pPr algn="l"/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F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F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N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(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x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)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=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m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a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x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(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0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,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 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x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W</a:t>
            </a:r>
            <a:r>
              <a:rPr sz="930" b="0" i="0" baseline="-22000">
                <a:solidFill>
                  <a:srgbClr val="1F2430"/>
                </a:solidFill>
                <a:latin typeface="STIX Two Math"/>
                <a:ea typeface="Hiragino Sans GB"/>
              </a:rPr>
              <a:t>1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+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b</a:t>
            </a:r>
            <a:r>
              <a:rPr sz="930" b="0" i="0" baseline="-22000">
                <a:solidFill>
                  <a:srgbClr val="1F2430"/>
                </a:solidFill>
                <a:latin typeface="STIX Two Math"/>
                <a:ea typeface="Hiragino Sans GB"/>
              </a:rPr>
              <a:t>1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)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 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W</a:t>
            </a:r>
            <a:r>
              <a:rPr sz="930" b="0" i="0" baseline="-22000">
                <a:solidFill>
                  <a:srgbClr val="1F2430"/>
                </a:solidFill>
                <a:latin typeface="STIX Two Math"/>
                <a:ea typeface="Hiragino Sans GB"/>
              </a:rPr>
              <a:t>2</a:t>
            </a:r>
            <a:r>
              <a:rPr sz="1500" b="0" i="0">
                <a:solidFill>
                  <a:srgbClr val="1F2430"/>
                </a:solidFill>
                <a:latin typeface="STIX Two Math"/>
                <a:ea typeface="Hiragino Sans GB"/>
              </a:rPr>
              <a:t>+</a:t>
            </a:r>
            <a:r>
              <a:rPr sz="1500" b="0" i="1">
                <a:solidFill>
                  <a:srgbClr val="1F2430"/>
                </a:solidFill>
                <a:latin typeface="STIX Two Math"/>
                <a:ea typeface="Hiragino Sans GB"/>
              </a:rPr>
              <a:t>b</a:t>
            </a:r>
            <a:r>
              <a:rPr sz="930" b="0" i="0" baseline="-22000">
                <a:solidFill>
                  <a:srgbClr val="1F2430"/>
                </a:solidFill>
                <a:latin typeface="STIX Two Math"/>
                <a:ea typeface="Hiragino Sans GB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1325880"/>
            <a:ext cx="3520439" cy="73152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0" i="0">
                <a:solidFill>
                  <a:srgbClr val="454B58"/>
                </a:solidFill>
                <a:latin typeface="Helvetica Neue"/>
                <a:ea typeface="Hiragino Sans GB"/>
              </a:rPr>
              <a:t>Each position passes through the same two-layer net independently; inner size d_ff = 2048.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2331720"/>
            <a:ext cx="8412480" cy="221741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3E0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5216" y="2441448"/>
            <a:ext cx="3108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C2410C"/>
                </a:solidFill>
                <a:latin typeface="Helvetica Neue"/>
                <a:ea typeface="Hiragino Sans GB"/>
              </a:rPr>
              <a:t>Sinusoidal positional encoding</a:t>
            </a:r>
          </a:p>
        </p:txBody>
      </p:sp>
      <p:pic>
        <p:nvPicPr>
          <p:cNvPr id="14" name="Picture 13" descr="PE(pos,2i)=sin(pos/10000^(2i/dmodel)); PE(pos,2i+1)=cos(...)" title="PE(pos,2i)=sin(pos/10000^(2i/dmodel)); PE(pos,2i+1)=cos(...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216" y="2834809"/>
            <a:ext cx="3017520" cy="58487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85216" y="3630168"/>
            <a:ext cx="3063240" cy="781811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0" i="0">
                <a:solidFill>
                  <a:srgbClr val="454B58"/>
                </a:solidFill>
                <a:latin typeface="Helvetica Neue"/>
                <a:ea typeface="Hiragino Sans GB"/>
              </a:rPr>
              <a:t>Order comes from sinusoids added to the embeddings, one wavelength per dimension (right). Fixed offsets are linear maps; learned embeddings do equally well.</a:t>
            </a:r>
          </a:p>
        </p:txBody>
      </p:sp>
      <p:pic>
        <p:nvPicPr>
          <p:cNvPr id="16" name="Picture 15" descr="Sinusoids of different wavelengths per dimension" title="Sinusoids of different wavelengths per dimens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2685207"/>
            <a:ext cx="4663440" cy="16567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B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81381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7CC2"/>
                </a:solidFill>
                <a:latin typeface="Helvetica Neue"/>
                <a:ea typeface="Hiragino Sans GB"/>
              </a:rPr>
              <a:t>04 · WHY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493776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1F2430"/>
                </a:solidFill>
                <a:latin typeface="Avenir Next"/>
                <a:ea typeface="Hiragino Sans GB"/>
              </a:rPr>
              <a:t>Why self-attention: the shortest paths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7" y="1060704"/>
            <a:ext cx="1005840" cy="41148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482346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5A6472"/>
                </a:solidFill>
                <a:latin typeface="Helvetica Neue"/>
                <a:ea typeface="Hiragino Sans GB"/>
              </a:rPr>
              <a:t>Attention Is All You Need · NIPS 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4823460"/>
            <a:ext cx="54864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5A6472"/>
                </a:solidFill>
                <a:latin typeface="Helvetica Neue"/>
                <a:ea typeface="Hiragino Sans GB"/>
              </a:rPr>
              <a:t>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826763"/>
            <a:ext cx="8046720" cy="722376"/>
          </a:xfrm>
          <a:prstGeom prst="roundRect">
            <a:avLst>
              <a:gd name="adj" fmla="val 8000"/>
            </a:avLst>
          </a:prstGeom>
          <a:solidFill>
            <a:srgbClr val="FA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3884554"/>
            <a:ext cx="64008" cy="606795"/>
          </a:xfrm>
          <a:prstGeom prst="rect">
            <a:avLst/>
          </a:prstGeom>
          <a:solidFill>
            <a:srgbClr val="C241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" y="3826763"/>
            <a:ext cx="7644384" cy="72237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C2410C"/>
                </a:solidFill>
                <a:latin typeface="Helvetica Neue"/>
                <a:ea typeface="Hiragino Sans GB"/>
              </a:rPr>
              <a:t>Takeaway  </a:t>
            </a:r>
            <a:r>
              <a:rPr sz="1250" b="0" i="0">
                <a:solidFill>
                  <a:srgbClr val="1F2430"/>
                </a:solidFill>
                <a:latin typeface="Helvetica Neue"/>
                <a:ea typeface="Hiragino Sans GB"/>
              </a:rPr>
              <a:t>Any two positions connect in one step (O(1) path) with constant sequential ops; and since sentence representations usually have n &lt; d, self-attention is cheaper per layer too.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14400" y="1417320"/>
          <a:ext cx="7315200" cy="1901952"/>
        </p:xfrm>
        <a:graphic>
          <a:graphicData uri="http://schemas.openxmlformats.org/drawingml/2006/table">
            <a:tbl>
              <a:tblPr firstRow="0" bandRow="0">
                <a:tableStyleId>{2D5ABB26-0587-4C30-8999-92F81FD0307C}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475488">
                <a:tc>
                  <a:txBody>
                    <a:bodyPr/>
                    <a:lstStyle/>
                    <a:p>
                      <a:pPr algn="l"/>
                      <a:r>
                        <a:rPr sz="14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Layer type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Complexity / layer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Sequential ops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1F2430"/>
                          </a:solidFill>
                          <a:latin typeface="Helvetica Neue"/>
                          <a:ea typeface="Hiragino Sans GB"/>
                        </a:rPr>
                        <a:t>Max path length</a:t>
                      </a:r>
                    </a:p>
                  </a:txBody>
                  <a:tcPr marL="88900" marR="88900" marT="25400" marB="25400" anchor="ctr">
                    <a:lnT w="17780" cap="flat" cmpd="sng" algn="ctr">
                      <a:solidFill>
                        <a:srgbClr val="1F2430"/>
                      </a:solidFill>
                    </a:lnT>
                    <a:lnB w="10160" cap="flat" cmpd="sng" algn="ctr">
                      <a:solidFill>
                        <a:srgbClr val="5A6472"/>
                      </a:solidFill>
                    </a:lnB>
                    <a:noFill/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sz="14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Self-attention</a:t>
                      </a:r>
                    </a:p>
                  </a:txBody>
                  <a:tcPr marL="88900" marR="88900" marT="25400" marB="25400" anchor="ctr">
                    <a:solidFill>
                      <a:srgbClr val="FA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O(n² · d)</a:t>
                      </a:r>
                    </a:p>
                  </a:txBody>
                  <a:tcPr marL="88900" marR="88900" marT="25400" marB="25400" anchor="ctr">
                    <a:solidFill>
                      <a:srgbClr val="FA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O(1)</a:t>
                      </a:r>
                    </a:p>
                  </a:txBody>
                  <a:tcPr marL="88900" marR="88900" marT="25400" marB="25400" anchor="ctr">
                    <a:solidFill>
                      <a:srgbClr val="FA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1" i="0">
                          <a:solidFill>
                            <a:srgbClr val="C2410C"/>
                          </a:solidFill>
                          <a:latin typeface="Helvetica Neue"/>
                          <a:ea typeface="Hiragino Sans GB"/>
                        </a:rPr>
                        <a:t>O(1)</a:t>
                      </a:r>
                    </a:p>
                  </a:txBody>
                  <a:tcPr marL="88900" marR="88900" marT="25400" marB="25400" anchor="ctr">
                    <a:solidFill>
                      <a:srgbClr val="FAECE3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Recurrent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O(n · d²)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O(n)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O(n)</a:t>
                      </a:r>
                    </a:p>
                  </a:txBody>
                  <a:tcPr marL="88900" marR="88900" marT="25400" marB="25400" anchor="ctr">
                    <a:noFill/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Convolutional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O(k · n · d²)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O(1)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>
                          <a:solidFill>
                            <a:srgbClr val="454B58"/>
                          </a:solidFill>
                          <a:latin typeface="Helvetica Neue"/>
                          <a:ea typeface="Hiragino Sans GB"/>
                        </a:rPr>
                        <a:t>O(log_k n)</a:t>
                      </a:r>
                    </a:p>
                  </a:txBody>
                  <a:tcPr marL="88900" marR="88900" marT="25400" marB="25400" anchor="ctr">
                    <a:lnB w="17780" cap="flat" cmpd="sng" algn="ctr">
                      <a:solidFill>
                        <a:srgbClr val="1F243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