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Good morning, members of the committee. This is a sample thesis defense, using a real classic to show how a defense is put together: Claude Shannon's master's thesis, A Symbolic Analysis of Relay and Switching Circuits, submitted to MIT's Department of Electrical Engineering in 1937. I am not Shannon; the presenter field just says Sample. The drawing on the right is a real circuit from the paper, and the dimension line above it gives not a length but its algebra. That is exactly what this thesis is about.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First, the record. The thesis was submitted through the Department of Electrical Engineering on August 10, 1937, and the Master of Science was awarded in 1940, under the supervision of Professor F. L. Hitchcock. A condensed version appeared in 1938 in the Transactions of the American Institute of Electrical Engineers. On the left is the drawing index for this defense: every page that follows is a numbered sheet, with the sheet number in the title block at bottom right.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Some background. Relay networks like these ran automatic telephone exchanges and industrial motor controls. The thesis opens with two problems. Analysis: given a circuit, find its behavior. The only way was to list every switch state and trace the chain of operations, which Shannon calls very tedious and open to frequent error. Synthesis: given the requirements, design the circuit. That meant cut and try, meeting one requirement and then adding the next, and the result was seldom the simplest and often hid sneak circuits. The detail on the left is a reminder: one coil drives both make and break contacts, and a contact has only two states, closed or open. That is the physical basis for all the algebra that follows.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 the thesis comes down to one question: can a switching circuit be written as equations and handled like an algebra problem? It breaks into three parts. Analysis: go from the circuit to equations. Synthesis: go from the requirements to equations, then draw the circuit straight from them. And simplification: find the circuit with the fewest contacts, and derive as many equivalent circuits as you like. Under each one is the sheet that answers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is the related work in order. The algebra was already there: Boole's Laws of Thought in 1854. In 1886 Peirce suggested in a letter that switching circuits could carry out logic. Shannon set his own circuit postulates beside Huntington's 1933 postulates for Boolean algebra to show they are equivalent. In the same years, Akira Nakashima at NEC in Japan published a series of papers on switching theory from about 1934, and Victor Shestakov in the Soviet Union proposed a similar idea in 1935 but did not publish it until 1941. Neither appears in the references of Shannon's 1938 paper. What sets Shannon apart is that he delivered a complete, workable calculus that engineers could design with directly.</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heart of the method. Shannon gives every contact a variable, its hindrance: 0 means closed, 1 means open. Put two contacts in series and the path is open if either one is open, so 1 plus 0 is 1: series is addition. Put them in parallel and the path is closed if either one is closed, so 0 times 1 is 0: parallel is multiplication. A break contact is written X prime, always the opposite of X. Look at the dimension line above each drawing: it measures not a length but the algebra of that circuit.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postulates come in pairs: swap 0 and 1, and swap times and plus, in column a and you get column b. Shannon stresses how much this matters: every theorem comes with a dual theorem, so proving one proves two. On the right is Table I from the paper. Read 0 as false and 1 as true, and series becomes OR, parallel becomes AND. The circuit calculus is an exact match for the propositional calculus, so every ready-made theorem of logic can be used directly to simplify circuits.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classic simplification example in the paper, done in four steps. We start from the hindrance function of the Figure 5 circuit. Step one uses Theorem 17b: when a variable is added to a function containing it, that variable can be set to 0 inside the function. Applied to W, W prime becomes 1. Step two applies the same theorem to X and then Y; since 1 plus anything is 1 and 1 times anything is itself, the whole bracket drops out. Step three multiplies out with the distributive law, and step four uses Z times Z prime equals 0, leaving W plus X plus Y plus Z S prime V. To be safe, I used Shannon's own method of proof, perfect induction, and checked all 64 combinations of the six switches: the first and last expressions agree every time.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Draw the result of that derivation back as a circuit and you get this sheet. On the left, Figure 5: 13 contacts, nested three deep. On the right, Figure 6: just 6. The dimension line over each drawing is its own hindrance function. In the paper every letter stands for one contact, so counting letters counts contacts. The behavior is exactly the same. That is the value of algebraic simplification: pencil-and-paper work replaces rewiring a bench one lead at a time.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Section V shows the method on five examples, and it answers the synthesis part of the research question: write the requirements as an equation, then draw the circuit directly. The selective circuit must operate U when exactly one, three or four of four relays operate. With a symmetric function that is one line: U equals S sub 1, 3, 4. Written as the simplest series-parallel form it takes 20 elements; the symmetric-function method brings it down to 15; and taking the dual network of its negation needs only 14. Shannon says this is probably the most economical circuit of any sort. The other four are an electric combination lock, a vote-counting circuit, a binary adder, and a machine that prints a factor table up to 100 million. One caveat: Shannon himself says these examples are there to illustrate the calculus, not to describe practical devices.</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I'd sum up the contributions in three points. First, a calculus for circuits: every circuit is a function, so design becomes calculation. Second, circuits mirror logic: in the paper's own words, any operation that can be completely described in a finite number of steps using if, or, and can be done automatically with relays. Third, a toolkit you can pick up and use: simplification theorems, star-mesh transforms, symmetric functions, dual networks and a binary adder. On the right are two attributed historical assessments. Howard Gardner called it possibly the most important, and also the most famous, master's thesis of the century; Herman Goldstine said it helped turn digital circuit design from an art into a science. The thesis also won the Alfred Noble Prize, awarded jointly by the American engineering societies, in 1939. Some sources say 1940; I follow the Royal Society memoir and use 1939.</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the limitations, I've tried to use the paper's own words. First, how far simplification goes, the paper says, depends somewhat on the ingenuity of the designer; in other words, there is no mechanical procedure. Later, Veitch's and Karnaugh's graphical methods and the Quine–McCluskey tabular algorithm turned that step into a procedure. Second, minimality is guaranteed only for series-parallel circuits; with arbitrary connections a minimum can be found only in some cases. Third, it assumes relays act instantly and contacts switch together, with delays and sequencing handled as add-ons; a general theory of sequential synthesis had to wait for Huffman in 1954. Shannon also said himself that the examples in Section V are there to demonstrate the calculus, and that real designs must also respect constraints such as current capacity and the order in which contacts operate.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 close, three sentences, all keyed to this drawing. One: circuits can be written as algebra; the expression on the dimension line is this circuit. Two: algebra can simplify circuits; Figure 5's 13 contacts become these 6, with the behavior unchanged. Three: relays can do logic; a break contact is NOT, series and parallel are OR and AND. That is where digital circuit design would later begin.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That concludes my presentation. Thank you, and I welcome your questions and comments. The approval block below comes from the original acknowledgments: Shannon thanks his supervisor, Professor Hitchcock, and the 1938 paper also thanks Vannevar Bush and S. H. Caldwell.</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Backup sheet A. If the committee asks why the notation is the reverse of today's: Shannon used hindrance, 0 closed and 1 open, so series is plus; today we usually use conductance, so series is AND. The two are duals, and the postulates already come in pairs. If they ask about priority: Nakashima and Shestakov both did parallel work, and Shannon's paper does not cite them; Shannon's place is the complete, workable design calculus.</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Backup sheet B. If asked whether the simplest circuit is guaranteed: yes for series-parallel circuits, only in some cases for general connections, and simplification takes skill; systematic algorithms came later with the Karnaugh map and Quine–McCluskey. If asked about timing: Section III handles delayed relays, Section IV gives the rule of one new variable per extra stage in a sequential system, with the Section V combination lock as the example, and the general theory came from Huffman in 1954.</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 Id="rId4" Type="http://schemas.openxmlformats.org/officeDocument/2006/relationships/slide" Target="slide3.xml"/><Relationship Id="rId5" Type="http://schemas.openxmlformats.org/officeDocument/2006/relationships/slide" Target="slide4.xml"/><Relationship Id="rId6" Type="http://schemas.openxmlformats.org/officeDocument/2006/relationships/slide" Target="slide5.xml"/><Relationship Id="rId7" Type="http://schemas.openxmlformats.org/officeDocument/2006/relationships/slide" Target="slide6.xml"/><Relationship Id="rId8" Type="http://schemas.openxmlformats.org/officeDocument/2006/relationships/slide" Target="slide7.xml"/><Relationship Id="rId9" Type="http://schemas.openxmlformats.org/officeDocument/2006/relationships/slide" Target="slide8.xml"/><Relationship Id="rId10" Type="http://schemas.openxmlformats.org/officeDocument/2006/relationships/slide" Target="slide9.xml"/><Relationship Id="rId11" Type="http://schemas.openxmlformats.org/officeDocument/2006/relationships/slide" Target="slide10.xml"/><Relationship Id="rId12" Type="http://schemas.openxmlformats.org/officeDocument/2006/relationships/slide" Target="slide11.xml"/><Relationship Id="rId13" Type="http://schemas.openxmlformats.org/officeDocument/2006/relationships/slide" Target="slide12.xml"/><Relationship Id="rId14" Type="http://schemas.openxmlformats.org/officeDocument/2006/relationships/slide" Target="slide13.xml"/><Relationship Id="rId15" Type="http://schemas.openxmlformats.org/officeDocument/2006/relationships/slide" Target="slide14.xml"/><Relationship Id="rId16" Type="http://schemas.openxmlformats.org/officeDocument/2006/relationships/slide" Target="slide15.xml"/><Relationship Id="rId17" Type="http://schemas.openxmlformats.org/officeDocument/2006/relationships/slide" Target="slide1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4.xml"/><Relationship Id="rId4" Type="http://schemas.openxmlformats.org/officeDocument/2006/relationships/slide" Target="slide6.xml"/><Relationship Id="rId5" Type="http://schemas.openxmlformats.org/officeDocument/2006/relationships/slide" Target="slide10.xml"/><Relationship Id="rId6" Type="http://schemas.openxmlformats.org/officeDocument/2006/relationships/slide" Target="slide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 Id="rId4" Type="http://schemas.openxmlformats.org/officeDocument/2006/relationships/slide" Target="slide6.xml"/><Relationship Id="rId5" Type="http://schemas.openxmlformats.org/officeDocument/2006/relationships/slide" Target="slide7.xml"/><Relationship Id="rId6" Type="http://schemas.openxmlformats.org/officeDocument/2006/relationships/slide" Target="slide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5.xml"/><Relationship Id="rId4" Type="http://schemas.openxmlformats.org/officeDocument/2006/relationships/slide" Target="slide6.xml"/><Relationship Id="rId5" Type="http://schemas.openxmlformats.org/officeDocument/2006/relationships/slide" Target="sl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6.xml"/><Relationship Id="rId4" Type="http://schemas.openxmlformats.org/officeDocument/2006/relationships/slide" Target="slide8.xml"/><Relationship Id="rId5" Type="http://schemas.openxmlformats.org/officeDocument/2006/relationships/slide" Target="slide2.xml"/></Relationships>
</file>

<file path=ppt/slides/slide1.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2" name="deckkit-a11ytitle"/>
          <p:cNvSpPr>
            <a:spLocks noGrp="1"/>
          </p:cNvSpPr>
          <p:nvPr>
            <p:ph type="title"/>
          </p:nvPr>
        </p:nvSpPr>
        <p:spPr>
          <a:xfrm>
            <a:off x="0" y="-914400"/>
            <a:ext cx="12191695" cy="457200"/>
          </a:xfrm>
          <a:ln/>
        </p:spPr>
        <p:txBody>
          <a:bodyPr/>
          <a:lstStyle/>
          <a:p>
            <a:pPr/>
            <a:r>
              <a:rPr sz="1000" b="0" i="0">
                <a:solidFill>
                  <a:srgbClr val="1E3A5F"/>
                </a:solidFill>
                <a:latin typeface="Arial"/>
                <a:ea typeface="Hiragino Sans GB"/>
              </a:rPr>
              <a:t>A Symbolic Analysis of Relay and Switching Circuits</a:t>
            </a:r>
          </a:p>
        </p:txBody>
      </p:sp>
      <p:sp>
        <p:nvSpPr>
          <p:cNvPr id="2" name="deckkit-vl.drafting"/>
          <p:cNvSpPr/>
          <p:nvPr/>
        </p:nvSpPr>
        <p:spPr>
          <a:xfrm>
            <a:off x="292608" y="292608"/>
            <a:ext cx="11606479" cy="6272784"/>
          </a:xfrm>
          <a:prstGeom prst="rect">
            <a:avLst/>
          </a:prstGeom>
          <a:noFill/>
          <a:ln w="12700">
            <a:solidFill>
              <a:srgbClr val="1E3A5F"/>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1E3A5F"/>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1E3A5F"/>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1E3A5F"/>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SHEET</a:t>
            </a:r>
          </a:p>
          <a:p>
            <a:pPr algn="l">
              <a:lnSpc>
                <a:spcPct val="100000"/>
              </a:lnSpc>
              <a:spcBef>
                <a:spcPts val="0"/>
              </a:spcBef>
              <a:spcAft>
                <a:spcPts val="0"/>
              </a:spcAft>
            </a:pPr>
            <a:r>
              <a:rPr sz="1600" b="1" i="0">
                <a:solidFill>
                  <a:srgbClr val="1E3A5F"/>
                </a:solidFill>
                <a:latin typeface="Courier New"/>
                <a:ea typeface="Hiragino Sans GB"/>
              </a:rPr>
              <a:t>01</a:t>
            </a:r>
          </a:p>
        </p:txBody>
      </p:sp>
      <p:sp>
        <p:nvSpPr>
          <p:cNvPr id="17" name="TextBox 16"/>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3E5674"/>
                </a:solidFill>
                <a:latin typeface="Courier New"/>
                <a:ea typeface="Hiragino Sans GB"/>
              </a:rPr>
              <a:t>DRAWN SAMPLE  DATE 1937-08-10  NTS</a:t>
            </a:r>
          </a:p>
        </p:txBody>
      </p:sp>
      <p:sp>
        <p:nvSpPr>
          <p:cNvPr id="18"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PROJECT</a:t>
            </a:r>
          </a:p>
          <a:p>
            <a:pPr algn="l">
              <a:lnSpc>
                <a:spcPct val="100000"/>
              </a:lnSpc>
              <a:spcBef>
                <a:spcPts val="0"/>
              </a:spcBef>
              <a:spcAft>
                <a:spcPts val="0"/>
              </a:spcAft>
            </a:pPr>
            <a:r>
              <a:rPr sz="1000" b="1" i="0">
                <a:solidFill>
                  <a:srgbClr val="1E3A5F"/>
                </a:solidFill>
                <a:latin typeface="Courier New"/>
                <a:ea typeface="Courier New"/>
              </a:rPr>
              <a:t>Shannon 1937 · Mock Defense</a:t>
            </a:r>
          </a:p>
        </p:txBody>
      </p:sp>
      <p:sp>
        <p:nvSpPr>
          <p:cNvPr id="19" name="deckkit-vl.drafting"/>
          <p:cNvSpPr txBox="1"/>
          <p:nvPr/>
        </p:nvSpPr>
        <p:spPr>
          <a:xfrm>
            <a:off x="822960" y="1354282"/>
            <a:ext cx="6538380" cy="237744"/>
          </a:xfrm>
          <a:prstGeom prst="rect">
            <a:avLst/>
          </a:prstGeom>
          <a:noFill/>
          <a:ln/>
        </p:spPr>
        <p:txBody>
          <a:bodyPr wrap="square" anchor="t" lIns="25400" rIns="25400" tIns="25400" bIns="25400">
            <a:spAutoFit/>
          </a:bodyPr>
          <a:lstStyle/>
          <a:p>
            <a:pPr algn="l">
              <a:lnSpc>
                <a:spcPct val="100000"/>
              </a:lnSpc>
              <a:spcBef>
                <a:spcPts val="0"/>
              </a:spcBef>
              <a:spcAft>
                <a:spcPts val="600"/>
              </a:spcAft>
            </a:pPr>
            <a:r>
              <a:rPr sz="1200" b="1" i="0">
                <a:solidFill>
                  <a:srgbClr val="1E3A5F"/>
                </a:solidFill>
                <a:latin typeface="Courier New"/>
                <a:ea typeface="Hiragino Sans GB"/>
              </a:rPr>
              <a:t>Sample defense · Shannon's 1937 master's thesis</a:t>
            </a:r>
          </a:p>
        </p:txBody>
      </p:sp>
      <p:sp>
        <p:nvSpPr>
          <p:cNvPr id="20" name="deckkit-vl.drafting"/>
          <p:cNvSpPr txBox="1"/>
          <p:nvPr/>
        </p:nvSpPr>
        <p:spPr>
          <a:xfrm>
            <a:off x="822960" y="1774906"/>
            <a:ext cx="6538380" cy="225856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4820" b="0" i="0">
                <a:solidFill>
                  <a:srgbClr val="1E3A5F"/>
                </a:solidFill>
                <a:latin typeface="Georgia"/>
                <a:ea typeface="Hiragino Sans GB"/>
              </a:rPr>
              <a:t>A Symbolic Analysis of</a:t>
            </a:r>
          </a:p>
          <a:p>
            <a:pPr algn="l">
              <a:lnSpc>
                <a:spcPct val="100000"/>
              </a:lnSpc>
              <a:spcBef>
                <a:spcPts val="0"/>
              </a:spcBef>
              <a:spcAft>
                <a:spcPts val="0"/>
              </a:spcAft>
            </a:pPr>
            <a:r>
              <a:rPr sz="4820" b="0" i="0">
                <a:solidFill>
                  <a:srgbClr val="1E3A5F"/>
                </a:solidFill>
                <a:latin typeface="Georgia"/>
                <a:ea typeface="Hiragino Sans GB"/>
              </a:rPr>
              <a:t>Relay and Switching Circuits</a:t>
            </a:r>
          </a:p>
        </p:txBody>
      </p:sp>
      <p:sp>
        <p:nvSpPr>
          <p:cNvPr id="21" name="deckkit-vl.drafting"/>
          <p:cNvSpPr txBox="1"/>
          <p:nvPr/>
        </p:nvSpPr>
        <p:spPr>
          <a:xfrm>
            <a:off x="822960" y="4216354"/>
            <a:ext cx="6538380" cy="542543"/>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600" b="0" i="1">
                <a:solidFill>
                  <a:srgbClr val="3E5674"/>
                </a:solidFill>
                <a:latin typeface="Georgia"/>
                <a:ea typeface="Hiragino Sans GB"/>
              </a:rPr>
              <a:t>Master's thesis, MIT, submitted August </a:t>
            </a:r>
            <a:r>
              <a:rPr sz="1600" b="0" i="1">
                <a:solidFill>
                  <a:srgbClr val="3E5674"/>
                </a:solidFill>
                <a:latin typeface="Times New Roman"/>
                <a:ea typeface="Hiragino Sans GB"/>
              </a:rPr>
              <a:t>10</a:t>
            </a:r>
            <a:r>
              <a:rPr sz="1600" b="0" i="1">
                <a:solidFill>
                  <a:srgbClr val="3E5674"/>
                </a:solidFill>
                <a:latin typeface="Georgia"/>
                <a:ea typeface="Hiragino Sans GB"/>
              </a:rPr>
              <a:t>, </a:t>
            </a:r>
            <a:r>
              <a:rPr sz="1600" b="0" i="1">
                <a:solidFill>
                  <a:srgbClr val="3E5674"/>
                </a:solidFill>
                <a:latin typeface="Times New Roman"/>
                <a:ea typeface="Hiragino Sans GB"/>
              </a:rPr>
              <a:t>1937</a:t>
            </a:r>
          </a:p>
          <a:p>
            <a:pPr algn="l">
              <a:lnSpc>
                <a:spcPct val="100000"/>
              </a:lnSpc>
              <a:spcBef>
                <a:spcPts val="0"/>
              </a:spcBef>
              <a:spcAft>
                <a:spcPts val="0"/>
              </a:spcAft>
            </a:pPr>
            <a:r>
              <a:rPr sz="1600" b="0" i="1">
                <a:solidFill>
                  <a:srgbClr val="3E5674"/>
                </a:solidFill>
                <a:latin typeface="Georgia"/>
                <a:ea typeface="Hiragino Sans GB"/>
              </a:rPr>
              <a:t>Presenter: Sample      Original author: Claude Shannon, MIT</a:t>
            </a:r>
          </a:p>
        </p:txBody>
      </p:sp>
      <p:sp>
        <p:nvSpPr>
          <p:cNvPr id="23" name="deckkit-motif-loud" descr="Relay contact network (Fig. 6 of Shannon's 1938 paper): contacts W, X, Y in series, then Z, S′, V in parallel; the dimension line above gives its hindrance function W + X + Y + ZS′V" title="Relay contact network (Fig. 6 of Shannon's 1938 paper): contacts W, X, Y in series, then Z, S′, V in parallel; the dimen"/>
          <p:cNvSpPr/>
          <p:nvPr/>
        </p:nvSpPr>
        <p:spPr>
          <a:xfrm>
            <a:off x="8395844" y="2477566"/>
            <a:ext cx="74066" cy="74066"/>
          </a:xfrm>
          <a:prstGeom prst="ellipse">
            <a:avLst/>
          </a:prstGeom>
          <a:solidFill>
            <a:srgbClr val="1E3A5F"/>
          </a:solidFill>
          <a:ln>
            <a:noFill/>
          </a:ln>
        </p:spPr>
        <p:txBody>
          <a:bodyPr rtlCol="0" anchor="ctr"/>
          <a:lstStyle/>
          <a:p>
            <a:pPr algn="ctr"/>
          </a:p>
        </p:txBody>
      </p:sp>
      <p:sp>
        <p:nvSpPr>
          <p:cNvPr id="24" name="deckkit-motif-loud"/>
          <p:cNvSpPr/>
          <p:nvPr/>
        </p:nvSpPr>
        <p:spPr>
          <a:xfrm>
            <a:off x="8720808" y="2477566"/>
            <a:ext cx="74066" cy="74066"/>
          </a:xfrm>
          <a:prstGeom prst="ellipse">
            <a:avLst/>
          </a:prstGeom>
          <a:solidFill>
            <a:srgbClr val="1E3A5F"/>
          </a:solidFill>
          <a:ln>
            <a:noFill/>
          </a:ln>
        </p:spPr>
        <p:txBody>
          <a:bodyPr rtlCol="0" anchor="ctr"/>
          <a:lstStyle/>
          <a:p>
            <a:pPr algn="ctr"/>
          </a:p>
        </p:txBody>
      </p:sp>
      <p:sp>
        <p:nvSpPr>
          <p:cNvPr id="25" name="deckkit-motif-loud"/>
          <p:cNvSpPr txBox="1"/>
          <p:nvPr/>
        </p:nvSpPr>
        <p:spPr>
          <a:xfrm>
            <a:off x="8293608" y="2127738"/>
            <a:ext cx="603504"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400" b="0" i="1">
                <a:solidFill>
                  <a:srgbClr val="1E3A5F"/>
                </a:solidFill>
                <a:latin typeface="Times New Roman"/>
                <a:ea typeface="Hiragino Sans GB"/>
              </a:rPr>
              <a:t>W</a:t>
            </a:r>
          </a:p>
        </p:txBody>
      </p:sp>
      <p:sp>
        <p:nvSpPr>
          <p:cNvPr id="26" name="deckkit-motif-loud"/>
          <p:cNvSpPr/>
          <p:nvPr/>
        </p:nvSpPr>
        <p:spPr>
          <a:xfrm>
            <a:off x="8999348" y="2477566"/>
            <a:ext cx="74066" cy="74066"/>
          </a:xfrm>
          <a:prstGeom prst="ellipse">
            <a:avLst/>
          </a:prstGeom>
          <a:solidFill>
            <a:srgbClr val="1E3A5F"/>
          </a:solidFill>
          <a:ln>
            <a:noFill/>
          </a:ln>
        </p:spPr>
        <p:txBody>
          <a:bodyPr rtlCol="0" anchor="ctr"/>
          <a:lstStyle/>
          <a:p>
            <a:pPr algn="ctr"/>
          </a:p>
        </p:txBody>
      </p:sp>
      <p:sp>
        <p:nvSpPr>
          <p:cNvPr id="27" name="deckkit-motif-loud"/>
          <p:cNvSpPr/>
          <p:nvPr/>
        </p:nvSpPr>
        <p:spPr>
          <a:xfrm>
            <a:off x="9324312" y="2477566"/>
            <a:ext cx="74066" cy="74066"/>
          </a:xfrm>
          <a:prstGeom prst="ellipse">
            <a:avLst/>
          </a:prstGeom>
          <a:solidFill>
            <a:srgbClr val="1E3A5F"/>
          </a:solidFill>
          <a:ln>
            <a:noFill/>
          </a:ln>
        </p:spPr>
        <p:txBody>
          <a:bodyPr rtlCol="0" anchor="ctr"/>
          <a:lstStyle/>
          <a:p>
            <a:pPr algn="ctr"/>
          </a:p>
        </p:txBody>
      </p:sp>
      <p:sp>
        <p:nvSpPr>
          <p:cNvPr id="28" name="deckkit-motif-loud"/>
          <p:cNvSpPr txBox="1"/>
          <p:nvPr/>
        </p:nvSpPr>
        <p:spPr>
          <a:xfrm>
            <a:off x="8897112" y="2127738"/>
            <a:ext cx="603504"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400" b="0" i="1">
                <a:solidFill>
                  <a:srgbClr val="1E3A5F"/>
                </a:solidFill>
                <a:latin typeface="Times New Roman"/>
                <a:ea typeface="Hiragino Sans GB"/>
              </a:rPr>
              <a:t>X</a:t>
            </a:r>
          </a:p>
        </p:txBody>
      </p:sp>
      <p:sp>
        <p:nvSpPr>
          <p:cNvPr id="29" name="deckkit-motif-loud"/>
          <p:cNvSpPr/>
          <p:nvPr/>
        </p:nvSpPr>
        <p:spPr>
          <a:xfrm>
            <a:off x="9602852" y="2477566"/>
            <a:ext cx="74066" cy="74066"/>
          </a:xfrm>
          <a:prstGeom prst="ellipse">
            <a:avLst/>
          </a:prstGeom>
          <a:solidFill>
            <a:srgbClr val="1E3A5F"/>
          </a:solidFill>
          <a:ln>
            <a:noFill/>
          </a:ln>
        </p:spPr>
        <p:txBody>
          <a:bodyPr rtlCol="0" anchor="ctr"/>
          <a:lstStyle/>
          <a:p>
            <a:pPr algn="ctr"/>
          </a:p>
        </p:txBody>
      </p:sp>
      <p:sp>
        <p:nvSpPr>
          <p:cNvPr id="30" name="deckkit-motif-loud"/>
          <p:cNvSpPr/>
          <p:nvPr/>
        </p:nvSpPr>
        <p:spPr>
          <a:xfrm>
            <a:off x="9927816" y="2477566"/>
            <a:ext cx="74066" cy="74066"/>
          </a:xfrm>
          <a:prstGeom prst="ellipse">
            <a:avLst/>
          </a:prstGeom>
          <a:solidFill>
            <a:srgbClr val="1E3A5F"/>
          </a:solidFill>
          <a:ln>
            <a:noFill/>
          </a:ln>
        </p:spPr>
        <p:txBody>
          <a:bodyPr rtlCol="0" anchor="ctr"/>
          <a:lstStyle/>
          <a:p>
            <a:pPr algn="ctr"/>
          </a:p>
        </p:txBody>
      </p:sp>
      <p:sp>
        <p:nvSpPr>
          <p:cNvPr id="31" name="deckkit-motif-loud"/>
          <p:cNvSpPr txBox="1"/>
          <p:nvPr/>
        </p:nvSpPr>
        <p:spPr>
          <a:xfrm>
            <a:off x="9500616" y="2127738"/>
            <a:ext cx="603504"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400" b="0" i="1">
                <a:solidFill>
                  <a:srgbClr val="1E3A5F"/>
                </a:solidFill>
                <a:latin typeface="Times New Roman"/>
                <a:ea typeface="Hiragino Sans GB"/>
              </a:rPr>
              <a:t>Y</a:t>
            </a:r>
          </a:p>
        </p:txBody>
      </p:sp>
      <p:sp>
        <p:nvSpPr>
          <p:cNvPr id="32" name="deckkit-motif-loud"/>
          <p:cNvSpPr/>
          <p:nvPr/>
        </p:nvSpPr>
        <p:spPr>
          <a:xfrm>
            <a:off x="10361101" y="2477566"/>
            <a:ext cx="74066" cy="74066"/>
          </a:xfrm>
          <a:prstGeom prst="ellipse">
            <a:avLst/>
          </a:prstGeom>
          <a:solidFill>
            <a:srgbClr val="1E3A5F"/>
          </a:solidFill>
          <a:ln>
            <a:noFill/>
          </a:ln>
        </p:spPr>
        <p:txBody>
          <a:bodyPr rtlCol="0" anchor="ctr"/>
          <a:lstStyle/>
          <a:p>
            <a:pPr algn="ctr"/>
          </a:p>
        </p:txBody>
      </p:sp>
      <p:sp>
        <p:nvSpPr>
          <p:cNvPr id="33" name="deckkit-motif-loud"/>
          <p:cNvSpPr/>
          <p:nvPr/>
        </p:nvSpPr>
        <p:spPr>
          <a:xfrm>
            <a:off x="10686065" y="2477566"/>
            <a:ext cx="74066" cy="74066"/>
          </a:xfrm>
          <a:prstGeom prst="ellipse">
            <a:avLst/>
          </a:prstGeom>
          <a:solidFill>
            <a:srgbClr val="1E3A5F"/>
          </a:solidFill>
          <a:ln>
            <a:noFill/>
          </a:ln>
        </p:spPr>
        <p:txBody>
          <a:bodyPr rtlCol="0" anchor="ctr"/>
          <a:lstStyle/>
          <a:p>
            <a:pPr algn="ctr"/>
          </a:p>
        </p:txBody>
      </p:sp>
      <p:sp>
        <p:nvSpPr>
          <p:cNvPr id="34" name="deckkit-motif-loud"/>
          <p:cNvSpPr txBox="1"/>
          <p:nvPr/>
        </p:nvSpPr>
        <p:spPr>
          <a:xfrm>
            <a:off x="10258864" y="2127738"/>
            <a:ext cx="603504"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400" b="0" i="1">
                <a:solidFill>
                  <a:srgbClr val="1E3A5F"/>
                </a:solidFill>
                <a:latin typeface="Times New Roman"/>
                <a:ea typeface="Hiragino Sans GB"/>
              </a:rPr>
              <a:t>Z</a:t>
            </a:r>
          </a:p>
        </p:txBody>
      </p:sp>
      <p:sp>
        <p:nvSpPr>
          <p:cNvPr id="35" name="deckkit-motif-loud"/>
          <p:cNvSpPr/>
          <p:nvPr/>
        </p:nvSpPr>
        <p:spPr>
          <a:xfrm>
            <a:off x="10361101" y="3158443"/>
            <a:ext cx="74066" cy="74066"/>
          </a:xfrm>
          <a:prstGeom prst="ellipse">
            <a:avLst/>
          </a:prstGeom>
          <a:solidFill>
            <a:srgbClr val="1E3A5F"/>
          </a:solidFill>
          <a:ln>
            <a:noFill/>
          </a:ln>
        </p:spPr>
        <p:txBody>
          <a:bodyPr rtlCol="0" anchor="ctr"/>
          <a:lstStyle/>
          <a:p>
            <a:pPr algn="ctr"/>
          </a:p>
        </p:txBody>
      </p:sp>
      <p:sp>
        <p:nvSpPr>
          <p:cNvPr id="36" name="deckkit-motif-loud"/>
          <p:cNvSpPr/>
          <p:nvPr/>
        </p:nvSpPr>
        <p:spPr>
          <a:xfrm>
            <a:off x="10686065" y="3158443"/>
            <a:ext cx="74066" cy="74066"/>
          </a:xfrm>
          <a:prstGeom prst="ellipse">
            <a:avLst/>
          </a:prstGeom>
          <a:solidFill>
            <a:srgbClr val="1E3A5F"/>
          </a:solidFill>
          <a:ln>
            <a:noFill/>
          </a:ln>
        </p:spPr>
        <p:txBody>
          <a:bodyPr rtlCol="0" anchor="ctr"/>
          <a:lstStyle/>
          <a:p>
            <a:pPr algn="ctr"/>
          </a:p>
        </p:txBody>
      </p:sp>
      <p:sp>
        <p:nvSpPr>
          <p:cNvPr id="37" name="deckkit-motif-loud"/>
          <p:cNvSpPr txBox="1"/>
          <p:nvPr/>
        </p:nvSpPr>
        <p:spPr>
          <a:xfrm>
            <a:off x="10258864" y="2808614"/>
            <a:ext cx="603504"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400" b="0" i="1">
                <a:solidFill>
                  <a:srgbClr val="1E3A5F"/>
                </a:solidFill>
                <a:latin typeface="Times New Roman"/>
                <a:ea typeface="Hiragino Sans GB"/>
              </a:rPr>
              <a:t>S′</a:t>
            </a:r>
          </a:p>
        </p:txBody>
      </p:sp>
      <p:sp>
        <p:nvSpPr>
          <p:cNvPr id="38" name="deckkit-motif-loud"/>
          <p:cNvSpPr/>
          <p:nvPr/>
        </p:nvSpPr>
        <p:spPr>
          <a:xfrm>
            <a:off x="10361101" y="3839319"/>
            <a:ext cx="74066" cy="74066"/>
          </a:xfrm>
          <a:prstGeom prst="ellipse">
            <a:avLst/>
          </a:prstGeom>
          <a:solidFill>
            <a:srgbClr val="1E3A5F"/>
          </a:solidFill>
          <a:ln>
            <a:noFill/>
          </a:ln>
        </p:spPr>
        <p:txBody>
          <a:bodyPr rtlCol="0" anchor="ctr"/>
          <a:lstStyle/>
          <a:p>
            <a:pPr algn="ctr"/>
          </a:p>
        </p:txBody>
      </p:sp>
      <p:sp>
        <p:nvSpPr>
          <p:cNvPr id="39" name="deckkit-motif-loud"/>
          <p:cNvSpPr/>
          <p:nvPr/>
        </p:nvSpPr>
        <p:spPr>
          <a:xfrm>
            <a:off x="10686065" y="3839319"/>
            <a:ext cx="74066" cy="74066"/>
          </a:xfrm>
          <a:prstGeom prst="ellipse">
            <a:avLst/>
          </a:prstGeom>
          <a:solidFill>
            <a:srgbClr val="1E3A5F"/>
          </a:solidFill>
          <a:ln>
            <a:noFill/>
          </a:ln>
        </p:spPr>
        <p:txBody>
          <a:bodyPr rtlCol="0" anchor="ctr"/>
          <a:lstStyle/>
          <a:p>
            <a:pPr algn="ctr"/>
          </a:p>
        </p:txBody>
      </p:sp>
      <p:sp>
        <p:nvSpPr>
          <p:cNvPr id="40" name="deckkit-motif-loud"/>
          <p:cNvSpPr txBox="1"/>
          <p:nvPr/>
        </p:nvSpPr>
        <p:spPr>
          <a:xfrm>
            <a:off x="10258864" y="3489491"/>
            <a:ext cx="603504"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400" b="0" i="1">
                <a:solidFill>
                  <a:srgbClr val="1E3A5F"/>
                </a:solidFill>
                <a:latin typeface="Times New Roman"/>
                <a:ea typeface="Hiragino Sans GB"/>
              </a:rPr>
              <a:t>V</a:t>
            </a:r>
          </a:p>
        </p:txBody>
      </p:sp>
      <p:sp>
        <p:nvSpPr>
          <p:cNvPr id="41" name="deckkit-motif-loud"/>
          <p:cNvSpPr/>
          <p:nvPr/>
        </p:nvSpPr>
        <p:spPr>
          <a:xfrm>
            <a:off x="10225946" y="2481681"/>
            <a:ext cx="65836" cy="65836"/>
          </a:xfrm>
          <a:prstGeom prst="ellipse">
            <a:avLst/>
          </a:prstGeom>
          <a:solidFill>
            <a:srgbClr val="1E3A5F"/>
          </a:solidFill>
          <a:ln>
            <a:noFill/>
          </a:ln>
        </p:spPr>
        <p:txBody>
          <a:bodyPr rtlCol="0" anchor="ctr"/>
          <a:lstStyle/>
          <a:p>
            <a:pPr algn="ctr"/>
          </a:p>
        </p:txBody>
      </p:sp>
      <p:sp>
        <p:nvSpPr>
          <p:cNvPr id="42" name="deckkit-motif-loud"/>
          <p:cNvSpPr/>
          <p:nvPr/>
        </p:nvSpPr>
        <p:spPr>
          <a:xfrm>
            <a:off x="10829450" y="2481681"/>
            <a:ext cx="65836" cy="65836"/>
          </a:xfrm>
          <a:prstGeom prst="ellipse">
            <a:avLst/>
          </a:prstGeom>
          <a:solidFill>
            <a:srgbClr val="1E3A5F"/>
          </a:solidFill>
          <a:ln>
            <a:noFill/>
          </a:ln>
        </p:spPr>
        <p:txBody>
          <a:bodyPr rtlCol="0" anchor="ctr"/>
          <a:lstStyle/>
          <a:p>
            <a:pPr algn="ctr"/>
          </a:p>
        </p:txBody>
      </p:sp>
      <p:sp>
        <p:nvSpPr>
          <p:cNvPr id="43" name="deckkit-motif-loud"/>
          <p:cNvSpPr/>
          <p:nvPr/>
        </p:nvSpPr>
        <p:spPr>
          <a:xfrm>
            <a:off x="8001000" y="2383067"/>
            <a:ext cx="3308721" cy="1493285"/>
          </a:xfrm>
          <a:custGeom>
            <a:avLst/>
            <a:gdLst/>
            <a:ahLst/>
            <a:cxnLst/>
            <a:rect l="0" t="0" r="r" b="b"/>
            <a:pathLst>
              <a:path w="100000" h="100000" fill="none">
                <a:moveTo>
                  <a:pt x="0" y="8808"/>
                </a:moveTo>
                <a:lnTo>
                  <a:pt x="8844" y="8808"/>
                </a:lnTo>
                <a:moveTo>
                  <a:pt x="8844" y="8808"/>
                </a:moveTo>
                <a:lnTo>
                  <a:pt x="13053" y="8808"/>
                </a:lnTo>
                <a:moveTo>
                  <a:pt x="22874" y="8808"/>
                </a:moveTo>
                <a:lnTo>
                  <a:pt x="27083" y="8808"/>
                </a:lnTo>
                <a:moveTo>
                  <a:pt x="13053" y="8808"/>
                </a:moveTo>
                <a:lnTo>
                  <a:pt x="22321" y="0"/>
                </a:lnTo>
                <a:moveTo>
                  <a:pt x="27083" y="8808"/>
                </a:moveTo>
                <a:lnTo>
                  <a:pt x="31293" y="8808"/>
                </a:lnTo>
                <a:moveTo>
                  <a:pt x="41114" y="8808"/>
                </a:moveTo>
                <a:lnTo>
                  <a:pt x="45323" y="8808"/>
                </a:lnTo>
                <a:moveTo>
                  <a:pt x="31293" y="8808"/>
                </a:moveTo>
                <a:lnTo>
                  <a:pt x="40561" y="0"/>
                </a:lnTo>
                <a:moveTo>
                  <a:pt x="45323" y="8808"/>
                </a:moveTo>
                <a:lnTo>
                  <a:pt x="49532" y="8808"/>
                </a:lnTo>
                <a:moveTo>
                  <a:pt x="59354" y="8808"/>
                </a:moveTo>
                <a:lnTo>
                  <a:pt x="63563" y="8808"/>
                </a:lnTo>
                <a:moveTo>
                  <a:pt x="49532" y="8808"/>
                </a:moveTo>
                <a:lnTo>
                  <a:pt x="58801" y="0"/>
                </a:lnTo>
                <a:moveTo>
                  <a:pt x="63563" y="8808"/>
                </a:moveTo>
                <a:lnTo>
                  <a:pt x="68240" y="8808"/>
                </a:lnTo>
                <a:moveTo>
                  <a:pt x="86480" y="8808"/>
                </a:moveTo>
                <a:lnTo>
                  <a:pt x="91156" y="8808"/>
                </a:lnTo>
                <a:moveTo>
                  <a:pt x="68240" y="8808"/>
                </a:moveTo>
                <a:lnTo>
                  <a:pt x="68240" y="100000"/>
                </a:lnTo>
                <a:moveTo>
                  <a:pt x="86480" y="8808"/>
                </a:moveTo>
                <a:lnTo>
                  <a:pt x="86480" y="100000"/>
                </a:lnTo>
                <a:moveTo>
                  <a:pt x="68240" y="8808"/>
                </a:moveTo>
                <a:lnTo>
                  <a:pt x="72449" y="8808"/>
                </a:lnTo>
                <a:moveTo>
                  <a:pt x="82270" y="8808"/>
                </a:moveTo>
                <a:lnTo>
                  <a:pt x="86480" y="8808"/>
                </a:lnTo>
                <a:moveTo>
                  <a:pt x="72449" y="8808"/>
                </a:moveTo>
                <a:lnTo>
                  <a:pt x="81718" y="0"/>
                </a:lnTo>
                <a:moveTo>
                  <a:pt x="68240" y="54404"/>
                </a:moveTo>
                <a:lnTo>
                  <a:pt x="72449" y="54404"/>
                </a:lnTo>
                <a:moveTo>
                  <a:pt x="82270" y="54404"/>
                </a:moveTo>
                <a:lnTo>
                  <a:pt x="86480" y="54404"/>
                </a:lnTo>
                <a:moveTo>
                  <a:pt x="72449" y="54404"/>
                </a:moveTo>
                <a:lnTo>
                  <a:pt x="82270" y="54404"/>
                </a:lnTo>
                <a:moveTo>
                  <a:pt x="74787" y="61140"/>
                </a:moveTo>
                <a:lnTo>
                  <a:pt x="79932" y="47668"/>
                </a:lnTo>
                <a:moveTo>
                  <a:pt x="68240" y="100000"/>
                </a:moveTo>
                <a:lnTo>
                  <a:pt x="72449" y="100000"/>
                </a:lnTo>
                <a:moveTo>
                  <a:pt x="82270" y="100000"/>
                </a:moveTo>
                <a:lnTo>
                  <a:pt x="86480" y="100000"/>
                </a:lnTo>
                <a:moveTo>
                  <a:pt x="72449" y="100000"/>
                </a:moveTo>
                <a:lnTo>
                  <a:pt x="81718" y="91192"/>
                </a:lnTo>
                <a:moveTo>
                  <a:pt x="91156" y="8808"/>
                </a:moveTo>
                <a:lnTo>
                  <a:pt x="100000" y="8808"/>
                </a:lnTo>
              </a:path>
            </a:pathLst>
          </a:custGeom>
          <a:noFill/>
          <a:ln w="13970" cap="rnd">
            <a:solidFill>
              <a:srgbClr val="1E3A5F"/>
            </a:solidFill>
          </a:ln>
        </p:spPr>
        <p:txBody>
          <a:bodyPr rtlCol="0" anchor="ctr"/>
          <a:lstStyle/>
          <a:p>
            <a:pPr algn="ctr"/>
          </a:p>
        </p:txBody>
      </p:sp>
      <p:sp>
        <p:nvSpPr>
          <p:cNvPr id="44" name="deckkit-motif-loud+decor:a terminal ring: its ink outline carries it, the ground-coloured fill only hides the wire end"/>
          <p:cNvSpPr/>
          <p:nvPr/>
        </p:nvSpPr>
        <p:spPr>
          <a:xfrm>
            <a:off x="7935163" y="2448763"/>
            <a:ext cx="131673" cy="131673"/>
          </a:xfrm>
          <a:prstGeom prst="ellipse">
            <a:avLst/>
          </a:prstGeom>
          <a:solidFill>
            <a:srgbClr val="F1EFE8"/>
          </a:solidFill>
          <a:ln w="12700">
            <a:solidFill>
              <a:srgbClr val="1E3A5F"/>
            </a:solidFill>
          </a:ln>
        </p:spPr>
        <p:txBody>
          <a:bodyPr rtlCol="0" anchor="ctr"/>
          <a:lstStyle/>
          <a:p>
            <a:pPr algn="ctr"/>
          </a:p>
        </p:txBody>
      </p:sp>
      <p:sp>
        <p:nvSpPr>
          <p:cNvPr id="45" name="deckkit-motif-loud+decor:a terminal ring: its ink outline carries it, the ground-coloured fill only hides the wire end"/>
          <p:cNvSpPr/>
          <p:nvPr/>
        </p:nvSpPr>
        <p:spPr>
          <a:xfrm>
            <a:off x="11243884" y="2448763"/>
            <a:ext cx="131673" cy="131673"/>
          </a:xfrm>
          <a:prstGeom prst="ellipse">
            <a:avLst/>
          </a:prstGeom>
          <a:solidFill>
            <a:srgbClr val="F1EFE8"/>
          </a:solidFill>
          <a:ln w="12700">
            <a:solidFill>
              <a:srgbClr val="1E3A5F"/>
            </a:solidFill>
          </a:ln>
        </p:spPr>
        <p:txBody>
          <a:bodyPr rtlCol="0" anchor="ctr"/>
          <a:lstStyle/>
          <a:p>
            <a:pPr algn="ctr"/>
          </a:p>
        </p:txBody>
      </p:sp>
      <p:sp>
        <p:nvSpPr>
          <p:cNvPr id="46" name="deckkit-motif-loud"/>
          <p:cNvSpPr txBox="1"/>
          <p:nvPr/>
        </p:nvSpPr>
        <p:spPr>
          <a:xfrm>
            <a:off x="7616952" y="2377440"/>
            <a:ext cx="329184" cy="274320"/>
          </a:xfrm>
          <a:prstGeom prst="rect">
            <a:avLst/>
          </a:prstGeom>
          <a:noFill/>
          <a:ln/>
        </p:spPr>
        <p:txBody>
          <a:bodyPr wrap="none" anchor="ctr" lIns="25400" rIns="25400" tIns="25400" bIns="25400">
            <a:spAutoFit/>
          </a:bodyPr>
          <a:lstStyle/>
          <a:p>
            <a:pPr algn="r">
              <a:lnSpc>
                <a:spcPct val="100000"/>
              </a:lnSpc>
              <a:spcBef>
                <a:spcPts val="0"/>
              </a:spcBef>
              <a:spcAft>
                <a:spcPts val="0"/>
              </a:spcAft>
            </a:pPr>
            <a:r>
              <a:rPr sz="1200" b="0" i="1">
                <a:solidFill>
                  <a:srgbClr val="1E3A5F"/>
                </a:solidFill>
                <a:latin typeface="Times New Roman"/>
                <a:ea typeface="Hiragino Sans GB"/>
              </a:rPr>
              <a:t>a</a:t>
            </a:r>
          </a:p>
        </p:txBody>
      </p:sp>
      <p:sp>
        <p:nvSpPr>
          <p:cNvPr id="47" name="deckkit-motif-loud"/>
          <p:cNvSpPr txBox="1"/>
          <p:nvPr/>
        </p:nvSpPr>
        <p:spPr>
          <a:xfrm>
            <a:off x="11364585" y="2377440"/>
            <a:ext cx="329184" cy="274320"/>
          </a:xfrm>
          <a:prstGeom prst="rect">
            <a:avLst/>
          </a:prstGeom>
          <a:noFill/>
          <a:ln/>
        </p:spPr>
        <p:txBody>
          <a:bodyPr wrap="none" anchor="ctr" lIns="25400" rIns="25400" tIns="25400" bIns="25400">
            <a:spAutoFit/>
          </a:bodyPr>
          <a:lstStyle/>
          <a:p>
            <a:pPr algn="l">
              <a:lnSpc>
                <a:spcPct val="100000"/>
              </a:lnSpc>
              <a:spcBef>
                <a:spcPts val="0"/>
              </a:spcBef>
              <a:spcAft>
                <a:spcPts val="0"/>
              </a:spcAft>
            </a:pPr>
            <a:r>
              <a:rPr sz="1200" b="0" i="1">
                <a:solidFill>
                  <a:srgbClr val="1E3A5F"/>
                </a:solidFill>
                <a:latin typeface="Times New Roman"/>
                <a:ea typeface="Hiragino Sans GB"/>
              </a:rPr>
              <a:t>b</a:t>
            </a:r>
          </a:p>
        </p:txBody>
      </p:sp>
      <p:sp>
        <p:nvSpPr>
          <p:cNvPr id="48" name="deckkit-motif-loud"/>
          <p:cNvSpPr/>
          <p:nvPr/>
        </p:nvSpPr>
        <p:spPr>
          <a:xfrm>
            <a:off x="7927848" y="1819655"/>
            <a:ext cx="3455025" cy="283464"/>
          </a:xfrm>
          <a:custGeom>
            <a:avLst/>
            <a:gdLst/>
            <a:ahLst/>
            <a:cxnLst/>
            <a:rect l="0" t="0" r="r" b="b"/>
            <a:pathLst>
              <a:path w="100000" h="100000" fill="none">
                <a:moveTo>
                  <a:pt x="2117" y="32258"/>
                </a:moveTo>
                <a:lnTo>
                  <a:pt x="97883" y="32258"/>
                </a:lnTo>
                <a:moveTo>
                  <a:pt x="0" y="58065"/>
                </a:moveTo>
                <a:lnTo>
                  <a:pt x="4235" y="6452"/>
                </a:lnTo>
                <a:moveTo>
                  <a:pt x="2117" y="100000"/>
                </a:moveTo>
                <a:lnTo>
                  <a:pt x="2117" y="0"/>
                </a:lnTo>
                <a:moveTo>
                  <a:pt x="95765" y="58065"/>
                </a:moveTo>
                <a:lnTo>
                  <a:pt x="100000" y="6452"/>
                </a:lnTo>
                <a:moveTo>
                  <a:pt x="97883" y="100000"/>
                </a:moveTo>
                <a:lnTo>
                  <a:pt x="97883" y="0"/>
                </a:lnTo>
              </a:path>
            </a:pathLst>
          </a:custGeom>
          <a:noFill/>
          <a:ln w="7620" cap="rnd">
            <a:solidFill>
              <a:srgbClr val="1E3A5F"/>
            </a:solidFill>
          </a:ln>
        </p:spPr>
        <p:txBody>
          <a:bodyPr rtlCol="0" anchor="ctr"/>
          <a:lstStyle/>
          <a:p>
            <a:pPr algn="ctr"/>
          </a:p>
        </p:txBody>
      </p:sp>
      <p:sp>
        <p:nvSpPr>
          <p:cNvPr id="49" name="deckkit-motif-loud"/>
          <p:cNvSpPr txBox="1"/>
          <p:nvPr/>
        </p:nvSpPr>
        <p:spPr>
          <a:xfrm>
            <a:off x="7726679" y="1600199"/>
            <a:ext cx="3857361" cy="292608"/>
          </a:xfrm>
          <a:prstGeom prst="rect">
            <a:avLst/>
          </a:prstGeom>
          <a:noFill/>
          <a:ln/>
        </p:spPr>
        <p:txBody>
          <a:bodyPr wrap="square" anchor="ctr" lIns="18288" rIns="18288" tIns="18288" bIns="18288">
            <a:spAutoFit/>
          </a:bodyPr>
          <a:lstStyle/>
          <a:p>
            <a:pPr algn="ctr"/>
            <a:r>
              <a:rPr sz="1700" b="0" i="1">
                <a:solidFill>
                  <a:srgbClr val="B8401A"/>
                </a:solidFill>
                <a:latin typeface="Times New Roman"/>
                <a:ea typeface="Hiragino Sans GB"/>
              </a:rPr>
              <a:t>X</a:t>
            </a:r>
            <a:r>
              <a:rPr sz="1054" b="0" i="1" baseline="-22000">
                <a:solidFill>
                  <a:srgbClr val="B8401A"/>
                </a:solidFill>
                <a:latin typeface="Times New Roman"/>
                <a:ea typeface="Hiragino Sans GB"/>
              </a:rPr>
              <a:t>a</a:t>
            </a:r>
            <a:r>
              <a:rPr sz="1054" b="0" i="1" baseline="-22000">
                <a:solidFill>
                  <a:srgbClr val="B8401A"/>
                </a:solidFill>
                <a:latin typeface="Times New Roman"/>
                <a:ea typeface="Hiragino Sans GB"/>
              </a:rPr>
              <a:t>b</a:t>
            </a:r>
            <a:r>
              <a:rPr sz="1700" b="0" i="0">
                <a:solidFill>
                  <a:srgbClr val="B8401A"/>
                </a:solidFill>
                <a:latin typeface="Times New Roman"/>
                <a:ea typeface="Hiragino Sans GB"/>
              </a:rPr>
              <a:t> </a:t>
            </a:r>
            <a:r>
              <a:rPr sz="1700" b="0" i="0">
                <a:solidFill>
                  <a:srgbClr val="B8401A"/>
                </a:solidFill>
                <a:latin typeface="Times New Roman"/>
                <a:ea typeface="Hiragino Sans GB"/>
              </a:rPr>
              <a:t>=</a:t>
            </a:r>
            <a:r>
              <a:rPr sz="1700" b="0" i="0">
                <a:solidFill>
                  <a:srgbClr val="B8401A"/>
                </a:solidFill>
                <a:latin typeface="Times New Roman"/>
                <a:ea typeface="Hiragino Sans GB"/>
              </a:rPr>
              <a:t> </a:t>
            </a:r>
            <a:r>
              <a:rPr sz="1700" b="0" i="1">
                <a:solidFill>
                  <a:srgbClr val="B8401A"/>
                </a:solidFill>
                <a:latin typeface="Times New Roman"/>
                <a:ea typeface="Hiragino Sans GB"/>
              </a:rPr>
              <a:t>W</a:t>
            </a:r>
            <a:r>
              <a:rPr sz="1700" b="0" i="0">
                <a:solidFill>
                  <a:srgbClr val="B8401A"/>
                </a:solidFill>
                <a:latin typeface="Times New Roman"/>
                <a:ea typeface="Hiragino Sans GB"/>
              </a:rPr>
              <a:t> </a:t>
            </a:r>
            <a:r>
              <a:rPr sz="1700" b="0" i="0">
                <a:solidFill>
                  <a:srgbClr val="B8401A"/>
                </a:solidFill>
                <a:latin typeface="Times New Roman"/>
                <a:ea typeface="Hiragino Sans GB"/>
              </a:rPr>
              <a:t>+</a:t>
            </a:r>
            <a:r>
              <a:rPr sz="1700" b="0" i="0">
                <a:solidFill>
                  <a:srgbClr val="B8401A"/>
                </a:solidFill>
                <a:latin typeface="Times New Roman"/>
                <a:ea typeface="Hiragino Sans GB"/>
              </a:rPr>
              <a:t> </a:t>
            </a:r>
            <a:r>
              <a:rPr sz="1700" b="0" i="1">
                <a:solidFill>
                  <a:srgbClr val="B8401A"/>
                </a:solidFill>
                <a:latin typeface="Times New Roman"/>
                <a:ea typeface="Hiragino Sans GB"/>
              </a:rPr>
              <a:t>X</a:t>
            </a:r>
            <a:r>
              <a:rPr sz="1700" b="0" i="0">
                <a:solidFill>
                  <a:srgbClr val="B8401A"/>
                </a:solidFill>
                <a:latin typeface="Times New Roman"/>
                <a:ea typeface="Hiragino Sans GB"/>
              </a:rPr>
              <a:t> </a:t>
            </a:r>
            <a:r>
              <a:rPr sz="1700" b="0" i="0">
                <a:solidFill>
                  <a:srgbClr val="B8401A"/>
                </a:solidFill>
                <a:latin typeface="Times New Roman"/>
                <a:ea typeface="Hiragino Sans GB"/>
              </a:rPr>
              <a:t>+</a:t>
            </a:r>
            <a:r>
              <a:rPr sz="1700" b="0" i="0">
                <a:solidFill>
                  <a:srgbClr val="B8401A"/>
                </a:solidFill>
                <a:latin typeface="Times New Roman"/>
                <a:ea typeface="Hiragino Sans GB"/>
              </a:rPr>
              <a:t> </a:t>
            </a:r>
            <a:r>
              <a:rPr sz="1700" b="0" i="1">
                <a:solidFill>
                  <a:srgbClr val="B8401A"/>
                </a:solidFill>
                <a:latin typeface="Times New Roman"/>
                <a:ea typeface="Hiragino Sans GB"/>
              </a:rPr>
              <a:t>Y</a:t>
            </a:r>
            <a:r>
              <a:rPr sz="1700" b="0" i="0">
                <a:solidFill>
                  <a:srgbClr val="B8401A"/>
                </a:solidFill>
                <a:latin typeface="Times New Roman"/>
                <a:ea typeface="Hiragino Sans GB"/>
              </a:rPr>
              <a:t> </a:t>
            </a:r>
            <a:r>
              <a:rPr sz="1700" b="0" i="0">
                <a:solidFill>
                  <a:srgbClr val="B8401A"/>
                </a:solidFill>
                <a:latin typeface="Times New Roman"/>
                <a:ea typeface="Hiragino Sans GB"/>
              </a:rPr>
              <a:t>+</a:t>
            </a:r>
            <a:r>
              <a:rPr sz="1700" b="0" i="0">
                <a:solidFill>
                  <a:srgbClr val="B8401A"/>
                </a:solidFill>
                <a:latin typeface="Times New Roman"/>
                <a:ea typeface="Hiragino Sans GB"/>
              </a:rPr>
              <a:t> </a:t>
            </a:r>
            <a:r>
              <a:rPr sz="1700" b="0" i="1">
                <a:solidFill>
                  <a:srgbClr val="B8401A"/>
                </a:solidFill>
                <a:latin typeface="Times New Roman"/>
                <a:ea typeface="Hiragino Sans GB"/>
              </a:rPr>
              <a:t>Z</a:t>
            </a:r>
            <a:r>
              <a:rPr sz="1700" b="0" i="1">
                <a:solidFill>
                  <a:srgbClr val="B8401A"/>
                </a:solidFill>
                <a:latin typeface="Times New Roman"/>
                <a:ea typeface="Hiragino Sans GB"/>
              </a:rPr>
              <a:t>S</a:t>
            </a:r>
            <a:r>
              <a:rPr sz="1700" b="0" i="0">
                <a:solidFill>
                  <a:srgbClr val="B8401A"/>
                </a:solidFill>
                <a:latin typeface="Times New Roman"/>
                <a:ea typeface="Hiragino Sans GB"/>
              </a:rPr>
              <a:t>′</a:t>
            </a:r>
            <a:r>
              <a:rPr sz="1700" b="0" i="1">
                <a:solidFill>
                  <a:srgbClr val="B8401A"/>
                </a:solidFill>
                <a:latin typeface="Times New Roman"/>
                <a:ea typeface="Hiragino Sans GB"/>
              </a:rPr>
              <a:t>V</a:t>
            </a:r>
          </a:p>
        </p:txBody>
      </p:sp>
      <p:sp>
        <p:nvSpPr>
          <p:cNvPr id="50" name="deckkit-motif-loud"/>
          <p:cNvSpPr/>
          <p:nvPr/>
        </p:nvSpPr>
        <p:spPr>
          <a:xfrm>
            <a:off x="8220456" y="4036724"/>
            <a:ext cx="749808" cy="384047"/>
          </a:xfrm>
          <a:custGeom>
            <a:avLst/>
            <a:gdLst/>
            <a:ahLst/>
            <a:cxnLst/>
            <a:rect l="0" t="0" r="r" b="b"/>
            <a:pathLst>
              <a:path w="100000" h="100000" fill="none">
                <a:moveTo>
                  <a:pt x="9756" y="76190"/>
                </a:moveTo>
                <a:lnTo>
                  <a:pt x="90244" y="76190"/>
                </a:lnTo>
                <a:moveTo>
                  <a:pt x="0" y="95238"/>
                </a:moveTo>
                <a:lnTo>
                  <a:pt x="19512" y="57143"/>
                </a:lnTo>
                <a:moveTo>
                  <a:pt x="9756" y="0"/>
                </a:moveTo>
                <a:lnTo>
                  <a:pt x="9756" y="100000"/>
                </a:lnTo>
                <a:moveTo>
                  <a:pt x="80488" y="95238"/>
                </a:moveTo>
                <a:lnTo>
                  <a:pt x="100000" y="57143"/>
                </a:lnTo>
                <a:moveTo>
                  <a:pt x="90244" y="0"/>
                </a:moveTo>
                <a:lnTo>
                  <a:pt x="90244" y="100000"/>
                </a:lnTo>
              </a:path>
            </a:pathLst>
          </a:custGeom>
          <a:noFill/>
          <a:ln w="7620" cap="rnd">
            <a:solidFill>
              <a:srgbClr val="1E3A5F"/>
            </a:solidFill>
          </a:ln>
        </p:spPr>
        <p:txBody>
          <a:bodyPr rtlCol="0" anchor="ctr"/>
          <a:lstStyle/>
          <a:p>
            <a:pPr algn="ctr"/>
          </a:p>
        </p:txBody>
      </p:sp>
      <p:sp>
        <p:nvSpPr>
          <p:cNvPr id="51" name="deckkit-motif-loud"/>
          <p:cNvSpPr txBox="1"/>
          <p:nvPr/>
        </p:nvSpPr>
        <p:spPr>
          <a:xfrm>
            <a:off x="8293608" y="4448204"/>
            <a:ext cx="603504" cy="292608"/>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200" b="0" i="1">
                <a:solidFill>
                  <a:srgbClr val="1E3A5F"/>
                </a:solidFill>
                <a:latin typeface="Times New Roman"/>
                <a:ea typeface="Hiragino Sans GB"/>
              </a:rPr>
              <a:t>W</a:t>
            </a:r>
          </a:p>
        </p:txBody>
      </p:sp>
      <p:sp>
        <p:nvSpPr>
          <p:cNvPr id="52" name="deckkit-motif-loud"/>
          <p:cNvSpPr/>
          <p:nvPr/>
        </p:nvSpPr>
        <p:spPr>
          <a:xfrm>
            <a:off x="8823960" y="4036724"/>
            <a:ext cx="749808" cy="384047"/>
          </a:xfrm>
          <a:custGeom>
            <a:avLst/>
            <a:gdLst/>
            <a:ahLst/>
            <a:cxnLst/>
            <a:rect l="0" t="0" r="r" b="b"/>
            <a:pathLst>
              <a:path w="100000" h="100000" fill="none">
                <a:moveTo>
                  <a:pt x="9756" y="76190"/>
                </a:moveTo>
                <a:lnTo>
                  <a:pt x="90244" y="76190"/>
                </a:lnTo>
                <a:moveTo>
                  <a:pt x="0" y="95238"/>
                </a:moveTo>
                <a:lnTo>
                  <a:pt x="19512" y="57143"/>
                </a:lnTo>
                <a:moveTo>
                  <a:pt x="9756" y="0"/>
                </a:moveTo>
                <a:lnTo>
                  <a:pt x="9756" y="100000"/>
                </a:lnTo>
                <a:moveTo>
                  <a:pt x="80488" y="95238"/>
                </a:moveTo>
                <a:lnTo>
                  <a:pt x="100000" y="57143"/>
                </a:lnTo>
                <a:moveTo>
                  <a:pt x="90244" y="0"/>
                </a:moveTo>
                <a:lnTo>
                  <a:pt x="90244" y="100000"/>
                </a:lnTo>
              </a:path>
            </a:pathLst>
          </a:custGeom>
          <a:noFill/>
          <a:ln w="7620" cap="rnd">
            <a:solidFill>
              <a:srgbClr val="1E3A5F"/>
            </a:solidFill>
          </a:ln>
        </p:spPr>
        <p:txBody>
          <a:bodyPr rtlCol="0" anchor="ctr"/>
          <a:lstStyle/>
          <a:p>
            <a:pPr algn="ctr"/>
          </a:p>
        </p:txBody>
      </p:sp>
      <p:sp>
        <p:nvSpPr>
          <p:cNvPr id="53" name="deckkit-motif-loud"/>
          <p:cNvSpPr txBox="1"/>
          <p:nvPr/>
        </p:nvSpPr>
        <p:spPr>
          <a:xfrm>
            <a:off x="8897112" y="4448204"/>
            <a:ext cx="603504" cy="292608"/>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200" b="0" i="1">
                <a:solidFill>
                  <a:srgbClr val="1E3A5F"/>
                </a:solidFill>
                <a:latin typeface="Times New Roman"/>
                <a:ea typeface="Hiragino Sans GB"/>
              </a:rPr>
              <a:t>X</a:t>
            </a:r>
          </a:p>
        </p:txBody>
      </p:sp>
      <p:sp>
        <p:nvSpPr>
          <p:cNvPr id="54" name="deckkit-motif-loud"/>
          <p:cNvSpPr/>
          <p:nvPr/>
        </p:nvSpPr>
        <p:spPr>
          <a:xfrm>
            <a:off x="9427464" y="4036724"/>
            <a:ext cx="749808" cy="384047"/>
          </a:xfrm>
          <a:custGeom>
            <a:avLst/>
            <a:gdLst/>
            <a:ahLst/>
            <a:cxnLst/>
            <a:rect l="0" t="0" r="r" b="b"/>
            <a:pathLst>
              <a:path w="100000" h="100000" fill="none">
                <a:moveTo>
                  <a:pt x="9756" y="76190"/>
                </a:moveTo>
                <a:lnTo>
                  <a:pt x="90244" y="76190"/>
                </a:lnTo>
                <a:moveTo>
                  <a:pt x="0" y="95238"/>
                </a:moveTo>
                <a:lnTo>
                  <a:pt x="19512" y="57143"/>
                </a:lnTo>
                <a:moveTo>
                  <a:pt x="9756" y="0"/>
                </a:moveTo>
                <a:lnTo>
                  <a:pt x="9756" y="100000"/>
                </a:lnTo>
                <a:moveTo>
                  <a:pt x="80488" y="95238"/>
                </a:moveTo>
                <a:lnTo>
                  <a:pt x="100000" y="57143"/>
                </a:lnTo>
                <a:moveTo>
                  <a:pt x="90244" y="0"/>
                </a:moveTo>
                <a:lnTo>
                  <a:pt x="90244" y="100000"/>
                </a:lnTo>
              </a:path>
            </a:pathLst>
          </a:custGeom>
          <a:noFill/>
          <a:ln w="7620" cap="rnd">
            <a:solidFill>
              <a:srgbClr val="1E3A5F"/>
            </a:solidFill>
          </a:ln>
        </p:spPr>
        <p:txBody>
          <a:bodyPr rtlCol="0" anchor="ctr"/>
          <a:lstStyle/>
          <a:p>
            <a:pPr algn="ctr"/>
          </a:p>
        </p:txBody>
      </p:sp>
      <p:sp>
        <p:nvSpPr>
          <p:cNvPr id="55" name="deckkit-motif-loud"/>
          <p:cNvSpPr txBox="1"/>
          <p:nvPr/>
        </p:nvSpPr>
        <p:spPr>
          <a:xfrm>
            <a:off x="9500616" y="4448204"/>
            <a:ext cx="603504" cy="292608"/>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200" b="0" i="1">
                <a:solidFill>
                  <a:srgbClr val="1E3A5F"/>
                </a:solidFill>
                <a:latin typeface="Times New Roman"/>
                <a:ea typeface="Hiragino Sans GB"/>
              </a:rPr>
              <a:t>Y</a:t>
            </a:r>
          </a:p>
        </p:txBody>
      </p:sp>
      <p:sp>
        <p:nvSpPr>
          <p:cNvPr id="56" name="deckkit-motif-loud"/>
          <p:cNvSpPr/>
          <p:nvPr/>
        </p:nvSpPr>
        <p:spPr>
          <a:xfrm>
            <a:off x="10030968" y="4036724"/>
            <a:ext cx="1059297" cy="384047"/>
          </a:xfrm>
          <a:custGeom>
            <a:avLst/>
            <a:gdLst/>
            <a:ahLst/>
            <a:cxnLst/>
            <a:rect l="0" t="0" r="r" b="b"/>
            <a:pathLst>
              <a:path w="100000" h="100000" fill="none">
                <a:moveTo>
                  <a:pt x="6906" y="76190"/>
                </a:moveTo>
                <a:lnTo>
                  <a:pt x="93094" y="76190"/>
                </a:lnTo>
                <a:moveTo>
                  <a:pt x="0" y="95238"/>
                </a:moveTo>
                <a:lnTo>
                  <a:pt x="13811" y="57143"/>
                </a:lnTo>
                <a:moveTo>
                  <a:pt x="6906" y="0"/>
                </a:moveTo>
                <a:lnTo>
                  <a:pt x="6906" y="100000"/>
                </a:lnTo>
                <a:moveTo>
                  <a:pt x="86189" y="95238"/>
                </a:moveTo>
                <a:lnTo>
                  <a:pt x="100000" y="57143"/>
                </a:lnTo>
                <a:moveTo>
                  <a:pt x="93094" y="0"/>
                </a:moveTo>
                <a:lnTo>
                  <a:pt x="93094" y="100000"/>
                </a:lnTo>
              </a:path>
            </a:pathLst>
          </a:custGeom>
          <a:noFill/>
          <a:ln w="7620" cap="rnd">
            <a:solidFill>
              <a:srgbClr val="1E3A5F"/>
            </a:solidFill>
          </a:ln>
        </p:spPr>
        <p:txBody>
          <a:bodyPr rtlCol="0" anchor="ctr"/>
          <a:lstStyle/>
          <a:p>
            <a:pPr algn="ctr"/>
          </a:p>
        </p:txBody>
      </p:sp>
      <p:sp>
        <p:nvSpPr>
          <p:cNvPr id="57" name="deckkit-motif-loud"/>
          <p:cNvSpPr txBox="1"/>
          <p:nvPr/>
        </p:nvSpPr>
        <p:spPr>
          <a:xfrm>
            <a:off x="10104120" y="4448204"/>
            <a:ext cx="912993" cy="292608"/>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200" b="0" i="1">
                <a:solidFill>
                  <a:srgbClr val="1E3A5F"/>
                </a:solidFill>
                <a:latin typeface="Times New Roman"/>
                <a:ea typeface="Hiragino Sans GB"/>
              </a:rPr>
              <a:t>ZS′V</a:t>
            </a:r>
          </a:p>
        </p:txBody>
      </p:sp>
      <p:sp>
        <p:nvSpPr>
          <p:cNvPr id="58" name="deckkit-motif-loud"/>
          <p:cNvSpPr txBox="1"/>
          <p:nvPr/>
        </p:nvSpPr>
        <p:spPr>
          <a:xfrm>
            <a:off x="7818120" y="4841396"/>
            <a:ext cx="3674481" cy="45720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050" b="0" i="0">
                <a:solidFill>
                  <a:srgbClr val="3E5674"/>
                </a:solidFill>
                <a:latin typeface="Georgia"/>
                <a:ea typeface="Hiragino Sans GB"/>
              </a:rPr>
              <a:t>Fig. </a:t>
            </a:r>
            <a:r>
              <a:rPr sz="1050" b="0" i="0">
                <a:solidFill>
                  <a:srgbClr val="3E5674"/>
                </a:solidFill>
                <a:latin typeface="Times New Roman"/>
                <a:ea typeface="Hiragino Sans GB"/>
              </a:rPr>
              <a:t>6</a:t>
            </a:r>
            <a:r>
              <a:rPr sz="1050" b="0" i="0">
                <a:solidFill>
                  <a:srgbClr val="3E5674"/>
                </a:solidFill>
                <a:latin typeface="Georgia"/>
                <a:ea typeface="Hiragino Sans GB"/>
              </a:rPr>
              <a:t> (</a:t>
            </a:r>
            <a:r>
              <a:rPr sz="1050" b="0" i="0">
                <a:solidFill>
                  <a:srgbClr val="3E5674"/>
                </a:solidFill>
                <a:latin typeface="Times New Roman"/>
                <a:ea typeface="Hiragino Sans GB"/>
              </a:rPr>
              <a:t>1938</a:t>
            </a:r>
            <a:r>
              <a:rPr sz="1050" b="0" i="0">
                <a:solidFill>
                  <a:srgbClr val="3E5674"/>
                </a:solidFill>
                <a:latin typeface="Georgia"/>
                <a:ea typeface="Hiragino Sans GB"/>
              </a:rPr>
              <a:t> paper): a network and its hindrance function</a:t>
            </a:r>
          </a:p>
          <a:p>
            <a:pPr algn="ctr">
              <a:lnSpc>
                <a:spcPct val="100000"/>
              </a:lnSpc>
              <a:spcBef>
                <a:spcPts val="0"/>
              </a:spcBef>
              <a:spcAft>
                <a:spcPts val="0"/>
              </a:spcAft>
            </a:pPr>
            <a:r>
              <a:rPr sz="1050" b="0" i="0">
                <a:solidFill>
                  <a:srgbClr val="3E5674"/>
                </a:solidFill>
                <a:latin typeface="Georgia"/>
                <a:ea typeface="Hiragino Sans GB"/>
              </a:rPr>
              <a:t>The dimension line carries algebra, not a length</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1" name="deckkit-a11ytitle"/>
          <p:cNvSpPr>
            <a:spLocks noGrp="1"/>
          </p:cNvSpPr>
          <p:nvPr>
            <p:ph type="title"/>
          </p:nvPr>
        </p:nvSpPr>
        <p:spPr>
          <a:xfrm>
            <a:off x="0" y="-914400"/>
            <a:ext cx="12191695" cy="457200"/>
          </a:xfrm>
          <a:ln/>
        </p:spPr>
        <p:txBody>
          <a:bodyPr/>
          <a:lstStyle/>
          <a:p>
            <a:pPr/>
            <a:r>
              <a:rPr sz="1000" b="0" i="0">
                <a:solidFill>
                  <a:srgbClr val="1E3A5F"/>
                </a:solidFill>
                <a:latin typeface="Arial"/>
                <a:ea typeface="Hiragino Sans GB"/>
              </a:rPr>
              <a:t>This defense in 16 sheets</a:t>
            </a:r>
          </a:p>
        </p:txBody>
      </p:sp>
      <p:sp>
        <p:nvSpPr>
          <p:cNvPr id="2" name="deckkit-vl.drafting"/>
          <p:cNvSpPr/>
          <p:nvPr/>
        </p:nvSpPr>
        <p:spPr>
          <a:xfrm>
            <a:off x="292608" y="292608"/>
            <a:ext cx="11606479" cy="6272784"/>
          </a:xfrm>
          <a:prstGeom prst="rect">
            <a:avLst/>
          </a:prstGeom>
          <a:noFill/>
          <a:ln w="12700">
            <a:solidFill>
              <a:srgbClr val="1E3A5F"/>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1E3A5F"/>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1E3A5F"/>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1E3A5F"/>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SHEET</a:t>
            </a:r>
          </a:p>
          <a:p>
            <a:pPr algn="l">
              <a:lnSpc>
                <a:spcPct val="100000"/>
              </a:lnSpc>
              <a:spcBef>
                <a:spcPts val="0"/>
              </a:spcBef>
              <a:spcAft>
                <a:spcPts val="0"/>
              </a:spcAft>
            </a:pPr>
            <a:r>
              <a:rPr sz="1600" b="1" i="0">
                <a:solidFill>
                  <a:srgbClr val="1E3A5F"/>
                </a:solidFill>
                <a:latin typeface="Courier New"/>
                <a:ea typeface="Hiragino Sans GB"/>
              </a:rPr>
              <a:t>02</a:t>
            </a:r>
          </a:p>
        </p:txBody>
      </p:sp>
      <p:sp>
        <p:nvSpPr>
          <p:cNvPr id="17"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PROJECT</a:t>
            </a:r>
          </a:p>
          <a:p>
            <a:pPr algn="l">
              <a:lnSpc>
                <a:spcPct val="100000"/>
              </a:lnSpc>
              <a:spcBef>
                <a:spcPts val="0"/>
              </a:spcBef>
              <a:spcAft>
                <a:spcPts val="0"/>
              </a:spcAft>
            </a:pPr>
            <a:r>
              <a:rPr sz="1000" b="1" i="0">
                <a:solidFill>
                  <a:srgbClr val="1E3A5F"/>
                </a:solidFill>
                <a:latin typeface="Courier New"/>
                <a:ea typeface="Courier New"/>
              </a:rPr>
              <a:t>Shannon 1937 · Mock Defense</a:t>
            </a:r>
          </a:p>
        </p:txBody>
      </p:sp>
      <p:sp>
        <p:nvSpPr>
          <p:cNvPr id="18" name="TextBox 17"/>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3E5674"/>
                </a:solidFill>
                <a:latin typeface="Courier New"/>
                <a:ea typeface="Hiragino Sans GB"/>
              </a:rPr>
              <a:t>DRAWN SAMPLE  DATE 1937-08-10  NTS</a:t>
            </a:r>
          </a:p>
        </p:txBody>
      </p:sp>
      <p:sp>
        <p:nvSpPr>
          <p:cNvPr id="19" name="TextBox 18"/>
          <p:cNvSpPr txBox="1"/>
          <p:nvPr/>
        </p:nvSpPr>
        <p:spPr>
          <a:xfrm>
            <a:off x="822960" y="713232"/>
            <a:ext cx="5800176"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Drawing index · Thesis record</a:t>
            </a:r>
          </a:p>
        </p:txBody>
      </p:sp>
      <p:sp>
        <p:nvSpPr>
          <p:cNvPr id="20" name="TextBox 19"/>
          <p:cNvSpPr txBox="1"/>
          <p:nvPr/>
        </p:nvSpPr>
        <p:spPr>
          <a:xfrm>
            <a:off x="822960" y="1024128"/>
            <a:ext cx="5800176" cy="4531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800" b="0" i="0">
                <a:solidFill>
                  <a:srgbClr val="1E3A5F"/>
                </a:solidFill>
                <a:latin typeface="Georgia"/>
                <a:ea typeface="Hiragino Sans GB"/>
              </a:rPr>
              <a:t>This defense in </a:t>
            </a:r>
            <a:r>
              <a:rPr sz="2800" b="0" i="0">
                <a:solidFill>
                  <a:srgbClr val="1E3A5F"/>
                </a:solidFill>
                <a:latin typeface="Times New Roman"/>
                <a:ea typeface="Hiragino Sans GB"/>
              </a:rPr>
              <a:t>16</a:t>
            </a:r>
            <a:r>
              <a:rPr sz="2800" b="0" i="0">
                <a:solidFill>
                  <a:srgbClr val="1E3A5F"/>
                </a:solidFill>
                <a:latin typeface="Georgia"/>
                <a:ea typeface="Hiragino Sans GB"/>
              </a:rPr>
              <a:t> sheets</a:t>
            </a:r>
          </a:p>
        </p:txBody>
      </p:sp>
      <p:sp>
        <p:nvSpPr>
          <p:cNvPr id="22" name="deckkit-motif-quiet"/>
          <p:cNvSpPr/>
          <p:nvPr/>
        </p:nvSpPr>
        <p:spPr>
          <a:xfrm>
            <a:off x="822960" y="1586992"/>
            <a:ext cx="5589260" cy="9144"/>
          </a:xfrm>
          <a:custGeom>
            <a:avLst/>
            <a:gdLst/>
            <a:ahLst/>
            <a:cxnLst/>
            <a:rect l="0" t="0" r="r" b="b"/>
            <a:pathLst>
              <a:path w="100000" h="100000" fill="none">
                <a:moveTo>
                  <a:pt x="0" y="0"/>
                </a:moveTo>
                <a:lnTo>
                  <a:pt x="100000" y="0"/>
                </a:lnTo>
              </a:path>
            </a:pathLst>
          </a:custGeom>
          <a:noFill/>
          <a:ln w="11430" cap="rnd">
            <a:solidFill>
              <a:srgbClr val="1E3A5F"/>
            </a:solidFill>
          </a:ln>
        </p:spPr>
        <p:txBody>
          <a:bodyPr rtlCol="0" anchor="ctr"/>
          <a:lstStyle/>
          <a:p>
            <a:pPr algn="ctr"/>
          </a:p>
        </p:txBody>
      </p:sp>
      <p:sp>
        <p:nvSpPr>
          <p:cNvPr id="23" name="TextBox 22">
            <a:hlinkClick action="ppaction://hlinksldjump" r:id="rId4"/>
          </p:cNvPr>
          <p:cNvSpPr txBox="1"/>
          <p:nvPr/>
        </p:nvSpPr>
        <p:spPr>
          <a:xfrm>
            <a:off x="822960" y="1605280"/>
            <a:ext cx="5589260" cy="221052"/>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1" i="0">
                <a:solidFill>
                  <a:srgbClr val="3E5674"/>
                </a:solidFill>
                <a:latin typeface="Courier New"/>
                <a:ea typeface="Hiragino Sans GB"/>
              </a:rPr>
              <a:t>03</a:t>
            </a:r>
            <a:r>
              <a:rPr sz="1350" b="0" i="0">
                <a:solidFill>
                  <a:srgbClr val="1E3A5F"/>
                </a:solidFill>
                <a:latin typeface="Georgia"/>
                <a:ea typeface="Hiragino Sans GB"/>
              </a:rPr>
              <a:t> Background: how relay circuits were designed</a:t>
            </a:r>
          </a:p>
        </p:txBody>
      </p:sp>
      <p:sp>
        <p:nvSpPr>
          <p:cNvPr id="24" name="deckkit-motif-quiet"/>
          <p:cNvSpPr/>
          <p:nvPr/>
        </p:nvSpPr>
        <p:spPr>
          <a:xfrm>
            <a:off x="822960" y="1844620"/>
            <a:ext cx="5589260" cy="9144"/>
          </a:xfrm>
          <a:custGeom>
            <a:avLst/>
            <a:gdLst/>
            <a:ahLst/>
            <a:cxnLst/>
            <a:rect l="0" t="0" r="r" b="b"/>
            <a:pathLst>
              <a:path w="100000" h="100000" fill="none">
                <a:moveTo>
                  <a:pt x="0" y="0"/>
                </a:moveTo>
                <a:lnTo>
                  <a:pt x="100000" y="0"/>
                </a:lnTo>
              </a:path>
            </a:pathLst>
          </a:custGeom>
          <a:noFill/>
          <a:ln w="5080" cap="rnd">
            <a:solidFill>
              <a:srgbClr val="3E5674"/>
            </a:solidFill>
            <a:prstDash val="dash"/>
          </a:ln>
        </p:spPr>
        <p:txBody>
          <a:bodyPr rtlCol="0" anchor="ctr"/>
          <a:lstStyle/>
          <a:p>
            <a:pPr algn="ctr"/>
          </a:p>
        </p:txBody>
      </p:sp>
      <p:sp>
        <p:nvSpPr>
          <p:cNvPr id="25" name="TextBox 24">
            <a:hlinkClick action="ppaction://hlinksldjump" r:id="rId5"/>
          </p:cNvPr>
          <p:cNvSpPr txBox="1"/>
          <p:nvPr/>
        </p:nvSpPr>
        <p:spPr>
          <a:xfrm>
            <a:off x="822960" y="1862908"/>
            <a:ext cx="5589260" cy="221052"/>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1" i="0">
                <a:solidFill>
                  <a:srgbClr val="3E5674"/>
                </a:solidFill>
                <a:latin typeface="Courier New"/>
                <a:ea typeface="Hiragino Sans GB"/>
              </a:rPr>
              <a:t>04</a:t>
            </a:r>
            <a:r>
              <a:rPr sz="1350" b="0" i="0">
                <a:solidFill>
                  <a:srgbClr val="1E3A5F"/>
                </a:solidFill>
                <a:latin typeface="Georgia"/>
                <a:ea typeface="Hiragino Sans GB"/>
              </a:rPr>
              <a:t> Research question</a:t>
            </a:r>
          </a:p>
        </p:txBody>
      </p:sp>
      <p:sp>
        <p:nvSpPr>
          <p:cNvPr id="26" name="deckkit-motif-quiet"/>
          <p:cNvSpPr/>
          <p:nvPr/>
        </p:nvSpPr>
        <p:spPr>
          <a:xfrm>
            <a:off x="822960" y="2102249"/>
            <a:ext cx="5589260" cy="9144"/>
          </a:xfrm>
          <a:custGeom>
            <a:avLst/>
            <a:gdLst/>
            <a:ahLst/>
            <a:cxnLst/>
            <a:rect l="0" t="0" r="r" b="b"/>
            <a:pathLst>
              <a:path w="100000" h="100000" fill="none">
                <a:moveTo>
                  <a:pt x="0" y="0"/>
                </a:moveTo>
                <a:lnTo>
                  <a:pt x="100000" y="0"/>
                </a:lnTo>
              </a:path>
            </a:pathLst>
          </a:custGeom>
          <a:noFill/>
          <a:ln w="5080" cap="rnd">
            <a:solidFill>
              <a:srgbClr val="3E5674"/>
            </a:solidFill>
            <a:prstDash val="dash"/>
          </a:ln>
        </p:spPr>
        <p:txBody>
          <a:bodyPr rtlCol="0" anchor="ctr"/>
          <a:lstStyle/>
          <a:p>
            <a:pPr algn="ctr"/>
          </a:p>
        </p:txBody>
      </p:sp>
      <p:sp>
        <p:nvSpPr>
          <p:cNvPr id="27" name="TextBox 26">
            <a:hlinkClick action="ppaction://hlinksldjump" r:id="rId6"/>
          </p:cNvPr>
          <p:cNvSpPr txBox="1"/>
          <p:nvPr/>
        </p:nvSpPr>
        <p:spPr>
          <a:xfrm>
            <a:off x="822960" y="2120537"/>
            <a:ext cx="5589260" cy="221052"/>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1" i="0">
                <a:solidFill>
                  <a:srgbClr val="3E5674"/>
                </a:solidFill>
                <a:latin typeface="Courier New"/>
                <a:ea typeface="Hiragino Sans GB"/>
              </a:rPr>
              <a:t>05</a:t>
            </a:r>
            <a:r>
              <a:rPr sz="1350" b="0" i="0">
                <a:solidFill>
                  <a:srgbClr val="1E3A5F"/>
                </a:solidFill>
                <a:latin typeface="Georgia"/>
                <a:ea typeface="Hiragino Sans GB"/>
              </a:rPr>
              <a:t> Related work</a:t>
            </a:r>
          </a:p>
        </p:txBody>
      </p:sp>
      <p:sp>
        <p:nvSpPr>
          <p:cNvPr id="28" name="deckkit-motif-quiet"/>
          <p:cNvSpPr/>
          <p:nvPr/>
        </p:nvSpPr>
        <p:spPr>
          <a:xfrm>
            <a:off x="822960" y="2359877"/>
            <a:ext cx="5589260" cy="9144"/>
          </a:xfrm>
          <a:custGeom>
            <a:avLst/>
            <a:gdLst/>
            <a:ahLst/>
            <a:cxnLst/>
            <a:rect l="0" t="0" r="r" b="b"/>
            <a:pathLst>
              <a:path w="100000" h="100000" fill="none">
                <a:moveTo>
                  <a:pt x="0" y="0"/>
                </a:moveTo>
                <a:lnTo>
                  <a:pt x="100000" y="0"/>
                </a:lnTo>
              </a:path>
            </a:pathLst>
          </a:custGeom>
          <a:noFill/>
          <a:ln w="5080" cap="rnd">
            <a:solidFill>
              <a:srgbClr val="3E5674"/>
            </a:solidFill>
            <a:prstDash val="dash"/>
          </a:ln>
        </p:spPr>
        <p:txBody>
          <a:bodyPr rtlCol="0" anchor="ctr"/>
          <a:lstStyle/>
          <a:p>
            <a:pPr algn="ctr"/>
          </a:p>
        </p:txBody>
      </p:sp>
      <p:sp>
        <p:nvSpPr>
          <p:cNvPr id="29" name="TextBox 28">
            <a:hlinkClick action="ppaction://hlinksldjump" r:id="rId7"/>
          </p:cNvPr>
          <p:cNvSpPr txBox="1"/>
          <p:nvPr/>
        </p:nvSpPr>
        <p:spPr>
          <a:xfrm>
            <a:off x="822960" y="2378165"/>
            <a:ext cx="5589260" cy="221052"/>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1" i="0">
                <a:solidFill>
                  <a:srgbClr val="3E5674"/>
                </a:solidFill>
                <a:latin typeface="Courier New"/>
                <a:ea typeface="Hiragino Sans GB"/>
              </a:rPr>
              <a:t>06</a:t>
            </a:r>
            <a:r>
              <a:rPr sz="1350" b="0" i="0">
                <a:solidFill>
                  <a:srgbClr val="1E3A5F"/>
                </a:solidFill>
                <a:latin typeface="Georgia"/>
                <a:ea typeface="Hiragino Sans GB"/>
              </a:rPr>
              <a:t> Method: series is plus, parallel is times</a:t>
            </a:r>
          </a:p>
        </p:txBody>
      </p:sp>
      <p:sp>
        <p:nvSpPr>
          <p:cNvPr id="30" name="deckkit-motif-quiet"/>
          <p:cNvSpPr/>
          <p:nvPr/>
        </p:nvSpPr>
        <p:spPr>
          <a:xfrm>
            <a:off x="822960" y="2617506"/>
            <a:ext cx="5589260" cy="9144"/>
          </a:xfrm>
          <a:custGeom>
            <a:avLst/>
            <a:gdLst/>
            <a:ahLst/>
            <a:cxnLst/>
            <a:rect l="0" t="0" r="r" b="b"/>
            <a:pathLst>
              <a:path w="100000" h="100000" fill="none">
                <a:moveTo>
                  <a:pt x="0" y="0"/>
                </a:moveTo>
                <a:lnTo>
                  <a:pt x="100000" y="0"/>
                </a:lnTo>
              </a:path>
            </a:pathLst>
          </a:custGeom>
          <a:noFill/>
          <a:ln w="5080" cap="rnd">
            <a:solidFill>
              <a:srgbClr val="3E5674"/>
            </a:solidFill>
            <a:prstDash val="dash"/>
          </a:ln>
        </p:spPr>
        <p:txBody>
          <a:bodyPr rtlCol="0" anchor="ctr"/>
          <a:lstStyle/>
          <a:p>
            <a:pPr algn="ctr"/>
          </a:p>
        </p:txBody>
      </p:sp>
      <p:sp>
        <p:nvSpPr>
          <p:cNvPr id="31" name="TextBox 30">
            <a:hlinkClick action="ppaction://hlinksldjump" r:id="rId8"/>
          </p:cNvPr>
          <p:cNvSpPr txBox="1"/>
          <p:nvPr/>
        </p:nvSpPr>
        <p:spPr>
          <a:xfrm>
            <a:off x="822960" y="2635794"/>
            <a:ext cx="5589260" cy="221052"/>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1" i="0">
                <a:solidFill>
                  <a:srgbClr val="3E5674"/>
                </a:solidFill>
                <a:latin typeface="Courier New"/>
                <a:ea typeface="Hiragino Sans GB"/>
              </a:rPr>
              <a:t>07</a:t>
            </a:r>
            <a:r>
              <a:rPr sz="1350" b="0" i="0">
                <a:solidFill>
                  <a:srgbClr val="1E3A5F"/>
                </a:solidFill>
                <a:latin typeface="Georgia"/>
                <a:ea typeface="Hiragino Sans GB"/>
              </a:rPr>
              <a:t> Method: postulates and duality</a:t>
            </a:r>
          </a:p>
        </p:txBody>
      </p:sp>
      <p:sp>
        <p:nvSpPr>
          <p:cNvPr id="32" name="deckkit-motif-quiet"/>
          <p:cNvSpPr/>
          <p:nvPr/>
        </p:nvSpPr>
        <p:spPr>
          <a:xfrm>
            <a:off x="822960" y="2875134"/>
            <a:ext cx="5589260" cy="9144"/>
          </a:xfrm>
          <a:custGeom>
            <a:avLst/>
            <a:gdLst/>
            <a:ahLst/>
            <a:cxnLst/>
            <a:rect l="0" t="0" r="r" b="b"/>
            <a:pathLst>
              <a:path w="100000" h="100000" fill="none">
                <a:moveTo>
                  <a:pt x="0" y="0"/>
                </a:moveTo>
                <a:lnTo>
                  <a:pt x="100000" y="0"/>
                </a:lnTo>
              </a:path>
            </a:pathLst>
          </a:custGeom>
          <a:noFill/>
          <a:ln w="5080" cap="rnd">
            <a:solidFill>
              <a:srgbClr val="3E5674"/>
            </a:solidFill>
            <a:prstDash val="dash"/>
          </a:ln>
        </p:spPr>
        <p:txBody>
          <a:bodyPr rtlCol="0" anchor="ctr"/>
          <a:lstStyle/>
          <a:p>
            <a:pPr algn="ctr"/>
          </a:p>
        </p:txBody>
      </p:sp>
      <p:sp>
        <p:nvSpPr>
          <p:cNvPr id="33" name="TextBox 32">
            <a:hlinkClick action="ppaction://hlinksldjump" r:id="rId9"/>
          </p:cNvPr>
          <p:cNvSpPr txBox="1"/>
          <p:nvPr/>
        </p:nvSpPr>
        <p:spPr>
          <a:xfrm>
            <a:off x="822960" y="2893422"/>
            <a:ext cx="5589260" cy="221052"/>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1" i="0">
                <a:solidFill>
                  <a:srgbClr val="3E5674"/>
                </a:solidFill>
                <a:latin typeface="Courier New"/>
                <a:ea typeface="Hiragino Sans GB"/>
              </a:rPr>
              <a:t>08</a:t>
            </a:r>
            <a:r>
              <a:rPr sz="1350" b="0" i="0">
                <a:solidFill>
                  <a:srgbClr val="1E3A5F"/>
                </a:solidFill>
                <a:latin typeface="Georgia"/>
                <a:ea typeface="Hiragino Sans GB"/>
              </a:rPr>
              <a:t> Key derivation: simplifying Figure </a:t>
            </a:r>
            <a:r>
              <a:rPr sz="1350" b="0" i="0">
                <a:solidFill>
                  <a:srgbClr val="1E3A5F"/>
                </a:solidFill>
                <a:latin typeface="Times New Roman"/>
                <a:ea typeface="Hiragino Sans GB"/>
              </a:rPr>
              <a:t>5</a:t>
            </a:r>
          </a:p>
        </p:txBody>
      </p:sp>
      <p:sp>
        <p:nvSpPr>
          <p:cNvPr id="34" name="deckkit-motif-quiet"/>
          <p:cNvSpPr/>
          <p:nvPr/>
        </p:nvSpPr>
        <p:spPr>
          <a:xfrm>
            <a:off x="822960" y="3132763"/>
            <a:ext cx="5589260" cy="9144"/>
          </a:xfrm>
          <a:custGeom>
            <a:avLst/>
            <a:gdLst/>
            <a:ahLst/>
            <a:cxnLst/>
            <a:rect l="0" t="0" r="r" b="b"/>
            <a:pathLst>
              <a:path w="100000" h="100000" fill="none">
                <a:moveTo>
                  <a:pt x="0" y="0"/>
                </a:moveTo>
                <a:lnTo>
                  <a:pt x="100000" y="0"/>
                </a:lnTo>
              </a:path>
            </a:pathLst>
          </a:custGeom>
          <a:noFill/>
          <a:ln w="5080" cap="rnd">
            <a:solidFill>
              <a:srgbClr val="3E5674"/>
            </a:solidFill>
            <a:prstDash val="dash"/>
          </a:ln>
        </p:spPr>
        <p:txBody>
          <a:bodyPr rtlCol="0" anchor="ctr"/>
          <a:lstStyle/>
          <a:p>
            <a:pPr algn="ctr"/>
          </a:p>
        </p:txBody>
      </p:sp>
      <p:sp>
        <p:nvSpPr>
          <p:cNvPr id="35" name="TextBox 34">
            <a:hlinkClick action="ppaction://hlinksldjump" r:id="rId10"/>
          </p:cNvPr>
          <p:cNvSpPr txBox="1"/>
          <p:nvPr/>
        </p:nvSpPr>
        <p:spPr>
          <a:xfrm>
            <a:off x="822960" y="3151051"/>
            <a:ext cx="5589260" cy="221052"/>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1" i="0">
                <a:solidFill>
                  <a:srgbClr val="3E5674"/>
                </a:solidFill>
                <a:latin typeface="Courier New"/>
                <a:ea typeface="Hiragino Sans GB"/>
              </a:rPr>
              <a:t>09</a:t>
            </a:r>
            <a:r>
              <a:rPr sz="1350" b="0" i="0">
                <a:solidFill>
                  <a:srgbClr val="1E3A5F"/>
                </a:solidFill>
                <a:latin typeface="Georgia"/>
                <a:ea typeface="Hiragino Sans GB"/>
              </a:rPr>
              <a:t> Before and after: </a:t>
            </a:r>
            <a:r>
              <a:rPr sz="1350" b="0" i="0">
                <a:solidFill>
                  <a:srgbClr val="1E3A5F"/>
                </a:solidFill>
                <a:latin typeface="Times New Roman"/>
                <a:ea typeface="Hiragino Sans GB"/>
              </a:rPr>
              <a:t>13</a:t>
            </a:r>
            <a:r>
              <a:rPr sz="1350" b="0" i="0">
                <a:solidFill>
                  <a:srgbClr val="1E3A5F"/>
                </a:solidFill>
                <a:latin typeface="Georgia"/>
                <a:ea typeface="Hiragino Sans GB"/>
              </a:rPr>
              <a:t> contacts become </a:t>
            </a:r>
            <a:r>
              <a:rPr sz="1350" b="0" i="0">
                <a:solidFill>
                  <a:srgbClr val="1E3A5F"/>
                </a:solidFill>
                <a:latin typeface="Times New Roman"/>
                <a:ea typeface="Hiragino Sans GB"/>
              </a:rPr>
              <a:t>6</a:t>
            </a:r>
          </a:p>
        </p:txBody>
      </p:sp>
      <p:sp>
        <p:nvSpPr>
          <p:cNvPr id="36" name="deckkit-motif-quiet"/>
          <p:cNvSpPr/>
          <p:nvPr/>
        </p:nvSpPr>
        <p:spPr>
          <a:xfrm>
            <a:off x="822960" y="3390392"/>
            <a:ext cx="5589260" cy="9144"/>
          </a:xfrm>
          <a:custGeom>
            <a:avLst/>
            <a:gdLst/>
            <a:ahLst/>
            <a:cxnLst/>
            <a:rect l="0" t="0" r="r" b="b"/>
            <a:pathLst>
              <a:path w="100000" h="100000" fill="none">
                <a:moveTo>
                  <a:pt x="0" y="0"/>
                </a:moveTo>
                <a:lnTo>
                  <a:pt x="100000" y="0"/>
                </a:lnTo>
              </a:path>
            </a:pathLst>
          </a:custGeom>
          <a:noFill/>
          <a:ln w="5080" cap="rnd">
            <a:solidFill>
              <a:srgbClr val="3E5674"/>
            </a:solidFill>
            <a:prstDash val="dash"/>
          </a:ln>
        </p:spPr>
        <p:txBody>
          <a:bodyPr rtlCol="0" anchor="ctr"/>
          <a:lstStyle/>
          <a:p>
            <a:pPr algn="ctr"/>
          </a:p>
        </p:txBody>
      </p:sp>
      <p:sp>
        <p:nvSpPr>
          <p:cNvPr id="37" name="TextBox 36">
            <a:hlinkClick action="ppaction://hlinksldjump" r:id="rId11"/>
          </p:cNvPr>
          <p:cNvSpPr txBox="1"/>
          <p:nvPr/>
        </p:nvSpPr>
        <p:spPr>
          <a:xfrm>
            <a:off x="822960" y="3408680"/>
            <a:ext cx="5589260" cy="221052"/>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1" i="0">
                <a:solidFill>
                  <a:srgbClr val="3E5674"/>
                </a:solidFill>
                <a:latin typeface="Courier New"/>
                <a:ea typeface="Hiragino Sans GB"/>
              </a:rPr>
              <a:t>10</a:t>
            </a:r>
            <a:r>
              <a:rPr sz="1350" b="0" i="0">
                <a:solidFill>
                  <a:srgbClr val="1E3A5F"/>
                </a:solidFill>
                <a:latin typeface="Georgia"/>
                <a:ea typeface="Hiragino Sans GB"/>
              </a:rPr>
              <a:t> Applications in the thesis</a:t>
            </a:r>
          </a:p>
        </p:txBody>
      </p:sp>
      <p:sp>
        <p:nvSpPr>
          <p:cNvPr id="38" name="deckkit-motif-quiet"/>
          <p:cNvSpPr/>
          <p:nvPr/>
        </p:nvSpPr>
        <p:spPr>
          <a:xfrm>
            <a:off x="822960" y="3648020"/>
            <a:ext cx="5589260" cy="9144"/>
          </a:xfrm>
          <a:custGeom>
            <a:avLst/>
            <a:gdLst/>
            <a:ahLst/>
            <a:cxnLst/>
            <a:rect l="0" t="0" r="r" b="b"/>
            <a:pathLst>
              <a:path w="100000" h="100000" fill="none">
                <a:moveTo>
                  <a:pt x="0" y="0"/>
                </a:moveTo>
                <a:lnTo>
                  <a:pt x="100000" y="0"/>
                </a:lnTo>
              </a:path>
            </a:pathLst>
          </a:custGeom>
          <a:noFill/>
          <a:ln w="5080" cap="rnd">
            <a:solidFill>
              <a:srgbClr val="3E5674"/>
            </a:solidFill>
            <a:prstDash val="dash"/>
          </a:ln>
        </p:spPr>
        <p:txBody>
          <a:bodyPr rtlCol="0" anchor="ctr"/>
          <a:lstStyle/>
          <a:p>
            <a:pPr algn="ctr"/>
          </a:p>
        </p:txBody>
      </p:sp>
      <p:sp>
        <p:nvSpPr>
          <p:cNvPr id="39" name="TextBox 38">
            <a:hlinkClick action="ppaction://hlinksldjump" r:id="rId12"/>
          </p:cNvPr>
          <p:cNvSpPr txBox="1"/>
          <p:nvPr/>
        </p:nvSpPr>
        <p:spPr>
          <a:xfrm>
            <a:off x="822960" y="3666308"/>
            <a:ext cx="5589260" cy="221052"/>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1" i="0">
                <a:solidFill>
                  <a:srgbClr val="3E5674"/>
                </a:solidFill>
                <a:latin typeface="Courier New"/>
                <a:ea typeface="Hiragino Sans GB"/>
              </a:rPr>
              <a:t>11</a:t>
            </a:r>
            <a:r>
              <a:rPr sz="1350" b="0" i="0">
                <a:solidFill>
                  <a:srgbClr val="1E3A5F"/>
                </a:solidFill>
                <a:latin typeface="Georgia"/>
                <a:ea typeface="Hiragino Sans GB"/>
              </a:rPr>
              <a:t> Results and contributions</a:t>
            </a:r>
          </a:p>
        </p:txBody>
      </p:sp>
      <p:sp>
        <p:nvSpPr>
          <p:cNvPr id="40" name="deckkit-motif-quiet"/>
          <p:cNvSpPr/>
          <p:nvPr/>
        </p:nvSpPr>
        <p:spPr>
          <a:xfrm>
            <a:off x="822960" y="3905649"/>
            <a:ext cx="5589260" cy="9144"/>
          </a:xfrm>
          <a:custGeom>
            <a:avLst/>
            <a:gdLst/>
            <a:ahLst/>
            <a:cxnLst/>
            <a:rect l="0" t="0" r="r" b="b"/>
            <a:pathLst>
              <a:path w="100000" h="100000" fill="none">
                <a:moveTo>
                  <a:pt x="0" y="0"/>
                </a:moveTo>
                <a:lnTo>
                  <a:pt x="100000" y="0"/>
                </a:lnTo>
              </a:path>
            </a:pathLst>
          </a:custGeom>
          <a:noFill/>
          <a:ln w="5080" cap="rnd">
            <a:solidFill>
              <a:srgbClr val="3E5674"/>
            </a:solidFill>
            <a:prstDash val="dash"/>
          </a:ln>
        </p:spPr>
        <p:txBody>
          <a:bodyPr rtlCol="0" anchor="ctr"/>
          <a:lstStyle/>
          <a:p>
            <a:pPr algn="ctr"/>
          </a:p>
        </p:txBody>
      </p:sp>
      <p:sp>
        <p:nvSpPr>
          <p:cNvPr id="41" name="TextBox 40">
            <a:hlinkClick action="ppaction://hlinksldjump" r:id="rId13"/>
          </p:cNvPr>
          <p:cNvSpPr txBox="1"/>
          <p:nvPr/>
        </p:nvSpPr>
        <p:spPr>
          <a:xfrm>
            <a:off x="822960" y="3923937"/>
            <a:ext cx="5589260" cy="221052"/>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1" i="0">
                <a:solidFill>
                  <a:srgbClr val="3E5674"/>
                </a:solidFill>
                <a:latin typeface="Courier New"/>
                <a:ea typeface="Hiragino Sans GB"/>
              </a:rPr>
              <a:t>12</a:t>
            </a:r>
            <a:r>
              <a:rPr sz="1350" b="0" i="0">
                <a:solidFill>
                  <a:srgbClr val="1E3A5F"/>
                </a:solidFill>
                <a:latin typeface="Georgia"/>
                <a:ea typeface="Hiragino Sans GB"/>
              </a:rPr>
              <a:t> Limitations and influence</a:t>
            </a:r>
          </a:p>
        </p:txBody>
      </p:sp>
      <p:sp>
        <p:nvSpPr>
          <p:cNvPr id="42" name="deckkit-motif-quiet"/>
          <p:cNvSpPr/>
          <p:nvPr/>
        </p:nvSpPr>
        <p:spPr>
          <a:xfrm>
            <a:off x="822960" y="4163277"/>
            <a:ext cx="5589260" cy="9144"/>
          </a:xfrm>
          <a:custGeom>
            <a:avLst/>
            <a:gdLst/>
            <a:ahLst/>
            <a:cxnLst/>
            <a:rect l="0" t="0" r="r" b="b"/>
            <a:pathLst>
              <a:path w="100000" h="100000" fill="none">
                <a:moveTo>
                  <a:pt x="0" y="0"/>
                </a:moveTo>
                <a:lnTo>
                  <a:pt x="100000" y="0"/>
                </a:lnTo>
              </a:path>
            </a:pathLst>
          </a:custGeom>
          <a:noFill/>
          <a:ln w="5080" cap="rnd">
            <a:solidFill>
              <a:srgbClr val="3E5674"/>
            </a:solidFill>
            <a:prstDash val="dash"/>
          </a:ln>
        </p:spPr>
        <p:txBody>
          <a:bodyPr rtlCol="0" anchor="ctr"/>
          <a:lstStyle/>
          <a:p>
            <a:pPr algn="ctr"/>
          </a:p>
        </p:txBody>
      </p:sp>
      <p:sp>
        <p:nvSpPr>
          <p:cNvPr id="43" name="TextBox 42">
            <a:hlinkClick action="ppaction://hlinksldjump" r:id="rId14"/>
          </p:cNvPr>
          <p:cNvSpPr txBox="1"/>
          <p:nvPr/>
        </p:nvSpPr>
        <p:spPr>
          <a:xfrm>
            <a:off x="822960" y="4181565"/>
            <a:ext cx="5589260" cy="221052"/>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1" i="0">
                <a:solidFill>
                  <a:srgbClr val="3E5674"/>
                </a:solidFill>
                <a:latin typeface="Courier New"/>
                <a:ea typeface="Hiragino Sans GB"/>
              </a:rPr>
              <a:t>13</a:t>
            </a:r>
            <a:r>
              <a:rPr sz="1350" b="0" i="0">
                <a:solidFill>
                  <a:srgbClr val="1E3A5F"/>
                </a:solidFill>
                <a:latin typeface="Georgia"/>
                <a:ea typeface="Hiragino Sans GB"/>
              </a:rPr>
              <a:t> Conclusion</a:t>
            </a:r>
          </a:p>
        </p:txBody>
      </p:sp>
      <p:sp>
        <p:nvSpPr>
          <p:cNvPr id="44" name="deckkit-motif-quiet"/>
          <p:cNvSpPr/>
          <p:nvPr/>
        </p:nvSpPr>
        <p:spPr>
          <a:xfrm>
            <a:off x="822960" y="4420906"/>
            <a:ext cx="5589260" cy="9144"/>
          </a:xfrm>
          <a:custGeom>
            <a:avLst/>
            <a:gdLst/>
            <a:ahLst/>
            <a:cxnLst/>
            <a:rect l="0" t="0" r="r" b="b"/>
            <a:pathLst>
              <a:path w="100000" h="100000" fill="none">
                <a:moveTo>
                  <a:pt x="0" y="0"/>
                </a:moveTo>
                <a:lnTo>
                  <a:pt x="100000" y="0"/>
                </a:lnTo>
              </a:path>
            </a:pathLst>
          </a:custGeom>
          <a:noFill/>
          <a:ln w="5080" cap="rnd">
            <a:solidFill>
              <a:srgbClr val="3E5674"/>
            </a:solidFill>
            <a:prstDash val="dash"/>
          </a:ln>
        </p:spPr>
        <p:txBody>
          <a:bodyPr rtlCol="0" anchor="ctr"/>
          <a:lstStyle/>
          <a:p>
            <a:pPr algn="ctr"/>
          </a:p>
        </p:txBody>
      </p:sp>
      <p:sp>
        <p:nvSpPr>
          <p:cNvPr id="45" name="TextBox 44">
            <a:hlinkClick action="ppaction://hlinksldjump" r:id="rId15"/>
          </p:cNvPr>
          <p:cNvSpPr txBox="1"/>
          <p:nvPr/>
        </p:nvSpPr>
        <p:spPr>
          <a:xfrm>
            <a:off x="822960" y="4439194"/>
            <a:ext cx="5589260" cy="221052"/>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1" i="0">
                <a:solidFill>
                  <a:srgbClr val="3E5674"/>
                </a:solidFill>
                <a:latin typeface="Courier New"/>
                <a:ea typeface="Hiragino Sans GB"/>
              </a:rPr>
              <a:t>14</a:t>
            </a:r>
            <a:r>
              <a:rPr sz="1350" b="0" i="0">
                <a:solidFill>
                  <a:srgbClr val="1E3A5F"/>
                </a:solidFill>
                <a:latin typeface="Georgia"/>
                <a:ea typeface="Hiragino Sans GB"/>
              </a:rPr>
              <a:t> Acknowledgments</a:t>
            </a:r>
          </a:p>
        </p:txBody>
      </p:sp>
      <p:sp>
        <p:nvSpPr>
          <p:cNvPr id="46" name="deckkit-motif-quiet"/>
          <p:cNvSpPr/>
          <p:nvPr/>
        </p:nvSpPr>
        <p:spPr>
          <a:xfrm>
            <a:off x="822960" y="4678534"/>
            <a:ext cx="5589260" cy="9144"/>
          </a:xfrm>
          <a:custGeom>
            <a:avLst/>
            <a:gdLst/>
            <a:ahLst/>
            <a:cxnLst/>
            <a:rect l="0" t="0" r="r" b="b"/>
            <a:pathLst>
              <a:path w="100000" h="100000" fill="none">
                <a:moveTo>
                  <a:pt x="0" y="0"/>
                </a:moveTo>
                <a:lnTo>
                  <a:pt x="100000" y="0"/>
                </a:lnTo>
              </a:path>
            </a:pathLst>
          </a:custGeom>
          <a:noFill/>
          <a:ln w="5080" cap="rnd">
            <a:solidFill>
              <a:srgbClr val="3E5674"/>
            </a:solidFill>
            <a:prstDash val="dash"/>
          </a:ln>
        </p:spPr>
        <p:txBody>
          <a:bodyPr rtlCol="0" anchor="ctr"/>
          <a:lstStyle/>
          <a:p>
            <a:pPr algn="ctr"/>
          </a:p>
        </p:txBody>
      </p:sp>
      <p:sp>
        <p:nvSpPr>
          <p:cNvPr id="47" name="TextBox 46">
            <a:hlinkClick action="ppaction://hlinksldjump" r:id="rId16"/>
          </p:cNvPr>
          <p:cNvSpPr txBox="1"/>
          <p:nvPr/>
        </p:nvSpPr>
        <p:spPr>
          <a:xfrm>
            <a:off x="822960" y="4696822"/>
            <a:ext cx="5589260" cy="221052"/>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1" i="0">
                <a:solidFill>
                  <a:srgbClr val="3E5674"/>
                </a:solidFill>
                <a:latin typeface="Courier New"/>
                <a:ea typeface="Hiragino Sans GB"/>
              </a:rPr>
              <a:t>15</a:t>
            </a:r>
            <a:r>
              <a:rPr sz="1350" b="0" i="0">
                <a:solidFill>
                  <a:srgbClr val="1E3A5F"/>
                </a:solidFill>
                <a:latin typeface="Georgia"/>
                <a:ea typeface="Hiragino Sans GB"/>
              </a:rPr>
              <a:t> Backup A: notation and priority</a:t>
            </a:r>
          </a:p>
        </p:txBody>
      </p:sp>
      <p:sp>
        <p:nvSpPr>
          <p:cNvPr id="48" name="deckkit-motif-quiet"/>
          <p:cNvSpPr/>
          <p:nvPr/>
        </p:nvSpPr>
        <p:spPr>
          <a:xfrm>
            <a:off x="822960" y="4936163"/>
            <a:ext cx="5589260" cy="9144"/>
          </a:xfrm>
          <a:custGeom>
            <a:avLst/>
            <a:gdLst/>
            <a:ahLst/>
            <a:cxnLst/>
            <a:rect l="0" t="0" r="r" b="b"/>
            <a:pathLst>
              <a:path w="100000" h="100000" fill="none">
                <a:moveTo>
                  <a:pt x="0" y="0"/>
                </a:moveTo>
                <a:lnTo>
                  <a:pt x="100000" y="0"/>
                </a:lnTo>
              </a:path>
            </a:pathLst>
          </a:custGeom>
          <a:noFill/>
          <a:ln w="5080" cap="rnd">
            <a:solidFill>
              <a:srgbClr val="3E5674"/>
            </a:solidFill>
            <a:prstDash val="dash"/>
          </a:ln>
        </p:spPr>
        <p:txBody>
          <a:bodyPr rtlCol="0" anchor="ctr"/>
          <a:lstStyle/>
          <a:p>
            <a:pPr algn="ctr"/>
          </a:p>
        </p:txBody>
      </p:sp>
      <p:sp>
        <p:nvSpPr>
          <p:cNvPr id="49" name="TextBox 48">
            <a:hlinkClick action="ppaction://hlinksldjump" r:id="rId17"/>
          </p:cNvPr>
          <p:cNvSpPr txBox="1"/>
          <p:nvPr/>
        </p:nvSpPr>
        <p:spPr>
          <a:xfrm>
            <a:off x="822960" y="4954451"/>
            <a:ext cx="5589260" cy="221052"/>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1" i="0">
                <a:solidFill>
                  <a:srgbClr val="3E5674"/>
                </a:solidFill>
                <a:latin typeface="Courier New"/>
                <a:ea typeface="Hiragino Sans GB"/>
              </a:rPr>
              <a:t>16</a:t>
            </a:r>
            <a:r>
              <a:rPr sz="1350" b="0" i="0">
                <a:solidFill>
                  <a:srgbClr val="1E3A5F"/>
                </a:solidFill>
                <a:latin typeface="Georgia"/>
                <a:ea typeface="Hiragino Sans GB"/>
              </a:rPr>
              <a:t> Backup B: minimality and timing</a:t>
            </a:r>
          </a:p>
        </p:txBody>
      </p:sp>
      <p:sp>
        <p:nvSpPr>
          <p:cNvPr id="50" name="deckkit-motif-quiet"/>
          <p:cNvSpPr/>
          <p:nvPr/>
        </p:nvSpPr>
        <p:spPr>
          <a:xfrm>
            <a:off x="822960" y="5193792"/>
            <a:ext cx="5589260" cy="9144"/>
          </a:xfrm>
          <a:custGeom>
            <a:avLst/>
            <a:gdLst/>
            <a:ahLst/>
            <a:cxnLst/>
            <a:rect l="0" t="0" r="r" b="b"/>
            <a:pathLst>
              <a:path w="100000" h="100000" fill="none">
                <a:moveTo>
                  <a:pt x="0" y="0"/>
                </a:moveTo>
                <a:lnTo>
                  <a:pt x="100000" y="0"/>
                </a:lnTo>
              </a:path>
            </a:pathLst>
          </a:custGeom>
          <a:noFill/>
          <a:ln w="5080" cap="rnd">
            <a:solidFill>
              <a:srgbClr val="3E5674"/>
            </a:solidFill>
            <a:prstDash val="dash"/>
          </a:ln>
        </p:spPr>
        <p:txBody>
          <a:bodyPr rtlCol="0" anchor="ctr"/>
          <a:lstStyle/>
          <a:p>
            <a:pPr algn="ctr"/>
          </a:p>
        </p:txBody>
      </p:sp>
      <p:sp>
        <p:nvSpPr>
          <p:cNvPr id="51" name="TextBox 50"/>
          <p:cNvSpPr txBox="1"/>
          <p:nvPr/>
        </p:nvSpPr>
        <p:spPr>
          <a:xfrm>
            <a:off x="7150425" y="758952"/>
            <a:ext cx="4218310"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Thesis record</a:t>
            </a:r>
          </a:p>
        </p:txBody>
      </p:sp>
      <p:sp>
        <p:nvSpPr>
          <p:cNvPr id="52" name="Rectangle 51"/>
          <p:cNvSpPr/>
          <p:nvPr/>
        </p:nvSpPr>
        <p:spPr>
          <a:xfrm>
            <a:off x="7150425" y="1069848"/>
            <a:ext cx="4218310" cy="18288"/>
          </a:xfrm>
          <a:prstGeom prst="rect">
            <a:avLst/>
          </a:prstGeom>
          <a:solidFill>
            <a:srgbClr val="1E3A5F"/>
          </a:solidFill>
          <a:ln>
            <a:noFill/>
          </a:ln>
          <a:effectLst/>
        </p:spPr>
        <p:txBody>
          <a:bodyPr rtlCol="0" anchor="ctr"/>
          <a:lstStyle/>
          <a:p>
            <a:pPr algn="ctr"/>
          </a:p>
        </p:txBody>
      </p:sp>
      <p:sp>
        <p:nvSpPr>
          <p:cNvPr id="53" name="TextBox 52"/>
          <p:cNvSpPr txBox="1"/>
          <p:nvPr/>
        </p:nvSpPr>
        <p:spPr>
          <a:xfrm>
            <a:off x="7150425" y="1161288"/>
            <a:ext cx="777240"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050" b="0" i="0">
                <a:solidFill>
                  <a:srgbClr val="3E5674"/>
                </a:solidFill>
                <a:latin typeface="Courier New"/>
                <a:ea typeface="Hiragino Sans GB"/>
              </a:rPr>
              <a:t>Title</a:t>
            </a:r>
          </a:p>
        </p:txBody>
      </p:sp>
      <p:sp>
        <p:nvSpPr>
          <p:cNvPr id="54" name="TextBox 53"/>
          <p:cNvSpPr txBox="1"/>
          <p:nvPr/>
        </p:nvSpPr>
        <p:spPr>
          <a:xfrm>
            <a:off x="7973385" y="1143000"/>
            <a:ext cx="3349629" cy="377952"/>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0" i="0">
                <a:solidFill>
                  <a:srgbClr val="1E3A5F"/>
                </a:solidFill>
                <a:latin typeface="Georgia"/>
                <a:ea typeface="Hiragino Sans GB"/>
              </a:rPr>
              <a:t>A Symbolic Analysis of Relay and Switching Circuits</a:t>
            </a:r>
          </a:p>
        </p:txBody>
      </p:sp>
      <p:sp>
        <p:nvSpPr>
          <p:cNvPr id="55" name="deckkit-motif-quiet"/>
          <p:cNvSpPr/>
          <p:nvPr/>
        </p:nvSpPr>
        <p:spPr>
          <a:xfrm>
            <a:off x="7150425" y="1557528"/>
            <a:ext cx="4218310" cy="9144"/>
          </a:xfrm>
          <a:custGeom>
            <a:avLst/>
            <a:gdLst/>
            <a:ahLst/>
            <a:cxnLst/>
            <a:rect l="0" t="0" r="r" b="b"/>
            <a:pathLst>
              <a:path w="100000" h="100000" fill="none">
                <a:moveTo>
                  <a:pt x="0" y="0"/>
                </a:moveTo>
                <a:lnTo>
                  <a:pt x="100000" y="0"/>
                </a:lnTo>
              </a:path>
            </a:pathLst>
          </a:custGeom>
          <a:noFill/>
          <a:ln w="5080" cap="rnd">
            <a:solidFill>
              <a:srgbClr val="3E5674"/>
            </a:solidFill>
          </a:ln>
        </p:spPr>
        <p:txBody>
          <a:bodyPr rtlCol="0" anchor="ctr"/>
          <a:lstStyle/>
          <a:p>
            <a:pPr algn="ctr"/>
          </a:p>
        </p:txBody>
      </p:sp>
      <p:sp>
        <p:nvSpPr>
          <p:cNvPr id="56" name="TextBox 55"/>
          <p:cNvSpPr txBox="1"/>
          <p:nvPr/>
        </p:nvSpPr>
        <p:spPr>
          <a:xfrm>
            <a:off x="7150425" y="1612392"/>
            <a:ext cx="777240"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050" b="0" i="0">
                <a:solidFill>
                  <a:srgbClr val="3E5674"/>
                </a:solidFill>
                <a:latin typeface="Courier New"/>
                <a:ea typeface="Hiragino Sans GB"/>
              </a:rPr>
              <a:t>Author</a:t>
            </a:r>
          </a:p>
        </p:txBody>
      </p:sp>
      <p:sp>
        <p:nvSpPr>
          <p:cNvPr id="57" name="TextBox 56"/>
          <p:cNvSpPr txBox="1"/>
          <p:nvPr/>
        </p:nvSpPr>
        <p:spPr>
          <a:xfrm>
            <a:off x="7973385" y="1594104"/>
            <a:ext cx="3349629" cy="20726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0" i="0">
                <a:solidFill>
                  <a:srgbClr val="1E3A5F"/>
                </a:solidFill>
                <a:latin typeface="Georgia"/>
                <a:ea typeface="Hiragino Sans GB"/>
              </a:rPr>
              <a:t>Claude Elwood Shannon</a:t>
            </a:r>
          </a:p>
        </p:txBody>
      </p:sp>
      <p:sp>
        <p:nvSpPr>
          <p:cNvPr id="58" name="deckkit-motif-quiet"/>
          <p:cNvSpPr/>
          <p:nvPr/>
        </p:nvSpPr>
        <p:spPr>
          <a:xfrm>
            <a:off x="7150425" y="1959864"/>
            <a:ext cx="4218310" cy="9144"/>
          </a:xfrm>
          <a:custGeom>
            <a:avLst/>
            <a:gdLst/>
            <a:ahLst/>
            <a:cxnLst/>
            <a:rect l="0" t="0" r="r" b="b"/>
            <a:pathLst>
              <a:path w="100000" h="100000" fill="none">
                <a:moveTo>
                  <a:pt x="0" y="0"/>
                </a:moveTo>
                <a:lnTo>
                  <a:pt x="100000" y="0"/>
                </a:lnTo>
              </a:path>
            </a:pathLst>
          </a:custGeom>
          <a:noFill/>
          <a:ln w="5080" cap="rnd">
            <a:solidFill>
              <a:srgbClr val="3E5674"/>
            </a:solidFill>
          </a:ln>
        </p:spPr>
        <p:txBody>
          <a:bodyPr rtlCol="0" anchor="ctr"/>
          <a:lstStyle/>
          <a:p>
            <a:pPr algn="ctr"/>
          </a:p>
        </p:txBody>
      </p:sp>
      <p:sp>
        <p:nvSpPr>
          <p:cNvPr id="59" name="TextBox 58"/>
          <p:cNvSpPr txBox="1"/>
          <p:nvPr/>
        </p:nvSpPr>
        <p:spPr>
          <a:xfrm>
            <a:off x="7150425" y="2014728"/>
            <a:ext cx="777240"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050" b="0" i="0">
                <a:solidFill>
                  <a:srgbClr val="3E5674"/>
                </a:solidFill>
                <a:latin typeface="Courier New"/>
                <a:ea typeface="Hiragino Sans GB"/>
              </a:rPr>
              <a:t>Dept.</a:t>
            </a:r>
          </a:p>
        </p:txBody>
      </p:sp>
      <p:sp>
        <p:nvSpPr>
          <p:cNvPr id="60" name="TextBox 59"/>
          <p:cNvSpPr txBox="1"/>
          <p:nvPr/>
        </p:nvSpPr>
        <p:spPr>
          <a:xfrm>
            <a:off x="7973385" y="1996440"/>
            <a:ext cx="3349629" cy="20726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0" i="0">
                <a:solidFill>
                  <a:srgbClr val="1E3A5F"/>
                </a:solidFill>
                <a:latin typeface="Georgia"/>
                <a:ea typeface="Hiragino Sans GB"/>
              </a:rPr>
              <a:t>Department of Electrical Engineering, MIT</a:t>
            </a:r>
          </a:p>
        </p:txBody>
      </p:sp>
      <p:sp>
        <p:nvSpPr>
          <p:cNvPr id="61" name="deckkit-motif-quiet"/>
          <p:cNvSpPr/>
          <p:nvPr/>
        </p:nvSpPr>
        <p:spPr>
          <a:xfrm>
            <a:off x="7150425" y="2362200"/>
            <a:ext cx="4218310" cy="9144"/>
          </a:xfrm>
          <a:custGeom>
            <a:avLst/>
            <a:gdLst/>
            <a:ahLst/>
            <a:cxnLst/>
            <a:rect l="0" t="0" r="r" b="b"/>
            <a:pathLst>
              <a:path w="100000" h="100000" fill="none">
                <a:moveTo>
                  <a:pt x="0" y="0"/>
                </a:moveTo>
                <a:lnTo>
                  <a:pt x="100000" y="0"/>
                </a:lnTo>
              </a:path>
            </a:pathLst>
          </a:custGeom>
          <a:noFill/>
          <a:ln w="5080" cap="rnd">
            <a:solidFill>
              <a:srgbClr val="3E5674"/>
            </a:solidFill>
          </a:ln>
        </p:spPr>
        <p:txBody>
          <a:bodyPr rtlCol="0" anchor="ctr"/>
          <a:lstStyle/>
          <a:p>
            <a:pPr algn="ctr"/>
          </a:p>
        </p:txBody>
      </p:sp>
      <p:sp>
        <p:nvSpPr>
          <p:cNvPr id="62" name="TextBox 61"/>
          <p:cNvSpPr txBox="1"/>
          <p:nvPr/>
        </p:nvSpPr>
        <p:spPr>
          <a:xfrm>
            <a:off x="7150425" y="2417064"/>
            <a:ext cx="777240"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050" b="0" i="0">
                <a:solidFill>
                  <a:srgbClr val="3E5674"/>
                </a:solidFill>
                <a:latin typeface="Courier New"/>
                <a:ea typeface="Hiragino Sans GB"/>
              </a:rPr>
              <a:t>Date</a:t>
            </a:r>
          </a:p>
        </p:txBody>
      </p:sp>
      <p:sp>
        <p:nvSpPr>
          <p:cNvPr id="63" name="TextBox 62"/>
          <p:cNvSpPr txBox="1"/>
          <p:nvPr/>
        </p:nvSpPr>
        <p:spPr>
          <a:xfrm>
            <a:off x="7973385" y="2398776"/>
            <a:ext cx="3349629" cy="20726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0" i="0">
                <a:solidFill>
                  <a:srgbClr val="1E3A5F"/>
                </a:solidFill>
                <a:latin typeface="Georgia"/>
                <a:ea typeface="Hiragino Sans GB"/>
              </a:rPr>
              <a:t>August </a:t>
            </a:r>
            <a:r>
              <a:rPr sz="1200" b="0" i="0">
                <a:solidFill>
                  <a:srgbClr val="1E3A5F"/>
                </a:solidFill>
                <a:latin typeface="Times New Roman"/>
                <a:ea typeface="Hiragino Sans GB"/>
              </a:rPr>
              <a:t>10</a:t>
            </a:r>
            <a:r>
              <a:rPr sz="1200" b="0" i="0">
                <a:solidFill>
                  <a:srgbClr val="1E3A5F"/>
                </a:solidFill>
                <a:latin typeface="Georgia"/>
                <a:ea typeface="Hiragino Sans GB"/>
              </a:rPr>
              <a:t>, </a:t>
            </a:r>
            <a:r>
              <a:rPr sz="1200" b="0" i="0">
                <a:solidFill>
                  <a:srgbClr val="1E3A5F"/>
                </a:solidFill>
                <a:latin typeface="Times New Roman"/>
                <a:ea typeface="Hiragino Sans GB"/>
              </a:rPr>
              <a:t>1937</a:t>
            </a:r>
            <a:r>
              <a:rPr sz="1200" b="0" i="0">
                <a:solidFill>
                  <a:srgbClr val="1E3A5F"/>
                </a:solidFill>
                <a:latin typeface="Georgia"/>
                <a:ea typeface="Hiragino Sans GB"/>
              </a:rPr>
              <a:t> (date on the title page)</a:t>
            </a:r>
          </a:p>
        </p:txBody>
      </p:sp>
      <p:sp>
        <p:nvSpPr>
          <p:cNvPr id="64" name="deckkit-motif-quiet"/>
          <p:cNvSpPr/>
          <p:nvPr/>
        </p:nvSpPr>
        <p:spPr>
          <a:xfrm>
            <a:off x="7150425" y="2764536"/>
            <a:ext cx="4218310" cy="9144"/>
          </a:xfrm>
          <a:custGeom>
            <a:avLst/>
            <a:gdLst/>
            <a:ahLst/>
            <a:cxnLst/>
            <a:rect l="0" t="0" r="r" b="b"/>
            <a:pathLst>
              <a:path w="100000" h="100000" fill="none">
                <a:moveTo>
                  <a:pt x="0" y="0"/>
                </a:moveTo>
                <a:lnTo>
                  <a:pt x="100000" y="0"/>
                </a:lnTo>
              </a:path>
            </a:pathLst>
          </a:custGeom>
          <a:noFill/>
          <a:ln w="5080" cap="rnd">
            <a:solidFill>
              <a:srgbClr val="3E5674"/>
            </a:solidFill>
          </a:ln>
        </p:spPr>
        <p:txBody>
          <a:bodyPr rtlCol="0" anchor="ctr"/>
          <a:lstStyle/>
          <a:p>
            <a:pPr algn="ctr"/>
          </a:p>
        </p:txBody>
      </p:sp>
      <p:sp>
        <p:nvSpPr>
          <p:cNvPr id="65" name="TextBox 64"/>
          <p:cNvSpPr txBox="1"/>
          <p:nvPr/>
        </p:nvSpPr>
        <p:spPr>
          <a:xfrm>
            <a:off x="7150425" y="2819400"/>
            <a:ext cx="777240"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050" b="0" i="0">
                <a:solidFill>
                  <a:srgbClr val="3E5674"/>
                </a:solidFill>
                <a:latin typeface="Courier New"/>
                <a:ea typeface="Hiragino Sans GB"/>
              </a:rPr>
              <a:t>Degree</a:t>
            </a:r>
          </a:p>
        </p:txBody>
      </p:sp>
      <p:sp>
        <p:nvSpPr>
          <p:cNvPr id="66" name="TextBox 65"/>
          <p:cNvSpPr txBox="1"/>
          <p:nvPr/>
        </p:nvSpPr>
        <p:spPr>
          <a:xfrm>
            <a:off x="7973385" y="2801112"/>
            <a:ext cx="3349629" cy="20726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0" i="0">
                <a:solidFill>
                  <a:srgbClr val="1E3A5F"/>
                </a:solidFill>
                <a:latin typeface="Georgia"/>
                <a:ea typeface="Hiragino Sans GB"/>
              </a:rPr>
              <a:t>Master of Science, </a:t>
            </a:r>
            <a:r>
              <a:rPr sz="1200" b="0" i="0">
                <a:solidFill>
                  <a:srgbClr val="1E3A5F"/>
                </a:solidFill>
                <a:latin typeface="Times New Roman"/>
                <a:ea typeface="Hiragino Sans GB"/>
              </a:rPr>
              <a:t>1940</a:t>
            </a:r>
          </a:p>
        </p:txBody>
      </p:sp>
      <p:sp>
        <p:nvSpPr>
          <p:cNvPr id="67" name="deckkit-motif-quiet"/>
          <p:cNvSpPr/>
          <p:nvPr/>
        </p:nvSpPr>
        <p:spPr>
          <a:xfrm>
            <a:off x="7150425" y="3166872"/>
            <a:ext cx="4218310" cy="9144"/>
          </a:xfrm>
          <a:custGeom>
            <a:avLst/>
            <a:gdLst/>
            <a:ahLst/>
            <a:cxnLst/>
            <a:rect l="0" t="0" r="r" b="b"/>
            <a:pathLst>
              <a:path w="100000" h="100000" fill="none">
                <a:moveTo>
                  <a:pt x="0" y="0"/>
                </a:moveTo>
                <a:lnTo>
                  <a:pt x="100000" y="0"/>
                </a:lnTo>
              </a:path>
            </a:pathLst>
          </a:custGeom>
          <a:noFill/>
          <a:ln w="5080" cap="rnd">
            <a:solidFill>
              <a:srgbClr val="3E5674"/>
            </a:solidFill>
          </a:ln>
        </p:spPr>
        <p:txBody>
          <a:bodyPr rtlCol="0" anchor="ctr"/>
          <a:lstStyle/>
          <a:p>
            <a:pPr algn="ctr"/>
          </a:p>
        </p:txBody>
      </p:sp>
      <p:sp>
        <p:nvSpPr>
          <p:cNvPr id="68" name="TextBox 67"/>
          <p:cNvSpPr txBox="1"/>
          <p:nvPr/>
        </p:nvSpPr>
        <p:spPr>
          <a:xfrm>
            <a:off x="7150425" y="3221736"/>
            <a:ext cx="777240"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050" b="0" i="0">
                <a:solidFill>
                  <a:srgbClr val="3E5674"/>
                </a:solidFill>
                <a:latin typeface="Courier New"/>
                <a:ea typeface="Hiragino Sans GB"/>
              </a:rPr>
              <a:t>Advisor</a:t>
            </a:r>
          </a:p>
        </p:txBody>
      </p:sp>
      <p:sp>
        <p:nvSpPr>
          <p:cNvPr id="69" name="TextBox 68"/>
          <p:cNvSpPr txBox="1"/>
          <p:nvPr/>
        </p:nvSpPr>
        <p:spPr>
          <a:xfrm>
            <a:off x="7973385" y="3203448"/>
            <a:ext cx="3349629" cy="20726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0" i="0">
                <a:solidFill>
                  <a:srgbClr val="1E3A5F"/>
                </a:solidFill>
                <a:latin typeface="Georgia"/>
                <a:ea typeface="Hiragino Sans GB"/>
              </a:rPr>
              <a:t>Professor Frank L. Hitchcock</a:t>
            </a:r>
          </a:p>
        </p:txBody>
      </p:sp>
      <p:sp>
        <p:nvSpPr>
          <p:cNvPr id="70" name="deckkit-motif-quiet"/>
          <p:cNvSpPr/>
          <p:nvPr/>
        </p:nvSpPr>
        <p:spPr>
          <a:xfrm>
            <a:off x="7150425" y="3569208"/>
            <a:ext cx="4218310" cy="9144"/>
          </a:xfrm>
          <a:custGeom>
            <a:avLst/>
            <a:gdLst/>
            <a:ahLst/>
            <a:cxnLst/>
            <a:rect l="0" t="0" r="r" b="b"/>
            <a:pathLst>
              <a:path w="100000" h="100000" fill="none">
                <a:moveTo>
                  <a:pt x="0" y="0"/>
                </a:moveTo>
                <a:lnTo>
                  <a:pt x="100000" y="0"/>
                </a:lnTo>
              </a:path>
            </a:pathLst>
          </a:custGeom>
          <a:noFill/>
          <a:ln w="5080" cap="rnd">
            <a:solidFill>
              <a:srgbClr val="3E5674"/>
            </a:solidFill>
          </a:ln>
        </p:spPr>
        <p:txBody>
          <a:bodyPr rtlCol="0" anchor="ctr"/>
          <a:lstStyle/>
          <a:p>
            <a:pPr algn="ctr"/>
          </a:p>
        </p:txBody>
      </p:sp>
      <p:sp>
        <p:nvSpPr>
          <p:cNvPr id="71" name="TextBox 70"/>
          <p:cNvSpPr txBox="1"/>
          <p:nvPr/>
        </p:nvSpPr>
        <p:spPr>
          <a:xfrm>
            <a:off x="7150425" y="3624072"/>
            <a:ext cx="777240"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050" b="0" i="0">
                <a:solidFill>
                  <a:srgbClr val="3E5674"/>
                </a:solidFill>
                <a:latin typeface="Courier New"/>
                <a:ea typeface="Hiragino Sans GB"/>
              </a:rPr>
              <a:t>Paper</a:t>
            </a:r>
          </a:p>
        </p:txBody>
      </p:sp>
      <p:sp>
        <p:nvSpPr>
          <p:cNvPr id="72" name="TextBox 71"/>
          <p:cNvSpPr txBox="1"/>
          <p:nvPr/>
        </p:nvSpPr>
        <p:spPr>
          <a:xfrm>
            <a:off x="7973385" y="3605784"/>
            <a:ext cx="3349629" cy="377952"/>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0" i="0">
                <a:solidFill>
                  <a:srgbClr val="1E3A5F"/>
                </a:solidFill>
                <a:latin typeface="Georgia"/>
                <a:ea typeface="Hiragino Sans GB"/>
              </a:rPr>
              <a:t>Condensed in Transactions of the AIEE, vol. </a:t>
            </a:r>
            <a:r>
              <a:rPr sz="1200" b="0" i="0">
                <a:solidFill>
                  <a:srgbClr val="1E3A5F"/>
                </a:solidFill>
                <a:latin typeface="Times New Roman"/>
                <a:ea typeface="Hiragino Sans GB"/>
              </a:rPr>
              <a:t>57</a:t>
            </a:r>
            <a:r>
              <a:rPr sz="1200" b="0" i="0">
                <a:solidFill>
                  <a:srgbClr val="1E3A5F"/>
                </a:solidFill>
                <a:latin typeface="Georgia"/>
                <a:ea typeface="Hiragino Sans GB"/>
              </a:rPr>
              <a:t>, no. </a:t>
            </a:r>
            <a:r>
              <a:rPr sz="1200" b="0" i="0">
                <a:solidFill>
                  <a:srgbClr val="1E3A5F"/>
                </a:solidFill>
                <a:latin typeface="Times New Roman"/>
                <a:ea typeface="Hiragino Sans GB"/>
              </a:rPr>
              <a:t>12</a:t>
            </a:r>
            <a:r>
              <a:rPr sz="1200" b="0" i="0">
                <a:solidFill>
                  <a:srgbClr val="1E3A5F"/>
                </a:solidFill>
                <a:latin typeface="Georgia"/>
                <a:ea typeface="Hiragino Sans GB"/>
              </a:rPr>
              <a:t> (</a:t>
            </a:r>
            <a:r>
              <a:rPr sz="1200" b="0" i="0">
                <a:solidFill>
                  <a:srgbClr val="1E3A5F"/>
                </a:solidFill>
                <a:latin typeface="Times New Roman"/>
                <a:ea typeface="Hiragino Sans GB"/>
              </a:rPr>
              <a:t>1938</a:t>
            </a:r>
            <a:r>
              <a:rPr sz="1200" b="0" i="0">
                <a:solidFill>
                  <a:srgbClr val="1E3A5F"/>
                </a:solidFill>
                <a:latin typeface="Georgia"/>
                <a:ea typeface="Hiragino Sans GB"/>
              </a:rPr>
              <a:t>), pp. </a:t>
            </a:r>
            <a:r>
              <a:rPr sz="1200" b="0" i="0">
                <a:solidFill>
                  <a:srgbClr val="1E3A5F"/>
                </a:solidFill>
                <a:latin typeface="Times New Roman"/>
                <a:ea typeface="Hiragino Sans GB"/>
              </a:rPr>
              <a:t>713–723</a:t>
            </a:r>
          </a:p>
        </p:txBody>
      </p:sp>
      <p:sp>
        <p:nvSpPr>
          <p:cNvPr id="73" name="deckkit-motif-quiet"/>
          <p:cNvSpPr/>
          <p:nvPr/>
        </p:nvSpPr>
        <p:spPr>
          <a:xfrm>
            <a:off x="7150425" y="4020312"/>
            <a:ext cx="4218310" cy="9144"/>
          </a:xfrm>
          <a:custGeom>
            <a:avLst/>
            <a:gdLst/>
            <a:ahLst/>
            <a:cxnLst/>
            <a:rect l="0" t="0" r="r" b="b"/>
            <a:pathLst>
              <a:path w="100000" h="100000" fill="none">
                <a:moveTo>
                  <a:pt x="0" y="0"/>
                </a:moveTo>
                <a:lnTo>
                  <a:pt x="100000" y="0"/>
                </a:lnTo>
              </a:path>
            </a:pathLst>
          </a:custGeom>
          <a:noFill/>
          <a:ln w="5080" cap="rnd">
            <a:solidFill>
              <a:srgbClr val="3E5674"/>
            </a:solidFill>
          </a:ln>
        </p:spPr>
        <p:txBody>
          <a:bodyPr rtlCol="0" anchor="ctr"/>
          <a:lstStyle/>
          <a:p>
            <a:pPr algn="ctr"/>
          </a:p>
        </p:txBody>
      </p:sp>
      <p:sp>
        <p:nvSpPr>
          <p:cNvPr id="74" name="TextBox 73"/>
          <p:cNvSpPr txBox="1"/>
          <p:nvPr/>
        </p:nvSpPr>
        <p:spPr>
          <a:xfrm>
            <a:off x="822960" y="5827776"/>
            <a:ext cx="7086600" cy="33528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Sources: thesis title page (MIT DSpace </a:t>
            </a:r>
            <a:r>
              <a:rPr sz="1050" b="0" i="0">
                <a:solidFill>
                  <a:srgbClr val="3E5674"/>
                </a:solidFill>
                <a:latin typeface="Times New Roman"/>
                <a:ea typeface="Hiragino Sans GB"/>
              </a:rPr>
              <a:t>1721.1/11173</a:t>
            </a:r>
            <a:r>
              <a:rPr sz="1050" b="0" i="0">
                <a:solidFill>
                  <a:srgbClr val="3E5674"/>
                </a:solidFill>
                <a:latin typeface="Georgia"/>
                <a:ea typeface="Hiragino Sans GB"/>
              </a:rPr>
              <a:t>); AIEE Transactions </a:t>
            </a:r>
            <a:r>
              <a:rPr sz="1050" b="0" i="0">
                <a:solidFill>
                  <a:srgbClr val="3E5674"/>
                </a:solidFill>
                <a:latin typeface="Times New Roman"/>
                <a:ea typeface="Hiragino Sans GB"/>
              </a:rPr>
              <a:t>57</a:t>
            </a:r>
            <a:r>
              <a:rPr sz="1050" b="0" i="0">
                <a:solidFill>
                  <a:srgbClr val="3E5674"/>
                </a:solidFill>
                <a:latin typeface="Georgia"/>
                <a:ea typeface="Hiragino Sans GB"/>
              </a:rPr>
              <a:t>(</a:t>
            </a:r>
            <a:r>
              <a:rPr sz="1050" b="0" i="0">
                <a:solidFill>
                  <a:srgbClr val="3E5674"/>
                </a:solidFill>
                <a:latin typeface="Times New Roman"/>
                <a:ea typeface="Hiragino Sans GB"/>
              </a:rPr>
              <a:t>12</a:t>
            </a:r>
            <a:r>
              <a:rPr sz="1050" b="0" i="0">
                <a:solidFill>
                  <a:srgbClr val="3E5674"/>
                </a:solidFill>
                <a:latin typeface="Georgia"/>
                <a:ea typeface="Hiragino Sans GB"/>
              </a:rPr>
              <a:t>):</a:t>
            </a:r>
            <a:r>
              <a:rPr sz="1050" b="0" i="0">
                <a:solidFill>
                  <a:srgbClr val="3E5674"/>
                </a:solidFill>
                <a:latin typeface="Times New Roman"/>
                <a:ea typeface="Hiragino Sans GB"/>
              </a:rPr>
              <a:t>713–723</a:t>
            </a:r>
            <a:r>
              <a:rPr sz="1050" b="0" i="0">
                <a:solidFill>
                  <a:srgbClr val="3E5674"/>
                </a:solidFill>
                <a:latin typeface="Georgia"/>
                <a:ea typeface="Hiragino Sans GB"/>
              </a:rPr>
              <a:t> (</a:t>
            </a:r>
            <a:r>
              <a:rPr sz="1050" b="0" i="0">
                <a:solidFill>
                  <a:srgbClr val="3E5674"/>
                </a:solidFill>
                <a:latin typeface="Times New Roman"/>
                <a:ea typeface="Hiragino Sans GB"/>
              </a:rPr>
              <a:t>1938</a:t>
            </a:r>
            <a:r>
              <a:rPr sz="1050" b="0" i="0">
                <a:solidFill>
                  <a:srgbClr val="3E5674"/>
                </a:solidFill>
                <a:latin typeface="Georgia"/>
                <a:ea typeface="Hiragino Sans GB"/>
              </a:rPr>
              <a:t>). Click any row of the index to jump to that sheet.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1" name="deckkit-a11ytitle"/>
          <p:cNvSpPr>
            <a:spLocks noGrp="1"/>
          </p:cNvSpPr>
          <p:nvPr>
            <p:ph type="title"/>
          </p:nvPr>
        </p:nvSpPr>
        <p:spPr>
          <a:xfrm>
            <a:off x="0" y="-914400"/>
            <a:ext cx="12191695" cy="457200"/>
          </a:xfrm>
          <a:ln/>
        </p:spPr>
        <p:txBody>
          <a:bodyPr/>
          <a:lstStyle/>
          <a:p>
            <a:pPr/>
            <a:r>
              <a:rPr sz="1000" b="0" i="0">
                <a:solidFill>
                  <a:srgbClr val="1E3A5F"/>
                </a:solidFill>
                <a:latin typeface="Arial"/>
                <a:ea typeface="Hiragino Sans GB"/>
              </a:rPr>
              <a:t>Relay design was cut and try: slow, and seldom minimal</a:t>
            </a:r>
          </a:p>
        </p:txBody>
      </p:sp>
      <p:sp>
        <p:nvSpPr>
          <p:cNvPr id="2" name="deckkit-vl.drafting"/>
          <p:cNvSpPr/>
          <p:nvPr/>
        </p:nvSpPr>
        <p:spPr>
          <a:xfrm>
            <a:off x="292608" y="292608"/>
            <a:ext cx="11606479" cy="6272784"/>
          </a:xfrm>
          <a:prstGeom prst="rect">
            <a:avLst/>
          </a:prstGeom>
          <a:noFill/>
          <a:ln w="12700">
            <a:solidFill>
              <a:srgbClr val="1E3A5F"/>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1E3A5F"/>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1E3A5F"/>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1E3A5F"/>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SHEET</a:t>
            </a:r>
          </a:p>
          <a:p>
            <a:pPr algn="l">
              <a:lnSpc>
                <a:spcPct val="100000"/>
              </a:lnSpc>
              <a:spcBef>
                <a:spcPts val="0"/>
              </a:spcBef>
              <a:spcAft>
                <a:spcPts val="0"/>
              </a:spcAft>
            </a:pPr>
            <a:r>
              <a:rPr sz="1600" b="1" i="0">
                <a:solidFill>
                  <a:srgbClr val="1E3A5F"/>
                </a:solidFill>
                <a:latin typeface="Courier New"/>
                <a:ea typeface="Hiragino Sans GB"/>
              </a:rPr>
              <a:t>03</a:t>
            </a:r>
          </a:p>
        </p:txBody>
      </p:sp>
      <p:sp>
        <p:nvSpPr>
          <p:cNvPr id="17"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PROJECT</a:t>
            </a:r>
          </a:p>
          <a:p>
            <a:pPr algn="l">
              <a:lnSpc>
                <a:spcPct val="100000"/>
              </a:lnSpc>
              <a:spcBef>
                <a:spcPts val="0"/>
              </a:spcBef>
              <a:spcAft>
                <a:spcPts val="0"/>
              </a:spcAft>
            </a:pPr>
            <a:r>
              <a:rPr sz="1000" b="1" i="0">
                <a:solidFill>
                  <a:srgbClr val="1E3A5F"/>
                </a:solidFill>
                <a:latin typeface="Courier New"/>
                <a:ea typeface="Courier New"/>
              </a:rPr>
              <a:t>Shannon 1937 · Mock Defense</a:t>
            </a:r>
          </a:p>
        </p:txBody>
      </p:sp>
      <p:sp>
        <p:nvSpPr>
          <p:cNvPr id="18" name="TextBox 17"/>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3E5674"/>
                </a:solidFill>
                <a:latin typeface="Courier New"/>
                <a:ea typeface="Hiragino Sans GB"/>
              </a:rPr>
              <a:t>DRAWN SAMPLE  DATE 1937-08-10  NTS</a:t>
            </a:r>
          </a:p>
        </p:txBody>
      </p:sp>
      <p:sp>
        <p:nvSpPr>
          <p:cNvPr id="19" name="TextBox 18"/>
          <p:cNvSpPr txBox="1"/>
          <p:nvPr/>
        </p:nvSpPr>
        <p:spPr>
          <a:xfrm>
            <a:off x="822960" y="713232"/>
            <a:ext cx="1054577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Background · the 1930s</a:t>
            </a:r>
          </a:p>
        </p:txBody>
      </p:sp>
      <p:sp>
        <p:nvSpPr>
          <p:cNvPr id="20" name="TextBox 19"/>
          <p:cNvSpPr txBox="1"/>
          <p:nvPr/>
        </p:nvSpPr>
        <p:spPr>
          <a:xfrm>
            <a:off x="822960" y="1024128"/>
            <a:ext cx="10545775" cy="4531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800" b="0" i="0">
                <a:solidFill>
                  <a:srgbClr val="1E3A5F"/>
                </a:solidFill>
                <a:latin typeface="Georgia"/>
                <a:ea typeface="Hiragino Sans GB"/>
              </a:rPr>
              <a:t>Relay design was cut and try: slow, and seldom minimal</a:t>
            </a:r>
          </a:p>
        </p:txBody>
      </p:sp>
      <p:sp>
        <p:nvSpPr>
          <p:cNvPr id="22" name="TextBox 21"/>
          <p:cNvSpPr txBox="1"/>
          <p:nvPr/>
        </p:nvSpPr>
        <p:spPr>
          <a:xfrm>
            <a:off x="822960" y="1678432"/>
            <a:ext cx="4572000" cy="256032"/>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050" b="0" i="0">
                <a:solidFill>
                  <a:srgbClr val="3E5674"/>
                </a:solidFill>
                <a:latin typeface="Courier New"/>
                <a:ea typeface="Hiragino Sans GB"/>
              </a:rPr>
              <a:t>Detail A  One coil drives two kinds of contact</a:t>
            </a:r>
          </a:p>
        </p:txBody>
      </p:sp>
      <p:sp>
        <p:nvSpPr>
          <p:cNvPr id="23" name="deckkit-motif-quiet"/>
          <p:cNvSpPr/>
          <p:nvPr/>
        </p:nvSpPr>
        <p:spPr>
          <a:xfrm>
            <a:off x="1234440" y="1980184"/>
            <a:ext cx="457200" cy="1737359"/>
          </a:xfrm>
          <a:custGeom>
            <a:avLst/>
            <a:gdLst/>
            <a:ahLst/>
            <a:cxnLst/>
            <a:rect l="0" t="0" r="r" b="b"/>
            <a:pathLst>
              <a:path w="100000" h="100000" fill="none">
                <a:moveTo>
                  <a:pt x="0" y="15789"/>
                </a:moveTo>
                <a:lnTo>
                  <a:pt x="100000" y="15789"/>
                </a:lnTo>
                <a:moveTo>
                  <a:pt x="100000" y="15789"/>
                </a:moveTo>
                <a:lnTo>
                  <a:pt x="100000" y="84211"/>
                </a:lnTo>
                <a:moveTo>
                  <a:pt x="100000" y="84211"/>
                </a:moveTo>
                <a:lnTo>
                  <a:pt x="0" y="84211"/>
                </a:lnTo>
                <a:moveTo>
                  <a:pt x="0" y="84211"/>
                </a:moveTo>
                <a:lnTo>
                  <a:pt x="0" y="15789"/>
                </a:lnTo>
                <a:moveTo>
                  <a:pt x="0" y="21711"/>
                </a:moveTo>
                <a:lnTo>
                  <a:pt x="100000" y="26974"/>
                </a:lnTo>
                <a:moveTo>
                  <a:pt x="0" y="30263"/>
                </a:moveTo>
                <a:lnTo>
                  <a:pt x="100000" y="35526"/>
                </a:lnTo>
                <a:moveTo>
                  <a:pt x="0" y="38816"/>
                </a:moveTo>
                <a:lnTo>
                  <a:pt x="100000" y="44079"/>
                </a:lnTo>
                <a:moveTo>
                  <a:pt x="0" y="47368"/>
                </a:moveTo>
                <a:lnTo>
                  <a:pt x="100000" y="52632"/>
                </a:lnTo>
                <a:moveTo>
                  <a:pt x="0" y="55921"/>
                </a:moveTo>
                <a:lnTo>
                  <a:pt x="100000" y="61184"/>
                </a:lnTo>
                <a:moveTo>
                  <a:pt x="0" y="64474"/>
                </a:moveTo>
                <a:lnTo>
                  <a:pt x="100000" y="69737"/>
                </a:lnTo>
                <a:moveTo>
                  <a:pt x="0" y="73026"/>
                </a:moveTo>
                <a:lnTo>
                  <a:pt x="100000" y="78289"/>
                </a:lnTo>
                <a:moveTo>
                  <a:pt x="26000" y="15789"/>
                </a:moveTo>
                <a:lnTo>
                  <a:pt x="26000" y="0"/>
                </a:lnTo>
                <a:moveTo>
                  <a:pt x="74000" y="84211"/>
                </a:moveTo>
                <a:lnTo>
                  <a:pt x="74000" y="100000"/>
                </a:lnTo>
              </a:path>
            </a:pathLst>
          </a:custGeom>
          <a:noFill/>
          <a:ln w="12700" cap="rnd">
            <a:solidFill>
              <a:srgbClr val="1E3A5F"/>
            </a:solidFill>
          </a:ln>
        </p:spPr>
        <p:txBody>
          <a:bodyPr rtlCol="0" anchor="ctr"/>
          <a:lstStyle/>
          <a:p>
            <a:pPr algn="ctr"/>
          </a:p>
        </p:txBody>
      </p:sp>
      <p:sp>
        <p:nvSpPr>
          <p:cNvPr id="24" name="deckkit-decor:a coil terminal ring: its ink outline carries it"/>
          <p:cNvSpPr/>
          <p:nvPr/>
        </p:nvSpPr>
        <p:spPr>
          <a:xfrm>
            <a:off x="1298448" y="1925320"/>
            <a:ext cx="109728" cy="109728"/>
          </a:xfrm>
          <a:prstGeom prst="ellipse">
            <a:avLst/>
          </a:prstGeom>
          <a:solidFill>
            <a:srgbClr val="F1EFE8"/>
          </a:solidFill>
          <a:ln w="12700">
            <a:solidFill>
              <a:srgbClr val="1E3A5F"/>
            </a:solidFill>
          </a:ln>
        </p:spPr>
        <p:txBody>
          <a:bodyPr rtlCol="0" anchor="ctr"/>
          <a:lstStyle/>
          <a:p>
            <a:pPr algn="ctr"/>
          </a:p>
        </p:txBody>
      </p:sp>
      <p:sp>
        <p:nvSpPr>
          <p:cNvPr id="25" name="deckkit-decor:a coil terminal ring: its ink outline carries it"/>
          <p:cNvSpPr/>
          <p:nvPr/>
        </p:nvSpPr>
        <p:spPr>
          <a:xfrm>
            <a:off x="1517904" y="3662680"/>
            <a:ext cx="109728" cy="109728"/>
          </a:xfrm>
          <a:prstGeom prst="ellipse">
            <a:avLst/>
          </a:prstGeom>
          <a:solidFill>
            <a:srgbClr val="F1EFE8"/>
          </a:solidFill>
          <a:ln w="12700">
            <a:solidFill>
              <a:srgbClr val="1E3A5F"/>
            </a:solidFill>
          </a:ln>
        </p:spPr>
        <p:txBody>
          <a:bodyPr rtlCol="0" anchor="ctr"/>
          <a:lstStyle/>
          <a:p>
            <a:pPr algn="ctr"/>
          </a:p>
        </p:txBody>
      </p:sp>
      <p:sp>
        <p:nvSpPr>
          <p:cNvPr id="26" name="TextBox 25"/>
          <p:cNvSpPr txBox="1"/>
          <p:nvPr/>
        </p:nvSpPr>
        <p:spPr>
          <a:xfrm>
            <a:off x="1764792" y="2693416"/>
            <a:ext cx="365760" cy="31089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0" i="1">
                <a:solidFill>
                  <a:srgbClr val="1E3A5F"/>
                </a:solidFill>
                <a:latin typeface="Times New Roman"/>
                <a:ea typeface="Hiragino Sans GB"/>
              </a:rPr>
              <a:t>X</a:t>
            </a:r>
          </a:p>
        </p:txBody>
      </p:sp>
      <p:sp>
        <p:nvSpPr>
          <p:cNvPr id="27" name="Oval 26"/>
          <p:cNvSpPr/>
          <p:nvPr/>
        </p:nvSpPr>
        <p:spPr>
          <a:xfrm>
            <a:off x="3391966" y="2354630"/>
            <a:ext cx="74066" cy="74066"/>
          </a:xfrm>
          <a:prstGeom prst="ellipse">
            <a:avLst/>
          </a:prstGeom>
          <a:solidFill>
            <a:srgbClr val="1E3A5F"/>
          </a:solidFill>
          <a:ln>
            <a:noFill/>
          </a:ln>
        </p:spPr>
        <p:txBody>
          <a:bodyPr rtlCol="0" anchor="ctr"/>
          <a:lstStyle/>
          <a:p>
            <a:pPr algn="ctr"/>
          </a:p>
        </p:txBody>
      </p:sp>
      <p:sp>
        <p:nvSpPr>
          <p:cNvPr id="28" name="Oval 27"/>
          <p:cNvSpPr/>
          <p:nvPr/>
        </p:nvSpPr>
        <p:spPr>
          <a:xfrm>
            <a:off x="3776014" y="2354630"/>
            <a:ext cx="74066" cy="74066"/>
          </a:xfrm>
          <a:prstGeom prst="ellipse">
            <a:avLst/>
          </a:prstGeom>
          <a:solidFill>
            <a:srgbClr val="1E3A5F"/>
          </a:solidFill>
          <a:ln>
            <a:noFill/>
          </a:ln>
        </p:spPr>
        <p:txBody>
          <a:bodyPr rtlCol="0" anchor="ctr"/>
          <a:lstStyle/>
          <a:p>
            <a:pPr algn="ctr"/>
          </a:p>
        </p:txBody>
      </p:sp>
      <p:sp>
        <p:nvSpPr>
          <p:cNvPr id="29" name="TextBox 28"/>
          <p:cNvSpPr txBox="1"/>
          <p:nvPr/>
        </p:nvSpPr>
        <p:spPr>
          <a:xfrm>
            <a:off x="3264408" y="1934463"/>
            <a:ext cx="713232"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500" b="0" i="1">
                <a:solidFill>
                  <a:srgbClr val="1E3A5F"/>
                </a:solidFill>
                <a:latin typeface="Times New Roman"/>
                <a:ea typeface="Hiragino Sans GB"/>
              </a:rPr>
              <a:t>X</a:t>
            </a:r>
          </a:p>
        </p:txBody>
      </p:sp>
      <p:sp>
        <p:nvSpPr>
          <p:cNvPr id="30" name="deckkit-motif-quiet"/>
          <p:cNvSpPr/>
          <p:nvPr/>
        </p:nvSpPr>
        <p:spPr>
          <a:xfrm>
            <a:off x="2971800" y="2236216"/>
            <a:ext cx="1298448" cy="155447"/>
          </a:xfrm>
          <a:custGeom>
            <a:avLst/>
            <a:gdLst/>
            <a:ahLst/>
            <a:cxnLst/>
            <a:rect l="0" t="0" r="r" b="b"/>
            <a:pathLst>
              <a:path w="100000" h="100000" fill="none">
                <a:moveTo>
                  <a:pt x="0" y="100000"/>
                </a:moveTo>
                <a:lnTo>
                  <a:pt x="22535" y="100000"/>
                </a:lnTo>
                <a:moveTo>
                  <a:pt x="22535" y="100000"/>
                </a:moveTo>
                <a:lnTo>
                  <a:pt x="35211" y="100000"/>
                </a:lnTo>
                <a:moveTo>
                  <a:pt x="64789" y="100000"/>
                </a:moveTo>
                <a:lnTo>
                  <a:pt x="77465" y="100000"/>
                </a:lnTo>
                <a:moveTo>
                  <a:pt x="35211" y="100000"/>
                </a:moveTo>
                <a:lnTo>
                  <a:pt x="63380" y="0"/>
                </a:lnTo>
                <a:moveTo>
                  <a:pt x="77465" y="100000"/>
                </a:moveTo>
                <a:lnTo>
                  <a:pt x="100000" y="100000"/>
                </a:lnTo>
              </a:path>
            </a:pathLst>
          </a:custGeom>
          <a:noFill/>
          <a:ln w="13970" cap="rnd">
            <a:solidFill>
              <a:srgbClr val="1E3A5F"/>
            </a:solidFill>
          </a:ln>
        </p:spPr>
        <p:txBody>
          <a:bodyPr rtlCol="0" anchor="ctr"/>
          <a:lstStyle/>
          <a:p>
            <a:pPr algn="ctr"/>
          </a:p>
        </p:txBody>
      </p:sp>
      <p:sp>
        <p:nvSpPr>
          <p:cNvPr id="31" name="deckkit-decor:a terminal ring: its ink outline carries it, the ground-coloured fill only hides the wire end"/>
          <p:cNvSpPr/>
          <p:nvPr/>
        </p:nvSpPr>
        <p:spPr>
          <a:xfrm>
            <a:off x="2905963" y="2325827"/>
            <a:ext cx="131673" cy="131673"/>
          </a:xfrm>
          <a:prstGeom prst="ellipse">
            <a:avLst/>
          </a:prstGeom>
          <a:solidFill>
            <a:srgbClr val="F1EFE8"/>
          </a:solidFill>
          <a:ln w="12700">
            <a:solidFill>
              <a:srgbClr val="1E3A5F"/>
            </a:solidFill>
          </a:ln>
        </p:spPr>
        <p:txBody>
          <a:bodyPr rtlCol="0" anchor="ctr"/>
          <a:lstStyle/>
          <a:p>
            <a:pPr algn="ctr"/>
          </a:p>
        </p:txBody>
      </p:sp>
      <p:sp>
        <p:nvSpPr>
          <p:cNvPr id="32" name="deckkit-decor:a terminal ring: its ink outline carries it, the ground-coloured fill only hides the wire end"/>
          <p:cNvSpPr/>
          <p:nvPr/>
        </p:nvSpPr>
        <p:spPr>
          <a:xfrm>
            <a:off x="4204411" y="2325827"/>
            <a:ext cx="131673" cy="131673"/>
          </a:xfrm>
          <a:prstGeom prst="ellipse">
            <a:avLst/>
          </a:prstGeom>
          <a:solidFill>
            <a:srgbClr val="F1EFE8"/>
          </a:solidFill>
          <a:ln w="12700">
            <a:solidFill>
              <a:srgbClr val="1E3A5F"/>
            </a:solidFill>
          </a:ln>
        </p:spPr>
        <p:txBody>
          <a:bodyPr rtlCol="0" anchor="ctr"/>
          <a:lstStyle/>
          <a:p>
            <a:pPr algn="ctr"/>
          </a:p>
        </p:txBody>
      </p:sp>
      <p:sp>
        <p:nvSpPr>
          <p:cNvPr id="33" name="Oval 32"/>
          <p:cNvSpPr/>
          <p:nvPr/>
        </p:nvSpPr>
        <p:spPr>
          <a:xfrm>
            <a:off x="3391966" y="3269030"/>
            <a:ext cx="74066" cy="74066"/>
          </a:xfrm>
          <a:prstGeom prst="ellipse">
            <a:avLst/>
          </a:prstGeom>
          <a:solidFill>
            <a:srgbClr val="1E3A5F"/>
          </a:solidFill>
          <a:ln>
            <a:noFill/>
          </a:ln>
        </p:spPr>
        <p:txBody>
          <a:bodyPr rtlCol="0" anchor="ctr"/>
          <a:lstStyle/>
          <a:p>
            <a:pPr algn="ctr"/>
          </a:p>
        </p:txBody>
      </p:sp>
      <p:sp>
        <p:nvSpPr>
          <p:cNvPr id="34" name="Oval 33"/>
          <p:cNvSpPr/>
          <p:nvPr/>
        </p:nvSpPr>
        <p:spPr>
          <a:xfrm>
            <a:off x="3776014" y="3269030"/>
            <a:ext cx="74066" cy="74066"/>
          </a:xfrm>
          <a:prstGeom prst="ellipse">
            <a:avLst/>
          </a:prstGeom>
          <a:solidFill>
            <a:srgbClr val="1E3A5F"/>
          </a:solidFill>
          <a:ln>
            <a:noFill/>
          </a:ln>
        </p:spPr>
        <p:txBody>
          <a:bodyPr rtlCol="0" anchor="ctr"/>
          <a:lstStyle/>
          <a:p>
            <a:pPr algn="ctr"/>
          </a:p>
        </p:txBody>
      </p:sp>
      <p:sp>
        <p:nvSpPr>
          <p:cNvPr id="35" name="TextBox 34"/>
          <p:cNvSpPr txBox="1"/>
          <p:nvPr/>
        </p:nvSpPr>
        <p:spPr>
          <a:xfrm>
            <a:off x="3264408" y="2848864"/>
            <a:ext cx="713232"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500" b="0" i="1">
                <a:solidFill>
                  <a:srgbClr val="1E3A5F"/>
                </a:solidFill>
                <a:latin typeface="Times New Roman"/>
                <a:ea typeface="Hiragino Sans GB"/>
              </a:rPr>
              <a:t>X′</a:t>
            </a:r>
          </a:p>
        </p:txBody>
      </p:sp>
      <p:sp>
        <p:nvSpPr>
          <p:cNvPr id="36" name="deckkit-motif-quiet"/>
          <p:cNvSpPr/>
          <p:nvPr/>
        </p:nvSpPr>
        <p:spPr>
          <a:xfrm>
            <a:off x="2971800" y="3187192"/>
            <a:ext cx="1298448" cy="237743"/>
          </a:xfrm>
          <a:custGeom>
            <a:avLst/>
            <a:gdLst/>
            <a:ahLst/>
            <a:cxnLst/>
            <a:rect l="0" t="0" r="r" b="b"/>
            <a:pathLst>
              <a:path w="100000" h="100000" fill="none">
                <a:moveTo>
                  <a:pt x="0" y="50000"/>
                </a:moveTo>
                <a:lnTo>
                  <a:pt x="22535" y="50000"/>
                </a:lnTo>
                <a:moveTo>
                  <a:pt x="22535" y="50000"/>
                </a:moveTo>
                <a:lnTo>
                  <a:pt x="35211" y="50000"/>
                </a:lnTo>
                <a:moveTo>
                  <a:pt x="64789" y="50000"/>
                </a:moveTo>
                <a:lnTo>
                  <a:pt x="77465" y="50000"/>
                </a:lnTo>
                <a:moveTo>
                  <a:pt x="35211" y="50000"/>
                </a:moveTo>
                <a:lnTo>
                  <a:pt x="64789" y="50000"/>
                </a:lnTo>
                <a:moveTo>
                  <a:pt x="42254" y="100000"/>
                </a:moveTo>
                <a:lnTo>
                  <a:pt x="57746" y="0"/>
                </a:lnTo>
                <a:moveTo>
                  <a:pt x="77465" y="50000"/>
                </a:moveTo>
                <a:lnTo>
                  <a:pt x="100000" y="50000"/>
                </a:lnTo>
              </a:path>
            </a:pathLst>
          </a:custGeom>
          <a:noFill/>
          <a:ln w="13970" cap="rnd">
            <a:solidFill>
              <a:srgbClr val="1E3A5F"/>
            </a:solidFill>
          </a:ln>
        </p:spPr>
        <p:txBody>
          <a:bodyPr rtlCol="0" anchor="ctr"/>
          <a:lstStyle/>
          <a:p>
            <a:pPr algn="ctr"/>
          </a:p>
        </p:txBody>
      </p:sp>
      <p:sp>
        <p:nvSpPr>
          <p:cNvPr id="37" name="deckkit-decor:a terminal ring: its ink outline carries it, the ground-coloured fill only hides the wire end"/>
          <p:cNvSpPr/>
          <p:nvPr/>
        </p:nvSpPr>
        <p:spPr>
          <a:xfrm>
            <a:off x="2905963" y="3240227"/>
            <a:ext cx="131673" cy="131673"/>
          </a:xfrm>
          <a:prstGeom prst="ellipse">
            <a:avLst/>
          </a:prstGeom>
          <a:solidFill>
            <a:srgbClr val="F1EFE8"/>
          </a:solidFill>
          <a:ln w="12700">
            <a:solidFill>
              <a:srgbClr val="1E3A5F"/>
            </a:solidFill>
          </a:ln>
        </p:spPr>
        <p:txBody>
          <a:bodyPr rtlCol="0" anchor="ctr"/>
          <a:lstStyle/>
          <a:p>
            <a:pPr algn="ctr"/>
          </a:p>
        </p:txBody>
      </p:sp>
      <p:sp>
        <p:nvSpPr>
          <p:cNvPr id="38" name="deckkit-decor:a terminal ring: its ink outline carries it, the ground-coloured fill only hides the wire end"/>
          <p:cNvSpPr/>
          <p:nvPr/>
        </p:nvSpPr>
        <p:spPr>
          <a:xfrm>
            <a:off x="4204411" y="3240227"/>
            <a:ext cx="131673" cy="131673"/>
          </a:xfrm>
          <a:prstGeom prst="ellipse">
            <a:avLst/>
          </a:prstGeom>
          <a:solidFill>
            <a:srgbClr val="F1EFE8"/>
          </a:solidFill>
          <a:ln w="12700">
            <a:solidFill>
              <a:srgbClr val="1E3A5F"/>
            </a:solidFill>
          </a:ln>
        </p:spPr>
        <p:txBody>
          <a:bodyPr rtlCol="0" anchor="ctr"/>
          <a:lstStyle/>
          <a:p>
            <a:pPr algn="ctr"/>
          </a:p>
        </p:txBody>
      </p:sp>
      <p:sp>
        <p:nvSpPr>
          <p:cNvPr id="39" name="deckkit-motif-quiet"/>
          <p:cNvSpPr/>
          <p:nvPr/>
        </p:nvSpPr>
        <p:spPr>
          <a:xfrm>
            <a:off x="2103120" y="2300224"/>
            <a:ext cx="1632021" cy="1115568"/>
          </a:xfrm>
          <a:custGeom>
            <a:avLst/>
            <a:gdLst/>
            <a:ahLst/>
            <a:cxnLst/>
            <a:rect l="0" t="0" r="r" b="b"/>
            <a:pathLst>
              <a:path w="100000" h="100000" fill="none">
                <a:moveTo>
                  <a:pt x="0" y="49180"/>
                </a:moveTo>
                <a:lnTo>
                  <a:pt x="100000" y="49180"/>
                </a:lnTo>
                <a:moveTo>
                  <a:pt x="100000" y="0"/>
                </a:moveTo>
                <a:lnTo>
                  <a:pt x="100000" y="100000"/>
                </a:lnTo>
              </a:path>
            </a:pathLst>
          </a:custGeom>
          <a:noFill/>
          <a:ln w="8890" cap="rnd">
            <a:solidFill>
              <a:srgbClr val="1E3A5F"/>
            </a:solidFill>
            <a:prstDash val="dash"/>
          </a:ln>
        </p:spPr>
        <p:txBody>
          <a:bodyPr rtlCol="0" anchor="ctr"/>
          <a:lstStyle/>
          <a:p>
            <a:pPr algn="ctr"/>
          </a:p>
        </p:txBody>
      </p:sp>
      <p:sp>
        <p:nvSpPr>
          <p:cNvPr id="40" name="deckkit-motif-quiet"/>
          <p:cNvSpPr/>
          <p:nvPr/>
        </p:nvSpPr>
        <p:spPr>
          <a:xfrm>
            <a:off x="1051668" y="3205480"/>
            <a:ext cx="182771" cy="277104"/>
          </a:xfrm>
          <a:custGeom>
            <a:avLst/>
            <a:gdLst/>
            <a:ahLst/>
            <a:cxnLst/>
            <a:rect l="0" t="0" r="r" b="b"/>
            <a:pathLst>
              <a:path w="100000" h="100000" fill="none">
                <a:moveTo>
                  <a:pt x="100000" y="0"/>
                </a:moveTo>
                <a:lnTo>
                  <a:pt x="0" y="100000"/>
                </a:lnTo>
              </a:path>
            </a:pathLst>
          </a:custGeom>
          <a:noFill/>
          <a:ln w="7620" cap="rnd">
            <a:solidFill>
              <a:srgbClr val="1E3A5F"/>
            </a:solidFill>
          </a:ln>
        </p:spPr>
        <p:txBody>
          <a:bodyPr rtlCol="0" anchor="ctr"/>
          <a:lstStyle/>
          <a:p>
            <a:pPr algn="ctr"/>
          </a:p>
        </p:txBody>
      </p:sp>
      <p:sp>
        <p:nvSpPr>
          <p:cNvPr id="41" name="Oval 40"/>
          <p:cNvSpPr/>
          <p:nvPr/>
        </p:nvSpPr>
        <p:spPr>
          <a:xfrm>
            <a:off x="1202436" y="3173476"/>
            <a:ext cx="64008" cy="64008"/>
          </a:xfrm>
          <a:prstGeom prst="ellipse">
            <a:avLst/>
          </a:prstGeom>
          <a:solidFill>
            <a:srgbClr val="1E3A5F"/>
          </a:solidFill>
          <a:ln>
            <a:noFill/>
          </a:ln>
        </p:spPr>
        <p:txBody>
          <a:bodyPr rtlCol="0" anchor="ctr"/>
          <a:lstStyle/>
          <a:p>
            <a:pPr algn="ctr"/>
          </a:p>
        </p:txBody>
      </p:sp>
      <p:sp>
        <p:nvSpPr>
          <p:cNvPr id="42" name="Rectangle 41"/>
          <p:cNvSpPr/>
          <p:nvPr/>
        </p:nvSpPr>
        <p:spPr>
          <a:xfrm>
            <a:off x="804672" y="3488943"/>
            <a:ext cx="292608" cy="292608"/>
          </a:xfrm>
          <a:prstGeom prst="ellipse">
            <a:avLst/>
          </a:prstGeom>
          <a:solidFill>
            <a:srgbClr val="F1EFE8"/>
          </a:solidFill>
          <a:ln w="11430">
            <a:solidFill>
              <a:srgbClr val="1E3A5F"/>
            </a:solidFill>
          </a:ln>
          <a:effectLst/>
        </p:spPr>
        <p:txBody>
          <a:bodyPr rtlCol="0" anchor="ctr"/>
          <a:lstStyle/>
          <a:p>
            <a:pPr algn="ctr"/>
          </a:p>
        </p:txBody>
      </p:sp>
      <p:sp>
        <p:nvSpPr>
          <p:cNvPr id="43" name="deckkit-overlap:a numbered balloon: the number sits inside its circle"/>
          <p:cNvSpPr txBox="1"/>
          <p:nvPr/>
        </p:nvSpPr>
        <p:spPr>
          <a:xfrm>
            <a:off x="804672" y="3488943"/>
            <a:ext cx="292608" cy="292608"/>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1</a:t>
            </a:r>
          </a:p>
        </p:txBody>
      </p:sp>
      <p:sp>
        <p:nvSpPr>
          <p:cNvPr id="44" name="deckkit-motif-quiet"/>
          <p:cNvSpPr/>
          <p:nvPr/>
        </p:nvSpPr>
        <p:spPr>
          <a:xfrm>
            <a:off x="3867912" y="2043297"/>
            <a:ext cx="682392" cy="293502"/>
          </a:xfrm>
          <a:custGeom>
            <a:avLst/>
            <a:gdLst/>
            <a:ahLst/>
            <a:cxnLst/>
            <a:rect l="0" t="0" r="r" b="b"/>
            <a:pathLst>
              <a:path w="100000" h="100000" fill="none">
                <a:moveTo>
                  <a:pt x="0" y="100000"/>
                </a:moveTo>
                <a:lnTo>
                  <a:pt x="100000" y="0"/>
                </a:lnTo>
              </a:path>
            </a:pathLst>
          </a:custGeom>
          <a:noFill/>
          <a:ln w="7620" cap="rnd">
            <a:solidFill>
              <a:srgbClr val="1E3A5F"/>
            </a:solidFill>
          </a:ln>
        </p:spPr>
        <p:txBody>
          <a:bodyPr rtlCol="0" anchor="ctr"/>
          <a:lstStyle/>
          <a:p>
            <a:pPr algn="ctr"/>
          </a:p>
        </p:txBody>
      </p:sp>
      <p:sp>
        <p:nvSpPr>
          <p:cNvPr id="45" name="Oval 44"/>
          <p:cNvSpPr/>
          <p:nvPr/>
        </p:nvSpPr>
        <p:spPr>
          <a:xfrm>
            <a:off x="3835908" y="2304795"/>
            <a:ext cx="64008" cy="64008"/>
          </a:xfrm>
          <a:prstGeom prst="ellipse">
            <a:avLst/>
          </a:prstGeom>
          <a:solidFill>
            <a:srgbClr val="1E3A5F"/>
          </a:solidFill>
          <a:ln>
            <a:noFill/>
          </a:ln>
        </p:spPr>
        <p:txBody>
          <a:bodyPr rtlCol="0" anchor="ctr"/>
          <a:lstStyle/>
          <a:p>
            <a:pPr algn="ctr"/>
          </a:p>
        </p:txBody>
      </p:sp>
      <p:sp>
        <p:nvSpPr>
          <p:cNvPr id="46" name="Rectangle 45"/>
          <p:cNvSpPr/>
          <p:nvPr/>
        </p:nvSpPr>
        <p:spPr>
          <a:xfrm>
            <a:off x="4572000" y="1824735"/>
            <a:ext cx="292608" cy="292608"/>
          </a:xfrm>
          <a:prstGeom prst="ellipse">
            <a:avLst/>
          </a:prstGeom>
          <a:solidFill>
            <a:srgbClr val="F1EFE8"/>
          </a:solidFill>
          <a:ln w="11430">
            <a:solidFill>
              <a:srgbClr val="1E3A5F"/>
            </a:solidFill>
          </a:ln>
          <a:effectLst/>
        </p:spPr>
        <p:txBody>
          <a:bodyPr rtlCol="0" anchor="ctr"/>
          <a:lstStyle/>
          <a:p>
            <a:pPr algn="ctr"/>
          </a:p>
        </p:txBody>
      </p:sp>
      <p:sp>
        <p:nvSpPr>
          <p:cNvPr id="47" name="deckkit-overlap:a numbered balloon: the number sits inside its circle"/>
          <p:cNvSpPr txBox="1"/>
          <p:nvPr/>
        </p:nvSpPr>
        <p:spPr>
          <a:xfrm>
            <a:off x="4572000" y="1824735"/>
            <a:ext cx="292608" cy="292608"/>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2</a:t>
            </a:r>
          </a:p>
        </p:txBody>
      </p:sp>
      <p:sp>
        <p:nvSpPr>
          <p:cNvPr id="48" name="deckkit-motif-quiet"/>
          <p:cNvSpPr/>
          <p:nvPr/>
        </p:nvSpPr>
        <p:spPr>
          <a:xfrm>
            <a:off x="3867912" y="3360928"/>
            <a:ext cx="681098" cy="278298"/>
          </a:xfrm>
          <a:custGeom>
            <a:avLst/>
            <a:gdLst/>
            <a:ahLst/>
            <a:cxnLst/>
            <a:rect l="0" t="0" r="r" b="b"/>
            <a:pathLst>
              <a:path w="100000" h="100000" fill="none">
                <a:moveTo>
                  <a:pt x="0" y="0"/>
                </a:moveTo>
                <a:lnTo>
                  <a:pt x="100000" y="100000"/>
                </a:lnTo>
              </a:path>
            </a:pathLst>
          </a:custGeom>
          <a:noFill/>
          <a:ln w="7620" cap="rnd">
            <a:solidFill>
              <a:srgbClr val="1E3A5F"/>
            </a:solidFill>
          </a:ln>
        </p:spPr>
        <p:txBody>
          <a:bodyPr rtlCol="0" anchor="ctr"/>
          <a:lstStyle/>
          <a:p>
            <a:pPr algn="ctr"/>
          </a:p>
        </p:txBody>
      </p:sp>
      <p:sp>
        <p:nvSpPr>
          <p:cNvPr id="49" name="Oval 48"/>
          <p:cNvSpPr/>
          <p:nvPr/>
        </p:nvSpPr>
        <p:spPr>
          <a:xfrm>
            <a:off x="3835908" y="3328924"/>
            <a:ext cx="64008" cy="64008"/>
          </a:xfrm>
          <a:prstGeom prst="ellipse">
            <a:avLst/>
          </a:prstGeom>
          <a:solidFill>
            <a:srgbClr val="1E3A5F"/>
          </a:solidFill>
          <a:ln>
            <a:noFill/>
          </a:ln>
        </p:spPr>
        <p:txBody>
          <a:bodyPr rtlCol="0" anchor="ctr"/>
          <a:lstStyle/>
          <a:p>
            <a:pPr algn="ctr"/>
          </a:p>
        </p:txBody>
      </p:sp>
      <p:sp>
        <p:nvSpPr>
          <p:cNvPr id="50" name="Rectangle 49"/>
          <p:cNvSpPr/>
          <p:nvPr/>
        </p:nvSpPr>
        <p:spPr>
          <a:xfrm>
            <a:off x="4572000" y="3562095"/>
            <a:ext cx="292608" cy="292608"/>
          </a:xfrm>
          <a:prstGeom prst="ellipse">
            <a:avLst/>
          </a:prstGeom>
          <a:solidFill>
            <a:srgbClr val="F1EFE8"/>
          </a:solidFill>
          <a:ln w="11430">
            <a:solidFill>
              <a:srgbClr val="1E3A5F"/>
            </a:solidFill>
          </a:ln>
          <a:effectLst/>
        </p:spPr>
        <p:txBody>
          <a:bodyPr rtlCol="0" anchor="ctr"/>
          <a:lstStyle/>
          <a:p>
            <a:pPr algn="ctr"/>
          </a:p>
        </p:txBody>
      </p:sp>
      <p:sp>
        <p:nvSpPr>
          <p:cNvPr id="51" name="deckkit-overlap:a numbered balloon: the number sits inside its circle"/>
          <p:cNvSpPr txBox="1"/>
          <p:nvPr/>
        </p:nvSpPr>
        <p:spPr>
          <a:xfrm>
            <a:off x="4572000" y="3562095"/>
            <a:ext cx="292608" cy="292608"/>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3</a:t>
            </a:r>
          </a:p>
        </p:txBody>
      </p:sp>
      <p:sp>
        <p:nvSpPr>
          <p:cNvPr id="52" name="Rectangle 51"/>
          <p:cNvSpPr/>
          <p:nvPr/>
        </p:nvSpPr>
        <p:spPr>
          <a:xfrm>
            <a:off x="822960" y="4010152"/>
            <a:ext cx="256032" cy="256032"/>
          </a:xfrm>
          <a:prstGeom prst="ellipse">
            <a:avLst/>
          </a:prstGeom>
          <a:solidFill>
            <a:srgbClr val="F1EFE8"/>
          </a:solidFill>
          <a:ln w="11430">
            <a:solidFill>
              <a:srgbClr val="1E3A5F"/>
            </a:solidFill>
          </a:ln>
          <a:effectLst/>
        </p:spPr>
        <p:txBody>
          <a:bodyPr rtlCol="0" anchor="ctr"/>
          <a:lstStyle/>
          <a:p>
            <a:pPr algn="ctr"/>
          </a:p>
        </p:txBody>
      </p:sp>
      <p:sp>
        <p:nvSpPr>
          <p:cNvPr id="53" name="deckkit-overlap:a numbered balloon: the number sits inside its circle"/>
          <p:cNvSpPr txBox="1"/>
          <p:nvPr/>
        </p:nvSpPr>
        <p:spPr>
          <a:xfrm>
            <a:off x="822960" y="4010152"/>
            <a:ext cx="256032" cy="256032"/>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1</a:t>
            </a:r>
          </a:p>
        </p:txBody>
      </p:sp>
      <p:sp>
        <p:nvSpPr>
          <p:cNvPr id="54" name="TextBox 53"/>
          <p:cNvSpPr txBox="1"/>
          <p:nvPr/>
        </p:nvSpPr>
        <p:spPr>
          <a:xfrm>
            <a:off x="1170432" y="4001008"/>
            <a:ext cx="4206240" cy="27432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200" b="0" i="0">
                <a:solidFill>
                  <a:srgbClr val="1E3A5F"/>
                </a:solidFill>
                <a:latin typeface="Georgia"/>
                <a:ea typeface="Hiragino Sans GB"/>
              </a:rPr>
              <a:t>Coil: when energized, it moves all its contacts</a:t>
            </a:r>
          </a:p>
        </p:txBody>
      </p:sp>
      <p:sp>
        <p:nvSpPr>
          <p:cNvPr id="55" name="Rectangle 54"/>
          <p:cNvSpPr/>
          <p:nvPr/>
        </p:nvSpPr>
        <p:spPr>
          <a:xfrm>
            <a:off x="822960" y="4357624"/>
            <a:ext cx="256032" cy="256032"/>
          </a:xfrm>
          <a:prstGeom prst="ellipse">
            <a:avLst/>
          </a:prstGeom>
          <a:solidFill>
            <a:srgbClr val="F1EFE8"/>
          </a:solidFill>
          <a:ln w="11430">
            <a:solidFill>
              <a:srgbClr val="1E3A5F"/>
            </a:solidFill>
          </a:ln>
          <a:effectLst/>
        </p:spPr>
        <p:txBody>
          <a:bodyPr rtlCol="0" anchor="ctr"/>
          <a:lstStyle/>
          <a:p>
            <a:pPr algn="ctr"/>
          </a:p>
        </p:txBody>
      </p:sp>
      <p:sp>
        <p:nvSpPr>
          <p:cNvPr id="56" name="deckkit-overlap:a numbered balloon: the number sits inside its circle"/>
          <p:cNvSpPr txBox="1"/>
          <p:nvPr/>
        </p:nvSpPr>
        <p:spPr>
          <a:xfrm>
            <a:off x="822960" y="4357624"/>
            <a:ext cx="256032" cy="256032"/>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2</a:t>
            </a:r>
          </a:p>
        </p:txBody>
      </p:sp>
      <p:sp>
        <p:nvSpPr>
          <p:cNvPr id="57" name="TextBox 56"/>
          <p:cNvSpPr txBox="1"/>
          <p:nvPr/>
        </p:nvSpPr>
        <p:spPr>
          <a:xfrm>
            <a:off x="1170432" y="4348480"/>
            <a:ext cx="4206240" cy="27432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200" b="0" i="0">
                <a:solidFill>
                  <a:srgbClr val="1E3A5F"/>
                </a:solidFill>
                <a:latin typeface="Georgia"/>
                <a:ea typeface="Hiragino Sans GB"/>
              </a:rPr>
              <a:t>Make contact X: closes when the coil operates</a:t>
            </a:r>
          </a:p>
        </p:txBody>
      </p:sp>
      <p:sp>
        <p:nvSpPr>
          <p:cNvPr id="58" name="Rectangle 57"/>
          <p:cNvSpPr/>
          <p:nvPr/>
        </p:nvSpPr>
        <p:spPr>
          <a:xfrm>
            <a:off x="822960" y="4705096"/>
            <a:ext cx="256032" cy="256032"/>
          </a:xfrm>
          <a:prstGeom prst="ellipse">
            <a:avLst/>
          </a:prstGeom>
          <a:solidFill>
            <a:srgbClr val="F1EFE8"/>
          </a:solidFill>
          <a:ln w="11430">
            <a:solidFill>
              <a:srgbClr val="1E3A5F"/>
            </a:solidFill>
          </a:ln>
          <a:effectLst/>
        </p:spPr>
        <p:txBody>
          <a:bodyPr rtlCol="0" anchor="ctr"/>
          <a:lstStyle/>
          <a:p>
            <a:pPr algn="ctr"/>
          </a:p>
        </p:txBody>
      </p:sp>
      <p:sp>
        <p:nvSpPr>
          <p:cNvPr id="59" name="deckkit-overlap:a numbered balloon: the number sits inside its circle"/>
          <p:cNvSpPr txBox="1"/>
          <p:nvPr/>
        </p:nvSpPr>
        <p:spPr>
          <a:xfrm>
            <a:off x="822960" y="4705096"/>
            <a:ext cx="256032" cy="256032"/>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3</a:t>
            </a:r>
          </a:p>
        </p:txBody>
      </p:sp>
      <p:sp>
        <p:nvSpPr>
          <p:cNvPr id="60" name="TextBox 59"/>
          <p:cNvSpPr txBox="1"/>
          <p:nvPr/>
        </p:nvSpPr>
        <p:spPr>
          <a:xfrm>
            <a:off x="1170432" y="4695952"/>
            <a:ext cx="4206240" cy="27432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200" b="0" i="0">
                <a:solidFill>
                  <a:srgbClr val="1E3A5F"/>
                </a:solidFill>
                <a:latin typeface="Georgia"/>
                <a:ea typeface="Hiragino Sans GB"/>
              </a:rPr>
              <a:t>Break contact X′: opens when the coil operates</a:t>
            </a:r>
          </a:p>
        </p:txBody>
      </p:sp>
      <p:sp>
        <p:nvSpPr>
          <p:cNvPr id="61" name="TextBox 60"/>
          <p:cNvSpPr txBox="1"/>
          <p:nvPr/>
        </p:nvSpPr>
        <p:spPr>
          <a:xfrm>
            <a:off x="5990389" y="1751584"/>
            <a:ext cx="548640"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1" i="0">
                <a:solidFill>
                  <a:srgbClr val="3E5674"/>
                </a:solidFill>
                <a:latin typeface="Courier New"/>
                <a:ea typeface="Hiragino Sans GB"/>
              </a:rPr>
              <a:t>01</a:t>
            </a:r>
          </a:p>
        </p:txBody>
      </p:sp>
      <p:sp>
        <p:nvSpPr>
          <p:cNvPr id="62" name="TextBox 61"/>
          <p:cNvSpPr txBox="1"/>
          <p:nvPr/>
        </p:nvSpPr>
        <p:spPr>
          <a:xfrm>
            <a:off x="6557317" y="1733296"/>
            <a:ext cx="4811417" cy="29260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1E3A5F"/>
                </a:solidFill>
                <a:latin typeface="Georgia"/>
                <a:ea typeface="Hiragino Sans GB"/>
              </a:rPr>
              <a:t>Where they were used</a:t>
            </a:r>
          </a:p>
        </p:txBody>
      </p:sp>
      <p:sp>
        <p:nvSpPr>
          <p:cNvPr id="63" name="TextBox 62"/>
          <p:cNvSpPr txBox="1"/>
          <p:nvPr/>
        </p:nvSpPr>
        <p:spPr>
          <a:xfrm>
            <a:off x="6557317" y="2099056"/>
            <a:ext cx="4811417" cy="6309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3E5674"/>
                </a:solidFill>
                <a:latin typeface="Georgia"/>
                <a:ea typeface="Hiragino Sans GB"/>
              </a:rPr>
              <a:t>Automatic telephone exchanges, industrial motor controls, and almost any circuit built to carry out complex operations automatically.</a:t>
            </a:r>
          </a:p>
        </p:txBody>
      </p:sp>
      <p:sp>
        <p:nvSpPr>
          <p:cNvPr id="64" name="TextBox 63"/>
          <p:cNvSpPr txBox="1"/>
          <p:nvPr/>
        </p:nvSpPr>
        <p:spPr>
          <a:xfrm>
            <a:off x="5990389" y="3004312"/>
            <a:ext cx="548640"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1" i="0">
                <a:solidFill>
                  <a:srgbClr val="3E5674"/>
                </a:solidFill>
                <a:latin typeface="Courier New"/>
                <a:ea typeface="Hiragino Sans GB"/>
              </a:rPr>
              <a:t>02</a:t>
            </a:r>
          </a:p>
        </p:txBody>
      </p:sp>
      <p:sp>
        <p:nvSpPr>
          <p:cNvPr id="65" name="TextBox 64"/>
          <p:cNvSpPr txBox="1"/>
          <p:nvPr/>
        </p:nvSpPr>
        <p:spPr>
          <a:xfrm>
            <a:off x="6557317" y="2986024"/>
            <a:ext cx="4811417" cy="29260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1E3A5F"/>
                </a:solidFill>
                <a:latin typeface="Georgia"/>
                <a:ea typeface="Hiragino Sans GB"/>
              </a:rPr>
              <a:t>Analysis: circuit → behavior</a:t>
            </a:r>
          </a:p>
        </p:txBody>
      </p:sp>
      <p:sp>
        <p:nvSpPr>
          <p:cNvPr id="66" name="TextBox 65"/>
          <p:cNvSpPr txBox="1"/>
          <p:nvPr/>
        </p:nvSpPr>
        <p:spPr>
          <a:xfrm>
            <a:off x="6557317" y="3351784"/>
            <a:ext cx="4811417" cy="6309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3E5674"/>
                </a:solidFill>
                <a:latin typeface="Georgia"/>
                <a:ea typeface="Hiragino Sans GB"/>
              </a:rPr>
              <a:t>List every initial state of the switches and relays, then trace the chain of operations. In Shannon's words: “very tedious and open to frequent error”.</a:t>
            </a:r>
          </a:p>
        </p:txBody>
      </p:sp>
      <p:sp>
        <p:nvSpPr>
          <p:cNvPr id="67" name="TextBox 66"/>
          <p:cNvSpPr txBox="1"/>
          <p:nvPr/>
        </p:nvSpPr>
        <p:spPr>
          <a:xfrm>
            <a:off x="5990389" y="4257040"/>
            <a:ext cx="548640"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1" i="0">
                <a:solidFill>
                  <a:srgbClr val="3E5674"/>
                </a:solidFill>
                <a:latin typeface="Courier New"/>
                <a:ea typeface="Hiragino Sans GB"/>
              </a:rPr>
              <a:t>03</a:t>
            </a:r>
          </a:p>
        </p:txBody>
      </p:sp>
      <p:sp>
        <p:nvSpPr>
          <p:cNvPr id="68" name="TextBox 67"/>
          <p:cNvSpPr txBox="1"/>
          <p:nvPr/>
        </p:nvSpPr>
        <p:spPr>
          <a:xfrm>
            <a:off x="6557317" y="4238752"/>
            <a:ext cx="4811417" cy="29260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1E3A5F"/>
                </a:solidFill>
                <a:latin typeface="Georgia"/>
                <a:ea typeface="Hiragino Sans GB"/>
              </a:rPr>
              <a:t>Synthesis: requirements → circuit</a:t>
            </a:r>
          </a:p>
        </p:txBody>
      </p:sp>
      <p:sp>
        <p:nvSpPr>
          <p:cNvPr id="69" name="TextBox 68"/>
          <p:cNvSpPr txBox="1"/>
          <p:nvPr/>
        </p:nvSpPr>
        <p:spPr>
          <a:xfrm>
            <a:off x="6557317" y="4604512"/>
            <a:ext cx="4811417" cy="6309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3E5674"/>
                </a:solidFill>
                <a:latin typeface="Georgia"/>
                <a:ea typeface="Hiragino Sans GB"/>
              </a:rPr>
              <a:t>By “cut and try”: meet one requirement, then keep adding. The result is “seldom the simplest”, slow to reach, and often hides “sneak circuits”</a:t>
            </a:r>
          </a:p>
        </p:txBody>
      </p:sp>
      <p:sp>
        <p:nvSpPr>
          <p:cNvPr id="70" name="TextBox 69"/>
          <p:cNvSpPr txBox="1"/>
          <p:nvPr/>
        </p:nvSpPr>
        <p:spPr>
          <a:xfrm>
            <a:off x="822960" y="5827776"/>
            <a:ext cx="7086600" cy="33528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Sources: Shannon's thesis, Chapter I, Introduction (pp. </a:t>
            </a:r>
            <a:r>
              <a:rPr sz="1050" b="0" i="0">
                <a:solidFill>
                  <a:srgbClr val="3E5674"/>
                </a:solidFill>
                <a:latin typeface="Times New Roman"/>
                <a:ea typeface="Hiragino Sans GB"/>
              </a:rPr>
              <a:t>1–2</a:t>
            </a:r>
            <a:r>
              <a:rPr sz="1050" b="0" i="0">
                <a:solidFill>
                  <a:srgbClr val="3E5674"/>
                </a:solidFill>
                <a:latin typeface="Georgia"/>
                <a:ea typeface="Hiragino Sans GB"/>
              </a:rPr>
              <a:t>), quoted in the original wording; contacts have only two states, closed and open, per Section II of the AIEE paper.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1" name="deckkit-a11ytitle"/>
          <p:cNvSpPr>
            <a:spLocks noGrp="1"/>
          </p:cNvSpPr>
          <p:nvPr>
            <p:ph type="title"/>
          </p:nvPr>
        </p:nvSpPr>
        <p:spPr>
          <a:xfrm>
            <a:off x="0" y="-914400"/>
            <a:ext cx="12191695" cy="457200"/>
          </a:xfrm>
          <a:ln/>
        </p:spPr>
        <p:txBody>
          <a:bodyPr/>
          <a:lstStyle/>
          <a:p>
            <a:pPr/>
            <a:r>
              <a:rPr sz="1000" b="0" i="0">
                <a:solidFill>
                  <a:srgbClr val="1E3A5F"/>
                </a:solidFill>
                <a:latin typeface="Arial"/>
                <a:ea typeface="Hiragino Sans GB"/>
              </a:rPr>
              <a:t>Research question: can algebra analyze, design and simplify switching circuits</a:t>
            </a:r>
          </a:p>
        </p:txBody>
      </p:sp>
      <p:sp>
        <p:nvSpPr>
          <p:cNvPr id="2" name="deckkit-vl.drafting"/>
          <p:cNvSpPr/>
          <p:nvPr/>
        </p:nvSpPr>
        <p:spPr>
          <a:xfrm>
            <a:off x="292608" y="292608"/>
            <a:ext cx="11606479" cy="6272784"/>
          </a:xfrm>
          <a:prstGeom prst="rect">
            <a:avLst/>
          </a:prstGeom>
          <a:noFill/>
          <a:ln w="12700">
            <a:solidFill>
              <a:srgbClr val="1E3A5F"/>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1E3A5F"/>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1E3A5F"/>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1E3A5F"/>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SHEET</a:t>
            </a:r>
          </a:p>
          <a:p>
            <a:pPr algn="l">
              <a:lnSpc>
                <a:spcPct val="100000"/>
              </a:lnSpc>
              <a:spcBef>
                <a:spcPts val="0"/>
              </a:spcBef>
              <a:spcAft>
                <a:spcPts val="0"/>
              </a:spcAft>
            </a:pPr>
            <a:r>
              <a:rPr sz="1600" b="1" i="0">
                <a:solidFill>
                  <a:srgbClr val="1E3A5F"/>
                </a:solidFill>
                <a:latin typeface="Courier New"/>
                <a:ea typeface="Hiragino Sans GB"/>
              </a:rPr>
              <a:t>04</a:t>
            </a:r>
          </a:p>
        </p:txBody>
      </p:sp>
      <p:sp>
        <p:nvSpPr>
          <p:cNvPr id="17"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PROJECT</a:t>
            </a:r>
          </a:p>
          <a:p>
            <a:pPr algn="l">
              <a:lnSpc>
                <a:spcPct val="100000"/>
              </a:lnSpc>
              <a:spcBef>
                <a:spcPts val="0"/>
              </a:spcBef>
              <a:spcAft>
                <a:spcPts val="0"/>
              </a:spcAft>
            </a:pPr>
            <a:r>
              <a:rPr sz="1000" b="1" i="0">
                <a:solidFill>
                  <a:srgbClr val="1E3A5F"/>
                </a:solidFill>
                <a:latin typeface="Courier New"/>
                <a:ea typeface="Courier New"/>
              </a:rPr>
              <a:t>Shannon 1937 · Mock Defense</a:t>
            </a:r>
          </a:p>
        </p:txBody>
      </p:sp>
      <p:sp>
        <p:nvSpPr>
          <p:cNvPr id="18" name="TextBox 17"/>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3E5674"/>
                </a:solidFill>
                <a:latin typeface="Courier New"/>
                <a:ea typeface="Hiragino Sans GB"/>
              </a:rPr>
              <a:t>DRAWN SAMPLE  DATE 1937-08-10  NTS</a:t>
            </a:r>
          </a:p>
        </p:txBody>
      </p:sp>
      <p:sp>
        <p:nvSpPr>
          <p:cNvPr id="19" name="TextBox 18"/>
          <p:cNvSpPr txBox="1"/>
          <p:nvPr/>
        </p:nvSpPr>
        <p:spPr>
          <a:xfrm>
            <a:off x="822960" y="713232"/>
            <a:ext cx="1054577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Research question</a:t>
            </a:r>
          </a:p>
        </p:txBody>
      </p:sp>
      <p:sp>
        <p:nvSpPr>
          <p:cNvPr id="20" name="TextBox 19"/>
          <p:cNvSpPr txBox="1"/>
          <p:nvPr/>
        </p:nvSpPr>
        <p:spPr>
          <a:xfrm>
            <a:off x="822960" y="1124712"/>
            <a:ext cx="9069366" cy="1058672"/>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3400" b="0" i="0">
                <a:solidFill>
                  <a:srgbClr val="1E3A5F"/>
                </a:solidFill>
                <a:latin typeface="Georgia"/>
                <a:ea typeface="Hiragino Sans GB"/>
              </a:rPr>
              <a:t>Can switching circuits be written as equations and worked like algebra?</a:t>
            </a:r>
          </a:p>
        </p:txBody>
      </p:sp>
      <p:sp>
        <p:nvSpPr>
          <p:cNvPr id="22" name="deckkit-motif-quiet"/>
          <p:cNvSpPr/>
          <p:nvPr/>
        </p:nvSpPr>
        <p:spPr>
          <a:xfrm>
            <a:off x="749808" y="2942336"/>
            <a:ext cx="10692079" cy="219456"/>
          </a:xfrm>
          <a:custGeom>
            <a:avLst/>
            <a:gdLst/>
            <a:ahLst/>
            <a:cxnLst/>
            <a:rect l="0" t="0" r="r" b="b"/>
            <a:pathLst>
              <a:path w="100000" h="100000" fill="none">
                <a:moveTo>
                  <a:pt x="684" y="0"/>
                </a:moveTo>
                <a:lnTo>
                  <a:pt x="684" y="100000"/>
                </a:lnTo>
                <a:moveTo>
                  <a:pt x="0" y="83333"/>
                </a:moveTo>
                <a:lnTo>
                  <a:pt x="1368" y="16667"/>
                </a:lnTo>
                <a:moveTo>
                  <a:pt x="33561" y="0"/>
                </a:moveTo>
                <a:lnTo>
                  <a:pt x="33561" y="100000"/>
                </a:lnTo>
                <a:moveTo>
                  <a:pt x="32877" y="83333"/>
                </a:moveTo>
                <a:lnTo>
                  <a:pt x="34246" y="16667"/>
                </a:lnTo>
                <a:moveTo>
                  <a:pt x="66439" y="0"/>
                </a:moveTo>
                <a:lnTo>
                  <a:pt x="66439" y="100000"/>
                </a:lnTo>
                <a:moveTo>
                  <a:pt x="65754" y="83333"/>
                </a:moveTo>
                <a:lnTo>
                  <a:pt x="67123" y="16667"/>
                </a:lnTo>
                <a:moveTo>
                  <a:pt x="99316" y="0"/>
                </a:moveTo>
                <a:lnTo>
                  <a:pt x="99316" y="100000"/>
                </a:lnTo>
                <a:moveTo>
                  <a:pt x="98632" y="83333"/>
                </a:moveTo>
                <a:lnTo>
                  <a:pt x="100000" y="16667"/>
                </a:lnTo>
                <a:moveTo>
                  <a:pt x="684" y="50000"/>
                </a:moveTo>
                <a:lnTo>
                  <a:pt x="99316" y="50000"/>
                </a:lnTo>
              </a:path>
            </a:pathLst>
          </a:custGeom>
          <a:noFill/>
          <a:ln w="8890" cap="rnd">
            <a:solidFill>
              <a:srgbClr val="1E3A5F"/>
            </a:solidFill>
          </a:ln>
        </p:spPr>
        <p:txBody>
          <a:bodyPr rtlCol="0" anchor="ctr"/>
          <a:lstStyle/>
          <a:p>
            <a:pPr algn="ctr"/>
          </a:p>
        </p:txBody>
      </p:sp>
      <p:sp>
        <p:nvSpPr>
          <p:cNvPr id="23" name="TextBox 22"/>
          <p:cNvSpPr txBox="1"/>
          <p:nvPr/>
        </p:nvSpPr>
        <p:spPr>
          <a:xfrm>
            <a:off x="822960" y="2668016"/>
            <a:ext cx="3515258" cy="256032"/>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200" b="1" i="0">
                <a:solidFill>
                  <a:srgbClr val="1E3A5F"/>
                </a:solidFill>
                <a:latin typeface="Courier New"/>
                <a:ea typeface="Hiragino Sans GB"/>
              </a:rPr>
              <a:t>Q1</a:t>
            </a:r>
          </a:p>
        </p:txBody>
      </p:sp>
      <p:sp>
        <p:nvSpPr>
          <p:cNvPr id="24" name="TextBox 23"/>
          <p:cNvSpPr txBox="1"/>
          <p:nvPr/>
        </p:nvSpPr>
        <p:spPr>
          <a:xfrm>
            <a:off x="1005840" y="3280664"/>
            <a:ext cx="3149498" cy="36576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600" b="1" i="0">
                <a:solidFill>
                  <a:srgbClr val="1E3A5F"/>
                </a:solidFill>
                <a:latin typeface="Georgia"/>
                <a:ea typeface="Hiragino Sans GB"/>
              </a:rPr>
              <a:t>Analysis</a:t>
            </a:r>
          </a:p>
        </p:txBody>
      </p:sp>
      <p:sp>
        <p:nvSpPr>
          <p:cNvPr id="25" name="TextBox 24"/>
          <p:cNvSpPr txBox="1"/>
          <p:nvPr/>
        </p:nvSpPr>
        <p:spPr>
          <a:xfrm>
            <a:off x="1097280" y="3710432"/>
            <a:ext cx="2966618" cy="73152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350" b="0" i="0">
                <a:solidFill>
                  <a:srgbClr val="3E5674"/>
                </a:solidFill>
                <a:latin typeface="Georgia"/>
                <a:ea typeface="Hiragino Sans GB"/>
              </a:rPr>
              <a:t>Circuit → equations → behavior</a:t>
            </a:r>
          </a:p>
        </p:txBody>
      </p:sp>
      <p:sp>
        <p:nvSpPr>
          <p:cNvPr id="26" name="TextBox 25">
            <a:hlinkClick action="ppaction://hlinksldjump" r:id="rId4"/>
          </p:cNvPr>
          <p:cNvSpPr txBox="1"/>
          <p:nvPr/>
        </p:nvSpPr>
        <p:spPr>
          <a:xfrm>
            <a:off x="1097280" y="4469384"/>
            <a:ext cx="2966618" cy="27432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050" b="0" i="0">
                <a:solidFill>
                  <a:srgbClr val="3E5674"/>
                </a:solidFill>
                <a:latin typeface="Courier New"/>
                <a:ea typeface="Hiragino Sans GB"/>
              </a:rPr>
              <a:t>See sheets 06–07</a:t>
            </a:r>
          </a:p>
        </p:txBody>
      </p:sp>
      <p:sp>
        <p:nvSpPr>
          <p:cNvPr id="27" name="TextBox 26"/>
          <p:cNvSpPr txBox="1"/>
          <p:nvPr/>
        </p:nvSpPr>
        <p:spPr>
          <a:xfrm>
            <a:off x="4338218" y="2668016"/>
            <a:ext cx="3515258" cy="256032"/>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200" b="1" i="0">
                <a:solidFill>
                  <a:srgbClr val="1E3A5F"/>
                </a:solidFill>
                <a:latin typeface="Courier New"/>
                <a:ea typeface="Hiragino Sans GB"/>
              </a:rPr>
              <a:t>Q2</a:t>
            </a:r>
          </a:p>
        </p:txBody>
      </p:sp>
      <p:sp>
        <p:nvSpPr>
          <p:cNvPr id="28" name="TextBox 27"/>
          <p:cNvSpPr txBox="1"/>
          <p:nvPr/>
        </p:nvSpPr>
        <p:spPr>
          <a:xfrm>
            <a:off x="4521098" y="3280664"/>
            <a:ext cx="3149498" cy="36576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600" b="1" i="0">
                <a:solidFill>
                  <a:srgbClr val="1E3A5F"/>
                </a:solidFill>
                <a:latin typeface="Georgia"/>
                <a:ea typeface="Hiragino Sans GB"/>
              </a:rPr>
              <a:t>Synthesis</a:t>
            </a:r>
          </a:p>
        </p:txBody>
      </p:sp>
      <p:sp>
        <p:nvSpPr>
          <p:cNvPr id="29" name="TextBox 28"/>
          <p:cNvSpPr txBox="1"/>
          <p:nvPr/>
        </p:nvSpPr>
        <p:spPr>
          <a:xfrm>
            <a:off x="4612538" y="3710432"/>
            <a:ext cx="2966618" cy="73152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350" b="0" i="0">
                <a:solidFill>
                  <a:srgbClr val="3E5674"/>
                </a:solidFill>
                <a:latin typeface="Georgia"/>
                <a:ea typeface="Hiragino Sans GB"/>
              </a:rPr>
              <a:t>Specs → equations → circuit</a:t>
            </a:r>
          </a:p>
        </p:txBody>
      </p:sp>
      <p:sp>
        <p:nvSpPr>
          <p:cNvPr id="30" name="TextBox 29">
            <a:hlinkClick action="ppaction://hlinksldjump" r:id="rId5"/>
          </p:cNvPr>
          <p:cNvSpPr txBox="1"/>
          <p:nvPr/>
        </p:nvSpPr>
        <p:spPr>
          <a:xfrm>
            <a:off x="4612538" y="4469384"/>
            <a:ext cx="2966618" cy="27432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050" b="0" i="0">
                <a:solidFill>
                  <a:srgbClr val="3E5674"/>
                </a:solidFill>
                <a:latin typeface="Courier New"/>
                <a:ea typeface="Hiragino Sans GB"/>
              </a:rPr>
              <a:t>See sheet 10</a:t>
            </a:r>
          </a:p>
        </p:txBody>
      </p:sp>
      <p:sp>
        <p:nvSpPr>
          <p:cNvPr id="31" name="TextBox 30"/>
          <p:cNvSpPr txBox="1"/>
          <p:nvPr/>
        </p:nvSpPr>
        <p:spPr>
          <a:xfrm>
            <a:off x="7853476" y="2668016"/>
            <a:ext cx="3515258" cy="256032"/>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200" b="1" i="0">
                <a:solidFill>
                  <a:srgbClr val="1E3A5F"/>
                </a:solidFill>
                <a:latin typeface="Courier New"/>
                <a:ea typeface="Hiragino Sans GB"/>
              </a:rPr>
              <a:t>Q3</a:t>
            </a:r>
          </a:p>
        </p:txBody>
      </p:sp>
      <p:sp>
        <p:nvSpPr>
          <p:cNvPr id="32" name="TextBox 31"/>
          <p:cNvSpPr txBox="1"/>
          <p:nvPr/>
        </p:nvSpPr>
        <p:spPr>
          <a:xfrm>
            <a:off x="8036356" y="3280664"/>
            <a:ext cx="3149498" cy="36576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600" b="1" i="0">
                <a:solidFill>
                  <a:srgbClr val="1E3A5F"/>
                </a:solidFill>
                <a:latin typeface="Georgia"/>
                <a:ea typeface="Hiragino Sans GB"/>
              </a:rPr>
              <a:t>Simplification</a:t>
            </a:r>
          </a:p>
        </p:txBody>
      </p:sp>
      <p:sp>
        <p:nvSpPr>
          <p:cNvPr id="33" name="TextBox 32"/>
          <p:cNvSpPr txBox="1"/>
          <p:nvPr/>
        </p:nvSpPr>
        <p:spPr>
          <a:xfrm>
            <a:off x="8127796" y="3710432"/>
            <a:ext cx="2966618" cy="73152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350" b="0" i="0">
                <a:solidFill>
                  <a:srgbClr val="3E5674"/>
                </a:solidFill>
                <a:latin typeface="Georgia"/>
                <a:ea typeface="Hiragino Sans GB"/>
              </a:rPr>
              <a:t>Find the fewest contacts</a:t>
            </a:r>
          </a:p>
          <a:p>
            <a:pPr algn="ctr">
              <a:lnSpc>
                <a:spcPct val="100000"/>
              </a:lnSpc>
              <a:spcBef>
                <a:spcPts val="0"/>
              </a:spcBef>
              <a:spcAft>
                <a:spcPts val="0"/>
              </a:spcAft>
            </a:pPr>
            <a:r>
              <a:rPr sz="1350" b="0" i="0">
                <a:solidFill>
                  <a:srgbClr val="3E5674"/>
                </a:solidFill>
                <a:latin typeface="Georgia"/>
                <a:ea typeface="Hiragino Sans GB"/>
              </a:rPr>
              <a:t>generate equivalent circuits</a:t>
            </a:r>
          </a:p>
        </p:txBody>
      </p:sp>
      <p:sp>
        <p:nvSpPr>
          <p:cNvPr id="34" name="TextBox 33">
            <a:hlinkClick action="ppaction://hlinksldjump" r:id="rId6"/>
          </p:cNvPr>
          <p:cNvSpPr txBox="1"/>
          <p:nvPr/>
        </p:nvSpPr>
        <p:spPr>
          <a:xfrm>
            <a:off x="8127796" y="4469384"/>
            <a:ext cx="2966618" cy="27432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050" b="0" i="0">
                <a:solidFill>
                  <a:srgbClr val="3E5674"/>
                </a:solidFill>
                <a:latin typeface="Courier New"/>
                <a:ea typeface="Hiragino Sans GB"/>
              </a:rPr>
              <a:t>See sheets 08–09</a:t>
            </a:r>
          </a:p>
        </p:txBody>
      </p:sp>
      <p:sp>
        <p:nvSpPr>
          <p:cNvPr id="35" name="TextBox 34"/>
          <p:cNvSpPr txBox="1"/>
          <p:nvPr/>
        </p:nvSpPr>
        <p:spPr>
          <a:xfrm>
            <a:off x="822960" y="5827776"/>
            <a:ext cx="7086600" cy="33528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Sources: Shannon's thesis, Chapter I: “Two problems … analysis … synthesis”; AIEE paper, introduction: “methods of finding those particular circuits requiring the least number of relay contacts”.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1" name="deckkit-a11ytitle"/>
          <p:cNvSpPr>
            <a:spLocks noGrp="1"/>
          </p:cNvSpPr>
          <p:nvPr>
            <p:ph type="title"/>
          </p:nvPr>
        </p:nvSpPr>
        <p:spPr>
          <a:xfrm>
            <a:off x="0" y="-914400"/>
            <a:ext cx="12191695" cy="457200"/>
          </a:xfrm>
          <a:ln/>
        </p:spPr>
        <p:txBody>
          <a:bodyPr/>
          <a:lstStyle/>
          <a:p>
            <a:pPr/>
            <a:r>
              <a:rPr sz="1000" b="0" i="0">
                <a:solidFill>
                  <a:srgbClr val="1E3A5F"/>
                </a:solidFill>
                <a:latin typeface="Arial"/>
                <a:ea typeface="Hiragino Sans GB"/>
              </a:rPr>
              <a:t>Others came close; Shannon built a usable calculus</a:t>
            </a:r>
          </a:p>
        </p:txBody>
      </p:sp>
      <p:sp>
        <p:nvSpPr>
          <p:cNvPr id="2" name="deckkit-vl.drafting"/>
          <p:cNvSpPr/>
          <p:nvPr/>
        </p:nvSpPr>
        <p:spPr>
          <a:xfrm>
            <a:off x="292608" y="292608"/>
            <a:ext cx="11606479" cy="6272784"/>
          </a:xfrm>
          <a:prstGeom prst="rect">
            <a:avLst/>
          </a:prstGeom>
          <a:noFill/>
          <a:ln w="12700">
            <a:solidFill>
              <a:srgbClr val="1E3A5F"/>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1E3A5F"/>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1E3A5F"/>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1E3A5F"/>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SHEET</a:t>
            </a:r>
          </a:p>
          <a:p>
            <a:pPr algn="l">
              <a:lnSpc>
                <a:spcPct val="100000"/>
              </a:lnSpc>
              <a:spcBef>
                <a:spcPts val="0"/>
              </a:spcBef>
              <a:spcAft>
                <a:spcPts val="0"/>
              </a:spcAft>
            </a:pPr>
            <a:r>
              <a:rPr sz="1600" b="1" i="0">
                <a:solidFill>
                  <a:srgbClr val="1E3A5F"/>
                </a:solidFill>
                <a:latin typeface="Courier New"/>
                <a:ea typeface="Hiragino Sans GB"/>
              </a:rPr>
              <a:t>05</a:t>
            </a:r>
          </a:p>
        </p:txBody>
      </p:sp>
      <p:sp>
        <p:nvSpPr>
          <p:cNvPr id="17"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PROJECT</a:t>
            </a:r>
          </a:p>
          <a:p>
            <a:pPr algn="l">
              <a:lnSpc>
                <a:spcPct val="100000"/>
              </a:lnSpc>
              <a:spcBef>
                <a:spcPts val="0"/>
              </a:spcBef>
              <a:spcAft>
                <a:spcPts val="0"/>
              </a:spcAft>
            </a:pPr>
            <a:r>
              <a:rPr sz="1000" b="1" i="0">
                <a:solidFill>
                  <a:srgbClr val="1E3A5F"/>
                </a:solidFill>
                <a:latin typeface="Courier New"/>
                <a:ea typeface="Courier New"/>
              </a:rPr>
              <a:t>Shannon 1937 · Mock Defense</a:t>
            </a:r>
          </a:p>
        </p:txBody>
      </p:sp>
      <p:sp>
        <p:nvSpPr>
          <p:cNvPr id="18" name="TextBox 17"/>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3E5674"/>
                </a:solidFill>
                <a:latin typeface="Courier New"/>
                <a:ea typeface="Hiragino Sans GB"/>
              </a:rPr>
              <a:t>DRAWN SAMPLE  DATE 1937-08-10  NTS</a:t>
            </a:r>
          </a:p>
        </p:txBody>
      </p:sp>
      <p:sp>
        <p:nvSpPr>
          <p:cNvPr id="19" name="TextBox 18"/>
          <p:cNvSpPr txBox="1"/>
          <p:nvPr/>
        </p:nvSpPr>
        <p:spPr>
          <a:xfrm>
            <a:off x="822960" y="713232"/>
            <a:ext cx="1054577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Related work</a:t>
            </a:r>
          </a:p>
        </p:txBody>
      </p:sp>
      <p:sp>
        <p:nvSpPr>
          <p:cNvPr id="20" name="TextBox 19"/>
          <p:cNvSpPr txBox="1"/>
          <p:nvPr/>
        </p:nvSpPr>
        <p:spPr>
          <a:xfrm>
            <a:off x="822960" y="1024128"/>
            <a:ext cx="10545775" cy="4531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800" b="0" i="0">
                <a:solidFill>
                  <a:srgbClr val="1E3A5F"/>
                </a:solidFill>
                <a:latin typeface="Georgia"/>
                <a:ea typeface="Hiragino Sans GB"/>
              </a:rPr>
              <a:t>Others came close; Shannon built a usable calculus</a:t>
            </a:r>
          </a:p>
        </p:txBody>
      </p:sp>
      <p:cxnSp>
        <p:nvCxnSpPr>
          <p:cNvPr id="22" name="deckkit-skin:rule:dashed"/>
          <p:cNvCxnSpPr/>
          <p:nvPr/>
        </p:nvCxnSpPr>
        <p:spPr>
          <a:xfrm>
            <a:off x="1234440" y="2803144"/>
            <a:ext cx="9722814" cy="0"/>
          </a:xfrm>
          <a:prstGeom prst="line">
            <a:avLst/>
          </a:prstGeom>
          <a:ln w="21590">
            <a:solidFill>
              <a:srgbClr val="3E5674"/>
            </a:solidFill>
            <a:prstDash val="dash"/>
          </a:ln>
          <a:effectLst/>
        </p:spPr>
      </p:cxnSp>
      <p:sp>
        <p:nvSpPr>
          <p:cNvPr id="23" name="deckkit-skin:marker:circled"/>
          <p:cNvSpPr/>
          <p:nvPr/>
        </p:nvSpPr>
        <p:spPr>
          <a:xfrm>
            <a:off x="1152144" y="2720848"/>
            <a:ext cx="164592" cy="164592"/>
          </a:xfrm>
          <a:prstGeom prst="roundRect">
            <a:avLst>
              <a:gd name="adj" fmla="val 50000"/>
            </a:avLst>
          </a:prstGeom>
          <a:noFill/>
          <a:ln w="17780">
            <a:solidFill>
              <a:srgbClr val="3E5674"/>
            </a:solidFill>
          </a:ln>
          <a:effectLst/>
        </p:spPr>
        <p:txBody>
          <a:bodyPr rtlCol="0" anchor="ctr"/>
          <a:lstStyle/>
          <a:p>
            <a:pPr algn="ctr"/>
          </a:p>
        </p:txBody>
      </p:sp>
      <p:sp>
        <p:nvSpPr>
          <p:cNvPr id="24" name="TextBox 23"/>
          <p:cNvSpPr txBox="1"/>
          <p:nvPr/>
        </p:nvSpPr>
        <p:spPr>
          <a:xfrm>
            <a:off x="320040" y="2967736"/>
            <a:ext cx="1828800" cy="27432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300" b="1" i="0">
                <a:solidFill>
                  <a:srgbClr val="3E5674"/>
                </a:solidFill>
                <a:latin typeface="Consolas"/>
                <a:ea typeface="Hiragino Sans GB"/>
              </a:rPr>
              <a:t>1854</a:t>
            </a:r>
          </a:p>
        </p:txBody>
      </p:sp>
      <p:sp>
        <p:nvSpPr>
          <p:cNvPr id="25" name="TextBox 24"/>
          <p:cNvSpPr txBox="1"/>
          <p:nvPr/>
        </p:nvSpPr>
        <p:spPr>
          <a:xfrm>
            <a:off x="320040" y="3260344"/>
            <a:ext cx="1828800" cy="27432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200" b="1" i="0">
                <a:solidFill>
                  <a:srgbClr val="1E3A5F"/>
                </a:solidFill>
                <a:latin typeface="Georgia"/>
                <a:ea typeface="Hiragino Sans GB"/>
              </a:rPr>
              <a:t>Boole</a:t>
            </a:r>
          </a:p>
        </p:txBody>
      </p:sp>
      <p:sp>
        <p:nvSpPr>
          <p:cNvPr id="26" name="TextBox 25"/>
          <p:cNvSpPr txBox="1"/>
          <p:nvPr/>
        </p:nvSpPr>
        <p:spPr>
          <a:xfrm>
            <a:off x="228600" y="3516376"/>
            <a:ext cx="2011680" cy="45720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050" b="0" i="0">
                <a:solidFill>
                  <a:srgbClr val="3E5674"/>
                </a:solidFill>
                <a:latin typeface="Georgia"/>
                <a:ea typeface="Hiragino Sans GB"/>
              </a:rPr>
              <a:t>The Laws of Thought</a:t>
            </a:r>
          </a:p>
        </p:txBody>
      </p:sp>
      <p:sp>
        <p:nvSpPr>
          <p:cNvPr id="27" name="deckkit-skin:marker:circled"/>
          <p:cNvSpPr/>
          <p:nvPr/>
        </p:nvSpPr>
        <p:spPr>
          <a:xfrm>
            <a:off x="3096707" y="2720848"/>
            <a:ext cx="164592" cy="164592"/>
          </a:xfrm>
          <a:prstGeom prst="roundRect">
            <a:avLst>
              <a:gd name="adj" fmla="val 50000"/>
            </a:avLst>
          </a:prstGeom>
          <a:noFill/>
          <a:ln w="17780">
            <a:solidFill>
              <a:srgbClr val="3E5674"/>
            </a:solidFill>
          </a:ln>
          <a:effectLst/>
        </p:spPr>
        <p:txBody>
          <a:bodyPr rtlCol="0" anchor="ctr"/>
          <a:lstStyle/>
          <a:p>
            <a:pPr algn="ctr"/>
          </a:p>
        </p:txBody>
      </p:sp>
      <p:sp>
        <p:nvSpPr>
          <p:cNvPr id="28" name="TextBox 27"/>
          <p:cNvSpPr txBox="1"/>
          <p:nvPr/>
        </p:nvSpPr>
        <p:spPr>
          <a:xfrm>
            <a:off x="2264603" y="2364232"/>
            <a:ext cx="1828800" cy="27432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300" b="1" i="0">
                <a:solidFill>
                  <a:srgbClr val="3E5674"/>
                </a:solidFill>
                <a:latin typeface="Consolas"/>
                <a:ea typeface="Hiragino Sans GB"/>
              </a:rPr>
              <a:t>1886</a:t>
            </a:r>
          </a:p>
        </p:txBody>
      </p:sp>
      <p:sp>
        <p:nvSpPr>
          <p:cNvPr id="29" name="TextBox 28"/>
          <p:cNvSpPr txBox="1"/>
          <p:nvPr/>
        </p:nvSpPr>
        <p:spPr>
          <a:xfrm>
            <a:off x="2264603" y="2071624"/>
            <a:ext cx="1828800" cy="27432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200" b="1" i="0">
                <a:solidFill>
                  <a:srgbClr val="1E3A5F"/>
                </a:solidFill>
                <a:latin typeface="Georgia"/>
                <a:ea typeface="Hiragino Sans GB"/>
              </a:rPr>
              <a:t>Peirce</a:t>
            </a:r>
          </a:p>
        </p:txBody>
      </p:sp>
      <p:sp>
        <p:nvSpPr>
          <p:cNvPr id="30" name="TextBox 29"/>
          <p:cNvSpPr txBox="1"/>
          <p:nvPr/>
        </p:nvSpPr>
        <p:spPr>
          <a:xfrm>
            <a:off x="2173163" y="1614424"/>
            <a:ext cx="2011680" cy="457200"/>
          </a:xfrm>
          <a:prstGeom prst="rect">
            <a:avLst/>
          </a:prstGeom>
          <a:noFill/>
          <a:ln/>
        </p:spPr>
        <p:txBody>
          <a:bodyPr wrap="square" anchor="b" lIns="25400" rIns="25400" tIns="25400" bIns="25400">
            <a:spAutoFit/>
          </a:bodyPr>
          <a:lstStyle/>
          <a:p>
            <a:pPr algn="ctr">
              <a:lnSpc>
                <a:spcPct val="100000"/>
              </a:lnSpc>
              <a:spcBef>
                <a:spcPts val="0"/>
              </a:spcBef>
              <a:spcAft>
                <a:spcPts val="0"/>
              </a:spcAft>
            </a:pPr>
            <a:r>
              <a:rPr sz="1050" b="0" i="0">
                <a:solidFill>
                  <a:srgbClr val="3E5674"/>
                </a:solidFill>
                <a:latin typeface="Georgia"/>
                <a:ea typeface="Hiragino Sans GB"/>
              </a:rPr>
              <a:t>A letter imagines logic done by switching circuits</a:t>
            </a:r>
          </a:p>
        </p:txBody>
      </p:sp>
      <p:sp>
        <p:nvSpPr>
          <p:cNvPr id="31" name="deckkit-skin:marker:circled"/>
          <p:cNvSpPr/>
          <p:nvPr/>
        </p:nvSpPr>
        <p:spPr>
          <a:xfrm>
            <a:off x="5041270" y="2720848"/>
            <a:ext cx="164592" cy="164592"/>
          </a:xfrm>
          <a:prstGeom prst="roundRect">
            <a:avLst>
              <a:gd name="adj" fmla="val 50000"/>
            </a:avLst>
          </a:prstGeom>
          <a:noFill/>
          <a:ln w="17780">
            <a:solidFill>
              <a:srgbClr val="3E5674"/>
            </a:solidFill>
          </a:ln>
          <a:effectLst/>
        </p:spPr>
        <p:txBody>
          <a:bodyPr rtlCol="0" anchor="ctr"/>
          <a:lstStyle/>
          <a:p>
            <a:pPr algn="ctr"/>
          </a:p>
        </p:txBody>
      </p:sp>
      <p:sp>
        <p:nvSpPr>
          <p:cNvPr id="32" name="TextBox 31"/>
          <p:cNvSpPr txBox="1"/>
          <p:nvPr/>
        </p:nvSpPr>
        <p:spPr>
          <a:xfrm>
            <a:off x="4209166" y="2967736"/>
            <a:ext cx="1828800" cy="27432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300" b="1" i="0">
                <a:solidFill>
                  <a:srgbClr val="3E5674"/>
                </a:solidFill>
                <a:latin typeface="Consolas"/>
                <a:ea typeface="Hiragino Sans GB"/>
              </a:rPr>
              <a:t>1933</a:t>
            </a:r>
          </a:p>
        </p:txBody>
      </p:sp>
      <p:sp>
        <p:nvSpPr>
          <p:cNvPr id="33" name="TextBox 32"/>
          <p:cNvSpPr txBox="1"/>
          <p:nvPr/>
        </p:nvSpPr>
        <p:spPr>
          <a:xfrm>
            <a:off x="4209166" y="3260344"/>
            <a:ext cx="1828800" cy="27432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200" b="1" i="0">
                <a:solidFill>
                  <a:srgbClr val="1E3A5F"/>
                </a:solidFill>
                <a:latin typeface="Georgia"/>
                <a:ea typeface="Hiragino Sans GB"/>
              </a:rPr>
              <a:t>Huntington</a:t>
            </a:r>
          </a:p>
        </p:txBody>
      </p:sp>
      <p:sp>
        <p:nvSpPr>
          <p:cNvPr id="34" name="TextBox 33"/>
          <p:cNvSpPr txBox="1"/>
          <p:nvPr/>
        </p:nvSpPr>
        <p:spPr>
          <a:xfrm>
            <a:off x="4117726" y="3516376"/>
            <a:ext cx="2011680" cy="45720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050" b="0" i="0">
                <a:solidFill>
                  <a:srgbClr val="3E5674"/>
                </a:solidFill>
                <a:latin typeface="Georgia"/>
                <a:ea typeface="Hiragino Sans GB"/>
              </a:rPr>
              <a:t>Postulates for Boolean algebra (cited by Shannon)</a:t>
            </a:r>
          </a:p>
        </p:txBody>
      </p:sp>
      <p:sp>
        <p:nvSpPr>
          <p:cNvPr id="35" name="deckkit-skin:marker:circled"/>
          <p:cNvSpPr/>
          <p:nvPr/>
        </p:nvSpPr>
        <p:spPr>
          <a:xfrm>
            <a:off x="6985832" y="2720848"/>
            <a:ext cx="164592" cy="164592"/>
          </a:xfrm>
          <a:prstGeom prst="roundRect">
            <a:avLst>
              <a:gd name="adj" fmla="val 50000"/>
            </a:avLst>
          </a:prstGeom>
          <a:noFill/>
          <a:ln w="17780">
            <a:solidFill>
              <a:srgbClr val="3E5674"/>
            </a:solidFill>
          </a:ln>
          <a:effectLst/>
        </p:spPr>
        <p:txBody>
          <a:bodyPr rtlCol="0" anchor="ctr"/>
          <a:lstStyle/>
          <a:p>
            <a:pPr algn="ctr"/>
          </a:p>
        </p:txBody>
      </p:sp>
      <p:sp>
        <p:nvSpPr>
          <p:cNvPr id="36" name="TextBox 35"/>
          <p:cNvSpPr txBox="1"/>
          <p:nvPr/>
        </p:nvSpPr>
        <p:spPr>
          <a:xfrm>
            <a:off x="6153728" y="2364232"/>
            <a:ext cx="1828800" cy="27432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300" b="1" i="0">
                <a:solidFill>
                  <a:srgbClr val="3E5674"/>
                </a:solidFill>
                <a:latin typeface="Consolas"/>
                <a:ea typeface="Hiragino Sans GB"/>
              </a:rPr>
              <a:t>1934–</a:t>
            </a:r>
          </a:p>
        </p:txBody>
      </p:sp>
      <p:sp>
        <p:nvSpPr>
          <p:cNvPr id="37" name="TextBox 36"/>
          <p:cNvSpPr txBox="1"/>
          <p:nvPr/>
        </p:nvSpPr>
        <p:spPr>
          <a:xfrm>
            <a:off x="6153728" y="2071624"/>
            <a:ext cx="1828800" cy="27432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200" b="1" i="0">
                <a:solidFill>
                  <a:srgbClr val="1E3A5F"/>
                </a:solidFill>
                <a:latin typeface="Georgia"/>
                <a:ea typeface="Hiragino Sans GB"/>
              </a:rPr>
              <a:t>Nakashima</a:t>
            </a:r>
          </a:p>
        </p:txBody>
      </p:sp>
      <p:sp>
        <p:nvSpPr>
          <p:cNvPr id="38" name="TextBox 37"/>
          <p:cNvSpPr txBox="1"/>
          <p:nvPr/>
        </p:nvSpPr>
        <p:spPr>
          <a:xfrm>
            <a:off x="6062288" y="1614424"/>
            <a:ext cx="2011680" cy="457200"/>
          </a:xfrm>
          <a:prstGeom prst="rect">
            <a:avLst/>
          </a:prstGeom>
          <a:noFill/>
          <a:ln/>
        </p:spPr>
        <p:txBody>
          <a:bodyPr wrap="square" anchor="b" lIns="25400" rIns="25400" tIns="25400" bIns="25400">
            <a:spAutoFit/>
          </a:bodyPr>
          <a:lstStyle/>
          <a:p>
            <a:pPr algn="ctr">
              <a:lnSpc>
                <a:spcPct val="100000"/>
              </a:lnSpc>
              <a:spcBef>
                <a:spcPts val="0"/>
              </a:spcBef>
              <a:spcAft>
                <a:spcPts val="0"/>
              </a:spcAft>
            </a:pPr>
            <a:r>
              <a:rPr sz="1050" b="0" i="0">
                <a:solidFill>
                  <a:srgbClr val="3E5674"/>
                </a:solidFill>
                <a:latin typeface="Georgia"/>
                <a:ea typeface="Hiragino Sans GB"/>
              </a:rPr>
              <a:t>A series of switching-theory papers in Japan</a:t>
            </a:r>
          </a:p>
        </p:txBody>
      </p:sp>
      <p:sp>
        <p:nvSpPr>
          <p:cNvPr id="39" name="deckkit-skin:marker:circled"/>
          <p:cNvSpPr/>
          <p:nvPr/>
        </p:nvSpPr>
        <p:spPr>
          <a:xfrm>
            <a:off x="8930395" y="2720848"/>
            <a:ext cx="164592" cy="164592"/>
          </a:xfrm>
          <a:prstGeom prst="roundRect">
            <a:avLst>
              <a:gd name="adj" fmla="val 50000"/>
            </a:avLst>
          </a:prstGeom>
          <a:noFill/>
          <a:ln w="17780">
            <a:solidFill>
              <a:srgbClr val="3E5674"/>
            </a:solidFill>
          </a:ln>
          <a:effectLst/>
        </p:spPr>
        <p:txBody>
          <a:bodyPr rtlCol="0" anchor="ctr"/>
          <a:lstStyle/>
          <a:p>
            <a:pPr algn="ctr"/>
          </a:p>
        </p:txBody>
      </p:sp>
      <p:sp>
        <p:nvSpPr>
          <p:cNvPr id="40" name="TextBox 39"/>
          <p:cNvSpPr txBox="1"/>
          <p:nvPr/>
        </p:nvSpPr>
        <p:spPr>
          <a:xfrm>
            <a:off x="8098291" y="2967736"/>
            <a:ext cx="1828800" cy="27432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300" b="1" i="0">
                <a:solidFill>
                  <a:srgbClr val="3E5674"/>
                </a:solidFill>
                <a:latin typeface="Consolas"/>
                <a:ea typeface="Hiragino Sans GB"/>
              </a:rPr>
              <a:t>1935</a:t>
            </a:r>
          </a:p>
        </p:txBody>
      </p:sp>
      <p:sp>
        <p:nvSpPr>
          <p:cNvPr id="41" name="TextBox 40"/>
          <p:cNvSpPr txBox="1"/>
          <p:nvPr/>
        </p:nvSpPr>
        <p:spPr>
          <a:xfrm>
            <a:off x="8098291" y="3260344"/>
            <a:ext cx="1828800" cy="27432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200" b="1" i="0">
                <a:solidFill>
                  <a:srgbClr val="1E3A5F"/>
                </a:solidFill>
                <a:latin typeface="Georgia"/>
                <a:ea typeface="Hiragino Sans GB"/>
              </a:rPr>
              <a:t>Shestakov</a:t>
            </a:r>
          </a:p>
        </p:txBody>
      </p:sp>
      <p:sp>
        <p:nvSpPr>
          <p:cNvPr id="42" name="TextBox 41"/>
          <p:cNvSpPr txBox="1"/>
          <p:nvPr/>
        </p:nvSpPr>
        <p:spPr>
          <a:xfrm>
            <a:off x="8006851" y="3516376"/>
            <a:ext cx="2011680" cy="45720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050" b="0" i="0">
                <a:solidFill>
                  <a:srgbClr val="3E5674"/>
                </a:solidFill>
                <a:latin typeface="Georgia"/>
                <a:ea typeface="Hiragino Sans GB"/>
              </a:rPr>
              <a:t>A similar idea, published in 1941</a:t>
            </a:r>
          </a:p>
        </p:txBody>
      </p:sp>
      <p:sp>
        <p:nvSpPr>
          <p:cNvPr id="43" name="deckkit-skin:marker:circled"/>
          <p:cNvSpPr/>
          <p:nvPr/>
        </p:nvSpPr>
        <p:spPr>
          <a:xfrm>
            <a:off x="10874959" y="2720848"/>
            <a:ext cx="164592" cy="164592"/>
          </a:xfrm>
          <a:prstGeom prst="roundRect">
            <a:avLst>
              <a:gd name="adj" fmla="val 50000"/>
            </a:avLst>
          </a:prstGeom>
          <a:solidFill>
            <a:srgbClr val="B8401A"/>
          </a:solidFill>
          <a:ln>
            <a:noFill/>
          </a:ln>
          <a:effectLst/>
        </p:spPr>
        <p:txBody>
          <a:bodyPr rtlCol="0" anchor="ctr"/>
          <a:lstStyle/>
          <a:p>
            <a:pPr algn="ctr"/>
          </a:p>
        </p:txBody>
      </p:sp>
      <p:sp>
        <p:nvSpPr>
          <p:cNvPr id="44" name="TextBox 43"/>
          <p:cNvSpPr txBox="1"/>
          <p:nvPr/>
        </p:nvSpPr>
        <p:spPr>
          <a:xfrm>
            <a:off x="10042854" y="2364232"/>
            <a:ext cx="1828800" cy="27432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300" b="1" i="0">
                <a:solidFill>
                  <a:srgbClr val="B8401A"/>
                </a:solidFill>
                <a:latin typeface="Consolas"/>
                <a:ea typeface="Hiragino Sans GB"/>
              </a:rPr>
              <a:t>1937</a:t>
            </a:r>
          </a:p>
        </p:txBody>
      </p:sp>
      <p:sp>
        <p:nvSpPr>
          <p:cNvPr id="45" name="TextBox 44"/>
          <p:cNvSpPr txBox="1"/>
          <p:nvPr/>
        </p:nvSpPr>
        <p:spPr>
          <a:xfrm>
            <a:off x="10042854" y="2071624"/>
            <a:ext cx="1828800" cy="274320"/>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200" b="1" i="0">
                <a:solidFill>
                  <a:srgbClr val="1E3A5F"/>
                </a:solidFill>
                <a:latin typeface="Georgia"/>
                <a:ea typeface="Hiragino Sans GB"/>
              </a:rPr>
              <a:t>Shannon</a:t>
            </a:r>
          </a:p>
        </p:txBody>
      </p:sp>
      <p:sp>
        <p:nvSpPr>
          <p:cNvPr id="46" name="TextBox 45"/>
          <p:cNvSpPr txBox="1"/>
          <p:nvPr/>
        </p:nvSpPr>
        <p:spPr>
          <a:xfrm>
            <a:off x="9951415" y="1614424"/>
            <a:ext cx="2011680" cy="457200"/>
          </a:xfrm>
          <a:prstGeom prst="rect">
            <a:avLst/>
          </a:prstGeom>
          <a:noFill/>
          <a:ln/>
        </p:spPr>
        <p:txBody>
          <a:bodyPr wrap="square" anchor="b" lIns="25400" rIns="25400" tIns="25400" bIns="25400">
            <a:spAutoFit/>
          </a:bodyPr>
          <a:lstStyle/>
          <a:p>
            <a:pPr algn="ctr">
              <a:lnSpc>
                <a:spcPct val="100000"/>
              </a:lnSpc>
              <a:spcBef>
                <a:spcPts val="0"/>
              </a:spcBef>
              <a:spcAft>
                <a:spcPts val="0"/>
              </a:spcAft>
            </a:pPr>
            <a:r>
              <a:rPr sz="1050" b="0" i="0">
                <a:solidFill>
                  <a:srgbClr val="3E5674"/>
                </a:solidFill>
                <a:latin typeface="Georgia"/>
                <a:ea typeface="Hiragino Sans GB"/>
              </a:rPr>
              <a:t>A full circuit calculus</a:t>
            </a:r>
          </a:p>
        </p:txBody>
      </p:sp>
      <p:sp>
        <p:nvSpPr>
          <p:cNvPr id="47" name="TextBox 46"/>
          <p:cNvSpPr txBox="1"/>
          <p:nvPr/>
        </p:nvSpPr>
        <p:spPr>
          <a:xfrm>
            <a:off x="8991295" y="1458976"/>
            <a:ext cx="2377440" cy="219456"/>
          </a:xfrm>
          <a:prstGeom prst="rect">
            <a:avLst/>
          </a:prstGeom>
          <a:noFill/>
          <a:ln/>
        </p:spPr>
        <p:txBody>
          <a:bodyPr wrap="square" anchor="t" lIns="25400" rIns="25400" tIns="25400" bIns="25400">
            <a:spAutoFit/>
          </a:bodyPr>
          <a:lstStyle/>
          <a:p>
            <a:pPr algn="r">
              <a:lnSpc>
                <a:spcPct val="100000"/>
              </a:lnSpc>
              <a:spcBef>
                <a:spcPts val="0"/>
              </a:spcBef>
              <a:spcAft>
                <a:spcPts val="0"/>
              </a:spcAft>
            </a:pPr>
            <a:r>
              <a:rPr sz="1050" b="0" i="0">
                <a:solidFill>
                  <a:srgbClr val="3E5674"/>
                </a:solidFill>
                <a:latin typeface="Courier New"/>
                <a:ea typeface="Hiragino Sans GB"/>
              </a:rPr>
              <a:t>Top axis not to scale (NTS)</a:t>
            </a:r>
          </a:p>
        </p:txBody>
      </p:sp>
      <p:sp>
        <p:nvSpPr>
          <p:cNvPr id="48" name="TextBox 47"/>
          <p:cNvSpPr txBox="1"/>
          <p:nvPr/>
        </p:nvSpPr>
        <p:spPr>
          <a:xfrm>
            <a:off x="822960" y="3872992"/>
            <a:ext cx="5486400" cy="256032"/>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050" b="1" i="0">
                <a:solidFill>
                  <a:srgbClr val="1E3A5F"/>
                </a:solidFill>
                <a:latin typeface="Courier New"/>
                <a:ea typeface="Hiragino Sans GB"/>
              </a:rPr>
              <a:t>Three parallel lines of work (arrow: work continued after)</a:t>
            </a:r>
          </a:p>
        </p:txBody>
      </p:sp>
      <p:sp>
        <p:nvSpPr>
          <p:cNvPr id="49" name="TextBox 48"/>
          <p:cNvSpPr txBox="1"/>
          <p:nvPr/>
        </p:nvSpPr>
        <p:spPr>
          <a:xfrm>
            <a:off x="822960" y="4083303"/>
            <a:ext cx="1097280" cy="274320"/>
          </a:xfrm>
          <a:prstGeom prst="rect">
            <a:avLst/>
          </a:prstGeom>
          <a:noFill/>
          <a:ln/>
        </p:spPr>
        <p:txBody>
          <a:bodyPr wrap="square" anchor="ctr" lIns="25400" rIns="25400" tIns="25400" bIns="25400">
            <a:spAutoFit/>
          </a:bodyPr>
          <a:lstStyle/>
          <a:p>
            <a:pPr algn="r">
              <a:lnSpc>
                <a:spcPct val="100000"/>
              </a:lnSpc>
              <a:spcBef>
                <a:spcPts val="0"/>
              </a:spcBef>
              <a:spcAft>
                <a:spcPts val="0"/>
              </a:spcAft>
            </a:pPr>
            <a:r>
              <a:rPr sz="1200" b="0" i="0">
                <a:solidFill>
                  <a:srgbClr val="1E3A5F"/>
                </a:solidFill>
                <a:latin typeface="Georgia"/>
                <a:ea typeface="Hiragino Sans GB"/>
              </a:rPr>
              <a:t>Nakashima</a:t>
            </a:r>
          </a:p>
        </p:txBody>
      </p:sp>
      <p:sp>
        <p:nvSpPr>
          <p:cNvPr id="50" name="deckkit-motif-quiet"/>
          <p:cNvSpPr/>
          <p:nvPr/>
        </p:nvSpPr>
        <p:spPr>
          <a:xfrm>
            <a:off x="3270504" y="4129024"/>
            <a:ext cx="1322832" cy="182879"/>
          </a:xfrm>
          <a:custGeom>
            <a:avLst/>
            <a:gdLst/>
            <a:ahLst/>
            <a:cxnLst/>
            <a:rect l="0" t="0" r="r" b="b"/>
            <a:pathLst>
              <a:path w="100000" h="100000" fill="none">
                <a:moveTo>
                  <a:pt x="4147" y="50000"/>
                </a:moveTo>
                <a:lnTo>
                  <a:pt x="100000" y="50000"/>
                </a:lnTo>
                <a:moveTo>
                  <a:pt x="0" y="80000"/>
                </a:moveTo>
                <a:lnTo>
                  <a:pt x="8295" y="20000"/>
                </a:lnTo>
                <a:moveTo>
                  <a:pt x="4147" y="0"/>
                </a:moveTo>
                <a:lnTo>
                  <a:pt x="4147" y="100000"/>
                </a:lnTo>
                <a:moveTo>
                  <a:pt x="91705" y="15000"/>
                </a:moveTo>
                <a:lnTo>
                  <a:pt x="100000" y="50000"/>
                </a:lnTo>
                <a:moveTo>
                  <a:pt x="91705" y="85000"/>
                </a:moveTo>
                <a:lnTo>
                  <a:pt x="100000" y="50000"/>
                </a:lnTo>
              </a:path>
            </a:pathLst>
          </a:custGeom>
          <a:noFill/>
          <a:ln w="11430" cap="rnd">
            <a:solidFill>
              <a:srgbClr val="1E3A5F"/>
            </a:solidFill>
          </a:ln>
        </p:spPr>
        <p:txBody>
          <a:bodyPr rtlCol="0" anchor="ctr"/>
          <a:lstStyle/>
          <a:p>
            <a:pPr algn="ctr"/>
          </a:p>
        </p:txBody>
      </p:sp>
      <p:sp>
        <p:nvSpPr>
          <p:cNvPr id="51" name="TextBox 50"/>
          <p:cNvSpPr txBox="1"/>
          <p:nvPr/>
        </p:nvSpPr>
        <p:spPr>
          <a:xfrm>
            <a:off x="4703064" y="4083303"/>
            <a:ext cx="6665671" cy="274320"/>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Papers from about </a:t>
            </a:r>
            <a:r>
              <a:rPr sz="1050" b="0" i="0">
                <a:solidFill>
                  <a:srgbClr val="3E5674"/>
                </a:solidFill>
                <a:latin typeface="Times New Roman"/>
                <a:ea typeface="Hiragino Sans GB"/>
              </a:rPr>
              <a:t>1934</a:t>
            </a:r>
            <a:r>
              <a:rPr sz="1050" b="0" i="0">
                <a:solidFill>
                  <a:srgbClr val="3E5674"/>
                </a:solidFill>
                <a:latin typeface="Georgia"/>
                <a:ea typeface="Hiragino Sans GB"/>
              </a:rPr>
              <a:t> onward</a:t>
            </a:r>
          </a:p>
        </p:txBody>
      </p:sp>
      <p:sp>
        <p:nvSpPr>
          <p:cNvPr id="52" name="TextBox 51"/>
          <p:cNvSpPr txBox="1"/>
          <p:nvPr/>
        </p:nvSpPr>
        <p:spPr>
          <a:xfrm>
            <a:off x="822960" y="4375911"/>
            <a:ext cx="1097280" cy="274320"/>
          </a:xfrm>
          <a:prstGeom prst="rect">
            <a:avLst/>
          </a:prstGeom>
          <a:noFill/>
          <a:ln/>
        </p:spPr>
        <p:txBody>
          <a:bodyPr wrap="square" anchor="ctr" lIns="25400" rIns="25400" tIns="25400" bIns="25400">
            <a:spAutoFit/>
          </a:bodyPr>
          <a:lstStyle/>
          <a:p>
            <a:pPr algn="r">
              <a:lnSpc>
                <a:spcPct val="100000"/>
              </a:lnSpc>
              <a:spcBef>
                <a:spcPts val="0"/>
              </a:spcBef>
              <a:spcAft>
                <a:spcPts val="0"/>
              </a:spcAft>
            </a:pPr>
            <a:r>
              <a:rPr sz="1200" b="0" i="0">
                <a:solidFill>
                  <a:srgbClr val="1E3A5F"/>
                </a:solidFill>
                <a:latin typeface="Georgia"/>
                <a:ea typeface="Hiragino Sans GB"/>
              </a:rPr>
              <a:t>Shestakov</a:t>
            </a:r>
          </a:p>
        </p:txBody>
      </p:sp>
      <p:sp>
        <p:nvSpPr>
          <p:cNvPr id="53" name="deckkit-motif-quiet"/>
          <p:cNvSpPr/>
          <p:nvPr/>
        </p:nvSpPr>
        <p:spPr>
          <a:xfrm>
            <a:off x="3587496" y="4421632"/>
            <a:ext cx="2011679" cy="182879"/>
          </a:xfrm>
          <a:custGeom>
            <a:avLst/>
            <a:gdLst/>
            <a:ahLst/>
            <a:cxnLst/>
            <a:rect l="0" t="0" r="r" b="b"/>
            <a:pathLst>
              <a:path w="100000" h="100000" fill="none">
                <a:moveTo>
                  <a:pt x="2727" y="50000"/>
                </a:moveTo>
                <a:lnTo>
                  <a:pt x="97273" y="50000"/>
                </a:lnTo>
                <a:moveTo>
                  <a:pt x="0" y="80000"/>
                </a:moveTo>
                <a:lnTo>
                  <a:pt x="5455" y="20000"/>
                </a:lnTo>
                <a:moveTo>
                  <a:pt x="2727" y="0"/>
                </a:moveTo>
                <a:lnTo>
                  <a:pt x="2727" y="100000"/>
                </a:lnTo>
                <a:moveTo>
                  <a:pt x="94545" y="80000"/>
                </a:moveTo>
                <a:lnTo>
                  <a:pt x="100000" y="20000"/>
                </a:lnTo>
                <a:moveTo>
                  <a:pt x="97273" y="0"/>
                </a:moveTo>
                <a:lnTo>
                  <a:pt x="97273" y="100000"/>
                </a:lnTo>
              </a:path>
            </a:pathLst>
          </a:custGeom>
          <a:noFill/>
          <a:ln w="11430" cap="rnd">
            <a:solidFill>
              <a:srgbClr val="1E3A5F"/>
            </a:solidFill>
          </a:ln>
        </p:spPr>
        <p:txBody>
          <a:bodyPr rtlCol="0" anchor="ctr"/>
          <a:lstStyle/>
          <a:p>
            <a:pPr algn="ctr"/>
          </a:p>
        </p:txBody>
      </p:sp>
      <p:sp>
        <p:nvSpPr>
          <p:cNvPr id="54" name="TextBox 53"/>
          <p:cNvSpPr txBox="1"/>
          <p:nvPr/>
        </p:nvSpPr>
        <p:spPr>
          <a:xfrm>
            <a:off x="5654039" y="4375911"/>
            <a:ext cx="5714695" cy="274320"/>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Proposed </a:t>
            </a:r>
            <a:r>
              <a:rPr sz="1050" b="0" i="0">
                <a:solidFill>
                  <a:srgbClr val="3E5674"/>
                </a:solidFill>
                <a:latin typeface="Times New Roman"/>
                <a:ea typeface="Hiragino Sans GB"/>
              </a:rPr>
              <a:t>1935</a:t>
            </a:r>
            <a:r>
              <a:rPr sz="1050" b="0" i="0">
                <a:solidFill>
                  <a:srgbClr val="3E5674"/>
                </a:solidFill>
                <a:latin typeface="Georgia"/>
                <a:ea typeface="Hiragino Sans GB"/>
              </a:rPr>
              <a:t>, published </a:t>
            </a:r>
            <a:r>
              <a:rPr sz="1050" b="0" i="0">
                <a:solidFill>
                  <a:srgbClr val="3E5674"/>
                </a:solidFill>
                <a:latin typeface="Times New Roman"/>
                <a:ea typeface="Hiragino Sans GB"/>
              </a:rPr>
              <a:t>1941</a:t>
            </a:r>
          </a:p>
        </p:txBody>
      </p:sp>
      <p:sp>
        <p:nvSpPr>
          <p:cNvPr id="55" name="TextBox 54"/>
          <p:cNvSpPr txBox="1"/>
          <p:nvPr/>
        </p:nvSpPr>
        <p:spPr>
          <a:xfrm>
            <a:off x="822960" y="4668519"/>
            <a:ext cx="1097280" cy="274320"/>
          </a:xfrm>
          <a:prstGeom prst="rect">
            <a:avLst/>
          </a:prstGeom>
          <a:noFill/>
          <a:ln/>
        </p:spPr>
        <p:txBody>
          <a:bodyPr wrap="square" anchor="ctr" lIns="25400" rIns="25400" tIns="25400" bIns="25400">
            <a:spAutoFit/>
          </a:bodyPr>
          <a:lstStyle/>
          <a:p>
            <a:pPr algn="r">
              <a:lnSpc>
                <a:spcPct val="100000"/>
              </a:lnSpc>
              <a:spcBef>
                <a:spcPts val="0"/>
              </a:spcBef>
              <a:spcAft>
                <a:spcPts val="0"/>
              </a:spcAft>
            </a:pPr>
            <a:r>
              <a:rPr sz="1200" b="1" i="0">
                <a:solidFill>
                  <a:srgbClr val="B8401A"/>
                </a:solidFill>
                <a:latin typeface="Georgia"/>
                <a:ea typeface="Hiragino Sans GB"/>
              </a:rPr>
              <a:t>Shannon</a:t>
            </a:r>
          </a:p>
        </p:txBody>
      </p:sp>
      <p:sp>
        <p:nvSpPr>
          <p:cNvPr id="56" name="deckkit-motif-quiet"/>
          <p:cNvSpPr/>
          <p:nvPr/>
        </p:nvSpPr>
        <p:spPr>
          <a:xfrm>
            <a:off x="4221480" y="4714239"/>
            <a:ext cx="426719" cy="182879"/>
          </a:xfrm>
          <a:custGeom>
            <a:avLst/>
            <a:gdLst/>
            <a:ahLst/>
            <a:cxnLst/>
            <a:rect l="0" t="0" r="r" b="b"/>
            <a:pathLst>
              <a:path w="100000" h="100000" fill="none">
                <a:moveTo>
                  <a:pt x="12857" y="50000"/>
                </a:moveTo>
                <a:lnTo>
                  <a:pt x="87143" y="50000"/>
                </a:lnTo>
                <a:moveTo>
                  <a:pt x="0" y="80000"/>
                </a:moveTo>
                <a:lnTo>
                  <a:pt x="25714" y="20000"/>
                </a:lnTo>
                <a:moveTo>
                  <a:pt x="12857" y="0"/>
                </a:moveTo>
                <a:lnTo>
                  <a:pt x="12857" y="100000"/>
                </a:lnTo>
                <a:moveTo>
                  <a:pt x="74286" y="80000"/>
                </a:moveTo>
                <a:lnTo>
                  <a:pt x="100000" y="20000"/>
                </a:lnTo>
                <a:moveTo>
                  <a:pt x="87143" y="0"/>
                </a:moveTo>
                <a:lnTo>
                  <a:pt x="87143" y="100000"/>
                </a:lnTo>
              </a:path>
            </a:pathLst>
          </a:custGeom>
          <a:noFill/>
          <a:ln w="16510" cap="rnd">
            <a:solidFill>
              <a:srgbClr val="B8401A"/>
            </a:solidFill>
          </a:ln>
        </p:spPr>
        <p:txBody>
          <a:bodyPr rtlCol="0" anchor="ctr"/>
          <a:lstStyle/>
          <a:p>
            <a:pPr algn="ctr"/>
          </a:p>
        </p:txBody>
      </p:sp>
      <p:sp>
        <p:nvSpPr>
          <p:cNvPr id="57" name="TextBox 56"/>
          <p:cNvSpPr txBox="1"/>
          <p:nvPr/>
        </p:nvSpPr>
        <p:spPr>
          <a:xfrm>
            <a:off x="4703064" y="4668519"/>
            <a:ext cx="6665671" cy="274320"/>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Thesis </a:t>
            </a:r>
            <a:r>
              <a:rPr sz="1050" b="0" i="0">
                <a:solidFill>
                  <a:srgbClr val="3E5674"/>
                </a:solidFill>
                <a:latin typeface="Times New Roman"/>
                <a:ea typeface="Hiragino Sans GB"/>
              </a:rPr>
              <a:t>1937</a:t>
            </a:r>
            <a:r>
              <a:rPr sz="1050" b="0" i="0">
                <a:solidFill>
                  <a:srgbClr val="3E5674"/>
                </a:solidFill>
                <a:latin typeface="Georgia"/>
                <a:ea typeface="Hiragino Sans GB"/>
              </a:rPr>
              <a:t>, published </a:t>
            </a:r>
            <a:r>
              <a:rPr sz="1050" b="0" i="0">
                <a:solidFill>
                  <a:srgbClr val="3E5674"/>
                </a:solidFill>
                <a:latin typeface="Times New Roman"/>
                <a:ea typeface="Hiragino Sans GB"/>
              </a:rPr>
              <a:t>1938</a:t>
            </a:r>
          </a:p>
        </p:txBody>
      </p:sp>
      <p:sp>
        <p:nvSpPr>
          <p:cNvPr id="58" name="TextBox 57"/>
          <p:cNvSpPr txBox="1"/>
          <p:nvPr/>
        </p:nvSpPr>
        <p:spPr>
          <a:xfrm>
            <a:off x="1783080" y="5189727"/>
            <a:ext cx="548640" cy="219456"/>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050" b="0" i="0">
                <a:solidFill>
                  <a:srgbClr val="3E5674"/>
                </a:solidFill>
                <a:latin typeface="Courier New"/>
                <a:ea typeface="Hiragino Sans GB"/>
              </a:rPr>
              <a:t>1930</a:t>
            </a:r>
          </a:p>
        </p:txBody>
      </p:sp>
      <p:sp>
        <p:nvSpPr>
          <p:cNvPr id="59" name="TextBox 58"/>
          <p:cNvSpPr txBox="1"/>
          <p:nvPr/>
        </p:nvSpPr>
        <p:spPr>
          <a:xfrm>
            <a:off x="3368040" y="5189727"/>
            <a:ext cx="548640" cy="219456"/>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050" b="0" i="0">
                <a:solidFill>
                  <a:srgbClr val="3E5674"/>
                </a:solidFill>
                <a:latin typeface="Courier New"/>
                <a:ea typeface="Hiragino Sans GB"/>
              </a:rPr>
              <a:t>1935</a:t>
            </a:r>
          </a:p>
        </p:txBody>
      </p:sp>
      <p:sp>
        <p:nvSpPr>
          <p:cNvPr id="60" name="TextBox 59"/>
          <p:cNvSpPr txBox="1"/>
          <p:nvPr/>
        </p:nvSpPr>
        <p:spPr>
          <a:xfrm>
            <a:off x="4953000" y="5189727"/>
            <a:ext cx="548640" cy="219456"/>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050" b="0" i="0">
                <a:solidFill>
                  <a:srgbClr val="3E5674"/>
                </a:solidFill>
                <a:latin typeface="Courier New"/>
                <a:ea typeface="Hiragino Sans GB"/>
              </a:rPr>
              <a:t>1940</a:t>
            </a:r>
          </a:p>
        </p:txBody>
      </p:sp>
      <p:sp>
        <p:nvSpPr>
          <p:cNvPr id="61" name="TextBox 60"/>
          <p:cNvSpPr txBox="1"/>
          <p:nvPr/>
        </p:nvSpPr>
        <p:spPr>
          <a:xfrm>
            <a:off x="6537960" y="5189727"/>
            <a:ext cx="548640" cy="219456"/>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050" b="0" i="0">
                <a:solidFill>
                  <a:srgbClr val="3E5674"/>
                </a:solidFill>
                <a:latin typeface="Courier New"/>
                <a:ea typeface="Hiragino Sans GB"/>
              </a:rPr>
              <a:t>1945</a:t>
            </a:r>
          </a:p>
        </p:txBody>
      </p:sp>
      <p:sp>
        <p:nvSpPr>
          <p:cNvPr id="62" name="deckkit-motif-quiet"/>
          <p:cNvSpPr/>
          <p:nvPr/>
        </p:nvSpPr>
        <p:spPr>
          <a:xfrm>
            <a:off x="2057400" y="5089144"/>
            <a:ext cx="4754880" cy="91439"/>
          </a:xfrm>
          <a:custGeom>
            <a:avLst/>
            <a:gdLst/>
            <a:ahLst/>
            <a:cxnLst/>
            <a:rect l="0" t="0" r="r" b="b"/>
            <a:pathLst>
              <a:path w="100000" h="100000" fill="none">
                <a:moveTo>
                  <a:pt x="0" y="0"/>
                </a:moveTo>
                <a:lnTo>
                  <a:pt x="0" y="100000"/>
                </a:lnTo>
                <a:moveTo>
                  <a:pt x="33333" y="0"/>
                </a:moveTo>
                <a:lnTo>
                  <a:pt x="33333" y="100000"/>
                </a:lnTo>
                <a:moveTo>
                  <a:pt x="66667" y="0"/>
                </a:moveTo>
                <a:lnTo>
                  <a:pt x="66667" y="100000"/>
                </a:lnTo>
                <a:moveTo>
                  <a:pt x="100000" y="0"/>
                </a:moveTo>
                <a:lnTo>
                  <a:pt x="100000" y="100000"/>
                </a:lnTo>
                <a:moveTo>
                  <a:pt x="0" y="50000"/>
                </a:moveTo>
                <a:lnTo>
                  <a:pt x="100000" y="50000"/>
                </a:lnTo>
              </a:path>
            </a:pathLst>
          </a:custGeom>
          <a:noFill/>
          <a:ln w="6350" cap="rnd">
            <a:solidFill>
              <a:srgbClr val="3E5674"/>
            </a:solidFill>
          </a:ln>
        </p:spPr>
        <p:txBody>
          <a:bodyPr rtlCol="0" anchor="ctr"/>
          <a:lstStyle/>
          <a:p>
            <a:pPr algn="ctr"/>
          </a:p>
        </p:txBody>
      </p:sp>
      <p:sp>
        <p:nvSpPr>
          <p:cNvPr id="63" name="TextBox 62"/>
          <p:cNvSpPr txBox="1"/>
          <p:nvPr/>
        </p:nvSpPr>
        <p:spPr>
          <a:xfrm>
            <a:off x="822960" y="5678424"/>
            <a:ext cx="7086600" cy="4846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Sources: Boole </a:t>
            </a:r>
            <a:r>
              <a:rPr sz="1050" b="0" i="0">
                <a:solidFill>
                  <a:srgbClr val="3E5674"/>
                </a:solidFill>
                <a:latin typeface="Times New Roman"/>
                <a:ea typeface="Hiragino Sans GB"/>
              </a:rPr>
              <a:t>1854</a:t>
            </a:r>
            <a:r>
              <a:rPr sz="1050" b="0" i="0">
                <a:solidFill>
                  <a:srgbClr val="3E5674"/>
                </a:solidFill>
                <a:latin typeface="Georgia"/>
                <a:ea typeface="Hiragino Sans GB"/>
              </a:rPr>
              <a:t> (Project Gutenberg #</a:t>
            </a:r>
            <a:r>
              <a:rPr sz="1050" b="0" i="0">
                <a:solidFill>
                  <a:srgbClr val="3E5674"/>
                </a:solidFill>
                <a:latin typeface="Times New Roman"/>
                <a:ea typeface="Hiragino Sans GB"/>
              </a:rPr>
              <a:t>15114</a:t>
            </a:r>
            <a:r>
              <a:rPr sz="1050" b="0" i="0">
                <a:solidFill>
                  <a:srgbClr val="3E5674"/>
                </a:solidFill>
                <a:latin typeface="Georgia"/>
                <a:ea typeface="Hiragino Sans GB"/>
              </a:rPr>
              <a:t>); Peirce's </a:t>
            </a:r>
            <a:r>
              <a:rPr sz="1050" b="0" i="0">
                <a:solidFill>
                  <a:srgbClr val="3E5674"/>
                </a:solidFill>
                <a:latin typeface="Times New Roman"/>
                <a:ea typeface="Hiragino Sans GB"/>
              </a:rPr>
              <a:t>1886</a:t>
            </a:r>
            <a:r>
              <a:rPr sz="1050" b="0" i="0">
                <a:solidFill>
                  <a:srgbClr val="3E5674"/>
                </a:solidFill>
                <a:latin typeface="Georgia"/>
                <a:ea typeface="Hiragino Sans GB"/>
              </a:rPr>
              <a:t> letter (historyofinformation.com #</a:t>
            </a:r>
            <a:r>
              <a:rPr sz="1050" b="0" i="0">
                <a:solidFill>
                  <a:srgbClr val="3E5674"/>
                </a:solidFill>
                <a:latin typeface="Times New Roman"/>
                <a:ea typeface="Hiragino Sans GB"/>
              </a:rPr>
              <a:t>3634</a:t>
            </a:r>
            <a:r>
              <a:rPr sz="1050" b="0" i="0">
                <a:solidFill>
                  <a:srgbClr val="3E5674"/>
                </a:solidFill>
                <a:latin typeface="Georgia"/>
                <a:ea typeface="Hiragino Sans GB"/>
              </a:rPr>
              <a:t>); Huntington, Trans. AMS </a:t>
            </a:r>
            <a:r>
              <a:rPr sz="1050" b="0" i="0">
                <a:solidFill>
                  <a:srgbClr val="3E5674"/>
                </a:solidFill>
                <a:latin typeface="Times New Roman"/>
                <a:ea typeface="Hiragino Sans GB"/>
              </a:rPr>
              <a:t>35</a:t>
            </a:r>
            <a:r>
              <a:rPr sz="1050" b="0" i="0">
                <a:solidFill>
                  <a:srgbClr val="3E5674"/>
                </a:solidFill>
                <a:latin typeface="Georgia"/>
                <a:ea typeface="Hiragino Sans GB"/>
              </a:rPr>
              <a:t> (</a:t>
            </a:r>
            <a:r>
              <a:rPr sz="1050" b="0" i="0">
                <a:solidFill>
                  <a:srgbClr val="3E5674"/>
                </a:solidFill>
                <a:latin typeface="Times New Roman"/>
                <a:ea typeface="Hiragino Sans GB"/>
              </a:rPr>
              <a:t>1933</a:t>
            </a:r>
            <a:r>
              <a:rPr sz="1050" b="0" i="0">
                <a:solidFill>
                  <a:srgbClr val="3E5674"/>
                </a:solidFill>
                <a:latin typeface="Georgia"/>
                <a:ea typeface="Hiragino Sans GB"/>
              </a:rPr>
              <a:t>), Shannon's reference (</a:t>
            </a:r>
            <a:r>
              <a:rPr sz="1050" b="0" i="0">
                <a:solidFill>
                  <a:srgbClr val="3E5674"/>
                </a:solidFill>
                <a:latin typeface="Times New Roman"/>
                <a:ea typeface="Hiragino Sans GB"/>
              </a:rPr>
              <a:t>4</a:t>
            </a:r>
            <a:r>
              <a:rPr sz="1050" b="0" i="0">
                <a:solidFill>
                  <a:srgbClr val="3E5674"/>
                </a:solidFill>
                <a:latin typeface="Georgia"/>
                <a:ea typeface="Hiragino Sans GB"/>
              </a:rPr>
              <a:t>); Nakashima and Shestakov per Wikipedia, James (</a:t>
            </a:r>
            <a:r>
              <a:rPr sz="1050" b="0" i="0">
                <a:solidFill>
                  <a:srgbClr val="3E5674"/>
                </a:solidFill>
                <a:latin typeface="Times New Roman"/>
                <a:ea typeface="Hiragino Sans GB"/>
              </a:rPr>
              <a:t>2009</a:t>
            </a:r>
            <a:r>
              <a:rPr sz="1050" b="0" i="0">
                <a:solidFill>
                  <a:srgbClr val="3E5674"/>
                </a:solidFill>
                <a:latin typeface="Georgia"/>
                <a:ea typeface="Hiragino Sans GB"/>
              </a:rPr>
              <a:t>) and the J. Symbolic Logic review index.</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1" name="deckkit-a11ytitle"/>
          <p:cNvSpPr>
            <a:spLocks noGrp="1"/>
          </p:cNvSpPr>
          <p:nvPr>
            <p:ph type="title"/>
          </p:nvPr>
        </p:nvSpPr>
        <p:spPr>
          <a:xfrm>
            <a:off x="0" y="-914400"/>
            <a:ext cx="12191695" cy="457200"/>
          </a:xfrm>
          <a:ln/>
        </p:spPr>
        <p:txBody>
          <a:bodyPr/>
          <a:lstStyle/>
          <a:p>
            <a:pPr/>
            <a:r>
              <a:rPr sz="1000" b="0" i="0">
                <a:solidFill>
                  <a:srgbClr val="1E3A5F"/>
                </a:solidFill>
                <a:latin typeface="Arial"/>
                <a:ea typeface="Hiragino Sans GB"/>
              </a:rPr>
              <a:t>Series adds, parallel multiplies</a:t>
            </a:r>
          </a:p>
        </p:txBody>
      </p:sp>
      <p:sp>
        <p:nvSpPr>
          <p:cNvPr id="2" name="deckkit-vl.drafting"/>
          <p:cNvSpPr/>
          <p:nvPr/>
        </p:nvSpPr>
        <p:spPr>
          <a:xfrm>
            <a:off x="292608" y="292608"/>
            <a:ext cx="11606479" cy="6272784"/>
          </a:xfrm>
          <a:prstGeom prst="rect">
            <a:avLst/>
          </a:prstGeom>
          <a:noFill/>
          <a:ln w="12700">
            <a:solidFill>
              <a:srgbClr val="1E3A5F"/>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1E3A5F"/>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1E3A5F"/>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1E3A5F"/>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SHEET</a:t>
            </a:r>
          </a:p>
          <a:p>
            <a:pPr algn="l">
              <a:lnSpc>
                <a:spcPct val="100000"/>
              </a:lnSpc>
              <a:spcBef>
                <a:spcPts val="0"/>
              </a:spcBef>
              <a:spcAft>
                <a:spcPts val="0"/>
              </a:spcAft>
            </a:pPr>
            <a:r>
              <a:rPr sz="1600" b="1" i="0">
                <a:solidFill>
                  <a:srgbClr val="1E3A5F"/>
                </a:solidFill>
                <a:latin typeface="Courier New"/>
                <a:ea typeface="Hiragino Sans GB"/>
              </a:rPr>
              <a:t>06</a:t>
            </a:r>
          </a:p>
        </p:txBody>
      </p:sp>
      <p:sp>
        <p:nvSpPr>
          <p:cNvPr id="17"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PROJECT</a:t>
            </a:r>
          </a:p>
          <a:p>
            <a:pPr algn="l">
              <a:lnSpc>
                <a:spcPct val="100000"/>
              </a:lnSpc>
              <a:spcBef>
                <a:spcPts val="0"/>
              </a:spcBef>
              <a:spcAft>
                <a:spcPts val="0"/>
              </a:spcAft>
            </a:pPr>
            <a:r>
              <a:rPr sz="1000" b="1" i="0">
                <a:solidFill>
                  <a:srgbClr val="1E3A5F"/>
                </a:solidFill>
                <a:latin typeface="Courier New"/>
                <a:ea typeface="Courier New"/>
              </a:rPr>
              <a:t>Shannon 1937 · Mock Defense</a:t>
            </a:r>
          </a:p>
        </p:txBody>
      </p:sp>
      <p:sp>
        <p:nvSpPr>
          <p:cNvPr id="18" name="TextBox 17"/>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3E5674"/>
                </a:solidFill>
                <a:latin typeface="Courier New"/>
                <a:ea typeface="Hiragino Sans GB"/>
              </a:rPr>
              <a:t>DRAWN SAMPLE  DATE 1937-08-10  NTS</a:t>
            </a:r>
          </a:p>
        </p:txBody>
      </p:sp>
      <p:sp>
        <p:nvSpPr>
          <p:cNvPr id="19" name="TextBox 18"/>
          <p:cNvSpPr txBox="1"/>
          <p:nvPr/>
        </p:nvSpPr>
        <p:spPr>
          <a:xfrm>
            <a:off x="822960" y="713232"/>
            <a:ext cx="632746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Method · hindrance notation</a:t>
            </a:r>
          </a:p>
        </p:txBody>
      </p:sp>
      <p:sp>
        <p:nvSpPr>
          <p:cNvPr id="20" name="TextBox 19"/>
          <p:cNvSpPr txBox="1"/>
          <p:nvPr/>
        </p:nvSpPr>
        <p:spPr>
          <a:xfrm>
            <a:off x="822960" y="1024128"/>
            <a:ext cx="6327465" cy="4531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800" b="0" i="0">
                <a:solidFill>
                  <a:srgbClr val="1E3A5F"/>
                </a:solidFill>
                <a:latin typeface="Georgia"/>
                <a:ea typeface="Hiragino Sans GB"/>
              </a:rPr>
              <a:t>Series adds, parallel multiplies</a:t>
            </a:r>
          </a:p>
        </p:txBody>
      </p:sp>
      <p:sp>
        <p:nvSpPr>
          <p:cNvPr id="22" name="TextBox 21"/>
          <p:cNvSpPr txBox="1"/>
          <p:nvPr/>
        </p:nvSpPr>
        <p:spPr>
          <a:xfrm>
            <a:off x="7361340" y="758952"/>
            <a:ext cx="4007394"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General note</a:t>
            </a:r>
          </a:p>
        </p:txBody>
      </p:sp>
      <p:sp>
        <p:nvSpPr>
          <p:cNvPr id="23" name="TextBox 22"/>
          <p:cNvSpPr txBox="1"/>
          <p:nvPr/>
        </p:nvSpPr>
        <p:spPr>
          <a:xfrm>
            <a:off x="7361340" y="1078992"/>
            <a:ext cx="4007394" cy="310896"/>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200" b="0" i="0">
                <a:solidFill>
                  <a:srgbClr val="3E5674"/>
                </a:solidFill>
                <a:latin typeface="Georgia"/>
                <a:ea typeface="Hiragino Sans GB"/>
              </a:rPr>
              <a:t>One variable per contact, its “hindrance”:</a:t>
            </a:r>
          </a:p>
        </p:txBody>
      </p:sp>
      <p:sp>
        <p:nvSpPr>
          <p:cNvPr id="24" name="TextBox 23"/>
          <p:cNvSpPr txBox="1"/>
          <p:nvPr/>
        </p:nvSpPr>
        <p:spPr>
          <a:xfrm>
            <a:off x="7361340" y="1408176"/>
            <a:ext cx="868680" cy="329184"/>
          </a:xfrm>
          <a:prstGeom prst="rect">
            <a:avLst/>
          </a:prstGeom>
          <a:noFill/>
          <a:ln/>
        </p:spPr>
        <p:txBody>
          <a:bodyPr wrap="square" anchor="ctr" lIns="18288" rIns="18288" tIns="18288" bIns="18288">
            <a:spAutoFit/>
          </a:bodyPr>
          <a:lstStyle/>
          <a:p>
            <a:pPr algn="l"/>
            <a:r>
              <a:rPr sz="1600" b="0" i="1">
                <a:solidFill>
                  <a:srgbClr val="1E3A5F"/>
                </a:solidFill>
                <a:latin typeface="Times New Roman"/>
                <a:ea typeface="Hiragino Sans GB"/>
              </a:rPr>
              <a:t>X</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0</a:t>
            </a:r>
          </a:p>
        </p:txBody>
      </p:sp>
      <p:sp>
        <p:nvSpPr>
          <p:cNvPr id="25" name="TextBox 24"/>
          <p:cNvSpPr txBox="1"/>
          <p:nvPr/>
        </p:nvSpPr>
        <p:spPr>
          <a:xfrm>
            <a:off x="8257452" y="1444752"/>
            <a:ext cx="108929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1" i="0">
                <a:solidFill>
                  <a:srgbClr val="1E3A5F"/>
                </a:solidFill>
                <a:latin typeface="Georgia"/>
                <a:ea typeface="Hiragino Sans GB"/>
              </a:rPr>
              <a:t>closed</a:t>
            </a:r>
          </a:p>
        </p:txBody>
      </p:sp>
      <p:sp>
        <p:nvSpPr>
          <p:cNvPr id="26" name="TextBox 25"/>
          <p:cNvSpPr txBox="1"/>
          <p:nvPr/>
        </p:nvSpPr>
        <p:spPr>
          <a:xfrm>
            <a:off x="9365037" y="1408176"/>
            <a:ext cx="868680" cy="329184"/>
          </a:xfrm>
          <a:prstGeom prst="rect">
            <a:avLst/>
          </a:prstGeom>
          <a:noFill/>
          <a:ln/>
        </p:spPr>
        <p:txBody>
          <a:bodyPr wrap="square" anchor="ctr" lIns="18288" rIns="18288" tIns="18288" bIns="18288">
            <a:spAutoFit/>
          </a:bodyPr>
          <a:lstStyle/>
          <a:p>
            <a:pPr algn="l"/>
            <a:r>
              <a:rPr sz="1600" b="0" i="1">
                <a:solidFill>
                  <a:srgbClr val="1E3A5F"/>
                </a:solidFill>
                <a:latin typeface="Times New Roman"/>
                <a:ea typeface="Hiragino Sans GB"/>
              </a:rPr>
              <a:t>X</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1</a:t>
            </a:r>
          </a:p>
        </p:txBody>
      </p:sp>
      <p:sp>
        <p:nvSpPr>
          <p:cNvPr id="27" name="TextBox 26"/>
          <p:cNvSpPr txBox="1"/>
          <p:nvPr/>
        </p:nvSpPr>
        <p:spPr>
          <a:xfrm>
            <a:off x="10261149" y="1444752"/>
            <a:ext cx="108929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1" i="0">
                <a:solidFill>
                  <a:srgbClr val="1E3A5F"/>
                </a:solidFill>
                <a:latin typeface="Georgia"/>
                <a:ea typeface="Hiragino Sans GB"/>
              </a:rPr>
              <a:t>open</a:t>
            </a:r>
          </a:p>
        </p:txBody>
      </p:sp>
      <p:sp>
        <p:nvSpPr>
          <p:cNvPr id="28" name="deckkit-motif-loud"/>
          <p:cNvSpPr/>
          <p:nvPr/>
        </p:nvSpPr>
        <p:spPr>
          <a:xfrm>
            <a:off x="1994915" y="2967278"/>
            <a:ext cx="74066" cy="74066"/>
          </a:xfrm>
          <a:prstGeom prst="ellipse">
            <a:avLst/>
          </a:prstGeom>
          <a:solidFill>
            <a:srgbClr val="1E3A5F"/>
          </a:solidFill>
          <a:ln>
            <a:noFill/>
          </a:ln>
        </p:spPr>
        <p:txBody>
          <a:bodyPr rtlCol="0" anchor="ctr"/>
          <a:lstStyle/>
          <a:p>
            <a:pPr algn="ctr"/>
          </a:p>
        </p:txBody>
      </p:sp>
      <p:sp>
        <p:nvSpPr>
          <p:cNvPr id="29" name="deckkit-motif-loud"/>
          <p:cNvSpPr/>
          <p:nvPr/>
        </p:nvSpPr>
        <p:spPr>
          <a:xfrm>
            <a:off x="2378963" y="2967278"/>
            <a:ext cx="74066" cy="74066"/>
          </a:xfrm>
          <a:prstGeom prst="ellipse">
            <a:avLst/>
          </a:prstGeom>
          <a:solidFill>
            <a:srgbClr val="1E3A5F"/>
          </a:solidFill>
          <a:ln>
            <a:noFill/>
          </a:ln>
        </p:spPr>
        <p:txBody>
          <a:bodyPr rtlCol="0" anchor="ctr"/>
          <a:lstStyle/>
          <a:p>
            <a:pPr algn="ctr"/>
          </a:p>
        </p:txBody>
      </p:sp>
      <p:sp>
        <p:nvSpPr>
          <p:cNvPr id="30" name="deckkit-motif-loud"/>
          <p:cNvSpPr txBox="1"/>
          <p:nvPr/>
        </p:nvSpPr>
        <p:spPr>
          <a:xfrm>
            <a:off x="1867357" y="2547112"/>
            <a:ext cx="713232"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500" b="0" i="1">
                <a:solidFill>
                  <a:srgbClr val="1E3A5F"/>
                </a:solidFill>
                <a:latin typeface="Times New Roman"/>
                <a:ea typeface="Hiragino Sans GB"/>
              </a:rPr>
              <a:t>X</a:t>
            </a:r>
          </a:p>
        </p:txBody>
      </p:sp>
      <p:sp>
        <p:nvSpPr>
          <p:cNvPr id="31" name="deckkit-motif-loud"/>
          <p:cNvSpPr/>
          <p:nvPr/>
        </p:nvSpPr>
        <p:spPr>
          <a:xfrm>
            <a:off x="2708147" y="2967278"/>
            <a:ext cx="74066" cy="74066"/>
          </a:xfrm>
          <a:prstGeom prst="ellipse">
            <a:avLst/>
          </a:prstGeom>
          <a:solidFill>
            <a:srgbClr val="1E3A5F"/>
          </a:solidFill>
          <a:ln>
            <a:noFill/>
          </a:ln>
        </p:spPr>
        <p:txBody>
          <a:bodyPr rtlCol="0" anchor="ctr"/>
          <a:lstStyle/>
          <a:p>
            <a:pPr algn="ctr"/>
          </a:p>
        </p:txBody>
      </p:sp>
      <p:sp>
        <p:nvSpPr>
          <p:cNvPr id="32" name="deckkit-motif-loud"/>
          <p:cNvSpPr/>
          <p:nvPr/>
        </p:nvSpPr>
        <p:spPr>
          <a:xfrm>
            <a:off x="3092195" y="2967278"/>
            <a:ext cx="74066" cy="74066"/>
          </a:xfrm>
          <a:prstGeom prst="ellipse">
            <a:avLst/>
          </a:prstGeom>
          <a:solidFill>
            <a:srgbClr val="1E3A5F"/>
          </a:solidFill>
          <a:ln>
            <a:noFill/>
          </a:ln>
        </p:spPr>
        <p:txBody>
          <a:bodyPr rtlCol="0" anchor="ctr"/>
          <a:lstStyle/>
          <a:p>
            <a:pPr algn="ctr"/>
          </a:p>
        </p:txBody>
      </p:sp>
      <p:sp>
        <p:nvSpPr>
          <p:cNvPr id="33" name="deckkit-motif-loud"/>
          <p:cNvSpPr txBox="1"/>
          <p:nvPr/>
        </p:nvSpPr>
        <p:spPr>
          <a:xfrm>
            <a:off x="2580589" y="2547112"/>
            <a:ext cx="713232"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500" b="0" i="1">
                <a:solidFill>
                  <a:srgbClr val="1E3A5F"/>
                </a:solidFill>
                <a:latin typeface="Times New Roman"/>
                <a:ea typeface="Hiragino Sans GB"/>
              </a:rPr>
              <a:t>Y</a:t>
            </a:r>
          </a:p>
        </p:txBody>
      </p:sp>
      <p:sp>
        <p:nvSpPr>
          <p:cNvPr id="34" name="deckkit-motif-loud"/>
          <p:cNvSpPr/>
          <p:nvPr/>
        </p:nvSpPr>
        <p:spPr>
          <a:xfrm>
            <a:off x="1574749" y="2848864"/>
            <a:ext cx="2011680" cy="155447"/>
          </a:xfrm>
          <a:custGeom>
            <a:avLst/>
            <a:gdLst/>
            <a:ahLst/>
            <a:cxnLst/>
            <a:rect l="0" t="0" r="r" b="b"/>
            <a:pathLst>
              <a:path w="100000" h="100000" fill="none">
                <a:moveTo>
                  <a:pt x="0" y="100000"/>
                </a:moveTo>
                <a:lnTo>
                  <a:pt x="14545" y="100000"/>
                </a:lnTo>
                <a:moveTo>
                  <a:pt x="14545" y="100000"/>
                </a:moveTo>
                <a:lnTo>
                  <a:pt x="22727" y="100000"/>
                </a:lnTo>
                <a:moveTo>
                  <a:pt x="41818" y="100000"/>
                </a:moveTo>
                <a:lnTo>
                  <a:pt x="50000" y="100000"/>
                </a:lnTo>
                <a:moveTo>
                  <a:pt x="22727" y="100000"/>
                </a:moveTo>
                <a:lnTo>
                  <a:pt x="40909" y="0"/>
                </a:lnTo>
                <a:moveTo>
                  <a:pt x="50000" y="100000"/>
                </a:moveTo>
                <a:lnTo>
                  <a:pt x="58182" y="100000"/>
                </a:lnTo>
                <a:moveTo>
                  <a:pt x="77273" y="100000"/>
                </a:moveTo>
                <a:lnTo>
                  <a:pt x="85455" y="100000"/>
                </a:lnTo>
                <a:moveTo>
                  <a:pt x="58182" y="100000"/>
                </a:moveTo>
                <a:lnTo>
                  <a:pt x="76364" y="0"/>
                </a:lnTo>
                <a:moveTo>
                  <a:pt x="85455" y="100000"/>
                </a:moveTo>
                <a:lnTo>
                  <a:pt x="100000" y="100000"/>
                </a:lnTo>
              </a:path>
            </a:pathLst>
          </a:custGeom>
          <a:noFill/>
          <a:ln w="13970" cap="rnd">
            <a:solidFill>
              <a:srgbClr val="1E3A5F"/>
            </a:solidFill>
          </a:ln>
        </p:spPr>
        <p:txBody>
          <a:bodyPr rtlCol="0" anchor="ctr"/>
          <a:lstStyle/>
          <a:p>
            <a:pPr algn="ctr"/>
          </a:p>
        </p:txBody>
      </p:sp>
      <p:sp>
        <p:nvSpPr>
          <p:cNvPr id="35" name="deckkit-motif-loud+decor:a terminal ring: its ink outline carries it, the ground-coloured fill only hides the wire end"/>
          <p:cNvSpPr/>
          <p:nvPr/>
        </p:nvSpPr>
        <p:spPr>
          <a:xfrm>
            <a:off x="1508912" y="2938475"/>
            <a:ext cx="131673" cy="131673"/>
          </a:xfrm>
          <a:prstGeom prst="ellipse">
            <a:avLst/>
          </a:prstGeom>
          <a:solidFill>
            <a:srgbClr val="F1EFE8"/>
          </a:solidFill>
          <a:ln w="12700">
            <a:solidFill>
              <a:srgbClr val="1E3A5F"/>
            </a:solidFill>
          </a:ln>
        </p:spPr>
        <p:txBody>
          <a:bodyPr rtlCol="0" anchor="ctr"/>
          <a:lstStyle/>
          <a:p>
            <a:pPr algn="ctr"/>
          </a:p>
        </p:txBody>
      </p:sp>
      <p:sp>
        <p:nvSpPr>
          <p:cNvPr id="36" name="deckkit-motif-loud+decor:a terminal ring: its ink outline carries it, the ground-coloured fill only hides the wire end"/>
          <p:cNvSpPr/>
          <p:nvPr/>
        </p:nvSpPr>
        <p:spPr>
          <a:xfrm>
            <a:off x="3520592" y="2938475"/>
            <a:ext cx="131673" cy="131673"/>
          </a:xfrm>
          <a:prstGeom prst="ellipse">
            <a:avLst/>
          </a:prstGeom>
          <a:solidFill>
            <a:srgbClr val="F1EFE8"/>
          </a:solidFill>
          <a:ln w="12700">
            <a:solidFill>
              <a:srgbClr val="1E3A5F"/>
            </a:solidFill>
          </a:ln>
        </p:spPr>
        <p:txBody>
          <a:bodyPr rtlCol="0" anchor="ctr"/>
          <a:lstStyle/>
          <a:p>
            <a:pPr algn="ctr"/>
          </a:p>
        </p:txBody>
      </p:sp>
      <p:sp>
        <p:nvSpPr>
          <p:cNvPr id="37" name="deckkit-motif-loud"/>
          <p:cNvSpPr txBox="1"/>
          <p:nvPr/>
        </p:nvSpPr>
        <p:spPr>
          <a:xfrm>
            <a:off x="1190701" y="2867152"/>
            <a:ext cx="329184" cy="274320"/>
          </a:xfrm>
          <a:prstGeom prst="rect">
            <a:avLst/>
          </a:prstGeom>
          <a:noFill/>
          <a:ln/>
        </p:spPr>
        <p:txBody>
          <a:bodyPr wrap="none" anchor="ctr" lIns="25400" rIns="25400" tIns="25400" bIns="25400">
            <a:spAutoFit/>
          </a:bodyPr>
          <a:lstStyle/>
          <a:p>
            <a:pPr algn="r">
              <a:lnSpc>
                <a:spcPct val="100000"/>
              </a:lnSpc>
              <a:spcBef>
                <a:spcPts val="0"/>
              </a:spcBef>
              <a:spcAft>
                <a:spcPts val="0"/>
              </a:spcAft>
            </a:pPr>
            <a:r>
              <a:rPr sz="1300" b="0" i="1">
                <a:solidFill>
                  <a:srgbClr val="1E3A5F"/>
                </a:solidFill>
                <a:latin typeface="Times New Roman"/>
                <a:ea typeface="Hiragino Sans GB"/>
              </a:rPr>
              <a:t>a</a:t>
            </a:r>
          </a:p>
        </p:txBody>
      </p:sp>
      <p:sp>
        <p:nvSpPr>
          <p:cNvPr id="38" name="deckkit-motif-loud"/>
          <p:cNvSpPr txBox="1"/>
          <p:nvPr/>
        </p:nvSpPr>
        <p:spPr>
          <a:xfrm>
            <a:off x="3641293" y="2867152"/>
            <a:ext cx="329184" cy="274320"/>
          </a:xfrm>
          <a:prstGeom prst="rect">
            <a:avLst/>
          </a:prstGeom>
          <a:noFill/>
          <a:ln/>
        </p:spPr>
        <p:txBody>
          <a:bodyPr wrap="none" anchor="ctr" lIns="25400" rIns="25400" tIns="25400" bIns="25400">
            <a:spAutoFit/>
          </a:bodyPr>
          <a:lstStyle/>
          <a:p>
            <a:pPr algn="l">
              <a:lnSpc>
                <a:spcPct val="100000"/>
              </a:lnSpc>
              <a:spcBef>
                <a:spcPts val="0"/>
              </a:spcBef>
              <a:spcAft>
                <a:spcPts val="0"/>
              </a:spcAft>
            </a:pPr>
            <a:r>
              <a:rPr sz="1300" b="0" i="1">
                <a:solidFill>
                  <a:srgbClr val="1E3A5F"/>
                </a:solidFill>
                <a:latin typeface="Times New Roman"/>
                <a:ea typeface="Hiragino Sans GB"/>
              </a:rPr>
              <a:t>b</a:t>
            </a:r>
          </a:p>
        </p:txBody>
      </p:sp>
      <p:sp>
        <p:nvSpPr>
          <p:cNvPr id="39" name="deckkit-motif-loud"/>
          <p:cNvSpPr/>
          <p:nvPr/>
        </p:nvSpPr>
        <p:spPr>
          <a:xfrm>
            <a:off x="1501597" y="2153920"/>
            <a:ext cx="2157984" cy="411480"/>
          </a:xfrm>
          <a:custGeom>
            <a:avLst/>
            <a:gdLst/>
            <a:ahLst/>
            <a:cxnLst/>
            <a:rect l="0" t="0" r="r" b="b"/>
            <a:pathLst>
              <a:path w="100000" h="100000" fill="none">
                <a:moveTo>
                  <a:pt x="3390" y="22222"/>
                </a:moveTo>
                <a:lnTo>
                  <a:pt x="96610" y="22222"/>
                </a:lnTo>
                <a:moveTo>
                  <a:pt x="0" y="40000"/>
                </a:moveTo>
                <a:lnTo>
                  <a:pt x="6780" y="4444"/>
                </a:lnTo>
                <a:moveTo>
                  <a:pt x="3390" y="100000"/>
                </a:moveTo>
                <a:lnTo>
                  <a:pt x="3390" y="0"/>
                </a:lnTo>
                <a:moveTo>
                  <a:pt x="93220" y="40000"/>
                </a:moveTo>
                <a:lnTo>
                  <a:pt x="100000" y="4444"/>
                </a:lnTo>
                <a:moveTo>
                  <a:pt x="96610" y="100000"/>
                </a:moveTo>
                <a:lnTo>
                  <a:pt x="96610" y="0"/>
                </a:lnTo>
              </a:path>
            </a:pathLst>
          </a:custGeom>
          <a:noFill/>
          <a:ln w="7620" cap="rnd">
            <a:solidFill>
              <a:srgbClr val="1E3A5F"/>
            </a:solidFill>
          </a:ln>
        </p:spPr>
        <p:txBody>
          <a:bodyPr rtlCol="0" anchor="ctr"/>
          <a:lstStyle/>
          <a:p>
            <a:pPr algn="ctr"/>
          </a:p>
        </p:txBody>
      </p:sp>
      <p:sp>
        <p:nvSpPr>
          <p:cNvPr id="40" name="deckkit-motif-loud"/>
          <p:cNvSpPr txBox="1"/>
          <p:nvPr/>
        </p:nvSpPr>
        <p:spPr>
          <a:xfrm>
            <a:off x="1391869" y="1849882"/>
            <a:ext cx="2377440" cy="377190"/>
          </a:xfrm>
          <a:prstGeom prst="rect">
            <a:avLst/>
          </a:prstGeom>
          <a:noFill/>
          <a:ln/>
        </p:spPr>
        <p:txBody>
          <a:bodyPr wrap="square" anchor="ctr" lIns="18288" rIns="18288" tIns="18288" bIns="18288">
            <a:spAutoFit/>
          </a:bodyPr>
          <a:lstStyle/>
          <a:p>
            <a:pPr algn="ctr"/>
            <a:r>
              <a:rPr sz="2200" b="0" i="1">
                <a:solidFill>
                  <a:srgbClr val="B8401A"/>
                </a:solidFill>
                <a:latin typeface="Times New Roman"/>
                <a:ea typeface="Hiragino Sans GB"/>
              </a:rPr>
              <a:t>X</a:t>
            </a:r>
            <a:r>
              <a:rPr sz="2200" b="0" i="0">
                <a:solidFill>
                  <a:srgbClr val="B8401A"/>
                </a:solidFill>
                <a:latin typeface="Times New Roman"/>
                <a:ea typeface="Hiragino Sans GB"/>
              </a:rPr>
              <a:t> </a:t>
            </a:r>
            <a:r>
              <a:rPr sz="2200" b="0" i="0">
                <a:solidFill>
                  <a:srgbClr val="B8401A"/>
                </a:solidFill>
                <a:latin typeface="Times New Roman"/>
                <a:ea typeface="Hiragino Sans GB"/>
              </a:rPr>
              <a:t>+</a:t>
            </a:r>
            <a:r>
              <a:rPr sz="2200" b="0" i="0">
                <a:solidFill>
                  <a:srgbClr val="B8401A"/>
                </a:solidFill>
                <a:latin typeface="Times New Roman"/>
                <a:ea typeface="Hiragino Sans GB"/>
              </a:rPr>
              <a:t> </a:t>
            </a:r>
            <a:r>
              <a:rPr sz="2200" b="0" i="1">
                <a:solidFill>
                  <a:srgbClr val="B8401A"/>
                </a:solidFill>
                <a:latin typeface="Times New Roman"/>
                <a:ea typeface="Hiragino Sans GB"/>
              </a:rPr>
              <a:t>Y</a:t>
            </a:r>
          </a:p>
        </p:txBody>
      </p:sp>
      <p:sp>
        <p:nvSpPr>
          <p:cNvPr id="41" name="deckkit-motif-loud"/>
          <p:cNvSpPr txBox="1"/>
          <p:nvPr/>
        </p:nvSpPr>
        <p:spPr>
          <a:xfrm>
            <a:off x="1051560" y="4055872"/>
            <a:ext cx="3058058" cy="310896"/>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600" b="1" i="0">
                <a:solidFill>
                  <a:srgbClr val="1E3A5F"/>
                </a:solidFill>
                <a:latin typeface="Georgia"/>
                <a:ea typeface="Hiragino Sans GB"/>
              </a:rPr>
              <a:t>Series</a:t>
            </a:r>
          </a:p>
        </p:txBody>
      </p:sp>
      <p:sp>
        <p:nvSpPr>
          <p:cNvPr id="42" name="deckkit-motif-loud"/>
          <p:cNvSpPr txBox="1"/>
          <p:nvPr/>
        </p:nvSpPr>
        <p:spPr>
          <a:xfrm>
            <a:off x="1051560" y="4403344"/>
            <a:ext cx="3058058" cy="29260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350" b="0" i="0">
                <a:solidFill>
                  <a:srgbClr val="3E5674"/>
                </a:solidFill>
                <a:latin typeface="Georgia"/>
                <a:ea typeface="Hiragino Sans GB"/>
              </a:rPr>
              <a:t>Any contact open: the path is open</a:t>
            </a:r>
          </a:p>
        </p:txBody>
      </p:sp>
      <p:sp>
        <p:nvSpPr>
          <p:cNvPr id="43" name="deckkit-motif-loud"/>
          <p:cNvSpPr txBox="1"/>
          <p:nvPr/>
        </p:nvSpPr>
        <p:spPr>
          <a:xfrm>
            <a:off x="1051560" y="4750816"/>
            <a:ext cx="3058058" cy="329184"/>
          </a:xfrm>
          <a:prstGeom prst="rect">
            <a:avLst/>
          </a:prstGeom>
          <a:noFill/>
          <a:ln/>
        </p:spPr>
        <p:txBody>
          <a:bodyPr wrap="square" anchor="ctr" lIns="18288" rIns="18288" tIns="18288" bIns="18288">
            <a:spAutoFit/>
          </a:bodyPr>
          <a:lstStyle/>
          <a:p>
            <a:pPr algn="ctr"/>
            <a:r>
              <a:rPr sz="1350" b="0" i="0">
                <a:solidFill>
                  <a:srgbClr val="1E3A5F"/>
                </a:solidFill>
                <a:latin typeface="Times New Roman"/>
                <a:ea typeface="Hiragino Sans GB"/>
              </a:rPr>
              <a:t>1</a:t>
            </a:r>
            <a:r>
              <a:rPr sz="1350" b="0" i="0">
                <a:solidFill>
                  <a:srgbClr val="1E3A5F"/>
                </a:solidFill>
                <a:latin typeface="Times New Roman"/>
                <a:ea typeface="Hiragino Sans GB"/>
              </a:rPr>
              <a:t> </a:t>
            </a:r>
            <a:r>
              <a:rPr sz="1350" b="0" i="0">
                <a:solidFill>
                  <a:srgbClr val="1E3A5F"/>
                </a:solidFill>
                <a:latin typeface="Times New Roman"/>
                <a:ea typeface="Hiragino Sans GB"/>
              </a:rPr>
              <a:t>+</a:t>
            </a:r>
            <a:r>
              <a:rPr sz="1350" b="0" i="0">
                <a:solidFill>
                  <a:srgbClr val="1E3A5F"/>
                </a:solidFill>
                <a:latin typeface="Times New Roman"/>
                <a:ea typeface="Hiragino Sans GB"/>
              </a:rPr>
              <a:t> </a:t>
            </a:r>
            <a:r>
              <a:rPr sz="1350" b="0" i="0">
                <a:solidFill>
                  <a:srgbClr val="1E3A5F"/>
                </a:solidFill>
                <a:latin typeface="Times New Roman"/>
                <a:ea typeface="Hiragino Sans GB"/>
              </a:rPr>
              <a:t>0</a:t>
            </a:r>
            <a:r>
              <a:rPr sz="1350" b="0" i="0">
                <a:solidFill>
                  <a:srgbClr val="1E3A5F"/>
                </a:solidFill>
                <a:latin typeface="Times New Roman"/>
                <a:ea typeface="Hiragino Sans GB"/>
              </a:rPr>
              <a:t> </a:t>
            </a:r>
            <a:r>
              <a:rPr sz="1350" b="0" i="0">
                <a:solidFill>
                  <a:srgbClr val="1E3A5F"/>
                </a:solidFill>
                <a:latin typeface="Times New Roman"/>
                <a:ea typeface="Hiragino Sans GB"/>
              </a:rPr>
              <a:t>=</a:t>
            </a:r>
            <a:r>
              <a:rPr sz="1350" b="0" i="0">
                <a:solidFill>
                  <a:srgbClr val="1E3A5F"/>
                </a:solidFill>
                <a:latin typeface="Times New Roman"/>
                <a:ea typeface="Hiragino Sans GB"/>
              </a:rPr>
              <a:t> </a:t>
            </a:r>
            <a:r>
              <a:rPr sz="1350" b="0" i="0">
                <a:solidFill>
                  <a:srgbClr val="1E3A5F"/>
                </a:solidFill>
                <a:latin typeface="Times New Roman"/>
                <a:ea typeface="Hiragino Sans GB"/>
              </a:rPr>
              <a:t>0</a:t>
            </a:r>
            <a:r>
              <a:rPr sz="1350" b="0" i="0">
                <a:solidFill>
                  <a:srgbClr val="1E3A5F"/>
                </a:solidFill>
                <a:latin typeface="Times New Roman"/>
                <a:ea typeface="Hiragino Sans GB"/>
              </a:rPr>
              <a:t> </a:t>
            </a:r>
            <a:r>
              <a:rPr sz="1350" b="0" i="0">
                <a:solidFill>
                  <a:srgbClr val="1E3A5F"/>
                </a:solidFill>
                <a:latin typeface="Times New Roman"/>
                <a:ea typeface="Hiragino Sans GB"/>
              </a:rPr>
              <a:t>+</a:t>
            </a:r>
            <a:r>
              <a:rPr sz="1350" b="0" i="0">
                <a:solidFill>
                  <a:srgbClr val="1E3A5F"/>
                </a:solidFill>
                <a:latin typeface="Times New Roman"/>
                <a:ea typeface="Hiragino Sans GB"/>
              </a:rPr>
              <a:t> </a:t>
            </a:r>
            <a:r>
              <a:rPr sz="1350" b="0" i="0">
                <a:solidFill>
                  <a:srgbClr val="1E3A5F"/>
                </a:solidFill>
                <a:latin typeface="Times New Roman"/>
                <a:ea typeface="Hiragino Sans GB"/>
              </a:rPr>
              <a:t>1</a:t>
            </a:r>
            <a:r>
              <a:rPr sz="1350" b="0" i="0">
                <a:solidFill>
                  <a:srgbClr val="1E3A5F"/>
                </a:solidFill>
                <a:latin typeface="Times New Roman"/>
                <a:ea typeface="Hiragino Sans GB"/>
              </a:rPr>
              <a:t> </a:t>
            </a:r>
            <a:r>
              <a:rPr sz="1350" b="0" i="0">
                <a:solidFill>
                  <a:srgbClr val="1E3A5F"/>
                </a:solidFill>
                <a:latin typeface="Times New Roman"/>
                <a:ea typeface="Hiragino Sans GB"/>
              </a:rPr>
              <a:t>=</a:t>
            </a:r>
            <a:r>
              <a:rPr sz="1350" b="0" i="0">
                <a:solidFill>
                  <a:srgbClr val="1E3A5F"/>
                </a:solidFill>
                <a:latin typeface="Times New Roman"/>
                <a:ea typeface="Hiragino Sans GB"/>
              </a:rPr>
              <a:t> </a:t>
            </a:r>
            <a:r>
              <a:rPr sz="1350" b="0" i="0">
                <a:solidFill>
                  <a:srgbClr val="1E3A5F"/>
                </a:solidFill>
                <a:latin typeface="Times New Roman"/>
                <a:ea typeface="Hiragino Sans GB"/>
              </a:rPr>
              <a:t>1</a:t>
            </a:r>
          </a:p>
        </p:txBody>
      </p:sp>
      <p:sp>
        <p:nvSpPr>
          <p:cNvPr id="44" name="deckkit-motif-loud"/>
          <p:cNvSpPr/>
          <p:nvPr/>
        </p:nvSpPr>
        <p:spPr>
          <a:xfrm>
            <a:off x="5866790" y="2967278"/>
            <a:ext cx="74066" cy="74066"/>
          </a:xfrm>
          <a:prstGeom prst="ellipse">
            <a:avLst/>
          </a:prstGeom>
          <a:solidFill>
            <a:srgbClr val="1E3A5F"/>
          </a:solidFill>
          <a:ln>
            <a:noFill/>
          </a:ln>
        </p:spPr>
        <p:txBody>
          <a:bodyPr rtlCol="0" anchor="ctr"/>
          <a:lstStyle/>
          <a:p>
            <a:pPr algn="ctr"/>
          </a:p>
        </p:txBody>
      </p:sp>
      <p:sp>
        <p:nvSpPr>
          <p:cNvPr id="45" name="deckkit-motif-loud"/>
          <p:cNvSpPr/>
          <p:nvPr/>
        </p:nvSpPr>
        <p:spPr>
          <a:xfrm>
            <a:off x="6250838" y="2967278"/>
            <a:ext cx="74066" cy="74066"/>
          </a:xfrm>
          <a:prstGeom prst="ellipse">
            <a:avLst/>
          </a:prstGeom>
          <a:solidFill>
            <a:srgbClr val="1E3A5F"/>
          </a:solidFill>
          <a:ln>
            <a:noFill/>
          </a:ln>
        </p:spPr>
        <p:txBody>
          <a:bodyPr rtlCol="0" anchor="ctr"/>
          <a:lstStyle/>
          <a:p>
            <a:pPr algn="ctr"/>
          </a:p>
        </p:txBody>
      </p:sp>
      <p:sp>
        <p:nvSpPr>
          <p:cNvPr id="46" name="deckkit-motif-loud"/>
          <p:cNvSpPr txBox="1"/>
          <p:nvPr/>
        </p:nvSpPr>
        <p:spPr>
          <a:xfrm>
            <a:off x="5739231" y="2547112"/>
            <a:ext cx="713232"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500" b="0" i="1">
                <a:solidFill>
                  <a:srgbClr val="1E3A5F"/>
                </a:solidFill>
                <a:latin typeface="Times New Roman"/>
                <a:ea typeface="Hiragino Sans GB"/>
              </a:rPr>
              <a:t>X</a:t>
            </a:r>
          </a:p>
        </p:txBody>
      </p:sp>
      <p:sp>
        <p:nvSpPr>
          <p:cNvPr id="47" name="deckkit-motif-loud"/>
          <p:cNvSpPr/>
          <p:nvPr/>
        </p:nvSpPr>
        <p:spPr>
          <a:xfrm>
            <a:off x="5866790" y="3771950"/>
            <a:ext cx="74066" cy="74066"/>
          </a:xfrm>
          <a:prstGeom prst="ellipse">
            <a:avLst/>
          </a:prstGeom>
          <a:solidFill>
            <a:srgbClr val="1E3A5F"/>
          </a:solidFill>
          <a:ln>
            <a:noFill/>
          </a:ln>
        </p:spPr>
        <p:txBody>
          <a:bodyPr rtlCol="0" anchor="ctr"/>
          <a:lstStyle/>
          <a:p>
            <a:pPr algn="ctr"/>
          </a:p>
        </p:txBody>
      </p:sp>
      <p:sp>
        <p:nvSpPr>
          <p:cNvPr id="48" name="deckkit-motif-loud"/>
          <p:cNvSpPr/>
          <p:nvPr/>
        </p:nvSpPr>
        <p:spPr>
          <a:xfrm>
            <a:off x="6250838" y="3771950"/>
            <a:ext cx="74066" cy="74066"/>
          </a:xfrm>
          <a:prstGeom prst="ellipse">
            <a:avLst/>
          </a:prstGeom>
          <a:solidFill>
            <a:srgbClr val="1E3A5F"/>
          </a:solidFill>
          <a:ln>
            <a:noFill/>
          </a:ln>
        </p:spPr>
        <p:txBody>
          <a:bodyPr rtlCol="0" anchor="ctr"/>
          <a:lstStyle/>
          <a:p>
            <a:pPr algn="ctr"/>
          </a:p>
        </p:txBody>
      </p:sp>
      <p:sp>
        <p:nvSpPr>
          <p:cNvPr id="49" name="deckkit-motif-loud"/>
          <p:cNvSpPr txBox="1"/>
          <p:nvPr/>
        </p:nvSpPr>
        <p:spPr>
          <a:xfrm>
            <a:off x="5739231" y="3351784"/>
            <a:ext cx="713232"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500" b="0" i="1">
                <a:solidFill>
                  <a:srgbClr val="1E3A5F"/>
                </a:solidFill>
                <a:latin typeface="Times New Roman"/>
                <a:ea typeface="Hiragino Sans GB"/>
              </a:rPr>
              <a:t>Y</a:t>
            </a:r>
          </a:p>
        </p:txBody>
      </p:sp>
      <p:sp>
        <p:nvSpPr>
          <p:cNvPr id="50" name="deckkit-motif-loud"/>
          <p:cNvSpPr/>
          <p:nvPr/>
        </p:nvSpPr>
        <p:spPr>
          <a:xfrm>
            <a:off x="5706313" y="2971393"/>
            <a:ext cx="65836" cy="65836"/>
          </a:xfrm>
          <a:prstGeom prst="ellipse">
            <a:avLst/>
          </a:prstGeom>
          <a:solidFill>
            <a:srgbClr val="1E3A5F"/>
          </a:solidFill>
          <a:ln>
            <a:noFill/>
          </a:ln>
        </p:spPr>
        <p:txBody>
          <a:bodyPr rtlCol="0" anchor="ctr"/>
          <a:lstStyle/>
          <a:p>
            <a:pPr algn="ctr"/>
          </a:p>
        </p:txBody>
      </p:sp>
      <p:sp>
        <p:nvSpPr>
          <p:cNvPr id="51" name="deckkit-motif-loud"/>
          <p:cNvSpPr/>
          <p:nvPr/>
        </p:nvSpPr>
        <p:spPr>
          <a:xfrm>
            <a:off x="6419545" y="2971393"/>
            <a:ext cx="65836" cy="65836"/>
          </a:xfrm>
          <a:prstGeom prst="ellipse">
            <a:avLst/>
          </a:prstGeom>
          <a:solidFill>
            <a:srgbClr val="1E3A5F"/>
          </a:solidFill>
          <a:ln>
            <a:noFill/>
          </a:ln>
        </p:spPr>
        <p:txBody>
          <a:bodyPr rtlCol="0" anchor="ctr"/>
          <a:lstStyle/>
          <a:p>
            <a:pPr algn="ctr"/>
          </a:p>
        </p:txBody>
      </p:sp>
      <p:sp>
        <p:nvSpPr>
          <p:cNvPr id="52" name="deckkit-motif-loud"/>
          <p:cNvSpPr/>
          <p:nvPr/>
        </p:nvSpPr>
        <p:spPr>
          <a:xfrm>
            <a:off x="5263743" y="2848864"/>
            <a:ext cx="1664208" cy="960119"/>
          </a:xfrm>
          <a:custGeom>
            <a:avLst/>
            <a:gdLst/>
            <a:ahLst/>
            <a:cxnLst/>
            <a:rect l="0" t="0" r="r" b="b"/>
            <a:pathLst>
              <a:path w="100000" h="100000" fill="none">
                <a:moveTo>
                  <a:pt x="0" y="16190"/>
                </a:moveTo>
                <a:lnTo>
                  <a:pt x="17582" y="16190"/>
                </a:lnTo>
                <a:moveTo>
                  <a:pt x="17582" y="16190"/>
                </a:moveTo>
                <a:lnTo>
                  <a:pt x="28571" y="16190"/>
                </a:lnTo>
                <a:moveTo>
                  <a:pt x="71429" y="16190"/>
                </a:moveTo>
                <a:lnTo>
                  <a:pt x="82418" y="16190"/>
                </a:lnTo>
                <a:moveTo>
                  <a:pt x="28571" y="16190"/>
                </a:moveTo>
                <a:lnTo>
                  <a:pt x="28571" y="100000"/>
                </a:lnTo>
                <a:moveTo>
                  <a:pt x="71429" y="16190"/>
                </a:moveTo>
                <a:lnTo>
                  <a:pt x="71429" y="100000"/>
                </a:lnTo>
                <a:moveTo>
                  <a:pt x="28571" y="16190"/>
                </a:moveTo>
                <a:lnTo>
                  <a:pt x="38462" y="16190"/>
                </a:lnTo>
                <a:moveTo>
                  <a:pt x="61538" y="16190"/>
                </a:moveTo>
                <a:lnTo>
                  <a:pt x="71429" y="16190"/>
                </a:lnTo>
                <a:moveTo>
                  <a:pt x="38462" y="16190"/>
                </a:moveTo>
                <a:lnTo>
                  <a:pt x="60440" y="0"/>
                </a:lnTo>
                <a:moveTo>
                  <a:pt x="28571" y="100000"/>
                </a:moveTo>
                <a:lnTo>
                  <a:pt x="38462" y="100000"/>
                </a:lnTo>
                <a:moveTo>
                  <a:pt x="61538" y="100000"/>
                </a:moveTo>
                <a:lnTo>
                  <a:pt x="71429" y="100000"/>
                </a:lnTo>
                <a:moveTo>
                  <a:pt x="38462" y="100000"/>
                </a:moveTo>
                <a:lnTo>
                  <a:pt x="60440" y="83810"/>
                </a:lnTo>
                <a:moveTo>
                  <a:pt x="82418" y="16190"/>
                </a:moveTo>
                <a:lnTo>
                  <a:pt x="100000" y="16190"/>
                </a:lnTo>
              </a:path>
            </a:pathLst>
          </a:custGeom>
          <a:noFill/>
          <a:ln w="13970" cap="rnd">
            <a:solidFill>
              <a:srgbClr val="1E3A5F"/>
            </a:solidFill>
          </a:ln>
        </p:spPr>
        <p:txBody>
          <a:bodyPr rtlCol="0" anchor="ctr"/>
          <a:lstStyle/>
          <a:p>
            <a:pPr algn="ctr"/>
          </a:p>
        </p:txBody>
      </p:sp>
      <p:sp>
        <p:nvSpPr>
          <p:cNvPr id="53" name="deckkit-motif-loud+decor:a terminal ring: its ink outline carries it, the ground-coloured fill only hides the wire end"/>
          <p:cNvSpPr/>
          <p:nvPr/>
        </p:nvSpPr>
        <p:spPr>
          <a:xfrm>
            <a:off x="5197906" y="2938475"/>
            <a:ext cx="131673" cy="131673"/>
          </a:xfrm>
          <a:prstGeom prst="ellipse">
            <a:avLst/>
          </a:prstGeom>
          <a:solidFill>
            <a:srgbClr val="F1EFE8"/>
          </a:solidFill>
          <a:ln w="12700">
            <a:solidFill>
              <a:srgbClr val="1E3A5F"/>
            </a:solidFill>
          </a:ln>
        </p:spPr>
        <p:txBody>
          <a:bodyPr rtlCol="0" anchor="ctr"/>
          <a:lstStyle/>
          <a:p>
            <a:pPr algn="ctr"/>
          </a:p>
        </p:txBody>
      </p:sp>
      <p:sp>
        <p:nvSpPr>
          <p:cNvPr id="54" name="deckkit-motif-loud+decor:a terminal ring: its ink outline carries it, the ground-coloured fill only hides the wire end"/>
          <p:cNvSpPr/>
          <p:nvPr/>
        </p:nvSpPr>
        <p:spPr>
          <a:xfrm>
            <a:off x="6862114" y="2938475"/>
            <a:ext cx="131673" cy="131673"/>
          </a:xfrm>
          <a:prstGeom prst="ellipse">
            <a:avLst/>
          </a:prstGeom>
          <a:solidFill>
            <a:srgbClr val="F1EFE8"/>
          </a:solidFill>
          <a:ln w="12700">
            <a:solidFill>
              <a:srgbClr val="1E3A5F"/>
            </a:solidFill>
          </a:ln>
        </p:spPr>
        <p:txBody>
          <a:bodyPr rtlCol="0" anchor="ctr"/>
          <a:lstStyle/>
          <a:p>
            <a:pPr algn="ctr"/>
          </a:p>
        </p:txBody>
      </p:sp>
      <p:sp>
        <p:nvSpPr>
          <p:cNvPr id="55" name="deckkit-motif-loud"/>
          <p:cNvSpPr txBox="1"/>
          <p:nvPr/>
        </p:nvSpPr>
        <p:spPr>
          <a:xfrm>
            <a:off x="4879695" y="2867152"/>
            <a:ext cx="329184" cy="274320"/>
          </a:xfrm>
          <a:prstGeom prst="rect">
            <a:avLst/>
          </a:prstGeom>
          <a:noFill/>
          <a:ln/>
        </p:spPr>
        <p:txBody>
          <a:bodyPr wrap="none" anchor="ctr" lIns="25400" rIns="25400" tIns="25400" bIns="25400">
            <a:spAutoFit/>
          </a:bodyPr>
          <a:lstStyle/>
          <a:p>
            <a:pPr algn="r">
              <a:lnSpc>
                <a:spcPct val="100000"/>
              </a:lnSpc>
              <a:spcBef>
                <a:spcPts val="0"/>
              </a:spcBef>
              <a:spcAft>
                <a:spcPts val="0"/>
              </a:spcAft>
            </a:pPr>
            <a:r>
              <a:rPr sz="1300" b="0" i="1">
                <a:solidFill>
                  <a:srgbClr val="1E3A5F"/>
                </a:solidFill>
                <a:latin typeface="Times New Roman"/>
                <a:ea typeface="Hiragino Sans GB"/>
              </a:rPr>
              <a:t>a</a:t>
            </a:r>
          </a:p>
        </p:txBody>
      </p:sp>
      <p:sp>
        <p:nvSpPr>
          <p:cNvPr id="56" name="deckkit-motif-loud"/>
          <p:cNvSpPr txBox="1"/>
          <p:nvPr/>
        </p:nvSpPr>
        <p:spPr>
          <a:xfrm>
            <a:off x="6982815" y="2867152"/>
            <a:ext cx="329184" cy="274320"/>
          </a:xfrm>
          <a:prstGeom prst="rect">
            <a:avLst/>
          </a:prstGeom>
          <a:noFill/>
          <a:ln/>
        </p:spPr>
        <p:txBody>
          <a:bodyPr wrap="none" anchor="ctr" lIns="25400" rIns="25400" tIns="25400" bIns="25400">
            <a:spAutoFit/>
          </a:bodyPr>
          <a:lstStyle/>
          <a:p>
            <a:pPr algn="l">
              <a:lnSpc>
                <a:spcPct val="100000"/>
              </a:lnSpc>
              <a:spcBef>
                <a:spcPts val="0"/>
              </a:spcBef>
              <a:spcAft>
                <a:spcPts val="0"/>
              </a:spcAft>
            </a:pPr>
            <a:r>
              <a:rPr sz="1300" b="0" i="1">
                <a:solidFill>
                  <a:srgbClr val="1E3A5F"/>
                </a:solidFill>
                <a:latin typeface="Times New Roman"/>
                <a:ea typeface="Hiragino Sans GB"/>
              </a:rPr>
              <a:t>b</a:t>
            </a:r>
          </a:p>
        </p:txBody>
      </p:sp>
      <p:sp>
        <p:nvSpPr>
          <p:cNvPr id="57" name="deckkit-motif-loud"/>
          <p:cNvSpPr/>
          <p:nvPr/>
        </p:nvSpPr>
        <p:spPr>
          <a:xfrm>
            <a:off x="5190591" y="2153920"/>
            <a:ext cx="1810512" cy="411480"/>
          </a:xfrm>
          <a:custGeom>
            <a:avLst/>
            <a:gdLst/>
            <a:ahLst/>
            <a:cxnLst/>
            <a:rect l="0" t="0" r="r" b="b"/>
            <a:pathLst>
              <a:path w="100000" h="100000" fill="none">
                <a:moveTo>
                  <a:pt x="4040" y="22222"/>
                </a:moveTo>
                <a:lnTo>
                  <a:pt x="95960" y="22222"/>
                </a:lnTo>
                <a:moveTo>
                  <a:pt x="0" y="40000"/>
                </a:moveTo>
                <a:lnTo>
                  <a:pt x="8081" y="4444"/>
                </a:lnTo>
                <a:moveTo>
                  <a:pt x="4040" y="100000"/>
                </a:moveTo>
                <a:lnTo>
                  <a:pt x="4040" y="0"/>
                </a:lnTo>
                <a:moveTo>
                  <a:pt x="91919" y="40000"/>
                </a:moveTo>
                <a:lnTo>
                  <a:pt x="100000" y="4444"/>
                </a:lnTo>
                <a:moveTo>
                  <a:pt x="95960" y="100000"/>
                </a:moveTo>
                <a:lnTo>
                  <a:pt x="95960" y="0"/>
                </a:lnTo>
              </a:path>
            </a:pathLst>
          </a:custGeom>
          <a:noFill/>
          <a:ln w="7620" cap="rnd">
            <a:solidFill>
              <a:srgbClr val="1E3A5F"/>
            </a:solidFill>
          </a:ln>
        </p:spPr>
        <p:txBody>
          <a:bodyPr rtlCol="0" anchor="ctr"/>
          <a:lstStyle/>
          <a:p>
            <a:pPr algn="ctr"/>
          </a:p>
        </p:txBody>
      </p:sp>
      <p:sp>
        <p:nvSpPr>
          <p:cNvPr id="58" name="deckkit-motif-loud"/>
          <p:cNvSpPr txBox="1"/>
          <p:nvPr/>
        </p:nvSpPr>
        <p:spPr>
          <a:xfrm>
            <a:off x="5080863" y="1849882"/>
            <a:ext cx="2029968" cy="377190"/>
          </a:xfrm>
          <a:prstGeom prst="rect">
            <a:avLst/>
          </a:prstGeom>
          <a:noFill/>
          <a:ln/>
        </p:spPr>
        <p:txBody>
          <a:bodyPr wrap="square" anchor="ctr" lIns="18288" rIns="18288" tIns="18288" bIns="18288">
            <a:spAutoFit/>
          </a:bodyPr>
          <a:lstStyle/>
          <a:p>
            <a:pPr algn="ctr"/>
            <a:r>
              <a:rPr sz="2200" b="0" i="1">
                <a:solidFill>
                  <a:srgbClr val="B8401A"/>
                </a:solidFill>
                <a:latin typeface="Times New Roman"/>
                <a:ea typeface="Hiragino Sans GB"/>
              </a:rPr>
              <a:t>X</a:t>
            </a:r>
            <a:r>
              <a:rPr sz="2200" b="0" i="1">
                <a:solidFill>
                  <a:srgbClr val="B8401A"/>
                </a:solidFill>
                <a:latin typeface="Times New Roman"/>
                <a:ea typeface="Hiragino Sans GB"/>
              </a:rPr>
              <a:t>Y</a:t>
            </a:r>
          </a:p>
        </p:txBody>
      </p:sp>
      <p:sp>
        <p:nvSpPr>
          <p:cNvPr id="59" name="deckkit-motif-loud"/>
          <p:cNvSpPr txBox="1"/>
          <p:nvPr/>
        </p:nvSpPr>
        <p:spPr>
          <a:xfrm>
            <a:off x="4566818" y="4055872"/>
            <a:ext cx="3058058" cy="310896"/>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600" b="1" i="0">
                <a:solidFill>
                  <a:srgbClr val="1E3A5F"/>
                </a:solidFill>
                <a:latin typeface="Georgia"/>
                <a:ea typeface="Hiragino Sans GB"/>
              </a:rPr>
              <a:t>Parallel</a:t>
            </a:r>
          </a:p>
        </p:txBody>
      </p:sp>
      <p:sp>
        <p:nvSpPr>
          <p:cNvPr id="60" name="deckkit-motif-loud"/>
          <p:cNvSpPr txBox="1"/>
          <p:nvPr/>
        </p:nvSpPr>
        <p:spPr>
          <a:xfrm>
            <a:off x="4566818" y="4403344"/>
            <a:ext cx="3058058" cy="29260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350" b="0" i="0">
                <a:solidFill>
                  <a:srgbClr val="3E5674"/>
                </a:solidFill>
                <a:latin typeface="Georgia"/>
                <a:ea typeface="Hiragino Sans GB"/>
              </a:rPr>
              <a:t>Any contact closed: the path is closed</a:t>
            </a:r>
          </a:p>
        </p:txBody>
      </p:sp>
      <p:sp>
        <p:nvSpPr>
          <p:cNvPr id="61" name="deckkit-motif-loud"/>
          <p:cNvSpPr txBox="1"/>
          <p:nvPr/>
        </p:nvSpPr>
        <p:spPr>
          <a:xfrm>
            <a:off x="4566818" y="4750816"/>
            <a:ext cx="3058058" cy="329184"/>
          </a:xfrm>
          <a:prstGeom prst="rect">
            <a:avLst/>
          </a:prstGeom>
          <a:noFill/>
          <a:ln/>
        </p:spPr>
        <p:txBody>
          <a:bodyPr wrap="square" anchor="ctr" lIns="18288" rIns="18288" tIns="18288" bIns="18288">
            <a:spAutoFit/>
          </a:bodyPr>
          <a:lstStyle/>
          <a:p>
            <a:pPr algn="ctr"/>
            <a:r>
              <a:rPr sz="1350" b="0" i="0">
                <a:solidFill>
                  <a:srgbClr val="1E3A5F"/>
                </a:solidFill>
                <a:latin typeface="Times New Roman"/>
                <a:ea typeface="Hiragino Sans GB"/>
              </a:rPr>
              <a:t>0</a:t>
            </a:r>
            <a:r>
              <a:rPr sz="1350" b="0" i="0">
                <a:solidFill>
                  <a:srgbClr val="1E3A5F"/>
                </a:solidFill>
                <a:latin typeface="Times New Roman"/>
                <a:ea typeface="Hiragino Sans GB"/>
              </a:rPr>
              <a:t> </a:t>
            </a:r>
            <a:r>
              <a:rPr sz="1350" b="0" i="0">
                <a:solidFill>
                  <a:srgbClr val="1E3A5F"/>
                </a:solidFill>
                <a:latin typeface="Times New Roman"/>
                <a:ea typeface="Hiragino Sans GB"/>
              </a:rPr>
              <a:t>·</a:t>
            </a:r>
            <a:r>
              <a:rPr sz="1350" b="0" i="0">
                <a:solidFill>
                  <a:srgbClr val="1E3A5F"/>
                </a:solidFill>
                <a:latin typeface="Times New Roman"/>
                <a:ea typeface="Hiragino Sans GB"/>
              </a:rPr>
              <a:t> </a:t>
            </a:r>
            <a:r>
              <a:rPr sz="1350" b="0" i="0">
                <a:solidFill>
                  <a:srgbClr val="1E3A5F"/>
                </a:solidFill>
                <a:latin typeface="Times New Roman"/>
                <a:ea typeface="Hiragino Sans GB"/>
              </a:rPr>
              <a:t>1</a:t>
            </a:r>
            <a:r>
              <a:rPr sz="1350" b="0" i="0">
                <a:solidFill>
                  <a:srgbClr val="1E3A5F"/>
                </a:solidFill>
                <a:latin typeface="Times New Roman"/>
                <a:ea typeface="Hiragino Sans GB"/>
              </a:rPr>
              <a:t> </a:t>
            </a:r>
            <a:r>
              <a:rPr sz="1350" b="0" i="0">
                <a:solidFill>
                  <a:srgbClr val="1E3A5F"/>
                </a:solidFill>
                <a:latin typeface="Times New Roman"/>
                <a:ea typeface="Hiragino Sans GB"/>
              </a:rPr>
              <a:t>=</a:t>
            </a:r>
            <a:r>
              <a:rPr sz="1350" b="0" i="0">
                <a:solidFill>
                  <a:srgbClr val="1E3A5F"/>
                </a:solidFill>
                <a:latin typeface="Times New Roman"/>
                <a:ea typeface="Hiragino Sans GB"/>
              </a:rPr>
              <a:t> </a:t>
            </a:r>
            <a:r>
              <a:rPr sz="1350" b="0" i="0">
                <a:solidFill>
                  <a:srgbClr val="1E3A5F"/>
                </a:solidFill>
                <a:latin typeface="Times New Roman"/>
                <a:ea typeface="Hiragino Sans GB"/>
              </a:rPr>
              <a:t>1</a:t>
            </a:r>
            <a:r>
              <a:rPr sz="1350" b="0" i="0">
                <a:solidFill>
                  <a:srgbClr val="1E3A5F"/>
                </a:solidFill>
                <a:latin typeface="Times New Roman"/>
                <a:ea typeface="Hiragino Sans GB"/>
              </a:rPr>
              <a:t> </a:t>
            </a:r>
            <a:r>
              <a:rPr sz="1350" b="0" i="0">
                <a:solidFill>
                  <a:srgbClr val="1E3A5F"/>
                </a:solidFill>
                <a:latin typeface="Times New Roman"/>
                <a:ea typeface="Hiragino Sans GB"/>
              </a:rPr>
              <a:t>·</a:t>
            </a:r>
            <a:r>
              <a:rPr sz="1350" b="0" i="0">
                <a:solidFill>
                  <a:srgbClr val="1E3A5F"/>
                </a:solidFill>
                <a:latin typeface="Times New Roman"/>
                <a:ea typeface="Hiragino Sans GB"/>
              </a:rPr>
              <a:t> </a:t>
            </a:r>
            <a:r>
              <a:rPr sz="1350" b="0" i="0">
                <a:solidFill>
                  <a:srgbClr val="1E3A5F"/>
                </a:solidFill>
                <a:latin typeface="Times New Roman"/>
                <a:ea typeface="Hiragino Sans GB"/>
              </a:rPr>
              <a:t>0</a:t>
            </a:r>
            <a:r>
              <a:rPr sz="1350" b="0" i="0">
                <a:solidFill>
                  <a:srgbClr val="1E3A5F"/>
                </a:solidFill>
                <a:latin typeface="Times New Roman"/>
                <a:ea typeface="Hiragino Sans GB"/>
              </a:rPr>
              <a:t> </a:t>
            </a:r>
            <a:r>
              <a:rPr sz="1350" b="0" i="0">
                <a:solidFill>
                  <a:srgbClr val="1E3A5F"/>
                </a:solidFill>
                <a:latin typeface="Times New Roman"/>
                <a:ea typeface="Hiragino Sans GB"/>
              </a:rPr>
              <a:t>=</a:t>
            </a:r>
            <a:r>
              <a:rPr sz="1350" b="0" i="0">
                <a:solidFill>
                  <a:srgbClr val="1E3A5F"/>
                </a:solidFill>
                <a:latin typeface="Times New Roman"/>
                <a:ea typeface="Hiragino Sans GB"/>
              </a:rPr>
              <a:t> </a:t>
            </a:r>
            <a:r>
              <a:rPr sz="1350" b="0" i="0">
                <a:solidFill>
                  <a:srgbClr val="1E3A5F"/>
                </a:solidFill>
                <a:latin typeface="Times New Roman"/>
                <a:ea typeface="Hiragino Sans GB"/>
              </a:rPr>
              <a:t>0</a:t>
            </a:r>
          </a:p>
        </p:txBody>
      </p:sp>
      <p:sp>
        <p:nvSpPr>
          <p:cNvPr id="62" name="deckkit-motif-loud"/>
          <p:cNvSpPr/>
          <p:nvPr/>
        </p:nvSpPr>
        <p:spPr>
          <a:xfrm>
            <a:off x="4338218" y="2044192"/>
            <a:ext cx="9144" cy="3035808"/>
          </a:xfrm>
          <a:custGeom>
            <a:avLst/>
            <a:gdLst/>
            <a:ahLst/>
            <a:cxnLst/>
            <a:rect l="0" t="0" r="r" b="b"/>
            <a:pathLst>
              <a:path w="100000" h="100000" fill="none">
                <a:moveTo>
                  <a:pt x="0" y="0"/>
                </a:moveTo>
                <a:lnTo>
                  <a:pt x="0" y="100000"/>
                </a:lnTo>
              </a:path>
            </a:pathLst>
          </a:custGeom>
          <a:noFill/>
          <a:ln w="5080" cap="rnd">
            <a:solidFill>
              <a:srgbClr val="3E5674"/>
            </a:solidFill>
            <a:prstDash val="dash"/>
          </a:ln>
        </p:spPr>
        <p:txBody>
          <a:bodyPr rtlCol="0" anchor="ctr"/>
          <a:lstStyle/>
          <a:p>
            <a:pPr algn="ctr"/>
          </a:p>
        </p:txBody>
      </p:sp>
      <p:sp>
        <p:nvSpPr>
          <p:cNvPr id="63" name="deckkit-motif-loud"/>
          <p:cNvSpPr/>
          <p:nvPr/>
        </p:nvSpPr>
        <p:spPr>
          <a:xfrm>
            <a:off x="9382048" y="2967278"/>
            <a:ext cx="74066" cy="74066"/>
          </a:xfrm>
          <a:prstGeom prst="ellipse">
            <a:avLst/>
          </a:prstGeom>
          <a:solidFill>
            <a:srgbClr val="1E3A5F"/>
          </a:solidFill>
          <a:ln>
            <a:noFill/>
          </a:ln>
        </p:spPr>
        <p:txBody>
          <a:bodyPr rtlCol="0" anchor="ctr"/>
          <a:lstStyle/>
          <a:p>
            <a:pPr algn="ctr"/>
          </a:p>
        </p:txBody>
      </p:sp>
      <p:sp>
        <p:nvSpPr>
          <p:cNvPr id="64" name="deckkit-motif-loud"/>
          <p:cNvSpPr/>
          <p:nvPr/>
        </p:nvSpPr>
        <p:spPr>
          <a:xfrm>
            <a:off x="9766096" y="2967278"/>
            <a:ext cx="74066" cy="74066"/>
          </a:xfrm>
          <a:prstGeom prst="ellipse">
            <a:avLst/>
          </a:prstGeom>
          <a:solidFill>
            <a:srgbClr val="1E3A5F"/>
          </a:solidFill>
          <a:ln>
            <a:noFill/>
          </a:ln>
        </p:spPr>
        <p:txBody>
          <a:bodyPr rtlCol="0" anchor="ctr"/>
          <a:lstStyle/>
          <a:p>
            <a:pPr algn="ctr"/>
          </a:p>
        </p:txBody>
      </p:sp>
      <p:sp>
        <p:nvSpPr>
          <p:cNvPr id="65" name="deckkit-motif-loud"/>
          <p:cNvSpPr txBox="1"/>
          <p:nvPr/>
        </p:nvSpPr>
        <p:spPr>
          <a:xfrm>
            <a:off x="9254489" y="2547112"/>
            <a:ext cx="713232"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500" b="0" i="1">
                <a:solidFill>
                  <a:srgbClr val="1E3A5F"/>
                </a:solidFill>
                <a:latin typeface="Times New Roman"/>
                <a:ea typeface="Hiragino Sans GB"/>
              </a:rPr>
              <a:t>X′</a:t>
            </a:r>
          </a:p>
        </p:txBody>
      </p:sp>
      <p:sp>
        <p:nvSpPr>
          <p:cNvPr id="66" name="deckkit-motif-loud"/>
          <p:cNvSpPr/>
          <p:nvPr/>
        </p:nvSpPr>
        <p:spPr>
          <a:xfrm>
            <a:off x="8961881" y="2885440"/>
            <a:ext cx="1298448" cy="237743"/>
          </a:xfrm>
          <a:custGeom>
            <a:avLst/>
            <a:gdLst/>
            <a:ahLst/>
            <a:cxnLst/>
            <a:rect l="0" t="0" r="r" b="b"/>
            <a:pathLst>
              <a:path w="100000" h="100000" fill="none">
                <a:moveTo>
                  <a:pt x="0" y="50000"/>
                </a:moveTo>
                <a:lnTo>
                  <a:pt x="22535" y="50000"/>
                </a:lnTo>
                <a:moveTo>
                  <a:pt x="22535" y="50000"/>
                </a:moveTo>
                <a:lnTo>
                  <a:pt x="35211" y="50000"/>
                </a:lnTo>
                <a:moveTo>
                  <a:pt x="64789" y="50000"/>
                </a:moveTo>
                <a:lnTo>
                  <a:pt x="77465" y="50000"/>
                </a:lnTo>
                <a:moveTo>
                  <a:pt x="35211" y="50000"/>
                </a:moveTo>
                <a:lnTo>
                  <a:pt x="64789" y="50000"/>
                </a:lnTo>
                <a:moveTo>
                  <a:pt x="42254" y="100000"/>
                </a:moveTo>
                <a:lnTo>
                  <a:pt x="57746" y="0"/>
                </a:lnTo>
                <a:moveTo>
                  <a:pt x="77465" y="50000"/>
                </a:moveTo>
                <a:lnTo>
                  <a:pt x="100000" y="50000"/>
                </a:lnTo>
              </a:path>
            </a:pathLst>
          </a:custGeom>
          <a:noFill/>
          <a:ln w="13970" cap="rnd">
            <a:solidFill>
              <a:srgbClr val="1E3A5F"/>
            </a:solidFill>
          </a:ln>
        </p:spPr>
        <p:txBody>
          <a:bodyPr rtlCol="0" anchor="ctr"/>
          <a:lstStyle/>
          <a:p>
            <a:pPr algn="ctr"/>
          </a:p>
        </p:txBody>
      </p:sp>
      <p:sp>
        <p:nvSpPr>
          <p:cNvPr id="67" name="deckkit-motif-loud+decor:a terminal ring: its ink outline carries it, the ground-coloured fill only hides the wire end"/>
          <p:cNvSpPr/>
          <p:nvPr/>
        </p:nvSpPr>
        <p:spPr>
          <a:xfrm>
            <a:off x="8896045" y="2938475"/>
            <a:ext cx="131673" cy="131673"/>
          </a:xfrm>
          <a:prstGeom prst="ellipse">
            <a:avLst/>
          </a:prstGeom>
          <a:solidFill>
            <a:srgbClr val="F1EFE8"/>
          </a:solidFill>
          <a:ln w="12700">
            <a:solidFill>
              <a:srgbClr val="1E3A5F"/>
            </a:solidFill>
          </a:ln>
        </p:spPr>
        <p:txBody>
          <a:bodyPr rtlCol="0" anchor="ctr"/>
          <a:lstStyle/>
          <a:p>
            <a:pPr algn="ctr"/>
          </a:p>
        </p:txBody>
      </p:sp>
      <p:sp>
        <p:nvSpPr>
          <p:cNvPr id="68" name="deckkit-motif-loud+decor:a terminal ring: its ink outline carries it, the ground-coloured fill only hides the wire end"/>
          <p:cNvSpPr/>
          <p:nvPr/>
        </p:nvSpPr>
        <p:spPr>
          <a:xfrm>
            <a:off x="10194493" y="2938475"/>
            <a:ext cx="131673" cy="131673"/>
          </a:xfrm>
          <a:prstGeom prst="ellipse">
            <a:avLst/>
          </a:prstGeom>
          <a:solidFill>
            <a:srgbClr val="F1EFE8"/>
          </a:solidFill>
          <a:ln w="12700">
            <a:solidFill>
              <a:srgbClr val="1E3A5F"/>
            </a:solidFill>
          </a:ln>
        </p:spPr>
        <p:txBody>
          <a:bodyPr rtlCol="0" anchor="ctr"/>
          <a:lstStyle/>
          <a:p>
            <a:pPr algn="ctr"/>
          </a:p>
        </p:txBody>
      </p:sp>
      <p:sp>
        <p:nvSpPr>
          <p:cNvPr id="69" name="deckkit-motif-loud"/>
          <p:cNvSpPr txBox="1"/>
          <p:nvPr/>
        </p:nvSpPr>
        <p:spPr>
          <a:xfrm>
            <a:off x="8577833" y="2867152"/>
            <a:ext cx="329184" cy="274320"/>
          </a:xfrm>
          <a:prstGeom prst="rect">
            <a:avLst/>
          </a:prstGeom>
          <a:noFill/>
          <a:ln/>
        </p:spPr>
        <p:txBody>
          <a:bodyPr wrap="none" anchor="ctr" lIns="25400" rIns="25400" tIns="25400" bIns="25400">
            <a:spAutoFit/>
          </a:bodyPr>
          <a:lstStyle/>
          <a:p>
            <a:pPr algn="r">
              <a:lnSpc>
                <a:spcPct val="100000"/>
              </a:lnSpc>
              <a:spcBef>
                <a:spcPts val="0"/>
              </a:spcBef>
              <a:spcAft>
                <a:spcPts val="0"/>
              </a:spcAft>
            </a:pPr>
            <a:r>
              <a:rPr sz="1300" b="0" i="1">
                <a:solidFill>
                  <a:srgbClr val="1E3A5F"/>
                </a:solidFill>
                <a:latin typeface="Times New Roman"/>
                <a:ea typeface="Hiragino Sans GB"/>
              </a:rPr>
              <a:t>a</a:t>
            </a:r>
          </a:p>
        </p:txBody>
      </p:sp>
      <p:sp>
        <p:nvSpPr>
          <p:cNvPr id="70" name="deckkit-motif-loud"/>
          <p:cNvSpPr txBox="1"/>
          <p:nvPr/>
        </p:nvSpPr>
        <p:spPr>
          <a:xfrm>
            <a:off x="10315193" y="2867152"/>
            <a:ext cx="329184" cy="274320"/>
          </a:xfrm>
          <a:prstGeom prst="rect">
            <a:avLst/>
          </a:prstGeom>
          <a:noFill/>
          <a:ln/>
        </p:spPr>
        <p:txBody>
          <a:bodyPr wrap="none" anchor="ctr" lIns="25400" rIns="25400" tIns="25400" bIns="25400">
            <a:spAutoFit/>
          </a:bodyPr>
          <a:lstStyle/>
          <a:p>
            <a:pPr algn="l">
              <a:lnSpc>
                <a:spcPct val="100000"/>
              </a:lnSpc>
              <a:spcBef>
                <a:spcPts val="0"/>
              </a:spcBef>
              <a:spcAft>
                <a:spcPts val="0"/>
              </a:spcAft>
            </a:pPr>
            <a:r>
              <a:rPr sz="1300" b="0" i="1">
                <a:solidFill>
                  <a:srgbClr val="1E3A5F"/>
                </a:solidFill>
                <a:latin typeface="Times New Roman"/>
                <a:ea typeface="Hiragino Sans GB"/>
              </a:rPr>
              <a:t>b</a:t>
            </a:r>
          </a:p>
        </p:txBody>
      </p:sp>
      <p:sp>
        <p:nvSpPr>
          <p:cNvPr id="71" name="deckkit-motif-loud"/>
          <p:cNvSpPr/>
          <p:nvPr/>
        </p:nvSpPr>
        <p:spPr>
          <a:xfrm>
            <a:off x="8888729" y="2153920"/>
            <a:ext cx="1444752" cy="411480"/>
          </a:xfrm>
          <a:custGeom>
            <a:avLst/>
            <a:gdLst/>
            <a:ahLst/>
            <a:cxnLst/>
            <a:rect l="0" t="0" r="r" b="b"/>
            <a:pathLst>
              <a:path w="100000" h="100000" fill="none">
                <a:moveTo>
                  <a:pt x="5063" y="22222"/>
                </a:moveTo>
                <a:lnTo>
                  <a:pt x="94937" y="22222"/>
                </a:lnTo>
                <a:moveTo>
                  <a:pt x="0" y="40000"/>
                </a:moveTo>
                <a:lnTo>
                  <a:pt x="10127" y="4444"/>
                </a:lnTo>
                <a:moveTo>
                  <a:pt x="5063" y="100000"/>
                </a:moveTo>
                <a:lnTo>
                  <a:pt x="5063" y="0"/>
                </a:lnTo>
                <a:moveTo>
                  <a:pt x="89873" y="40000"/>
                </a:moveTo>
                <a:lnTo>
                  <a:pt x="100000" y="4444"/>
                </a:lnTo>
                <a:moveTo>
                  <a:pt x="94937" y="100000"/>
                </a:moveTo>
                <a:lnTo>
                  <a:pt x="94937" y="0"/>
                </a:lnTo>
              </a:path>
            </a:pathLst>
          </a:custGeom>
          <a:noFill/>
          <a:ln w="7620" cap="rnd">
            <a:solidFill>
              <a:srgbClr val="1E3A5F"/>
            </a:solidFill>
          </a:ln>
        </p:spPr>
        <p:txBody>
          <a:bodyPr rtlCol="0" anchor="ctr"/>
          <a:lstStyle/>
          <a:p>
            <a:pPr algn="ctr"/>
          </a:p>
        </p:txBody>
      </p:sp>
      <p:sp>
        <p:nvSpPr>
          <p:cNvPr id="72" name="deckkit-motif-loud"/>
          <p:cNvSpPr txBox="1"/>
          <p:nvPr/>
        </p:nvSpPr>
        <p:spPr>
          <a:xfrm>
            <a:off x="8779001" y="1849882"/>
            <a:ext cx="1664207" cy="377190"/>
          </a:xfrm>
          <a:prstGeom prst="rect">
            <a:avLst/>
          </a:prstGeom>
          <a:noFill/>
          <a:ln/>
        </p:spPr>
        <p:txBody>
          <a:bodyPr wrap="square" anchor="ctr" lIns="18288" rIns="18288" tIns="18288" bIns="18288">
            <a:spAutoFit/>
          </a:bodyPr>
          <a:lstStyle/>
          <a:p>
            <a:pPr algn="ctr"/>
            <a:r>
              <a:rPr sz="2200" b="0" i="1">
                <a:solidFill>
                  <a:srgbClr val="B8401A"/>
                </a:solidFill>
                <a:latin typeface="Times New Roman"/>
                <a:ea typeface="Hiragino Sans GB"/>
              </a:rPr>
              <a:t>X</a:t>
            </a:r>
            <a:r>
              <a:rPr sz="2200" b="0" i="0">
                <a:solidFill>
                  <a:srgbClr val="B8401A"/>
                </a:solidFill>
                <a:latin typeface="Times New Roman"/>
                <a:ea typeface="Hiragino Sans GB"/>
              </a:rPr>
              <a:t>′</a:t>
            </a:r>
          </a:p>
        </p:txBody>
      </p:sp>
      <p:sp>
        <p:nvSpPr>
          <p:cNvPr id="73" name="deckkit-motif-loud"/>
          <p:cNvSpPr txBox="1"/>
          <p:nvPr/>
        </p:nvSpPr>
        <p:spPr>
          <a:xfrm>
            <a:off x="8082076" y="4055872"/>
            <a:ext cx="3058058" cy="310896"/>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600" b="1" i="0">
                <a:solidFill>
                  <a:srgbClr val="1E3A5F"/>
                </a:solidFill>
                <a:latin typeface="Georgia"/>
                <a:ea typeface="Hiragino Sans GB"/>
              </a:rPr>
              <a:t>Break contact</a:t>
            </a:r>
          </a:p>
        </p:txBody>
      </p:sp>
      <p:sp>
        <p:nvSpPr>
          <p:cNvPr id="74" name="deckkit-motif-loud"/>
          <p:cNvSpPr txBox="1"/>
          <p:nvPr/>
        </p:nvSpPr>
        <p:spPr>
          <a:xfrm>
            <a:off x="8082076" y="4403344"/>
            <a:ext cx="3058058" cy="292608"/>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350" b="0" i="0">
                <a:solidFill>
                  <a:srgbClr val="3E5674"/>
                </a:solidFill>
                <a:latin typeface="Georgia"/>
                <a:ea typeface="Hiragino Sans GB"/>
              </a:rPr>
              <a:t>Always the opposite of make contact X</a:t>
            </a:r>
          </a:p>
        </p:txBody>
      </p:sp>
      <p:sp>
        <p:nvSpPr>
          <p:cNvPr id="75" name="deckkit-motif-loud"/>
          <p:cNvSpPr txBox="1"/>
          <p:nvPr/>
        </p:nvSpPr>
        <p:spPr>
          <a:xfrm>
            <a:off x="8082076" y="4750816"/>
            <a:ext cx="3058058" cy="329184"/>
          </a:xfrm>
          <a:prstGeom prst="rect">
            <a:avLst/>
          </a:prstGeom>
          <a:noFill/>
          <a:ln/>
        </p:spPr>
        <p:txBody>
          <a:bodyPr wrap="square" anchor="ctr" lIns="18288" rIns="18288" tIns="18288" bIns="18288">
            <a:spAutoFit/>
          </a:bodyPr>
          <a:lstStyle/>
          <a:p>
            <a:pPr algn="ctr"/>
            <a:r>
              <a:rPr sz="1350" b="0" i="1">
                <a:solidFill>
                  <a:srgbClr val="1E3A5F"/>
                </a:solidFill>
                <a:latin typeface="Times New Roman"/>
                <a:ea typeface="Hiragino Sans GB"/>
              </a:rPr>
              <a:t>X</a:t>
            </a:r>
            <a:r>
              <a:rPr sz="1350" b="0" i="0">
                <a:solidFill>
                  <a:srgbClr val="1E3A5F"/>
                </a:solidFill>
                <a:latin typeface="Times New Roman"/>
                <a:ea typeface="Hiragino Sans GB"/>
              </a:rPr>
              <a:t> </a:t>
            </a:r>
            <a:r>
              <a:rPr sz="1350" b="0" i="0">
                <a:solidFill>
                  <a:srgbClr val="1E3A5F"/>
                </a:solidFill>
                <a:latin typeface="Times New Roman"/>
                <a:ea typeface="Hiragino Sans GB"/>
              </a:rPr>
              <a:t>+</a:t>
            </a:r>
            <a:r>
              <a:rPr sz="1350" b="0" i="0">
                <a:solidFill>
                  <a:srgbClr val="1E3A5F"/>
                </a:solidFill>
                <a:latin typeface="Times New Roman"/>
                <a:ea typeface="Hiragino Sans GB"/>
              </a:rPr>
              <a:t> </a:t>
            </a:r>
            <a:r>
              <a:rPr sz="1350" b="0" i="1">
                <a:solidFill>
                  <a:srgbClr val="1E3A5F"/>
                </a:solidFill>
                <a:latin typeface="Times New Roman"/>
                <a:ea typeface="Hiragino Sans GB"/>
              </a:rPr>
              <a:t>X</a:t>
            </a:r>
            <a:r>
              <a:rPr sz="1350" b="0" i="0">
                <a:solidFill>
                  <a:srgbClr val="1E3A5F"/>
                </a:solidFill>
                <a:latin typeface="Times New Roman"/>
                <a:ea typeface="Hiragino Sans GB"/>
              </a:rPr>
              <a:t>′</a:t>
            </a:r>
            <a:r>
              <a:rPr sz="1350" b="0" i="0">
                <a:solidFill>
                  <a:srgbClr val="1E3A5F"/>
                </a:solidFill>
                <a:latin typeface="Times New Roman"/>
                <a:ea typeface="Hiragino Sans GB"/>
              </a:rPr>
              <a:t> </a:t>
            </a:r>
            <a:r>
              <a:rPr sz="1350" b="0" i="0">
                <a:solidFill>
                  <a:srgbClr val="1E3A5F"/>
                </a:solidFill>
                <a:latin typeface="Times New Roman"/>
                <a:ea typeface="Hiragino Sans GB"/>
              </a:rPr>
              <a:t>=</a:t>
            </a:r>
            <a:r>
              <a:rPr sz="1350" b="0" i="0">
                <a:solidFill>
                  <a:srgbClr val="1E3A5F"/>
                </a:solidFill>
                <a:latin typeface="Times New Roman"/>
                <a:ea typeface="Hiragino Sans GB"/>
              </a:rPr>
              <a:t> </a:t>
            </a:r>
            <a:r>
              <a:rPr sz="1350" b="0" i="0">
                <a:solidFill>
                  <a:srgbClr val="1E3A5F"/>
                </a:solidFill>
                <a:latin typeface="Times New Roman"/>
                <a:ea typeface="Hiragino Sans GB"/>
              </a:rPr>
              <a:t>1</a:t>
            </a:r>
            <a:r>
              <a:rPr sz="1350" b="0" i="0">
                <a:solidFill>
                  <a:srgbClr val="1E3A5F"/>
                </a:solidFill>
                <a:latin typeface="Times New Roman"/>
                <a:ea typeface="Hiragino Sans GB"/>
              </a:rPr>
              <a:t>,</a:t>
            </a:r>
            <a:r>
              <a:rPr sz="1350" b="0" i="0">
                <a:solidFill>
                  <a:srgbClr val="1E3A5F"/>
                </a:solidFill>
                <a:latin typeface="Times New Roman"/>
                <a:ea typeface="Hiragino Sans GB"/>
              </a:rPr>
              <a:t> </a:t>
            </a:r>
            <a:r>
              <a:rPr sz="1350" b="0" i="1">
                <a:solidFill>
                  <a:srgbClr val="1E3A5F"/>
                </a:solidFill>
                <a:latin typeface="Times New Roman"/>
                <a:ea typeface="Hiragino Sans GB"/>
              </a:rPr>
              <a:t>X</a:t>
            </a:r>
            <a:r>
              <a:rPr sz="1350" b="0" i="1">
                <a:solidFill>
                  <a:srgbClr val="1E3A5F"/>
                </a:solidFill>
                <a:latin typeface="Times New Roman"/>
                <a:ea typeface="Hiragino Sans GB"/>
              </a:rPr>
              <a:t>X</a:t>
            </a:r>
            <a:r>
              <a:rPr sz="1350" b="0" i="0">
                <a:solidFill>
                  <a:srgbClr val="1E3A5F"/>
                </a:solidFill>
                <a:latin typeface="Times New Roman"/>
                <a:ea typeface="Hiragino Sans GB"/>
              </a:rPr>
              <a:t>′</a:t>
            </a:r>
            <a:r>
              <a:rPr sz="1350" b="0" i="0">
                <a:solidFill>
                  <a:srgbClr val="1E3A5F"/>
                </a:solidFill>
                <a:latin typeface="Times New Roman"/>
                <a:ea typeface="Hiragino Sans GB"/>
              </a:rPr>
              <a:t> </a:t>
            </a:r>
            <a:r>
              <a:rPr sz="1350" b="0" i="0">
                <a:solidFill>
                  <a:srgbClr val="1E3A5F"/>
                </a:solidFill>
                <a:latin typeface="Times New Roman"/>
                <a:ea typeface="Hiragino Sans GB"/>
              </a:rPr>
              <a:t>=</a:t>
            </a:r>
            <a:r>
              <a:rPr sz="1350" b="0" i="0">
                <a:solidFill>
                  <a:srgbClr val="1E3A5F"/>
                </a:solidFill>
                <a:latin typeface="Times New Roman"/>
                <a:ea typeface="Hiragino Sans GB"/>
              </a:rPr>
              <a:t> </a:t>
            </a:r>
            <a:r>
              <a:rPr sz="1350" b="0" i="0">
                <a:solidFill>
                  <a:srgbClr val="1E3A5F"/>
                </a:solidFill>
                <a:latin typeface="Times New Roman"/>
                <a:ea typeface="Hiragino Sans GB"/>
              </a:rPr>
              <a:t>0</a:t>
            </a:r>
          </a:p>
        </p:txBody>
      </p:sp>
      <p:sp>
        <p:nvSpPr>
          <p:cNvPr id="76" name="deckkit-motif-loud"/>
          <p:cNvSpPr/>
          <p:nvPr/>
        </p:nvSpPr>
        <p:spPr>
          <a:xfrm>
            <a:off x="7853476" y="2044192"/>
            <a:ext cx="9144" cy="3035808"/>
          </a:xfrm>
          <a:custGeom>
            <a:avLst/>
            <a:gdLst/>
            <a:ahLst/>
            <a:cxnLst/>
            <a:rect l="0" t="0" r="r" b="b"/>
            <a:pathLst>
              <a:path w="100000" h="100000" fill="none">
                <a:moveTo>
                  <a:pt x="0" y="0"/>
                </a:moveTo>
                <a:lnTo>
                  <a:pt x="0" y="100000"/>
                </a:lnTo>
              </a:path>
            </a:pathLst>
          </a:custGeom>
          <a:noFill/>
          <a:ln w="5080" cap="rnd">
            <a:solidFill>
              <a:srgbClr val="3E5674"/>
            </a:solidFill>
            <a:prstDash val="dash"/>
          </a:ln>
        </p:spPr>
        <p:txBody>
          <a:bodyPr rtlCol="0" anchor="ctr"/>
          <a:lstStyle/>
          <a:p>
            <a:pPr algn="ctr"/>
          </a:p>
        </p:txBody>
      </p:sp>
      <p:sp>
        <p:nvSpPr>
          <p:cNvPr id="77" name="Rectangle 76"/>
          <p:cNvSpPr/>
          <p:nvPr/>
        </p:nvSpPr>
        <p:spPr>
          <a:xfrm>
            <a:off x="822960" y="5362956"/>
            <a:ext cx="310896" cy="20116"/>
          </a:xfrm>
          <a:prstGeom prst="rect">
            <a:avLst/>
          </a:prstGeom>
          <a:solidFill>
            <a:srgbClr val="1E3A5F"/>
          </a:solidFill>
          <a:ln>
            <a:noFill/>
          </a:ln>
          <a:effectLst/>
        </p:spPr>
        <p:txBody>
          <a:bodyPr rtlCol="0" anchor="ctr"/>
          <a:lstStyle/>
          <a:p>
            <a:pPr algn="ctr"/>
          </a:p>
        </p:txBody>
      </p:sp>
      <p:sp>
        <p:nvSpPr>
          <p:cNvPr id="78" name="deckkit-motif-legend"/>
          <p:cNvSpPr txBox="1"/>
          <p:nvPr/>
        </p:nvSpPr>
        <p:spPr>
          <a:xfrm>
            <a:off x="1243584" y="5266944"/>
            <a:ext cx="5614416" cy="27432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950" b="0" i="0">
                <a:solidFill>
                  <a:srgbClr val="3E5674"/>
                </a:solidFill>
                <a:latin typeface="Georgia"/>
                <a:ea typeface="Hiragino Sans GB"/>
              </a:rPr>
              <a:t>Each dimension line gives that circuit's hindrance function (Shannon's notation), not a length</a:t>
            </a:r>
          </a:p>
        </p:txBody>
      </p:sp>
      <p:sp>
        <p:nvSpPr>
          <p:cNvPr id="79" name="TextBox 78"/>
          <p:cNvSpPr txBox="1"/>
          <p:nvPr/>
        </p:nvSpPr>
        <p:spPr>
          <a:xfrm>
            <a:off x="822960" y="5827776"/>
            <a:ext cx="7086600" cy="33528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Sources: AIEE paper, Section II, Fundamental Definitions and Postulates, Figs. </a:t>
            </a:r>
            <a:r>
              <a:rPr sz="1050" b="0" i="0">
                <a:solidFill>
                  <a:srgbClr val="3E5674"/>
                </a:solidFill>
                <a:latin typeface="Times New Roman"/>
                <a:ea typeface="Hiragino Sans GB"/>
              </a:rPr>
              <a:t>1–3</a:t>
            </a:r>
            <a:r>
              <a:rPr sz="1050" b="0" i="0">
                <a:solidFill>
                  <a:srgbClr val="3E5674"/>
                </a:solidFill>
                <a:latin typeface="Georgia"/>
                <a:ea typeface="Hiragino Sans GB"/>
              </a:rPr>
              <a:t>, Postulates </a:t>
            </a:r>
            <a:r>
              <a:rPr sz="1050" b="0" i="0">
                <a:solidFill>
                  <a:srgbClr val="3E5674"/>
                </a:solidFill>
                <a:latin typeface="Times New Roman"/>
                <a:ea typeface="Hiragino Sans GB"/>
              </a:rPr>
              <a:t>1–4</a:t>
            </a:r>
            <a:r>
              <a:rPr sz="1050" b="0" i="0">
                <a:solidFill>
                  <a:srgbClr val="3E5674"/>
                </a:solidFill>
                <a:latin typeface="Georgia"/>
                <a:ea typeface="Hiragino Sans GB"/>
              </a:rPr>
              <a:t>; the break contact is written X′, see Theorems </a:t>
            </a:r>
            <a:r>
              <a:rPr sz="1050" b="0" i="0">
                <a:solidFill>
                  <a:srgbClr val="3E5674"/>
                </a:solidFill>
                <a:latin typeface="Times New Roman"/>
                <a:ea typeface="Hiragino Sans GB"/>
              </a:rPr>
              <a:t>6</a:t>
            </a:r>
            <a:r>
              <a:rPr sz="1050" b="0" i="0">
                <a:solidFill>
                  <a:srgbClr val="3E5674"/>
                </a:solidFill>
                <a:latin typeface="Georgia"/>
                <a:ea typeface="Hiragino Sans GB"/>
              </a:rPr>
              <a:t>a/</a:t>
            </a:r>
            <a:r>
              <a:rPr sz="1050" b="0" i="0">
                <a:solidFill>
                  <a:srgbClr val="3E5674"/>
                </a:solidFill>
                <a:latin typeface="Times New Roman"/>
                <a:ea typeface="Hiragino Sans GB"/>
              </a:rPr>
              <a:t>6</a:t>
            </a:r>
            <a:r>
              <a:rPr sz="1050" b="0" i="0">
                <a:solidFill>
                  <a:srgbClr val="3E5674"/>
                </a:solidFill>
                <a:latin typeface="Georgia"/>
                <a:ea typeface="Hiragino Sans GB"/>
              </a:rPr>
              <a:t>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1" name="deckkit-a11ytitle"/>
          <p:cNvSpPr>
            <a:spLocks noGrp="1"/>
          </p:cNvSpPr>
          <p:nvPr>
            <p:ph type="title"/>
          </p:nvPr>
        </p:nvSpPr>
        <p:spPr>
          <a:xfrm>
            <a:off x="0" y="-914400"/>
            <a:ext cx="12191695" cy="457200"/>
          </a:xfrm>
          <a:ln/>
        </p:spPr>
        <p:txBody>
          <a:bodyPr/>
          <a:lstStyle/>
          <a:p>
            <a:pPr/>
            <a:r>
              <a:rPr sz="1000" b="0" i="0">
                <a:solidFill>
                  <a:srgbClr val="1E3A5F"/>
                </a:solidFill>
                <a:latin typeface="Arial"/>
                <a:ea typeface="Hiragino Sans GB"/>
              </a:rPr>
              <a:t>Dual postulates, and a perfect match with logic</a:t>
            </a:r>
          </a:p>
        </p:txBody>
      </p:sp>
      <p:sp>
        <p:nvSpPr>
          <p:cNvPr id="2" name="deckkit-vl.drafting"/>
          <p:cNvSpPr/>
          <p:nvPr/>
        </p:nvSpPr>
        <p:spPr>
          <a:xfrm>
            <a:off x="292608" y="292608"/>
            <a:ext cx="11606479" cy="6272784"/>
          </a:xfrm>
          <a:prstGeom prst="rect">
            <a:avLst/>
          </a:prstGeom>
          <a:noFill/>
          <a:ln w="12700">
            <a:solidFill>
              <a:srgbClr val="1E3A5F"/>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1E3A5F"/>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1E3A5F"/>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1E3A5F"/>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SHEET</a:t>
            </a:r>
          </a:p>
          <a:p>
            <a:pPr algn="l">
              <a:lnSpc>
                <a:spcPct val="100000"/>
              </a:lnSpc>
              <a:spcBef>
                <a:spcPts val="0"/>
              </a:spcBef>
              <a:spcAft>
                <a:spcPts val="0"/>
              </a:spcAft>
            </a:pPr>
            <a:r>
              <a:rPr sz="1600" b="1" i="0">
                <a:solidFill>
                  <a:srgbClr val="1E3A5F"/>
                </a:solidFill>
                <a:latin typeface="Courier New"/>
                <a:ea typeface="Hiragino Sans GB"/>
              </a:rPr>
              <a:t>07</a:t>
            </a:r>
          </a:p>
        </p:txBody>
      </p:sp>
      <p:sp>
        <p:nvSpPr>
          <p:cNvPr id="17"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PROJECT</a:t>
            </a:r>
          </a:p>
          <a:p>
            <a:pPr algn="l">
              <a:lnSpc>
                <a:spcPct val="100000"/>
              </a:lnSpc>
              <a:spcBef>
                <a:spcPts val="0"/>
              </a:spcBef>
              <a:spcAft>
                <a:spcPts val="0"/>
              </a:spcAft>
            </a:pPr>
            <a:r>
              <a:rPr sz="1000" b="1" i="0">
                <a:solidFill>
                  <a:srgbClr val="1E3A5F"/>
                </a:solidFill>
                <a:latin typeface="Courier New"/>
                <a:ea typeface="Courier New"/>
              </a:rPr>
              <a:t>Shannon 1937 · Mock Defense</a:t>
            </a:r>
          </a:p>
        </p:txBody>
      </p:sp>
      <p:sp>
        <p:nvSpPr>
          <p:cNvPr id="18" name="TextBox 17"/>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3E5674"/>
                </a:solidFill>
                <a:latin typeface="Courier New"/>
                <a:ea typeface="Hiragino Sans GB"/>
              </a:rPr>
              <a:t>DRAWN SAMPLE  DATE 1937-08-10  NTS</a:t>
            </a:r>
          </a:p>
        </p:txBody>
      </p:sp>
      <p:sp>
        <p:nvSpPr>
          <p:cNvPr id="19" name="TextBox 18"/>
          <p:cNvSpPr txBox="1"/>
          <p:nvPr/>
        </p:nvSpPr>
        <p:spPr>
          <a:xfrm>
            <a:off x="822960" y="713232"/>
            <a:ext cx="1054577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Method · postulates and duality</a:t>
            </a:r>
          </a:p>
        </p:txBody>
      </p:sp>
      <p:sp>
        <p:nvSpPr>
          <p:cNvPr id="20" name="TextBox 19"/>
          <p:cNvSpPr txBox="1"/>
          <p:nvPr/>
        </p:nvSpPr>
        <p:spPr>
          <a:xfrm>
            <a:off x="822960" y="1024128"/>
            <a:ext cx="10545775" cy="4531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800" b="0" i="0">
                <a:solidFill>
                  <a:srgbClr val="1E3A5F"/>
                </a:solidFill>
                <a:latin typeface="Georgia"/>
                <a:ea typeface="Hiragino Sans GB"/>
              </a:rPr>
              <a:t>Dual postulates, and a perfect match with logic</a:t>
            </a:r>
          </a:p>
        </p:txBody>
      </p:sp>
      <p:sp>
        <p:nvSpPr>
          <p:cNvPr id="22" name="TextBox 21"/>
          <p:cNvSpPr txBox="1"/>
          <p:nvPr/>
        </p:nvSpPr>
        <p:spPr>
          <a:xfrm>
            <a:off x="822960" y="1614424"/>
            <a:ext cx="4851056"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Postulates 1–4 (columns a and b are duals)</a:t>
            </a:r>
          </a:p>
        </p:txBody>
      </p:sp>
      <p:sp>
        <p:nvSpPr>
          <p:cNvPr id="23" name="TextBox 22"/>
          <p:cNvSpPr txBox="1"/>
          <p:nvPr/>
        </p:nvSpPr>
        <p:spPr>
          <a:xfrm>
            <a:off x="1325880" y="1980184"/>
            <a:ext cx="2174068"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1" i="0">
                <a:solidFill>
                  <a:srgbClr val="3E5674"/>
                </a:solidFill>
                <a:latin typeface="Georgia"/>
                <a:ea typeface="Hiragino Sans GB"/>
              </a:rPr>
              <a:t>Column a</a:t>
            </a:r>
          </a:p>
        </p:txBody>
      </p:sp>
      <p:sp>
        <p:nvSpPr>
          <p:cNvPr id="24" name="TextBox 23"/>
          <p:cNvSpPr txBox="1"/>
          <p:nvPr/>
        </p:nvSpPr>
        <p:spPr>
          <a:xfrm>
            <a:off x="3499948" y="1980184"/>
            <a:ext cx="2174068"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1" i="0">
                <a:solidFill>
                  <a:srgbClr val="3E5674"/>
                </a:solidFill>
                <a:latin typeface="Georgia"/>
                <a:ea typeface="Hiragino Sans GB"/>
              </a:rPr>
              <a:t>Column b</a:t>
            </a:r>
          </a:p>
        </p:txBody>
      </p:sp>
      <p:sp>
        <p:nvSpPr>
          <p:cNvPr id="25" name="deckkit-motif-quiet"/>
          <p:cNvSpPr/>
          <p:nvPr/>
        </p:nvSpPr>
        <p:spPr>
          <a:xfrm>
            <a:off x="822960" y="2309368"/>
            <a:ext cx="4851056" cy="9144"/>
          </a:xfrm>
          <a:custGeom>
            <a:avLst/>
            <a:gdLst/>
            <a:ahLst/>
            <a:cxnLst/>
            <a:rect l="0" t="0" r="r" b="b"/>
            <a:pathLst>
              <a:path w="100000" h="100000" fill="none">
                <a:moveTo>
                  <a:pt x="0" y="0"/>
                </a:moveTo>
                <a:lnTo>
                  <a:pt x="100000" y="0"/>
                </a:lnTo>
              </a:path>
            </a:pathLst>
          </a:custGeom>
          <a:noFill/>
          <a:ln w="10160" cap="rnd">
            <a:solidFill>
              <a:srgbClr val="1E3A5F"/>
            </a:solidFill>
          </a:ln>
        </p:spPr>
        <p:txBody>
          <a:bodyPr rtlCol="0" anchor="ctr"/>
          <a:lstStyle/>
          <a:p>
            <a:pPr algn="ctr"/>
          </a:p>
        </p:txBody>
      </p:sp>
      <p:sp>
        <p:nvSpPr>
          <p:cNvPr id="26" name="TextBox 25"/>
          <p:cNvSpPr txBox="1"/>
          <p:nvPr/>
        </p:nvSpPr>
        <p:spPr>
          <a:xfrm>
            <a:off x="868680" y="2419096"/>
            <a:ext cx="365760"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1" i="0">
                <a:solidFill>
                  <a:srgbClr val="3E5674"/>
                </a:solidFill>
                <a:latin typeface="Courier New"/>
                <a:ea typeface="Hiragino Sans GB"/>
              </a:rPr>
              <a:t>1</a:t>
            </a:r>
          </a:p>
        </p:txBody>
      </p:sp>
      <p:sp>
        <p:nvSpPr>
          <p:cNvPr id="27" name="TextBox 26"/>
          <p:cNvSpPr txBox="1"/>
          <p:nvPr/>
        </p:nvSpPr>
        <p:spPr>
          <a:xfrm>
            <a:off x="1325880" y="2364232"/>
            <a:ext cx="2174068" cy="402336"/>
          </a:xfrm>
          <a:prstGeom prst="rect">
            <a:avLst/>
          </a:prstGeom>
          <a:noFill/>
          <a:ln/>
        </p:spPr>
        <p:txBody>
          <a:bodyPr wrap="square" anchor="ctr" lIns="18288" rIns="18288" tIns="18288" bIns="18288">
            <a:spAutoFit/>
          </a:bodyPr>
          <a:lstStyle/>
          <a:p>
            <a:pPr algn="l"/>
            <a:r>
              <a:rPr sz="1600" b="0" i="0">
                <a:solidFill>
                  <a:srgbClr val="1E3A5F"/>
                </a:solidFill>
                <a:latin typeface="Times New Roman"/>
                <a:ea typeface="Hiragino Sans GB"/>
              </a:rPr>
              <a:t>0</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0</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0</a:t>
            </a:r>
          </a:p>
        </p:txBody>
      </p:sp>
      <p:sp>
        <p:nvSpPr>
          <p:cNvPr id="28" name="TextBox 27"/>
          <p:cNvSpPr txBox="1"/>
          <p:nvPr/>
        </p:nvSpPr>
        <p:spPr>
          <a:xfrm>
            <a:off x="3499948" y="2364232"/>
            <a:ext cx="2174068" cy="402336"/>
          </a:xfrm>
          <a:prstGeom prst="rect">
            <a:avLst/>
          </a:prstGeom>
          <a:noFill/>
          <a:ln/>
        </p:spPr>
        <p:txBody>
          <a:bodyPr wrap="square" anchor="ctr" lIns="18288" rIns="18288" tIns="18288" bIns="18288">
            <a:spAutoFit/>
          </a:bodyPr>
          <a:lstStyle/>
          <a:p>
            <a:pPr algn="l"/>
            <a:r>
              <a:rPr sz="1600" b="0" i="0">
                <a:solidFill>
                  <a:srgbClr val="1E3A5F"/>
                </a:solidFill>
                <a:latin typeface="Times New Roman"/>
                <a:ea typeface="Hiragino Sans GB"/>
              </a:rPr>
              <a:t>1</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1</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1</a:t>
            </a:r>
          </a:p>
        </p:txBody>
      </p:sp>
      <p:sp>
        <p:nvSpPr>
          <p:cNvPr id="29" name="deckkit-motif-quiet"/>
          <p:cNvSpPr/>
          <p:nvPr/>
        </p:nvSpPr>
        <p:spPr>
          <a:xfrm>
            <a:off x="822960" y="2803144"/>
            <a:ext cx="4851056" cy="9144"/>
          </a:xfrm>
          <a:custGeom>
            <a:avLst/>
            <a:gdLst/>
            <a:ahLst/>
            <a:cxnLst/>
            <a:rect l="0" t="0" r="r" b="b"/>
            <a:pathLst>
              <a:path w="100000" h="100000" fill="none">
                <a:moveTo>
                  <a:pt x="0" y="0"/>
                </a:moveTo>
                <a:lnTo>
                  <a:pt x="100000" y="0"/>
                </a:lnTo>
              </a:path>
            </a:pathLst>
          </a:custGeom>
          <a:noFill/>
          <a:ln w="3810" cap="rnd">
            <a:solidFill>
              <a:srgbClr val="3E5674"/>
            </a:solidFill>
            <a:prstDash val="dash"/>
          </a:ln>
        </p:spPr>
        <p:txBody>
          <a:bodyPr rtlCol="0" anchor="ctr"/>
          <a:lstStyle/>
          <a:p>
            <a:pPr algn="ctr"/>
          </a:p>
        </p:txBody>
      </p:sp>
      <p:sp>
        <p:nvSpPr>
          <p:cNvPr id="30" name="TextBox 29"/>
          <p:cNvSpPr txBox="1"/>
          <p:nvPr/>
        </p:nvSpPr>
        <p:spPr>
          <a:xfrm>
            <a:off x="868680" y="2876296"/>
            <a:ext cx="365760"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1" i="0">
                <a:solidFill>
                  <a:srgbClr val="3E5674"/>
                </a:solidFill>
                <a:latin typeface="Courier New"/>
                <a:ea typeface="Hiragino Sans GB"/>
              </a:rPr>
              <a:t>2</a:t>
            </a:r>
          </a:p>
        </p:txBody>
      </p:sp>
      <p:sp>
        <p:nvSpPr>
          <p:cNvPr id="31" name="TextBox 30"/>
          <p:cNvSpPr txBox="1"/>
          <p:nvPr/>
        </p:nvSpPr>
        <p:spPr>
          <a:xfrm>
            <a:off x="1325880" y="2821432"/>
            <a:ext cx="2174068" cy="402336"/>
          </a:xfrm>
          <a:prstGeom prst="rect">
            <a:avLst/>
          </a:prstGeom>
          <a:noFill/>
          <a:ln/>
        </p:spPr>
        <p:txBody>
          <a:bodyPr wrap="square" anchor="ctr" lIns="18288" rIns="18288" tIns="18288" bIns="18288">
            <a:spAutoFit/>
          </a:bodyPr>
          <a:lstStyle/>
          <a:p>
            <a:pPr algn="l"/>
            <a:r>
              <a:rPr sz="1600" b="0" i="0">
                <a:solidFill>
                  <a:srgbClr val="1E3A5F"/>
                </a:solidFill>
                <a:latin typeface="Times New Roman"/>
                <a:ea typeface="Hiragino Sans GB"/>
              </a:rPr>
              <a:t>1</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0</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0</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1</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1</a:t>
            </a:r>
          </a:p>
        </p:txBody>
      </p:sp>
      <p:sp>
        <p:nvSpPr>
          <p:cNvPr id="32" name="TextBox 31"/>
          <p:cNvSpPr txBox="1"/>
          <p:nvPr/>
        </p:nvSpPr>
        <p:spPr>
          <a:xfrm>
            <a:off x="3499948" y="2821432"/>
            <a:ext cx="2174068" cy="402336"/>
          </a:xfrm>
          <a:prstGeom prst="rect">
            <a:avLst/>
          </a:prstGeom>
          <a:noFill/>
          <a:ln/>
        </p:spPr>
        <p:txBody>
          <a:bodyPr wrap="square" anchor="ctr" lIns="18288" rIns="18288" tIns="18288" bIns="18288">
            <a:spAutoFit/>
          </a:bodyPr>
          <a:lstStyle/>
          <a:p>
            <a:pPr algn="l"/>
            <a:r>
              <a:rPr sz="1600" b="0" i="0">
                <a:solidFill>
                  <a:srgbClr val="1E3A5F"/>
                </a:solidFill>
                <a:latin typeface="Times New Roman"/>
                <a:ea typeface="Hiragino Sans GB"/>
              </a:rPr>
              <a:t>0</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1</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1</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0</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0</a:t>
            </a:r>
          </a:p>
        </p:txBody>
      </p:sp>
      <p:sp>
        <p:nvSpPr>
          <p:cNvPr id="33" name="deckkit-motif-quiet"/>
          <p:cNvSpPr/>
          <p:nvPr/>
        </p:nvSpPr>
        <p:spPr>
          <a:xfrm>
            <a:off x="822960" y="3260344"/>
            <a:ext cx="4851056" cy="9144"/>
          </a:xfrm>
          <a:custGeom>
            <a:avLst/>
            <a:gdLst/>
            <a:ahLst/>
            <a:cxnLst/>
            <a:rect l="0" t="0" r="r" b="b"/>
            <a:pathLst>
              <a:path w="100000" h="100000" fill="none">
                <a:moveTo>
                  <a:pt x="0" y="0"/>
                </a:moveTo>
                <a:lnTo>
                  <a:pt x="100000" y="0"/>
                </a:lnTo>
              </a:path>
            </a:pathLst>
          </a:custGeom>
          <a:noFill/>
          <a:ln w="3810" cap="rnd">
            <a:solidFill>
              <a:srgbClr val="3E5674"/>
            </a:solidFill>
            <a:prstDash val="dash"/>
          </a:ln>
        </p:spPr>
        <p:txBody>
          <a:bodyPr rtlCol="0" anchor="ctr"/>
          <a:lstStyle/>
          <a:p>
            <a:pPr algn="ctr"/>
          </a:p>
        </p:txBody>
      </p:sp>
      <p:sp>
        <p:nvSpPr>
          <p:cNvPr id="34" name="TextBox 33"/>
          <p:cNvSpPr txBox="1"/>
          <p:nvPr/>
        </p:nvSpPr>
        <p:spPr>
          <a:xfrm>
            <a:off x="868680" y="3333496"/>
            <a:ext cx="365760"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1" i="0">
                <a:solidFill>
                  <a:srgbClr val="3E5674"/>
                </a:solidFill>
                <a:latin typeface="Courier New"/>
                <a:ea typeface="Hiragino Sans GB"/>
              </a:rPr>
              <a:t>3</a:t>
            </a:r>
          </a:p>
        </p:txBody>
      </p:sp>
      <p:sp>
        <p:nvSpPr>
          <p:cNvPr id="35" name="TextBox 34"/>
          <p:cNvSpPr txBox="1"/>
          <p:nvPr/>
        </p:nvSpPr>
        <p:spPr>
          <a:xfrm>
            <a:off x="1325880" y="3278632"/>
            <a:ext cx="2174068" cy="402336"/>
          </a:xfrm>
          <a:prstGeom prst="rect">
            <a:avLst/>
          </a:prstGeom>
          <a:noFill/>
          <a:ln/>
        </p:spPr>
        <p:txBody>
          <a:bodyPr wrap="square" anchor="ctr" lIns="18288" rIns="18288" tIns="18288" bIns="18288">
            <a:spAutoFit/>
          </a:bodyPr>
          <a:lstStyle/>
          <a:p>
            <a:pPr algn="l"/>
            <a:r>
              <a:rPr sz="1600" b="0" i="0">
                <a:solidFill>
                  <a:srgbClr val="1E3A5F"/>
                </a:solidFill>
                <a:latin typeface="Times New Roman"/>
                <a:ea typeface="Hiragino Sans GB"/>
              </a:rPr>
              <a:t>0</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0</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0</a:t>
            </a:r>
          </a:p>
        </p:txBody>
      </p:sp>
      <p:sp>
        <p:nvSpPr>
          <p:cNvPr id="36" name="TextBox 35"/>
          <p:cNvSpPr txBox="1"/>
          <p:nvPr/>
        </p:nvSpPr>
        <p:spPr>
          <a:xfrm>
            <a:off x="3499948" y="3278632"/>
            <a:ext cx="2174068" cy="402336"/>
          </a:xfrm>
          <a:prstGeom prst="rect">
            <a:avLst/>
          </a:prstGeom>
          <a:noFill/>
          <a:ln/>
        </p:spPr>
        <p:txBody>
          <a:bodyPr wrap="square" anchor="ctr" lIns="18288" rIns="18288" tIns="18288" bIns="18288">
            <a:spAutoFit/>
          </a:bodyPr>
          <a:lstStyle/>
          <a:p>
            <a:pPr algn="l"/>
            <a:r>
              <a:rPr sz="1600" b="0" i="0">
                <a:solidFill>
                  <a:srgbClr val="1E3A5F"/>
                </a:solidFill>
                <a:latin typeface="Times New Roman"/>
                <a:ea typeface="Hiragino Sans GB"/>
              </a:rPr>
              <a:t>1</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1</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1</a:t>
            </a:r>
          </a:p>
        </p:txBody>
      </p:sp>
      <p:sp>
        <p:nvSpPr>
          <p:cNvPr id="37" name="deckkit-motif-quiet"/>
          <p:cNvSpPr/>
          <p:nvPr/>
        </p:nvSpPr>
        <p:spPr>
          <a:xfrm>
            <a:off x="822960" y="3717544"/>
            <a:ext cx="4851056" cy="9144"/>
          </a:xfrm>
          <a:custGeom>
            <a:avLst/>
            <a:gdLst/>
            <a:ahLst/>
            <a:cxnLst/>
            <a:rect l="0" t="0" r="r" b="b"/>
            <a:pathLst>
              <a:path w="100000" h="100000" fill="none">
                <a:moveTo>
                  <a:pt x="0" y="0"/>
                </a:moveTo>
                <a:lnTo>
                  <a:pt x="100000" y="0"/>
                </a:lnTo>
              </a:path>
            </a:pathLst>
          </a:custGeom>
          <a:noFill/>
          <a:ln w="3810" cap="rnd">
            <a:solidFill>
              <a:srgbClr val="3E5674"/>
            </a:solidFill>
            <a:prstDash val="dash"/>
          </a:ln>
        </p:spPr>
        <p:txBody>
          <a:bodyPr rtlCol="0" anchor="ctr"/>
          <a:lstStyle/>
          <a:p>
            <a:pPr algn="ctr"/>
          </a:p>
        </p:txBody>
      </p:sp>
      <p:sp>
        <p:nvSpPr>
          <p:cNvPr id="38" name="TextBox 37"/>
          <p:cNvSpPr txBox="1"/>
          <p:nvPr/>
        </p:nvSpPr>
        <p:spPr>
          <a:xfrm>
            <a:off x="868680" y="3790695"/>
            <a:ext cx="365760"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1" i="0">
                <a:solidFill>
                  <a:srgbClr val="3E5674"/>
                </a:solidFill>
                <a:latin typeface="Courier New"/>
                <a:ea typeface="Hiragino Sans GB"/>
              </a:rPr>
              <a:t>4</a:t>
            </a:r>
          </a:p>
        </p:txBody>
      </p:sp>
      <p:sp>
        <p:nvSpPr>
          <p:cNvPr id="39" name="TextBox 38"/>
          <p:cNvSpPr txBox="1"/>
          <p:nvPr/>
        </p:nvSpPr>
        <p:spPr>
          <a:xfrm>
            <a:off x="1325880" y="3790695"/>
            <a:ext cx="1188720" cy="310896"/>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At any time</a:t>
            </a:r>
          </a:p>
        </p:txBody>
      </p:sp>
      <p:sp>
        <p:nvSpPr>
          <p:cNvPr id="40" name="TextBox 39"/>
          <p:cNvSpPr txBox="1"/>
          <p:nvPr/>
        </p:nvSpPr>
        <p:spPr>
          <a:xfrm>
            <a:off x="2331720" y="3735832"/>
            <a:ext cx="1097280" cy="402336"/>
          </a:xfrm>
          <a:prstGeom prst="rect">
            <a:avLst/>
          </a:prstGeom>
          <a:noFill/>
          <a:ln/>
        </p:spPr>
        <p:txBody>
          <a:bodyPr wrap="square" anchor="ctr" lIns="18288" rIns="18288" tIns="18288" bIns="18288">
            <a:spAutoFit/>
          </a:bodyPr>
          <a:lstStyle/>
          <a:p>
            <a:pPr algn="l"/>
            <a:r>
              <a:rPr sz="1600" b="0" i="1">
                <a:solidFill>
                  <a:srgbClr val="1E3A5F"/>
                </a:solidFill>
                <a:latin typeface="Times New Roman"/>
                <a:ea typeface="Hiragino Sans GB"/>
              </a:rPr>
              <a:t>X</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0</a:t>
            </a:r>
          </a:p>
        </p:txBody>
      </p:sp>
      <p:sp>
        <p:nvSpPr>
          <p:cNvPr id="41" name="TextBox 40"/>
          <p:cNvSpPr txBox="1"/>
          <p:nvPr/>
        </p:nvSpPr>
        <p:spPr>
          <a:xfrm>
            <a:off x="3337560" y="3790695"/>
            <a:ext cx="411480" cy="310896"/>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or</a:t>
            </a:r>
          </a:p>
        </p:txBody>
      </p:sp>
      <p:sp>
        <p:nvSpPr>
          <p:cNvPr id="42" name="TextBox 41"/>
          <p:cNvSpPr txBox="1"/>
          <p:nvPr/>
        </p:nvSpPr>
        <p:spPr>
          <a:xfrm>
            <a:off x="3749040" y="3735832"/>
            <a:ext cx="1097280" cy="402336"/>
          </a:xfrm>
          <a:prstGeom prst="rect">
            <a:avLst/>
          </a:prstGeom>
          <a:noFill/>
          <a:ln/>
        </p:spPr>
        <p:txBody>
          <a:bodyPr wrap="square" anchor="ctr" lIns="18288" rIns="18288" tIns="18288" bIns="18288">
            <a:spAutoFit/>
          </a:bodyPr>
          <a:lstStyle/>
          <a:p>
            <a:pPr algn="l"/>
            <a:r>
              <a:rPr sz="1600" b="0" i="1">
                <a:solidFill>
                  <a:srgbClr val="1E3A5F"/>
                </a:solidFill>
                <a:latin typeface="Times New Roman"/>
                <a:ea typeface="Hiragino Sans GB"/>
              </a:rPr>
              <a:t>X</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0">
                <a:solidFill>
                  <a:srgbClr val="1E3A5F"/>
                </a:solidFill>
                <a:latin typeface="Times New Roman"/>
                <a:ea typeface="Hiragino Sans GB"/>
              </a:rPr>
              <a:t>1</a:t>
            </a:r>
          </a:p>
        </p:txBody>
      </p:sp>
      <p:sp>
        <p:nvSpPr>
          <p:cNvPr id="43" name="deckkit-motif-quiet"/>
          <p:cNvSpPr/>
          <p:nvPr/>
        </p:nvSpPr>
        <p:spPr>
          <a:xfrm>
            <a:off x="822960" y="4247896"/>
            <a:ext cx="4851056" cy="9144"/>
          </a:xfrm>
          <a:custGeom>
            <a:avLst/>
            <a:gdLst/>
            <a:ahLst/>
            <a:cxnLst/>
            <a:rect l="0" t="0" r="r" b="b"/>
            <a:pathLst>
              <a:path w="100000" h="100000" fill="none">
                <a:moveTo>
                  <a:pt x="0" y="0"/>
                </a:moveTo>
                <a:lnTo>
                  <a:pt x="100000" y="0"/>
                </a:lnTo>
              </a:path>
            </a:pathLst>
          </a:custGeom>
          <a:noFill/>
          <a:ln w="10160" cap="rnd">
            <a:solidFill>
              <a:srgbClr val="1E3A5F"/>
            </a:solidFill>
          </a:ln>
        </p:spPr>
        <p:txBody>
          <a:bodyPr rtlCol="0" anchor="ctr"/>
          <a:lstStyle/>
          <a:p>
            <a:pPr algn="ctr"/>
          </a:p>
        </p:txBody>
      </p:sp>
      <p:sp>
        <p:nvSpPr>
          <p:cNvPr id="44" name="TextBox 43"/>
          <p:cNvSpPr txBox="1"/>
          <p:nvPr/>
        </p:nvSpPr>
        <p:spPr>
          <a:xfrm>
            <a:off x="822960" y="4385056"/>
            <a:ext cx="4851056" cy="914400"/>
          </a:xfrm>
          <a:prstGeom prst="rect">
            <a:avLst/>
          </a:prstGeom>
          <a:noFill/>
          <a:ln/>
        </p:spPr>
        <p:txBody>
          <a:bodyPr wrap="square" anchor="t" lIns="25400" rIns="25400" tIns="25400" bIns="25400">
            <a:spAutoFit/>
          </a:bodyPr>
          <a:lstStyle/>
          <a:p>
            <a:pPr algn="l">
              <a:lnSpc>
                <a:spcPct val="100000"/>
              </a:lnSpc>
              <a:spcBef>
                <a:spcPts val="0"/>
              </a:spcBef>
              <a:spcAft>
                <a:spcPts val="200"/>
              </a:spcAft>
            </a:pPr>
            <a:r>
              <a:rPr sz="1200" b="0" i="0">
                <a:solidFill>
                  <a:srgbClr val="3E5674"/>
                </a:solidFill>
                <a:latin typeface="Georgia"/>
                <a:ea typeface="Hiragino Sans GB"/>
              </a:rPr>
              <a:t>Swap </a:t>
            </a:r>
            <a:r>
              <a:rPr sz="1200" b="0" i="0">
                <a:solidFill>
                  <a:srgbClr val="3E5674"/>
                </a:solidFill>
                <a:latin typeface="Times New Roman"/>
                <a:ea typeface="Hiragino Sans GB"/>
              </a:rPr>
              <a:t>0</a:t>
            </a:r>
            <a:r>
              <a:rPr sz="1200" b="0" i="0">
                <a:solidFill>
                  <a:srgbClr val="3E5674"/>
                </a:solidFill>
                <a:latin typeface="Georgia"/>
                <a:ea typeface="Hiragino Sans GB"/>
              </a:rPr>
              <a:t> and </a:t>
            </a:r>
            <a:r>
              <a:rPr sz="1200" b="0" i="0">
                <a:solidFill>
                  <a:srgbClr val="3E5674"/>
                </a:solidFill>
                <a:latin typeface="Times New Roman"/>
                <a:ea typeface="Hiragino Sans GB"/>
              </a:rPr>
              <a:t>1</a:t>
            </a:r>
            <a:r>
              <a:rPr sz="1200" b="0" i="0">
                <a:solidFill>
                  <a:srgbClr val="3E5674"/>
                </a:solidFill>
                <a:latin typeface="Georgia"/>
                <a:ea typeface="Hiragino Sans GB"/>
              </a:rPr>
              <a:t> and swap “·” and “+” in an a-equation to get its b-partner. As the paper stresses:</a:t>
            </a:r>
          </a:p>
          <a:p>
            <a:pPr algn="l">
              <a:lnSpc>
                <a:spcPct val="100000"/>
              </a:lnSpc>
              <a:spcBef>
                <a:spcPts val="0"/>
              </a:spcBef>
              <a:spcAft>
                <a:spcPts val="200"/>
              </a:spcAft>
            </a:pPr>
            <a:r>
              <a:rPr sz="1200" b="0" i="0">
                <a:solidFill>
                  <a:srgbClr val="1E3A5F"/>
                </a:solidFill>
                <a:latin typeface="Georgia"/>
                <a:ea typeface="Hiragino Sans GB"/>
              </a:rPr>
              <a:t>“It gives each theorem a dual theorem.”</a:t>
            </a:r>
          </a:p>
          <a:p>
            <a:pPr algn="l">
              <a:lnSpc>
                <a:spcPct val="100000"/>
              </a:lnSpc>
              <a:spcBef>
                <a:spcPts val="0"/>
              </a:spcBef>
              <a:spcAft>
                <a:spcPts val="200"/>
              </a:spcAft>
            </a:pPr>
            <a:r>
              <a:rPr sz="1200" b="0" i="0">
                <a:solidFill>
                  <a:srgbClr val="3E5674"/>
                </a:solidFill>
                <a:latin typeface="Georgia"/>
                <a:ea typeface="Hiragino Sans GB"/>
              </a:rPr>
              <a:t>Prove one theorem and you have proved its dual.</a:t>
            </a:r>
          </a:p>
        </p:txBody>
      </p:sp>
      <p:sp>
        <p:nvSpPr>
          <p:cNvPr id="45" name="TextBox 44"/>
          <p:cNvSpPr txBox="1"/>
          <p:nvPr/>
        </p:nvSpPr>
        <p:spPr>
          <a:xfrm>
            <a:off x="6412220" y="1614424"/>
            <a:ext cx="4956514"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Table I  Circuits vs. propositions (excerpt)</a:t>
            </a:r>
          </a:p>
        </p:txBody>
      </p:sp>
      <p:sp>
        <p:nvSpPr>
          <p:cNvPr id="46" name="TextBox 45"/>
          <p:cNvSpPr txBox="1"/>
          <p:nvPr/>
        </p:nvSpPr>
        <p:spPr>
          <a:xfrm>
            <a:off x="6457940" y="2016760"/>
            <a:ext cx="202105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1" i="0">
                <a:solidFill>
                  <a:srgbClr val="3E5674"/>
                </a:solidFill>
                <a:latin typeface="Georgia"/>
                <a:ea typeface="Hiragino Sans GB"/>
              </a:rPr>
              <a:t>Symbol</a:t>
            </a:r>
          </a:p>
        </p:txBody>
      </p:sp>
      <p:sp>
        <p:nvSpPr>
          <p:cNvPr id="47" name="TextBox 46"/>
          <p:cNvSpPr txBox="1"/>
          <p:nvPr/>
        </p:nvSpPr>
        <p:spPr>
          <a:xfrm>
            <a:off x="7372340" y="2016760"/>
            <a:ext cx="202105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1" i="0">
                <a:solidFill>
                  <a:srgbClr val="3E5674"/>
                </a:solidFill>
                <a:latin typeface="Georgia"/>
                <a:ea typeface="Hiragino Sans GB"/>
              </a:rPr>
              <a:t>Relay circuits</a:t>
            </a:r>
          </a:p>
        </p:txBody>
      </p:sp>
      <p:sp>
        <p:nvSpPr>
          <p:cNvPr id="48" name="TextBox 47"/>
          <p:cNvSpPr txBox="1"/>
          <p:nvPr/>
        </p:nvSpPr>
        <p:spPr>
          <a:xfrm>
            <a:off x="9393397" y="2016760"/>
            <a:ext cx="202105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1" i="0">
                <a:solidFill>
                  <a:srgbClr val="3E5674"/>
                </a:solidFill>
                <a:latin typeface="Georgia"/>
                <a:ea typeface="Hiragino Sans GB"/>
              </a:rPr>
              <a:t>Propositions</a:t>
            </a:r>
          </a:p>
        </p:txBody>
      </p:sp>
      <p:sp>
        <p:nvSpPr>
          <p:cNvPr id="49" name="deckkit-motif-quiet"/>
          <p:cNvSpPr/>
          <p:nvPr/>
        </p:nvSpPr>
        <p:spPr>
          <a:xfrm>
            <a:off x="6412220" y="2345944"/>
            <a:ext cx="4956514" cy="9144"/>
          </a:xfrm>
          <a:custGeom>
            <a:avLst/>
            <a:gdLst/>
            <a:ahLst/>
            <a:cxnLst/>
            <a:rect l="0" t="0" r="r" b="b"/>
            <a:pathLst>
              <a:path w="100000" h="100000" fill="none">
                <a:moveTo>
                  <a:pt x="0" y="0"/>
                </a:moveTo>
                <a:lnTo>
                  <a:pt x="100000" y="0"/>
                </a:lnTo>
              </a:path>
            </a:pathLst>
          </a:custGeom>
          <a:noFill/>
          <a:ln w="10160" cap="rnd">
            <a:solidFill>
              <a:srgbClr val="1E3A5F"/>
            </a:solidFill>
          </a:ln>
        </p:spPr>
        <p:txBody>
          <a:bodyPr rtlCol="0" anchor="ctr"/>
          <a:lstStyle/>
          <a:p>
            <a:pPr algn="ctr"/>
          </a:p>
        </p:txBody>
      </p:sp>
      <p:sp>
        <p:nvSpPr>
          <p:cNvPr id="50" name="TextBox 49"/>
          <p:cNvSpPr txBox="1"/>
          <p:nvPr/>
        </p:nvSpPr>
        <p:spPr>
          <a:xfrm>
            <a:off x="6457940" y="2364232"/>
            <a:ext cx="822960" cy="347472"/>
          </a:xfrm>
          <a:prstGeom prst="rect">
            <a:avLst/>
          </a:prstGeom>
          <a:noFill/>
          <a:ln/>
        </p:spPr>
        <p:txBody>
          <a:bodyPr wrap="square" anchor="ctr" lIns="18288" rIns="18288" tIns="18288" bIns="18288">
            <a:spAutoFit/>
          </a:bodyPr>
          <a:lstStyle/>
          <a:p>
            <a:pPr algn="l"/>
            <a:r>
              <a:rPr sz="1600" b="0" i="1">
                <a:solidFill>
                  <a:srgbClr val="1E3A5F"/>
                </a:solidFill>
                <a:latin typeface="Times New Roman"/>
                <a:ea typeface="Hiragino Sans GB"/>
              </a:rPr>
              <a:t>X</a:t>
            </a:r>
          </a:p>
        </p:txBody>
      </p:sp>
      <p:sp>
        <p:nvSpPr>
          <p:cNvPr id="51" name="TextBox 50"/>
          <p:cNvSpPr txBox="1"/>
          <p:nvPr/>
        </p:nvSpPr>
        <p:spPr>
          <a:xfrm>
            <a:off x="7372340" y="2400808"/>
            <a:ext cx="192961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The circuit X</a:t>
            </a:r>
          </a:p>
        </p:txBody>
      </p:sp>
      <p:sp>
        <p:nvSpPr>
          <p:cNvPr id="52" name="TextBox 51"/>
          <p:cNvSpPr txBox="1"/>
          <p:nvPr/>
        </p:nvSpPr>
        <p:spPr>
          <a:xfrm>
            <a:off x="9393397" y="2400808"/>
            <a:ext cx="192961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The proposition X</a:t>
            </a:r>
          </a:p>
        </p:txBody>
      </p:sp>
      <p:sp>
        <p:nvSpPr>
          <p:cNvPr id="53" name="deckkit-motif-quiet"/>
          <p:cNvSpPr/>
          <p:nvPr/>
        </p:nvSpPr>
        <p:spPr>
          <a:xfrm>
            <a:off x="6412220" y="2748280"/>
            <a:ext cx="4956514" cy="9144"/>
          </a:xfrm>
          <a:custGeom>
            <a:avLst/>
            <a:gdLst/>
            <a:ahLst/>
            <a:cxnLst/>
            <a:rect l="0" t="0" r="r" b="b"/>
            <a:pathLst>
              <a:path w="100000" h="100000" fill="none">
                <a:moveTo>
                  <a:pt x="0" y="0"/>
                </a:moveTo>
                <a:lnTo>
                  <a:pt x="100000" y="0"/>
                </a:lnTo>
              </a:path>
            </a:pathLst>
          </a:custGeom>
          <a:noFill/>
          <a:ln w="3810" cap="rnd">
            <a:solidFill>
              <a:srgbClr val="3E5674"/>
            </a:solidFill>
            <a:prstDash val="dash"/>
          </a:ln>
        </p:spPr>
        <p:txBody>
          <a:bodyPr rtlCol="0" anchor="ctr"/>
          <a:lstStyle/>
          <a:p>
            <a:pPr algn="ctr"/>
          </a:p>
        </p:txBody>
      </p:sp>
      <p:sp>
        <p:nvSpPr>
          <p:cNvPr id="54" name="TextBox 53"/>
          <p:cNvSpPr txBox="1"/>
          <p:nvPr/>
        </p:nvSpPr>
        <p:spPr>
          <a:xfrm>
            <a:off x="6457940" y="2766568"/>
            <a:ext cx="822960" cy="347472"/>
          </a:xfrm>
          <a:prstGeom prst="rect">
            <a:avLst/>
          </a:prstGeom>
          <a:noFill/>
          <a:ln/>
        </p:spPr>
        <p:txBody>
          <a:bodyPr wrap="square" anchor="ctr" lIns="18288" rIns="18288" tIns="18288" bIns="18288">
            <a:spAutoFit/>
          </a:bodyPr>
          <a:lstStyle/>
          <a:p>
            <a:pPr algn="l"/>
            <a:r>
              <a:rPr sz="1600" b="0" i="0">
                <a:solidFill>
                  <a:srgbClr val="1E3A5F"/>
                </a:solidFill>
                <a:latin typeface="Times New Roman"/>
                <a:ea typeface="Hiragino Sans GB"/>
              </a:rPr>
              <a:t>0</a:t>
            </a:r>
          </a:p>
        </p:txBody>
      </p:sp>
      <p:sp>
        <p:nvSpPr>
          <p:cNvPr id="55" name="TextBox 54"/>
          <p:cNvSpPr txBox="1"/>
          <p:nvPr/>
        </p:nvSpPr>
        <p:spPr>
          <a:xfrm>
            <a:off x="7372340" y="2803144"/>
            <a:ext cx="192961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Circuit closed</a:t>
            </a:r>
          </a:p>
        </p:txBody>
      </p:sp>
      <p:sp>
        <p:nvSpPr>
          <p:cNvPr id="56" name="TextBox 55"/>
          <p:cNvSpPr txBox="1"/>
          <p:nvPr/>
        </p:nvSpPr>
        <p:spPr>
          <a:xfrm>
            <a:off x="9393397" y="2803144"/>
            <a:ext cx="192961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X is false</a:t>
            </a:r>
          </a:p>
        </p:txBody>
      </p:sp>
      <p:sp>
        <p:nvSpPr>
          <p:cNvPr id="57" name="deckkit-motif-quiet"/>
          <p:cNvSpPr/>
          <p:nvPr/>
        </p:nvSpPr>
        <p:spPr>
          <a:xfrm>
            <a:off x="6412220" y="3150616"/>
            <a:ext cx="4956514" cy="9144"/>
          </a:xfrm>
          <a:custGeom>
            <a:avLst/>
            <a:gdLst/>
            <a:ahLst/>
            <a:cxnLst/>
            <a:rect l="0" t="0" r="r" b="b"/>
            <a:pathLst>
              <a:path w="100000" h="100000" fill="none">
                <a:moveTo>
                  <a:pt x="0" y="0"/>
                </a:moveTo>
                <a:lnTo>
                  <a:pt x="100000" y="0"/>
                </a:lnTo>
              </a:path>
            </a:pathLst>
          </a:custGeom>
          <a:noFill/>
          <a:ln w="3810" cap="rnd">
            <a:solidFill>
              <a:srgbClr val="3E5674"/>
            </a:solidFill>
            <a:prstDash val="dash"/>
          </a:ln>
        </p:spPr>
        <p:txBody>
          <a:bodyPr rtlCol="0" anchor="ctr"/>
          <a:lstStyle/>
          <a:p>
            <a:pPr algn="ctr"/>
          </a:p>
        </p:txBody>
      </p:sp>
      <p:sp>
        <p:nvSpPr>
          <p:cNvPr id="58" name="TextBox 57"/>
          <p:cNvSpPr txBox="1"/>
          <p:nvPr/>
        </p:nvSpPr>
        <p:spPr>
          <a:xfrm>
            <a:off x="6457940" y="3168904"/>
            <a:ext cx="822960" cy="347472"/>
          </a:xfrm>
          <a:prstGeom prst="rect">
            <a:avLst/>
          </a:prstGeom>
          <a:noFill/>
          <a:ln/>
        </p:spPr>
        <p:txBody>
          <a:bodyPr wrap="square" anchor="ctr" lIns="18288" rIns="18288" tIns="18288" bIns="18288">
            <a:spAutoFit/>
          </a:bodyPr>
          <a:lstStyle/>
          <a:p>
            <a:pPr algn="l"/>
            <a:r>
              <a:rPr sz="1600" b="0" i="0">
                <a:solidFill>
                  <a:srgbClr val="1E3A5F"/>
                </a:solidFill>
                <a:latin typeface="Times New Roman"/>
                <a:ea typeface="Hiragino Sans GB"/>
              </a:rPr>
              <a:t>1</a:t>
            </a:r>
          </a:p>
        </p:txBody>
      </p:sp>
      <p:sp>
        <p:nvSpPr>
          <p:cNvPr id="59" name="TextBox 58"/>
          <p:cNvSpPr txBox="1"/>
          <p:nvPr/>
        </p:nvSpPr>
        <p:spPr>
          <a:xfrm>
            <a:off x="7372340" y="3205480"/>
            <a:ext cx="192961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Circuit open</a:t>
            </a:r>
          </a:p>
        </p:txBody>
      </p:sp>
      <p:sp>
        <p:nvSpPr>
          <p:cNvPr id="60" name="TextBox 59"/>
          <p:cNvSpPr txBox="1"/>
          <p:nvPr/>
        </p:nvSpPr>
        <p:spPr>
          <a:xfrm>
            <a:off x="9393397" y="3205480"/>
            <a:ext cx="192961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X is true</a:t>
            </a:r>
          </a:p>
        </p:txBody>
      </p:sp>
      <p:sp>
        <p:nvSpPr>
          <p:cNvPr id="61" name="deckkit-motif-quiet"/>
          <p:cNvSpPr/>
          <p:nvPr/>
        </p:nvSpPr>
        <p:spPr>
          <a:xfrm>
            <a:off x="6412220" y="3552952"/>
            <a:ext cx="4956514" cy="9144"/>
          </a:xfrm>
          <a:custGeom>
            <a:avLst/>
            <a:gdLst/>
            <a:ahLst/>
            <a:cxnLst/>
            <a:rect l="0" t="0" r="r" b="b"/>
            <a:pathLst>
              <a:path w="100000" h="100000" fill="none">
                <a:moveTo>
                  <a:pt x="0" y="0"/>
                </a:moveTo>
                <a:lnTo>
                  <a:pt x="100000" y="0"/>
                </a:lnTo>
              </a:path>
            </a:pathLst>
          </a:custGeom>
          <a:noFill/>
          <a:ln w="3810" cap="rnd">
            <a:solidFill>
              <a:srgbClr val="3E5674"/>
            </a:solidFill>
            <a:prstDash val="dash"/>
          </a:ln>
        </p:spPr>
        <p:txBody>
          <a:bodyPr rtlCol="0" anchor="ctr"/>
          <a:lstStyle/>
          <a:p>
            <a:pPr algn="ctr"/>
          </a:p>
        </p:txBody>
      </p:sp>
      <p:sp>
        <p:nvSpPr>
          <p:cNvPr id="62" name="TextBox 61"/>
          <p:cNvSpPr txBox="1"/>
          <p:nvPr/>
        </p:nvSpPr>
        <p:spPr>
          <a:xfrm>
            <a:off x="6457940" y="3571240"/>
            <a:ext cx="822960" cy="347472"/>
          </a:xfrm>
          <a:prstGeom prst="rect">
            <a:avLst/>
          </a:prstGeom>
          <a:noFill/>
          <a:ln/>
        </p:spPr>
        <p:txBody>
          <a:bodyPr wrap="square" anchor="ctr" lIns="18288" rIns="18288" tIns="18288" bIns="18288">
            <a:spAutoFit/>
          </a:bodyPr>
          <a:lstStyle/>
          <a:p>
            <a:pPr algn="l"/>
            <a:r>
              <a:rPr sz="1600" b="0" i="1">
                <a:solidFill>
                  <a:srgbClr val="1E3A5F"/>
                </a:solidFill>
                <a:latin typeface="Times New Roman"/>
                <a:ea typeface="Hiragino Sans GB"/>
              </a:rPr>
              <a:t>X</a:t>
            </a:r>
            <a:r>
              <a:rPr sz="1600" b="0" i="0">
                <a:solidFill>
                  <a:srgbClr val="1E3A5F"/>
                </a:solidFill>
                <a:latin typeface="Times New Roman"/>
                <a:ea typeface="Hiragino Sans GB"/>
              </a:rPr>
              <a:t> </a:t>
            </a:r>
            <a:r>
              <a:rPr sz="1600" b="0" i="0">
                <a:solidFill>
                  <a:srgbClr val="1E3A5F"/>
                </a:solidFill>
                <a:latin typeface="Times New Roman"/>
                <a:ea typeface="Hiragino Sans GB"/>
              </a:rPr>
              <a:t>+</a:t>
            </a:r>
            <a:r>
              <a:rPr sz="1600" b="0" i="0">
                <a:solidFill>
                  <a:srgbClr val="1E3A5F"/>
                </a:solidFill>
                <a:latin typeface="Times New Roman"/>
                <a:ea typeface="Hiragino Sans GB"/>
              </a:rPr>
              <a:t> </a:t>
            </a:r>
            <a:r>
              <a:rPr sz="1600" b="0" i="1">
                <a:solidFill>
                  <a:srgbClr val="1E3A5F"/>
                </a:solidFill>
                <a:latin typeface="Times New Roman"/>
                <a:ea typeface="Hiragino Sans GB"/>
              </a:rPr>
              <a:t>Y</a:t>
            </a:r>
          </a:p>
        </p:txBody>
      </p:sp>
      <p:sp>
        <p:nvSpPr>
          <p:cNvPr id="63" name="TextBox 62"/>
          <p:cNvSpPr txBox="1"/>
          <p:nvPr/>
        </p:nvSpPr>
        <p:spPr>
          <a:xfrm>
            <a:off x="7372340" y="3607816"/>
            <a:ext cx="192961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X, Y in series</a:t>
            </a:r>
          </a:p>
        </p:txBody>
      </p:sp>
      <p:sp>
        <p:nvSpPr>
          <p:cNvPr id="64" name="TextBox 63"/>
          <p:cNvSpPr txBox="1"/>
          <p:nvPr/>
        </p:nvSpPr>
        <p:spPr>
          <a:xfrm>
            <a:off x="9393397" y="3607816"/>
            <a:ext cx="192961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X or Y</a:t>
            </a:r>
          </a:p>
        </p:txBody>
      </p:sp>
      <p:sp>
        <p:nvSpPr>
          <p:cNvPr id="65" name="deckkit-motif-quiet"/>
          <p:cNvSpPr/>
          <p:nvPr/>
        </p:nvSpPr>
        <p:spPr>
          <a:xfrm>
            <a:off x="6412220" y="3955288"/>
            <a:ext cx="4956514" cy="9144"/>
          </a:xfrm>
          <a:custGeom>
            <a:avLst/>
            <a:gdLst/>
            <a:ahLst/>
            <a:cxnLst/>
            <a:rect l="0" t="0" r="r" b="b"/>
            <a:pathLst>
              <a:path w="100000" h="100000" fill="none">
                <a:moveTo>
                  <a:pt x="0" y="0"/>
                </a:moveTo>
                <a:lnTo>
                  <a:pt x="100000" y="0"/>
                </a:lnTo>
              </a:path>
            </a:pathLst>
          </a:custGeom>
          <a:noFill/>
          <a:ln w="3810" cap="rnd">
            <a:solidFill>
              <a:srgbClr val="3E5674"/>
            </a:solidFill>
            <a:prstDash val="dash"/>
          </a:ln>
        </p:spPr>
        <p:txBody>
          <a:bodyPr rtlCol="0" anchor="ctr"/>
          <a:lstStyle/>
          <a:p>
            <a:pPr algn="ctr"/>
          </a:p>
        </p:txBody>
      </p:sp>
      <p:sp>
        <p:nvSpPr>
          <p:cNvPr id="66" name="TextBox 65"/>
          <p:cNvSpPr txBox="1"/>
          <p:nvPr/>
        </p:nvSpPr>
        <p:spPr>
          <a:xfrm>
            <a:off x="6457940" y="3973576"/>
            <a:ext cx="822960" cy="347472"/>
          </a:xfrm>
          <a:prstGeom prst="rect">
            <a:avLst/>
          </a:prstGeom>
          <a:noFill/>
          <a:ln/>
        </p:spPr>
        <p:txBody>
          <a:bodyPr wrap="square" anchor="ctr" lIns="18288" rIns="18288" tIns="18288" bIns="18288">
            <a:spAutoFit/>
          </a:bodyPr>
          <a:lstStyle/>
          <a:p>
            <a:pPr algn="l"/>
            <a:r>
              <a:rPr sz="1600" b="0" i="1">
                <a:solidFill>
                  <a:srgbClr val="1E3A5F"/>
                </a:solidFill>
                <a:latin typeface="Times New Roman"/>
                <a:ea typeface="Hiragino Sans GB"/>
              </a:rPr>
              <a:t>X</a:t>
            </a:r>
            <a:r>
              <a:rPr sz="1600" b="0" i="1">
                <a:solidFill>
                  <a:srgbClr val="1E3A5F"/>
                </a:solidFill>
                <a:latin typeface="Times New Roman"/>
                <a:ea typeface="Hiragino Sans GB"/>
              </a:rPr>
              <a:t>Y</a:t>
            </a:r>
          </a:p>
        </p:txBody>
      </p:sp>
      <p:sp>
        <p:nvSpPr>
          <p:cNvPr id="67" name="TextBox 66"/>
          <p:cNvSpPr txBox="1"/>
          <p:nvPr/>
        </p:nvSpPr>
        <p:spPr>
          <a:xfrm>
            <a:off x="7372340" y="4010152"/>
            <a:ext cx="192961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X, Y in parallel</a:t>
            </a:r>
          </a:p>
        </p:txBody>
      </p:sp>
      <p:sp>
        <p:nvSpPr>
          <p:cNvPr id="68" name="TextBox 67"/>
          <p:cNvSpPr txBox="1"/>
          <p:nvPr/>
        </p:nvSpPr>
        <p:spPr>
          <a:xfrm>
            <a:off x="9393397" y="4010152"/>
            <a:ext cx="192961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X and Y</a:t>
            </a:r>
          </a:p>
        </p:txBody>
      </p:sp>
      <p:sp>
        <p:nvSpPr>
          <p:cNvPr id="69" name="deckkit-motif-quiet"/>
          <p:cNvSpPr/>
          <p:nvPr/>
        </p:nvSpPr>
        <p:spPr>
          <a:xfrm>
            <a:off x="6412220" y="4357624"/>
            <a:ext cx="4956514" cy="9144"/>
          </a:xfrm>
          <a:custGeom>
            <a:avLst/>
            <a:gdLst/>
            <a:ahLst/>
            <a:cxnLst/>
            <a:rect l="0" t="0" r="r" b="b"/>
            <a:pathLst>
              <a:path w="100000" h="100000" fill="none">
                <a:moveTo>
                  <a:pt x="0" y="0"/>
                </a:moveTo>
                <a:lnTo>
                  <a:pt x="100000" y="0"/>
                </a:lnTo>
              </a:path>
            </a:pathLst>
          </a:custGeom>
          <a:noFill/>
          <a:ln w="3810" cap="rnd">
            <a:solidFill>
              <a:srgbClr val="3E5674"/>
            </a:solidFill>
            <a:prstDash val="dash"/>
          </a:ln>
        </p:spPr>
        <p:txBody>
          <a:bodyPr rtlCol="0" anchor="ctr"/>
          <a:lstStyle/>
          <a:p>
            <a:pPr algn="ctr"/>
          </a:p>
        </p:txBody>
      </p:sp>
      <p:sp>
        <p:nvSpPr>
          <p:cNvPr id="70" name="TextBox 69"/>
          <p:cNvSpPr txBox="1"/>
          <p:nvPr/>
        </p:nvSpPr>
        <p:spPr>
          <a:xfrm>
            <a:off x="6457940" y="4375912"/>
            <a:ext cx="822960" cy="347472"/>
          </a:xfrm>
          <a:prstGeom prst="rect">
            <a:avLst/>
          </a:prstGeom>
          <a:noFill/>
          <a:ln/>
        </p:spPr>
        <p:txBody>
          <a:bodyPr wrap="square" anchor="ctr" lIns="18288" rIns="18288" tIns="18288" bIns="18288">
            <a:spAutoFit/>
          </a:bodyPr>
          <a:lstStyle/>
          <a:p>
            <a:pPr algn="l"/>
            <a:r>
              <a:rPr sz="1600" b="0" i="1">
                <a:solidFill>
                  <a:srgbClr val="1E3A5F"/>
                </a:solidFill>
                <a:latin typeface="Times New Roman"/>
                <a:ea typeface="Hiragino Sans GB"/>
              </a:rPr>
              <a:t>X</a:t>
            </a:r>
            <a:r>
              <a:rPr sz="1600" b="0" i="0">
                <a:solidFill>
                  <a:srgbClr val="1E3A5F"/>
                </a:solidFill>
                <a:latin typeface="Times New Roman"/>
                <a:ea typeface="Hiragino Sans GB"/>
              </a:rPr>
              <a:t>′</a:t>
            </a:r>
          </a:p>
        </p:txBody>
      </p:sp>
      <p:sp>
        <p:nvSpPr>
          <p:cNvPr id="71" name="TextBox 70"/>
          <p:cNvSpPr txBox="1"/>
          <p:nvPr/>
        </p:nvSpPr>
        <p:spPr>
          <a:xfrm>
            <a:off x="7372340" y="4412488"/>
            <a:ext cx="192961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Opposite of X</a:t>
            </a:r>
          </a:p>
        </p:txBody>
      </p:sp>
      <p:sp>
        <p:nvSpPr>
          <p:cNvPr id="72" name="TextBox 71"/>
          <p:cNvSpPr txBox="1"/>
          <p:nvPr/>
        </p:nvSpPr>
        <p:spPr>
          <a:xfrm>
            <a:off x="9393397" y="4412488"/>
            <a:ext cx="1929617"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Not X</a:t>
            </a:r>
          </a:p>
        </p:txBody>
      </p:sp>
      <p:sp>
        <p:nvSpPr>
          <p:cNvPr id="73" name="deckkit-motif-quiet"/>
          <p:cNvSpPr/>
          <p:nvPr/>
        </p:nvSpPr>
        <p:spPr>
          <a:xfrm>
            <a:off x="6412220" y="4759960"/>
            <a:ext cx="4956514" cy="9144"/>
          </a:xfrm>
          <a:custGeom>
            <a:avLst/>
            <a:gdLst/>
            <a:ahLst/>
            <a:cxnLst/>
            <a:rect l="0" t="0" r="r" b="b"/>
            <a:pathLst>
              <a:path w="100000" h="100000" fill="none">
                <a:moveTo>
                  <a:pt x="0" y="0"/>
                </a:moveTo>
                <a:lnTo>
                  <a:pt x="100000" y="0"/>
                </a:lnTo>
              </a:path>
            </a:pathLst>
          </a:custGeom>
          <a:noFill/>
          <a:ln w="10160" cap="rnd">
            <a:solidFill>
              <a:srgbClr val="1E3A5F"/>
            </a:solidFill>
          </a:ln>
        </p:spPr>
        <p:txBody>
          <a:bodyPr rtlCol="0" anchor="ctr"/>
          <a:lstStyle/>
          <a:p>
            <a:pPr algn="ctr"/>
          </a:p>
        </p:txBody>
      </p:sp>
      <p:sp>
        <p:nvSpPr>
          <p:cNvPr id="74" name="TextBox 73"/>
          <p:cNvSpPr txBox="1"/>
          <p:nvPr/>
        </p:nvSpPr>
        <p:spPr>
          <a:xfrm>
            <a:off x="822960" y="5827776"/>
            <a:ext cx="7086600" cy="33528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Sources: AIEE paper, Section II, Postulates </a:t>
            </a:r>
            <a:r>
              <a:rPr sz="1050" b="0" i="0">
                <a:solidFill>
                  <a:srgbClr val="3E5674"/>
                </a:solidFill>
                <a:latin typeface="Times New Roman"/>
                <a:ea typeface="Hiragino Sans GB"/>
              </a:rPr>
              <a:t>1–4</a:t>
            </a:r>
            <a:r>
              <a:rPr sz="1050" b="0" i="0">
                <a:solidFill>
                  <a:srgbClr val="3E5674"/>
                </a:solidFill>
                <a:latin typeface="Georgia"/>
                <a:ea typeface="Hiragino Sans GB"/>
              </a:rPr>
              <a:t> and the note on duality; Section II, Analogue with the Calculus of Propositions, Table I (excerpt, wording condensed).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1" name="deckkit-a11ytitle"/>
          <p:cNvSpPr>
            <a:spLocks noGrp="1"/>
          </p:cNvSpPr>
          <p:nvPr>
            <p:ph type="title"/>
          </p:nvPr>
        </p:nvSpPr>
        <p:spPr>
          <a:xfrm>
            <a:off x="0" y="-914400"/>
            <a:ext cx="12191695" cy="457200"/>
          </a:xfrm>
          <a:ln/>
        </p:spPr>
        <p:txBody>
          <a:bodyPr/>
          <a:lstStyle/>
          <a:p>
            <a:pPr/>
            <a:r>
              <a:rPr sz="1000" b="0" i="0">
                <a:solidFill>
                  <a:srgbClr val="1E3A5F"/>
                </a:solidFill>
                <a:latin typeface="Arial"/>
                <a:ea typeface="Hiragino Sans GB"/>
              </a:rPr>
              <a:t>Four steps of algebra simplify a tangled circuit</a:t>
            </a:r>
          </a:p>
        </p:txBody>
      </p:sp>
      <p:sp>
        <p:nvSpPr>
          <p:cNvPr id="2" name="deckkit-vl.drafting"/>
          <p:cNvSpPr/>
          <p:nvPr/>
        </p:nvSpPr>
        <p:spPr>
          <a:xfrm>
            <a:off x="292608" y="292608"/>
            <a:ext cx="11606479" cy="6272784"/>
          </a:xfrm>
          <a:prstGeom prst="rect">
            <a:avLst/>
          </a:prstGeom>
          <a:noFill/>
          <a:ln w="12700">
            <a:solidFill>
              <a:srgbClr val="1E3A5F"/>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1E3A5F"/>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1E3A5F"/>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1E3A5F"/>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SHEET</a:t>
            </a:r>
          </a:p>
          <a:p>
            <a:pPr algn="l">
              <a:lnSpc>
                <a:spcPct val="100000"/>
              </a:lnSpc>
              <a:spcBef>
                <a:spcPts val="0"/>
              </a:spcBef>
              <a:spcAft>
                <a:spcPts val="0"/>
              </a:spcAft>
            </a:pPr>
            <a:r>
              <a:rPr sz="1600" b="1" i="0">
                <a:solidFill>
                  <a:srgbClr val="1E3A5F"/>
                </a:solidFill>
                <a:latin typeface="Courier New"/>
                <a:ea typeface="Hiragino Sans GB"/>
              </a:rPr>
              <a:t>08</a:t>
            </a:r>
          </a:p>
        </p:txBody>
      </p:sp>
      <p:sp>
        <p:nvSpPr>
          <p:cNvPr id="17"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PROJECT</a:t>
            </a:r>
          </a:p>
          <a:p>
            <a:pPr algn="l">
              <a:lnSpc>
                <a:spcPct val="100000"/>
              </a:lnSpc>
              <a:spcBef>
                <a:spcPts val="0"/>
              </a:spcBef>
              <a:spcAft>
                <a:spcPts val="0"/>
              </a:spcAft>
            </a:pPr>
            <a:r>
              <a:rPr sz="1000" b="1" i="0">
                <a:solidFill>
                  <a:srgbClr val="1E3A5F"/>
                </a:solidFill>
                <a:latin typeface="Courier New"/>
                <a:ea typeface="Courier New"/>
              </a:rPr>
              <a:t>Shannon 1937 · Mock Defense</a:t>
            </a:r>
          </a:p>
        </p:txBody>
      </p:sp>
      <p:sp>
        <p:nvSpPr>
          <p:cNvPr id="18" name="TextBox 17"/>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3E5674"/>
                </a:solidFill>
                <a:latin typeface="Courier New"/>
                <a:ea typeface="Hiragino Sans GB"/>
              </a:rPr>
              <a:t>DRAWN SAMPLE  DATE 1937-08-10  NTS</a:t>
            </a:r>
          </a:p>
        </p:txBody>
      </p:sp>
      <p:sp>
        <p:nvSpPr>
          <p:cNvPr id="19" name="TextBox 18"/>
          <p:cNvSpPr txBox="1"/>
          <p:nvPr/>
        </p:nvSpPr>
        <p:spPr>
          <a:xfrm>
            <a:off x="822960" y="713232"/>
            <a:ext cx="1054577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Key derivation · Figure 5</a:t>
            </a:r>
          </a:p>
        </p:txBody>
      </p:sp>
      <p:sp>
        <p:nvSpPr>
          <p:cNvPr id="20" name="TextBox 19"/>
          <p:cNvSpPr txBox="1"/>
          <p:nvPr/>
        </p:nvSpPr>
        <p:spPr>
          <a:xfrm>
            <a:off x="822960" y="1024128"/>
            <a:ext cx="10545775" cy="4531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800" b="0" i="0">
                <a:solidFill>
                  <a:srgbClr val="1E3A5F"/>
                </a:solidFill>
                <a:latin typeface="Georgia"/>
                <a:ea typeface="Hiragino Sans GB"/>
              </a:rPr>
              <a:t>Four steps of algebra simplify a tangled circuit</a:t>
            </a:r>
          </a:p>
        </p:txBody>
      </p:sp>
      <p:sp>
        <p:nvSpPr>
          <p:cNvPr id="22" name="TextBox 21"/>
          <p:cNvSpPr txBox="1"/>
          <p:nvPr/>
        </p:nvSpPr>
        <p:spPr>
          <a:xfrm>
            <a:off x="914400" y="1797304"/>
            <a:ext cx="6327465" cy="512064"/>
          </a:xfrm>
          <a:prstGeom prst="rect">
            <a:avLst/>
          </a:prstGeom>
          <a:noFill/>
          <a:ln/>
        </p:spPr>
        <p:txBody>
          <a:bodyPr wrap="square" anchor="ctr" lIns="18288" rIns="18288" tIns="18288" bIns="18288">
            <a:spAutoFit/>
          </a:bodyPr>
          <a:lstStyle/>
          <a:p>
            <a:pPr algn="l"/>
            <a:r>
              <a:rPr sz="2200" b="0" i="1">
                <a:solidFill>
                  <a:srgbClr val="1E3A5F"/>
                </a:solidFill>
                <a:latin typeface="Times New Roman"/>
                <a:ea typeface="Hiragino Sans GB"/>
              </a:rPr>
              <a:t>X</a:t>
            </a:r>
            <a:r>
              <a:rPr sz="1364" b="0" i="1" baseline="-22000">
                <a:solidFill>
                  <a:srgbClr val="1E3A5F"/>
                </a:solidFill>
                <a:latin typeface="Times New Roman"/>
                <a:ea typeface="Hiragino Sans GB"/>
              </a:rPr>
              <a:t>a</a:t>
            </a:r>
            <a:r>
              <a:rPr sz="1364" b="0" i="1" baseline="-22000">
                <a:solidFill>
                  <a:srgbClr val="1E3A5F"/>
                </a:solidFill>
                <a:latin typeface="Times New Roman"/>
                <a:ea typeface="Hiragino Sans GB"/>
              </a:rPr>
              <a:t>b</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W</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W</a:t>
            </a:r>
            <a:r>
              <a:rPr sz="2200" b="0" i="0">
                <a:solidFill>
                  <a:srgbClr val="1E3A5F"/>
                </a:solidFill>
                <a:latin typeface="Times New Roman"/>
                <a:ea typeface="Hiragino Sans GB"/>
              </a:rPr>
              <a:t>′</a:t>
            </a:r>
            <a:r>
              <a:rPr sz="2200" b="0" i="0">
                <a:solidFill>
                  <a:srgbClr val="1E3A5F"/>
                </a:solidFill>
                <a:latin typeface="Times New Roman"/>
                <a:ea typeface="Hiragino Sans GB"/>
              </a:rPr>
              <a:t>(</a:t>
            </a:r>
            <a:r>
              <a:rPr sz="2200" b="0" i="1">
                <a:solidFill>
                  <a:srgbClr val="1E3A5F"/>
                </a:solidFill>
                <a:latin typeface="Times New Roman"/>
                <a:ea typeface="Hiragino Sans GB"/>
              </a:rPr>
              <a:t>X</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Y</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1">
                <a:solidFill>
                  <a:srgbClr val="1E3A5F"/>
                </a:solidFill>
                <a:latin typeface="Times New Roman"/>
                <a:ea typeface="Hiragino Sans GB"/>
              </a:rPr>
              <a:t>X</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Z</a:t>
            </a:r>
            <a:r>
              <a:rPr sz="2200" b="0" i="0">
                <a:solidFill>
                  <a:srgbClr val="1E3A5F"/>
                </a:solidFill>
                <a:latin typeface="Times New Roman"/>
                <a:ea typeface="Hiragino Sans GB"/>
              </a:rPr>
              <a:t>)</a:t>
            </a:r>
            <a:r>
              <a:rPr sz="2200" b="0" i="0">
                <a:solidFill>
                  <a:srgbClr val="1E3A5F"/>
                </a:solidFill>
                <a:latin typeface="Times New Roman"/>
                <a:ea typeface="Hiragino Sans GB"/>
              </a:rPr>
              <a:t>(</a:t>
            </a:r>
            <a:r>
              <a:rPr sz="2200" b="0" i="1">
                <a:solidFill>
                  <a:srgbClr val="1E3A5F"/>
                </a:solidFill>
                <a:latin typeface="Times New Roman"/>
                <a:ea typeface="Hiragino Sans GB"/>
              </a:rPr>
              <a:t>S</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W</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Z</a:t>
            </a:r>
            <a:r>
              <a:rPr sz="2200" b="0" i="0">
                <a:solidFill>
                  <a:srgbClr val="1E3A5F"/>
                </a:solidFill>
                <a:latin typeface="Times New Roman"/>
                <a:ea typeface="Hiragino Sans GB"/>
              </a:rPr>
              <a:t>)</a:t>
            </a:r>
            <a:r>
              <a:rPr sz="2200" b="0" i="0">
                <a:solidFill>
                  <a:srgbClr val="1E3A5F"/>
                </a:solidFill>
                <a:latin typeface="Times New Roman"/>
                <a:ea typeface="Hiragino Sans GB"/>
              </a:rPr>
              <a:t>(</a:t>
            </a:r>
            <a:r>
              <a:rPr sz="2200" b="0" i="1">
                <a:solidFill>
                  <a:srgbClr val="1E3A5F"/>
                </a:solidFill>
                <a:latin typeface="Times New Roman"/>
                <a:ea typeface="Hiragino Sans GB"/>
              </a:rPr>
              <a:t>Z</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Y</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S</a:t>
            </a:r>
            <a:r>
              <a:rPr sz="2200" b="0" i="0">
                <a:solidFill>
                  <a:srgbClr val="1E3A5F"/>
                </a:solidFill>
                <a:latin typeface="Times New Roman"/>
                <a:ea typeface="Hiragino Sans GB"/>
              </a:rPr>
              <a:t>′</a:t>
            </a:r>
            <a:r>
              <a:rPr sz="2200" b="0" i="1">
                <a:solidFill>
                  <a:srgbClr val="1E3A5F"/>
                </a:solidFill>
                <a:latin typeface="Times New Roman"/>
                <a:ea typeface="Hiragino Sans GB"/>
              </a:rPr>
              <a:t>V</a:t>
            </a:r>
            <a:r>
              <a:rPr sz="2200" b="0" i="0">
                <a:solidFill>
                  <a:srgbClr val="1E3A5F"/>
                </a:solidFill>
                <a:latin typeface="Times New Roman"/>
                <a:ea typeface="Hiragino Sans GB"/>
              </a:rPr>
              <a:t>)</a:t>
            </a:r>
          </a:p>
        </p:txBody>
      </p:sp>
      <p:sp>
        <p:nvSpPr>
          <p:cNvPr id="23" name="TextBox 22"/>
          <p:cNvSpPr txBox="1"/>
          <p:nvPr/>
        </p:nvSpPr>
        <p:spPr>
          <a:xfrm>
            <a:off x="7572256" y="1852168"/>
            <a:ext cx="3796478" cy="457200"/>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0" i="0">
                <a:solidFill>
                  <a:srgbClr val="3E5674"/>
                </a:solidFill>
                <a:latin typeface="Georgia"/>
                <a:ea typeface="Hiragino Sans GB"/>
              </a:rPr>
              <a:t>Start: hindrance function of Figure </a:t>
            </a:r>
            <a:r>
              <a:rPr sz="1200" b="0" i="0">
                <a:solidFill>
                  <a:srgbClr val="3E5674"/>
                </a:solidFill>
                <a:latin typeface="Times New Roman"/>
                <a:ea typeface="Hiragino Sans GB"/>
              </a:rPr>
              <a:t>5</a:t>
            </a:r>
          </a:p>
        </p:txBody>
      </p:sp>
      <p:sp>
        <p:nvSpPr>
          <p:cNvPr id="24" name="deckkit-motif-quiet"/>
          <p:cNvSpPr/>
          <p:nvPr/>
        </p:nvSpPr>
        <p:spPr>
          <a:xfrm>
            <a:off x="7407664" y="2080768"/>
            <a:ext cx="109727" cy="9144"/>
          </a:xfrm>
          <a:custGeom>
            <a:avLst/>
            <a:gdLst/>
            <a:ahLst/>
            <a:cxnLst/>
            <a:rect l="0" t="0" r="r" b="b"/>
            <a:pathLst>
              <a:path w="100000" h="100000" fill="none">
                <a:moveTo>
                  <a:pt x="0" y="0"/>
                </a:moveTo>
                <a:lnTo>
                  <a:pt x="100000" y="0"/>
                </a:lnTo>
              </a:path>
            </a:pathLst>
          </a:custGeom>
          <a:noFill/>
          <a:ln w="7620" cap="rnd">
            <a:solidFill>
              <a:srgbClr val="1E3A5F"/>
            </a:solidFill>
          </a:ln>
        </p:spPr>
        <p:txBody>
          <a:bodyPr rtlCol="0" anchor="ctr"/>
          <a:lstStyle/>
          <a:p>
            <a:pPr algn="ctr"/>
          </a:p>
        </p:txBody>
      </p:sp>
      <p:sp>
        <p:nvSpPr>
          <p:cNvPr id="25" name="deckkit-motif-quiet"/>
          <p:cNvSpPr/>
          <p:nvPr/>
        </p:nvSpPr>
        <p:spPr>
          <a:xfrm>
            <a:off x="822960" y="2355088"/>
            <a:ext cx="10545775" cy="9144"/>
          </a:xfrm>
          <a:custGeom>
            <a:avLst/>
            <a:gdLst/>
            <a:ahLst/>
            <a:cxnLst/>
            <a:rect l="0" t="0" r="r" b="b"/>
            <a:pathLst>
              <a:path w="100000" h="100000" fill="none">
                <a:moveTo>
                  <a:pt x="0" y="0"/>
                </a:moveTo>
                <a:lnTo>
                  <a:pt x="100000" y="0"/>
                </a:lnTo>
              </a:path>
            </a:pathLst>
          </a:custGeom>
          <a:noFill/>
          <a:ln w="3810" cap="rnd">
            <a:solidFill>
              <a:srgbClr val="3E5674"/>
            </a:solidFill>
            <a:prstDash val="dash"/>
          </a:ln>
        </p:spPr>
        <p:txBody>
          <a:bodyPr rtlCol="0" anchor="ctr"/>
          <a:lstStyle/>
          <a:p>
            <a:pPr algn="ctr"/>
          </a:p>
        </p:txBody>
      </p:sp>
      <p:sp>
        <p:nvSpPr>
          <p:cNvPr id="26" name="TextBox 25"/>
          <p:cNvSpPr txBox="1"/>
          <p:nvPr/>
        </p:nvSpPr>
        <p:spPr>
          <a:xfrm>
            <a:off x="914400" y="2364232"/>
            <a:ext cx="6327465" cy="512064"/>
          </a:xfrm>
          <a:prstGeom prst="rect">
            <a:avLst/>
          </a:prstGeom>
          <a:noFill/>
          <a:ln/>
        </p:spPr>
        <p:txBody>
          <a:bodyPr wrap="square" anchor="ctr" lIns="18288" rIns="18288" tIns="18288" bIns="18288">
            <a:spAutoFit/>
          </a:bodyPr>
          <a:lstStyle/>
          <a:p>
            <a:pPr algn="l"/>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W</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X</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Y</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1">
                <a:solidFill>
                  <a:srgbClr val="1E3A5F"/>
                </a:solidFill>
                <a:latin typeface="Times New Roman"/>
                <a:ea typeface="Hiragino Sans GB"/>
              </a:rPr>
              <a:t>X</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Z</a:t>
            </a:r>
            <a:r>
              <a:rPr sz="2200" b="0" i="0">
                <a:solidFill>
                  <a:srgbClr val="1E3A5F"/>
                </a:solidFill>
                <a:latin typeface="Times New Roman"/>
                <a:ea typeface="Hiragino Sans GB"/>
              </a:rPr>
              <a:t>)</a:t>
            </a:r>
            <a:r>
              <a:rPr sz="2200" b="0" i="0">
                <a:solidFill>
                  <a:srgbClr val="1E3A5F"/>
                </a:solidFill>
                <a:latin typeface="Times New Roman"/>
                <a:ea typeface="Hiragino Sans GB"/>
              </a:rPr>
              <a:t>(</a:t>
            </a:r>
            <a:r>
              <a:rPr sz="2200" b="0" i="1">
                <a:solidFill>
                  <a:srgbClr val="1E3A5F"/>
                </a:solidFill>
                <a:latin typeface="Times New Roman"/>
                <a:ea typeface="Hiragino Sans GB"/>
              </a:rPr>
              <a:t>S</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0">
                <a:solidFill>
                  <a:srgbClr val="1E3A5F"/>
                </a:solidFill>
                <a:latin typeface="Times New Roman"/>
                <a:ea typeface="Hiragino Sans GB"/>
              </a:rPr>
              <a:t>1</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Z</a:t>
            </a:r>
            <a:r>
              <a:rPr sz="2200" b="0" i="0">
                <a:solidFill>
                  <a:srgbClr val="1E3A5F"/>
                </a:solidFill>
                <a:latin typeface="Times New Roman"/>
                <a:ea typeface="Hiragino Sans GB"/>
              </a:rPr>
              <a:t>)</a:t>
            </a:r>
            <a:r>
              <a:rPr sz="2200" b="0" i="0">
                <a:solidFill>
                  <a:srgbClr val="1E3A5F"/>
                </a:solidFill>
                <a:latin typeface="Times New Roman"/>
                <a:ea typeface="Hiragino Sans GB"/>
              </a:rPr>
              <a:t>(</a:t>
            </a:r>
            <a:r>
              <a:rPr sz="2200" b="0" i="1">
                <a:solidFill>
                  <a:srgbClr val="1E3A5F"/>
                </a:solidFill>
                <a:latin typeface="Times New Roman"/>
                <a:ea typeface="Hiragino Sans GB"/>
              </a:rPr>
              <a:t>Z</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Y</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S</a:t>
            </a:r>
            <a:r>
              <a:rPr sz="2200" b="0" i="0">
                <a:solidFill>
                  <a:srgbClr val="1E3A5F"/>
                </a:solidFill>
                <a:latin typeface="Times New Roman"/>
                <a:ea typeface="Hiragino Sans GB"/>
              </a:rPr>
              <a:t>′</a:t>
            </a:r>
            <a:r>
              <a:rPr sz="2200" b="0" i="1">
                <a:solidFill>
                  <a:srgbClr val="1E3A5F"/>
                </a:solidFill>
                <a:latin typeface="Times New Roman"/>
                <a:ea typeface="Hiragino Sans GB"/>
              </a:rPr>
              <a:t>V</a:t>
            </a:r>
            <a:r>
              <a:rPr sz="2200" b="0" i="0">
                <a:solidFill>
                  <a:srgbClr val="1E3A5F"/>
                </a:solidFill>
                <a:latin typeface="Times New Roman"/>
                <a:ea typeface="Hiragino Sans GB"/>
              </a:rPr>
              <a:t>)</a:t>
            </a:r>
          </a:p>
        </p:txBody>
      </p:sp>
      <p:sp>
        <p:nvSpPr>
          <p:cNvPr id="27" name="TextBox 26"/>
          <p:cNvSpPr txBox="1"/>
          <p:nvPr/>
        </p:nvSpPr>
        <p:spPr>
          <a:xfrm>
            <a:off x="7572256" y="2419096"/>
            <a:ext cx="3796478" cy="457200"/>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0" i="0">
                <a:solidFill>
                  <a:srgbClr val="3E5674"/>
                </a:solidFill>
                <a:latin typeface="Times New Roman"/>
                <a:ea typeface="Hiragino Sans GB"/>
              </a:rPr>
              <a:t>17</a:t>
            </a:r>
            <a:r>
              <a:rPr sz="1200" b="0" i="0">
                <a:solidFill>
                  <a:srgbClr val="3E5674"/>
                </a:solidFill>
                <a:latin typeface="Georgia"/>
                <a:ea typeface="Hiragino Sans GB"/>
              </a:rPr>
              <a:t>b with W as X: W′ → </a:t>
            </a:r>
            <a:r>
              <a:rPr sz="1200" b="0" i="0">
                <a:solidFill>
                  <a:srgbClr val="3E5674"/>
                </a:solidFill>
                <a:latin typeface="Times New Roman"/>
                <a:ea typeface="Hiragino Sans GB"/>
              </a:rPr>
              <a:t>1</a:t>
            </a:r>
            <a:r>
              <a:rPr sz="1200" b="0" i="0">
                <a:solidFill>
                  <a:srgbClr val="3E5674"/>
                </a:solidFill>
                <a:latin typeface="Georgia"/>
                <a:ea typeface="Hiragino Sans GB"/>
              </a:rPr>
              <a:t>; </a:t>
            </a:r>
            <a:r>
              <a:rPr sz="1200" b="0" i="0">
                <a:solidFill>
                  <a:srgbClr val="3E5674"/>
                </a:solidFill>
                <a:latin typeface="Times New Roman"/>
                <a:ea typeface="Hiragino Sans GB"/>
              </a:rPr>
              <a:t>4</a:t>
            </a:r>
            <a:r>
              <a:rPr sz="1200" b="0" i="0">
                <a:solidFill>
                  <a:srgbClr val="3E5674"/>
                </a:solidFill>
                <a:latin typeface="Georgia"/>
                <a:ea typeface="Hiragino Sans GB"/>
              </a:rPr>
              <a:t>a drops the </a:t>
            </a:r>
            <a:r>
              <a:rPr sz="1200" b="0" i="0">
                <a:solidFill>
                  <a:srgbClr val="3E5674"/>
                </a:solidFill>
                <a:latin typeface="Times New Roman"/>
                <a:ea typeface="Hiragino Sans GB"/>
              </a:rPr>
              <a:t>1</a:t>
            </a:r>
            <a:r>
              <a:rPr sz="1200" b="0" i="0">
                <a:solidFill>
                  <a:srgbClr val="3E5674"/>
                </a:solidFill>
                <a:latin typeface="Georgia"/>
                <a:ea typeface="Hiragino Sans GB"/>
              </a:rPr>
              <a:t> ·</a:t>
            </a:r>
          </a:p>
        </p:txBody>
      </p:sp>
      <p:sp>
        <p:nvSpPr>
          <p:cNvPr id="28" name="deckkit-motif-quiet"/>
          <p:cNvSpPr/>
          <p:nvPr/>
        </p:nvSpPr>
        <p:spPr>
          <a:xfrm>
            <a:off x="7407664" y="2647696"/>
            <a:ext cx="109727" cy="9144"/>
          </a:xfrm>
          <a:custGeom>
            <a:avLst/>
            <a:gdLst/>
            <a:ahLst/>
            <a:cxnLst/>
            <a:rect l="0" t="0" r="r" b="b"/>
            <a:pathLst>
              <a:path w="100000" h="100000" fill="none">
                <a:moveTo>
                  <a:pt x="0" y="0"/>
                </a:moveTo>
                <a:lnTo>
                  <a:pt x="100000" y="0"/>
                </a:lnTo>
              </a:path>
            </a:pathLst>
          </a:custGeom>
          <a:noFill/>
          <a:ln w="7620" cap="rnd">
            <a:solidFill>
              <a:srgbClr val="1E3A5F"/>
            </a:solidFill>
          </a:ln>
        </p:spPr>
        <p:txBody>
          <a:bodyPr rtlCol="0" anchor="ctr"/>
          <a:lstStyle/>
          <a:p>
            <a:pPr algn="ctr"/>
          </a:p>
        </p:txBody>
      </p:sp>
      <p:sp>
        <p:nvSpPr>
          <p:cNvPr id="29" name="deckkit-motif-quiet"/>
          <p:cNvSpPr/>
          <p:nvPr/>
        </p:nvSpPr>
        <p:spPr>
          <a:xfrm>
            <a:off x="822960" y="2922016"/>
            <a:ext cx="10545775" cy="9144"/>
          </a:xfrm>
          <a:custGeom>
            <a:avLst/>
            <a:gdLst/>
            <a:ahLst/>
            <a:cxnLst/>
            <a:rect l="0" t="0" r="r" b="b"/>
            <a:pathLst>
              <a:path w="100000" h="100000" fill="none">
                <a:moveTo>
                  <a:pt x="0" y="0"/>
                </a:moveTo>
                <a:lnTo>
                  <a:pt x="100000" y="0"/>
                </a:lnTo>
              </a:path>
            </a:pathLst>
          </a:custGeom>
          <a:noFill/>
          <a:ln w="3810" cap="rnd">
            <a:solidFill>
              <a:srgbClr val="3E5674"/>
            </a:solidFill>
            <a:prstDash val="dash"/>
          </a:ln>
        </p:spPr>
        <p:txBody>
          <a:bodyPr rtlCol="0" anchor="ctr"/>
          <a:lstStyle/>
          <a:p>
            <a:pPr algn="ctr"/>
          </a:p>
        </p:txBody>
      </p:sp>
      <p:sp>
        <p:nvSpPr>
          <p:cNvPr id="30" name="TextBox 29"/>
          <p:cNvSpPr txBox="1"/>
          <p:nvPr/>
        </p:nvSpPr>
        <p:spPr>
          <a:xfrm>
            <a:off x="914400" y="2931160"/>
            <a:ext cx="6327465" cy="512064"/>
          </a:xfrm>
          <a:prstGeom prst="rect">
            <a:avLst/>
          </a:prstGeom>
          <a:noFill/>
          <a:ln/>
        </p:spPr>
        <p:txBody>
          <a:bodyPr wrap="square" anchor="ctr" lIns="18288" rIns="18288" tIns="18288" bIns="18288">
            <a:spAutoFit/>
          </a:bodyPr>
          <a:lstStyle/>
          <a:p>
            <a:pPr algn="l"/>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W</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X</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Y</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Z</a:t>
            </a:r>
            <a:r>
              <a:rPr sz="2200" b="0" i="0">
                <a:solidFill>
                  <a:srgbClr val="1E3A5F"/>
                </a:solidFill>
                <a:latin typeface="Times New Roman"/>
                <a:ea typeface="Hiragino Sans GB"/>
              </a:rPr>
              <a:t>(</a:t>
            </a:r>
            <a:r>
              <a:rPr sz="2200" b="0" i="1">
                <a:solidFill>
                  <a:srgbClr val="1E3A5F"/>
                </a:solidFill>
                <a:latin typeface="Times New Roman"/>
                <a:ea typeface="Hiragino Sans GB"/>
              </a:rPr>
              <a:t>Z</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S</a:t>
            </a:r>
            <a:r>
              <a:rPr sz="2200" b="0" i="0">
                <a:solidFill>
                  <a:srgbClr val="1E3A5F"/>
                </a:solidFill>
                <a:latin typeface="Times New Roman"/>
                <a:ea typeface="Hiragino Sans GB"/>
              </a:rPr>
              <a:t>′</a:t>
            </a:r>
            <a:r>
              <a:rPr sz="2200" b="0" i="1">
                <a:solidFill>
                  <a:srgbClr val="1E3A5F"/>
                </a:solidFill>
                <a:latin typeface="Times New Roman"/>
                <a:ea typeface="Hiragino Sans GB"/>
              </a:rPr>
              <a:t>V</a:t>
            </a:r>
            <a:r>
              <a:rPr sz="2200" b="0" i="0">
                <a:solidFill>
                  <a:srgbClr val="1E3A5F"/>
                </a:solidFill>
                <a:latin typeface="Times New Roman"/>
                <a:ea typeface="Hiragino Sans GB"/>
              </a:rPr>
              <a:t>)</a:t>
            </a:r>
          </a:p>
        </p:txBody>
      </p:sp>
      <p:sp>
        <p:nvSpPr>
          <p:cNvPr id="31" name="TextBox 30"/>
          <p:cNvSpPr txBox="1"/>
          <p:nvPr/>
        </p:nvSpPr>
        <p:spPr>
          <a:xfrm>
            <a:off x="7572256" y="2986024"/>
            <a:ext cx="3796478" cy="457200"/>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0" i="0">
                <a:solidFill>
                  <a:srgbClr val="3E5674"/>
                </a:solidFill>
                <a:latin typeface="Times New Roman"/>
                <a:ea typeface="Hiragino Sans GB"/>
              </a:rPr>
              <a:t>17</a:t>
            </a:r>
            <a:r>
              <a:rPr sz="1200" b="0" i="0">
                <a:solidFill>
                  <a:srgbClr val="3E5674"/>
                </a:solidFill>
                <a:latin typeface="Georgia"/>
                <a:ea typeface="Hiragino Sans GB"/>
              </a:rPr>
              <a:t>b again with X, Y as X; </a:t>
            </a:r>
            <a:r>
              <a:rPr sz="1200" b="0" i="0">
                <a:solidFill>
                  <a:srgbClr val="3E5674"/>
                </a:solidFill>
                <a:latin typeface="Times New Roman"/>
                <a:ea typeface="Hiragino Sans GB"/>
              </a:rPr>
              <a:t>5</a:t>
            </a:r>
            <a:r>
              <a:rPr sz="1200" b="0" i="0">
                <a:solidFill>
                  <a:srgbClr val="3E5674"/>
                </a:solidFill>
                <a:latin typeface="Georgia"/>
                <a:ea typeface="Hiragino Sans GB"/>
              </a:rPr>
              <a:t>a and </a:t>
            </a:r>
            <a:r>
              <a:rPr sz="1200" b="0" i="0">
                <a:solidFill>
                  <a:srgbClr val="3E5674"/>
                </a:solidFill>
                <a:latin typeface="Times New Roman"/>
                <a:ea typeface="Hiragino Sans GB"/>
              </a:rPr>
              <a:t>4</a:t>
            </a:r>
            <a:r>
              <a:rPr sz="1200" b="0" i="0">
                <a:solidFill>
                  <a:srgbClr val="3E5674"/>
                </a:solidFill>
                <a:latin typeface="Georgia"/>
                <a:ea typeface="Hiragino Sans GB"/>
              </a:rPr>
              <a:t>a clear the brackets</a:t>
            </a:r>
          </a:p>
        </p:txBody>
      </p:sp>
      <p:sp>
        <p:nvSpPr>
          <p:cNvPr id="32" name="deckkit-motif-quiet"/>
          <p:cNvSpPr/>
          <p:nvPr/>
        </p:nvSpPr>
        <p:spPr>
          <a:xfrm>
            <a:off x="7407664" y="3214624"/>
            <a:ext cx="109727" cy="9144"/>
          </a:xfrm>
          <a:custGeom>
            <a:avLst/>
            <a:gdLst/>
            <a:ahLst/>
            <a:cxnLst/>
            <a:rect l="0" t="0" r="r" b="b"/>
            <a:pathLst>
              <a:path w="100000" h="100000" fill="none">
                <a:moveTo>
                  <a:pt x="0" y="0"/>
                </a:moveTo>
                <a:lnTo>
                  <a:pt x="100000" y="0"/>
                </a:lnTo>
              </a:path>
            </a:pathLst>
          </a:custGeom>
          <a:noFill/>
          <a:ln w="7620" cap="rnd">
            <a:solidFill>
              <a:srgbClr val="1E3A5F"/>
            </a:solidFill>
          </a:ln>
        </p:spPr>
        <p:txBody>
          <a:bodyPr rtlCol="0" anchor="ctr"/>
          <a:lstStyle/>
          <a:p>
            <a:pPr algn="ctr"/>
          </a:p>
        </p:txBody>
      </p:sp>
      <p:sp>
        <p:nvSpPr>
          <p:cNvPr id="33" name="deckkit-motif-quiet"/>
          <p:cNvSpPr/>
          <p:nvPr/>
        </p:nvSpPr>
        <p:spPr>
          <a:xfrm>
            <a:off x="822960" y="3488944"/>
            <a:ext cx="10545775" cy="9144"/>
          </a:xfrm>
          <a:custGeom>
            <a:avLst/>
            <a:gdLst/>
            <a:ahLst/>
            <a:cxnLst/>
            <a:rect l="0" t="0" r="r" b="b"/>
            <a:pathLst>
              <a:path w="100000" h="100000" fill="none">
                <a:moveTo>
                  <a:pt x="0" y="0"/>
                </a:moveTo>
                <a:lnTo>
                  <a:pt x="100000" y="0"/>
                </a:lnTo>
              </a:path>
            </a:pathLst>
          </a:custGeom>
          <a:noFill/>
          <a:ln w="3810" cap="rnd">
            <a:solidFill>
              <a:srgbClr val="3E5674"/>
            </a:solidFill>
            <a:prstDash val="dash"/>
          </a:ln>
        </p:spPr>
        <p:txBody>
          <a:bodyPr rtlCol="0" anchor="ctr"/>
          <a:lstStyle/>
          <a:p>
            <a:pPr algn="ctr"/>
          </a:p>
        </p:txBody>
      </p:sp>
      <p:sp>
        <p:nvSpPr>
          <p:cNvPr id="34" name="TextBox 33"/>
          <p:cNvSpPr txBox="1"/>
          <p:nvPr/>
        </p:nvSpPr>
        <p:spPr>
          <a:xfrm>
            <a:off x="914400" y="3498088"/>
            <a:ext cx="6327465" cy="512064"/>
          </a:xfrm>
          <a:prstGeom prst="rect">
            <a:avLst/>
          </a:prstGeom>
          <a:noFill/>
          <a:ln/>
        </p:spPr>
        <p:txBody>
          <a:bodyPr wrap="square" anchor="ctr" lIns="18288" rIns="18288" tIns="18288" bIns="18288">
            <a:spAutoFit/>
          </a:bodyPr>
          <a:lstStyle/>
          <a:p>
            <a:pPr algn="l"/>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W</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X</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Y</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Z</a:t>
            </a:r>
            <a:r>
              <a:rPr sz="2200" b="0" i="1">
                <a:solidFill>
                  <a:srgbClr val="1E3A5F"/>
                </a:solidFill>
                <a:latin typeface="Times New Roman"/>
                <a:ea typeface="Hiragino Sans GB"/>
              </a:rPr>
              <a:t>Z</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0">
                <a:solidFill>
                  <a:srgbClr val="1E3A5F"/>
                </a:solidFill>
                <a:latin typeface="Times New Roman"/>
                <a:ea typeface="Hiragino Sans GB"/>
              </a:rPr>
              <a:t>+</a:t>
            </a:r>
            <a:r>
              <a:rPr sz="2200" b="0" i="0">
                <a:solidFill>
                  <a:srgbClr val="1E3A5F"/>
                </a:solidFill>
                <a:latin typeface="Times New Roman"/>
                <a:ea typeface="Hiragino Sans GB"/>
              </a:rPr>
              <a:t> </a:t>
            </a:r>
            <a:r>
              <a:rPr sz="2200" b="0" i="1">
                <a:solidFill>
                  <a:srgbClr val="1E3A5F"/>
                </a:solidFill>
                <a:latin typeface="Times New Roman"/>
                <a:ea typeface="Hiragino Sans GB"/>
              </a:rPr>
              <a:t>Z</a:t>
            </a:r>
            <a:r>
              <a:rPr sz="2200" b="0" i="1">
                <a:solidFill>
                  <a:srgbClr val="1E3A5F"/>
                </a:solidFill>
                <a:latin typeface="Times New Roman"/>
                <a:ea typeface="Hiragino Sans GB"/>
              </a:rPr>
              <a:t>S</a:t>
            </a:r>
            <a:r>
              <a:rPr sz="2200" b="0" i="0">
                <a:solidFill>
                  <a:srgbClr val="1E3A5F"/>
                </a:solidFill>
                <a:latin typeface="Times New Roman"/>
                <a:ea typeface="Hiragino Sans GB"/>
              </a:rPr>
              <a:t>′</a:t>
            </a:r>
            <a:r>
              <a:rPr sz="2200" b="0" i="1">
                <a:solidFill>
                  <a:srgbClr val="1E3A5F"/>
                </a:solidFill>
                <a:latin typeface="Times New Roman"/>
                <a:ea typeface="Hiragino Sans GB"/>
              </a:rPr>
              <a:t>V</a:t>
            </a:r>
          </a:p>
        </p:txBody>
      </p:sp>
      <p:sp>
        <p:nvSpPr>
          <p:cNvPr id="35" name="TextBox 34"/>
          <p:cNvSpPr txBox="1"/>
          <p:nvPr/>
        </p:nvSpPr>
        <p:spPr>
          <a:xfrm>
            <a:off x="7572256" y="3552952"/>
            <a:ext cx="3796478" cy="457200"/>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0" i="0">
                <a:solidFill>
                  <a:srgbClr val="3E5674"/>
                </a:solidFill>
                <a:latin typeface="Georgia"/>
                <a:ea typeface="Hiragino Sans GB"/>
              </a:rPr>
              <a:t>Distributive law </a:t>
            </a:r>
            <a:r>
              <a:rPr sz="1200" b="0" i="0">
                <a:solidFill>
                  <a:srgbClr val="3E5674"/>
                </a:solidFill>
                <a:latin typeface="Times New Roman"/>
                <a:ea typeface="Hiragino Sans GB"/>
              </a:rPr>
              <a:t>3</a:t>
            </a:r>
            <a:r>
              <a:rPr sz="1200" b="0" i="0">
                <a:solidFill>
                  <a:srgbClr val="3E5674"/>
                </a:solidFill>
                <a:latin typeface="Georgia"/>
                <a:ea typeface="Hiragino Sans GB"/>
              </a:rPr>
              <a:t>a: multiply out</a:t>
            </a:r>
          </a:p>
        </p:txBody>
      </p:sp>
      <p:sp>
        <p:nvSpPr>
          <p:cNvPr id="36" name="deckkit-motif-quiet"/>
          <p:cNvSpPr/>
          <p:nvPr/>
        </p:nvSpPr>
        <p:spPr>
          <a:xfrm>
            <a:off x="7407664" y="3781552"/>
            <a:ext cx="109727" cy="9144"/>
          </a:xfrm>
          <a:custGeom>
            <a:avLst/>
            <a:gdLst/>
            <a:ahLst/>
            <a:cxnLst/>
            <a:rect l="0" t="0" r="r" b="b"/>
            <a:pathLst>
              <a:path w="100000" h="100000" fill="none">
                <a:moveTo>
                  <a:pt x="0" y="0"/>
                </a:moveTo>
                <a:lnTo>
                  <a:pt x="100000" y="0"/>
                </a:lnTo>
              </a:path>
            </a:pathLst>
          </a:custGeom>
          <a:noFill/>
          <a:ln w="7620" cap="rnd">
            <a:solidFill>
              <a:srgbClr val="1E3A5F"/>
            </a:solidFill>
          </a:ln>
        </p:spPr>
        <p:txBody>
          <a:bodyPr rtlCol="0" anchor="ctr"/>
          <a:lstStyle/>
          <a:p>
            <a:pPr algn="ctr"/>
          </a:p>
        </p:txBody>
      </p:sp>
      <p:sp>
        <p:nvSpPr>
          <p:cNvPr id="37" name="deckkit-motif-quiet"/>
          <p:cNvSpPr/>
          <p:nvPr/>
        </p:nvSpPr>
        <p:spPr>
          <a:xfrm>
            <a:off x="822960" y="4055871"/>
            <a:ext cx="10545775" cy="9144"/>
          </a:xfrm>
          <a:custGeom>
            <a:avLst/>
            <a:gdLst/>
            <a:ahLst/>
            <a:cxnLst/>
            <a:rect l="0" t="0" r="r" b="b"/>
            <a:pathLst>
              <a:path w="100000" h="100000" fill="none">
                <a:moveTo>
                  <a:pt x="0" y="0"/>
                </a:moveTo>
                <a:lnTo>
                  <a:pt x="100000" y="0"/>
                </a:lnTo>
              </a:path>
            </a:pathLst>
          </a:custGeom>
          <a:noFill/>
          <a:ln w="3810" cap="rnd">
            <a:solidFill>
              <a:srgbClr val="3E5674"/>
            </a:solidFill>
            <a:prstDash val="dash"/>
          </a:ln>
        </p:spPr>
        <p:txBody>
          <a:bodyPr rtlCol="0" anchor="ctr"/>
          <a:lstStyle/>
          <a:p>
            <a:pPr algn="ctr"/>
          </a:p>
        </p:txBody>
      </p:sp>
      <p:sp>
        <p:nvSpPr>
          <p:cNvPr id="38" name="TextBox 37"/>
          <p:cNvSpPr txBox="1"/>
          <p:nvPr/>
        </p:nvSpPr>
        <p:spPr>
          <a:xfrm>
            <a:off x="914400" y="4065016"/>
            <a:ext cx="6327465" cy="512064"/>
          </a:xfrm>
          <a:prstGeom prst="rect">
            <a:avLst/>
          </a:prstGeom>
          <a:noFill/>
          <a:ln/>
        </p:spPr>
        <p:txBody>
          <a:bodyPr wrap="square" anchor="ctr" lIns="18288" rIns="18288" tIns="18288" bIns="18288">
            <a:spAutoFit/>
          </a:bodyPr>
          <a:lstStyle/>
          <a:p>
            <a:pPr algn="l"/>
            <a:r>
              <a:rPr sz="2200" b="0" i="0">
                <a:solidFill>
                  <a:srgbClr val="B8401A"/>
                </a:solidFill>
                <a:latin typeface="Times New Roman"/>
                <a:ea typeface="Hiragino Sans GB"/>
              </a:rPr>
              <a:t>=</a:t>
            </a:r>
            <a:r>
              <a:rPr sz="2200" b="0" i="0">
                <a:solidFill>
                  <a:srgbClr val="B8401A"/>
                </a:solidFill>
                <a:latin typeface="Times New Roman"/>
                <a:ea typeface="Hiragino Sans GB"/>
              </a:rPr>
              <a:t> </a:t>
            </a:r>
            <a:r>
              <a:rPr sz="2200" b="0" i="1">
                <a:solidFill>
                  <a:srgbClr val="B8401A"/>
                </a:solidFill>
                <a:latin typeface="Times New Roman"/>
                <a:ea typeface="Hiragino Sans GB"/>
              </a:rPr>
              <a:t>W</a:t>
            </a:r>
            <a:r>
              <a:rPr sz="2200" b="0" i="0">
                <a:solidFill>
                  <a:srgbClr val="B8401A"/>
                </a:solidFill>
                <a:latin typeface="Times New Roman"/>
                <a:ea typeface="Hiragino Sans GB"/>
              </a:rPr>
              <a:t> </a:t>
            </a:r>
            <a:r>
              <a:rPr sz="2200" b="0" i="0">
                <a:solidFill>
                  <a:srgbClr val="B8401A"/>
                </a:solidFill>
                <a:latin typeface="Times New Roman"/>
                <a:ea typeface="Hiragino Sans GB"/>
              </a:rPr>
              <a:t>+</a:t>
            </a:r>
            <a:r>
              <a:rPr sz="2200" b="0" i="0">
                <a:solidFill>
                  <a:srgbClr val="B8401A"/>
                </a:solidFill>
                <a:latin typeface="Times New Roman"/>
                <a:ea typeface="Hiragino Sans GB"/>
              </a:rPr>
              <a:t> </a:t>
            </a:r>
            <a:r>
              <a:rPr sz="2200" b="0" i="1">
                <a:solidFill>
                  <a:srgbClr val="B8401A"/>
                </a:solidFill>
                <a:latin typeface="Times New Roman"/>
                <a:ea typeface="Hiragino Sans GB"/>
              </a:rPr>
              <a:t>X</a:t>
            </a:r>
            <a:r>
              <a:rPr sz="2200" b="0" i="0">
                <a:solidFill>
                  <a:srgbClr val="B8401A"/>
                </a:solidFill>
                <a:latin typeface="Times New Roman"/>
                <a:ea typeface="Hiragino Sans GB"/>
              </a:rPr>
              <a:t> </a:t>
            </a:r>
            <a:r>
              <a:rPr sz="2200" b="0" i="0">
                <a:solidFill>
                  <a:srgbClr val="B8401A"/>
                </a:solidFill>
                <a:latin typeface="Times New Roman"/>
                <a:ea typeface="Hiragino Sans GB"/>
              </a:rPr>
              <a:t>+</a:t>
            </a:r>
            <a:r>
              <a:rPr sz="2200" b="0" i="0">
                <a:solidFill>
                  <a:srgbClr val="B8401A"/>
                </a:solidFill>
                <a:latin typeface="Times New Roman"/>
                <a:ea typeface="Hiragino Sans GB"/>
              </a:rPr>
              <a:t> </a:t>
            </a:r>
            <a:r>
              <a:rPr sz="2200" b="0" i="1">
                <a:solidFill>
                  <a:srgbClr val="B8401A"/>
                </a:solidFill>
                <a:latin typeface="Times New Roman"/>
                <a:ea typeface="Hiragino Sans GB"/>
              </a:rPr>
              <a:t>Y</a:t>
            </a:r>
            <a:r>
              <a:rPr sz="2200" b="0" i="0">
                <a:solidFill>
                  <a:srgbClr val="B8401A"/>
                </a:solidFill>
                <a:latin typeface="Times New Roman"/>
                <a:ea typeface="Hiragino Sans GB"/>
              </a:rPr>
              <a:t> </a:t>
            </a:r>
            <a:r>
              <a:rPr sz="2200" b="0" i="0">
                <a:solidFill>
                  <a:srgbClr val="B8401A"/>
                </a:solidFill>
                <a:latin typeface="Times New Roman"/>
                <a:ea typeface="Hiragino Sans GB"/>
              </a:rPr>
              <a:t>+</a:t>
            </a:r>
            <a:r>
              <a:rPr sz="2200" b="0" i="0">
                <a:solidFill>
                  <a:srgbClr val="B8401A"/>
                </a:solidFill>
                <a:latin typeface="Times New Roman"/>
                <a:ea typeface="Hiragino Sans GB"/>
              </a:rPr>
              <a:t> </a:t>
            </a:r>
            <a:r>
              <a:rPr sz="2200" b="0" i="1">
                <a:solidFill>
                  <a:srgbClr val="B8401A"/>
                </a:solidFill>
                <a:latin typeface="Times New Roman"/>
                <a:ea typeface="Hiragino Sans GB"/>
              </a:rPr>
              <a:t>Z</a:t>
            </a:r>
            <a:r>
              <a:rPr sz="2200" b="0" i="1">
                <a:solidFill>
                  <a:srgbClr val="B8401A"/>
                </a:solidFill>
                <a:latin typeface="Times New Roman"/>
                <a:ea typeface="Hiragino Sans GB"/>
              </a:rPr>
              <a:t>S</a:t>
            </a:r>
            <a:r>
              <a:rPr sz="2200" b="0" i="0">
                <a:solidFill>
                  <a:srgbClr val="B8401A"/>
                </a:solidFill>
                <a:latin typeface="Times New Roman"/>
                <a:ea typeface="Hiragino Sans GB"/>
              </a:rPr>
              <a:t>′</a:t>
            </a:r>
            <a:r>
              <a:rPr sz="2200" b="0" i="1">
                <a:solidFill>
                  <a:srgbClr val="B8401A"/>
                </a:solidFill>
                <a:latin typeface="Times New Roman"/>
                <a:ea typeface="Hiragino Sans GB"/>
              </a:rPr>
              <a:t>V</a:t>
            </a:r>
          </a:p>
        </p:txBody>
      </p:sp>
      <p:sp>
        <p:nvSpPr>
          <p:cNvPr id="39" name="TextBox 38"/>
          <p:cNvSpPr txBox="1"/>
          <p:nvPr/>
        </p:nvSpPr>
        <p:spPr>
          <a:xfrm>
            <a:off x="7572256" y="4119880"/>
            <a:ext cx="3796478" cy="457200"/>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0" i="0">
                <a:solidFill>
                  <a:srgbClr val="3E5674"/>
                </a:solidFill>
                <a:latin typeface="Georgia"/>
                <a:ea typeface="Hiragino Sans GB"/>
              </a:rPr>
              <a:t>Theorem </a:t>
            </a:r>
            <a:r>
              <a:rPr sz="1200" b="0" i="0">
                <a:solidFill>
                  <a:srgbClr val="3E5674"/>
                </a:solidFill>
                <a:latin typeface="Times New Roman"/>
                <a:ea typeface="Hiragino Sans GB"/>
              </a:rPr>
              <a:t>6</a:t>
            </a:r>
            <a:r>
              <a:rPr sz="1200" b="0" i="0">
                <a:solidFill>
                  <a:srgbClr val="3E5674"/>
                </a:solidFill>
                <a:latin typeface="Georgia"/>
                <a:ea typeface="Hiragino Sans GB"/>
              </a:rPr>
              <a:t>b: ZZ′ = </a:t>
            </a:r>
            <a:r>
              <a:rPr sz="1200" b="0" i="0">
                <a:solidFill>
                  <a:srgbClr val="3E5674"/>
                </a:solidFill>
                <a:latin typeface="Times New Roman"/>
                <a:ea typeface="Hiragino Sans GB"/>
              </a:rPr>
              <a:t>0</a:t>
            </a:r>
            <a:r>
              <a:rPr sz="1200" b="0" i="0">
                <a:solidFill>
                  <a:srgbClr val="3E5674"/>
                </a:solidFill>
                <a:latin typeface="Georgia"/>
                <a:ea typeface="Hiragino Sans GB"/>
              </a:rPr>
              <a:t>; Theorem </a:t>
            </a:r>
            <a:r>
              <a:rPr sz="1200" b="0" i="0">
                <a:solidFill>
                  <a:srgbClr val="3E5674"/>
                </a:solidFill>
                <a:latin typeface="Times New Roman"/>
                <a:ea typeface="Hiragino Sans GB"/>
              </a:rPr>
              <a:t>4</a:t>
            </a:r>
            <a:r>
              <a:rPr sz="1200" b="0" i="0">
                <a:solidFill>
                  <a:srgbClr val="3E5674"/>
                </a:solidFill>
                <a:latin typeface="Georgia"/>
                <a:ea typeface="Hiragino Sans GB"/>
              </a:rPr>
              <a:t>b: </a:t>
            </a:r>
            <a:r>
              <a:rPr sz="1200" b="0" i="0">
                <a:solidFill>
                  <a:srgbClr val="3E5674"/>
                </a:solidFill>
                <a:latin typeface="Times New Roman"/>
                <a:ea typeface="Hiragino Sans GB"/>
              </a:rPr>
              <a:t>0</a:t>
            </a:r>
            <a:r>
              <a:rPr sz="1200" b="0" i="0">
                <a:solidFill>
                  <a:srgbClr val="3E5674"/>
                </a:solidFill>
                <a:latin typeface="Georgia"/>
                <a:ea typeface="Hiragino Sans GB"/>
              </a:rPr>
              <a:t> + X = X</a:t>
            </a:r>
          </a:p>
        </p:txBody>
      </p:sp>
      <p:sp>
        <p:nvSpPr>
          <p:cNvPr id="40" name="deckkit-motif-quiet"/>
          <p:cNvSpPr/>
          <p:nvPr/>
        </p:nvSpPr>
        <p:spPr>
          <a:xfrm>
            <a:off x="7407664" y="4348480"/>
            <a:ext cx="109727" cy="9144"/>
          </a:xfrm>
          <a:custGeom>
            <a:avLst/>
            <a:gdLst/>
            <a:ahLst/>
            <a:cxnLst/>
            <a:rect l="0" t="0" r="r" b="b"/>
            <a:pathLst>
              <a:path w="100000" h="100000" fill="none">
                <a:moveTo>
                  <a:pt x="0" y="0"/>
                </a:moveTo>
                <a:lnTo>
                  <a:pt x="100000" y="0"/>
                </a:lnTo>
              </a:path>
            </a:pathLst>
          </a:custGeom>
          <a:noFill/>
          <a:ln w="7620" cap="rnd">
            <a:solidFill>
              <a:srgbClr val="1E3A5F"/>
            </a:solidFill>
          </a:ln>
        </p:spPr>
        <p:txBody>
          <a:bodyPr rtlCol="0" anchor="ctr"/>
          <a:lstStyle/>
          <a:p>
            <a:pPr algn="ctr"/>
          </a:p>
        </p:txBody>
      </p:sp>
      <p:sp>
        <p:nvSpPr>
          <p:cNvPr id="41" name="TextBox 40"/>
          <p:cNvSpPr txBox="1"/>
          <p:nvPr/>
        </p:nvSpPr>
        <p:spPr>
          <a:xfrm>
            <a:off x="914400" y="4828032"/>
            <a:ext cx="1188720" cy="310896"/>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200" b="1" i="0">
                <a:solidFill>
                  <a:srgbClr val="1E3A5F"/>
                </a:solidFill>
                <a:latin typeface="Courier New"/>
                <a:ea typeface="Hiragino Sans GB"/>
              </a:rPr>
              <a:t>Theorem 17b</a:t>
            </a:r>
          </a:p>
        </p:txBody>
      </p:sp>
      <p:sp>
        <p:nvSpPr>
          <p:cNvPr id="42" name="TextBox 41"/>
          <p:cNvSpPr txBox="1"/>
          <p:nvPr/>
        </p:nvSpPr>
        <p:spPr>
          <a:xfrm>
            <a:off x="2057400" y="4809744"/>
            <a:ext cx="6327465" cy="347472"/>
          </a:xfrm>
          <a:prstGeom prst="rect">
            <a:avLst/>
          </a:prstGeom>
          <a:noFill/>
          <a:ln/>
        </p:spPr>
        <p:txBody>
          <a:bodyPr wrap="square" anchor="ctr" lIns="18288" rIns="18288" tIns="18288" bIns="18288">
            <a:spAutoFit/>
          </a:bodyPr>
          <a:lstStyle/>
          <a:p>
            <a:pPr algn="l"/>
            <a:r>
              <a:rPr sz="1600" b="0" i="1">
                <a:solidFill>
                  <a:srgbClr val="3E5674"/>
                </a:solidFill>
                <a:latin typeface="Times New Roman"/>
                <a:ea typeface="Hiragino Sans GB"/>
              </a:rPr>
              <a:t>X</a:t>
            </a:r>
            <a:r>
              <a:rPr sz="1600" b="0" i="0">
                <a:solidFill>
                  <a:srgbClr val="3E5674"/>
                </a:solidFill>
                <a:latin typeface="Times New Roman"/>
                <a:ea typeface="Hiragino Sans GB"/>
              </a:rPr>
              <a:t> </a:t>
            </a:r>
            <a:r>
              <a:rPr sz="1600" b="0" i="0">
                <a:solidFill>
                  <a:srgbClr val="3E5674"/>
                </a:solidFill>
                <a:latin typeface="Times New Roman"/>
                <a:ea typeface="Hiragino Sans GB"/>
              </a:rPr>
              <a:t>+</a:t>
            </a:r>
            <a:r>
              <a:rPr sz="1600" b="0" i="0">
                <a:solidFill>
                  <a:srgbClr val="3E5674"/>
                </a:solidFill>
                <a:latin typeface="Times New Roman"/>
                <a:ea typeface="Hiragino Sans GB"/>
              </a:rPr>
              <a:t> </a:t>
            </a:r>
            <a:r>
              <a:rPr sz="1600" b="0" i="1">
                <a:solidFill>
                  <a:srgbClr val="3E5674"/>
                </a:solidFill>
                <a:latin typeface="Times New Roman"/>
                <a:ea typeface="Hiragino Sans GB"/>
              </a:rPr>
              <a:t>f</a:t>
            </a:r>
            <a:r>
              <a:rPr sz="1600" b="0" i="0">
                <a:solidFill>
                  <a:srgbClr val="3E5674"/>
                </a:solidFill>
                <a:latin typeface="Times New Roman"/>
                <a:ea typeface="Hiragino Sans GB"/>
              </a:rPr>
              <a:t>(</a:t>
            </a:r>
            <a:r>
              <a:rPr sz="1600" b="0" i="1">
                <a:solidFill>
                  <a:srgbClr val="3E5674"/>
                </a:solidFill>
                <a:latin typeface="Times New Roman"/>
                <a:ea typeface="Hiragino Sans GB"/>
              </a:rPr>
              <a:t>X</a:t>
            </a:r>
            <a:r>
              <a:rPr sz="1600" b="0" i="0">
                <a:solidFill>
                  <a:srgbClr val="3E5674"/>
                </a:solidFill>
                <a:latin typeface="Times New Roman"/>
                <a:ea typeface="Hiragino Sans GB"/>
              </a:rPr>
              <a:t>,</a:t>
            </a:r>
            <a:r>
              <a:rPr sz="1600" b="0" i="0">
                <a:solidFill>
                  <a:srgbClr val="3E5674"/>
                </a:solidFill>
                <a:latin typeface="Times New Roman"/>
                <a:ea typeface="Hiragino Sans GB"/>
              </a:rPr>
              <a:t> </a:t>
            </a:r>
            <a:r>
              <a:rPr sz="1600" b="0" i="1">
                <a:solidFill>
                  <a:srgbClr val="3E5674"/>
                </a:solidFill>
                <a:latin typeface="Times New Roman"/>
                <a:ea typeface="Hiragino Sans GB"/>
              </a:rPr>
              <a:t>Y</a:t>
            </a:r>
            <a:r>
              <a:rPr sz="1600" b="0" i="0">
                <a:solidFill>
                  <a:srgbClr val="3E5674"/>
                </a:solidFill>
                <a:latin typeface="Times New Roman"/>
                <a:ea typeface="Hiragino Sans GB"/>
              </a:rPr>
              <a:t>,</a:t>
            </a:r>
            <a:r>
              <a:rPr sz="1600" b="0" i="0">
                <a:solidFill>
                  <a:srgbClr val="3E5674"/>
                </a:solidFill>
                <a:latin typeface="Times New Roman"/>
                <a:ea typeface="Hiragino Sans GB"/>
              </a:rPr>
              <a:t> </a:t>
            </a:r>
            <a:r>
              <a:rPr sz="1600" b="0" i="1">
                <a:solidFill>
                  <a:srgbClr val="3E5674"/>
                </a:solidFill>
                <a:latin typeface="Times New Roman"/>
                <a:ea typeface="Hiragino Sans GB"/>
              </a:rPr>
              <a:t>Z</a:t>
            </a:r>
            <a:r>
              <a:rPr sz="1600" b="0" i="0">
                <a:solidFill>
                  <a:srgbClr val="3E5674"/>
                </a:solidFill>
                <a:latin typeface="Times New Roman"/>
                <a:ea typeface="Hiragino Sans GB"/>
              </a:rPr>
              <a:t>,</a:t>
            </a:r>
            <a:r>
              <a:rPr sz="1600" b="0" i="0">
                <a:solidFill>
                  <a:srgbClr val="3E5674"/>
                </a:solidFill>
                <a:latin typeface="Times New Roman"/>
                <a:ea typeface="Hiragino Sans GB"/>
              </a:rPr>
              <a:t> </a:t>
            </a:r>
            <a:r>
              <a:rPr sz="1600" b="0" i="0">
                <a:solidFill>
                  <a:srgbClr val="3E5674"/>
                </a:solidFill>
                <a:latin typeface="Times New Roman"/>
                <a:ea typeface="Hiragino Sans GB"/>
              </a:rPr>
              <a:t>…</a:t>
            </a:r>
            <a:r>
              <a:rPr sz="1600" b="0" i="0">
                <a:solidFill>
                  <a:srgbClr val="3E5674"/>
                </a:solidFill>
                <a:latin typeface="Times New Roman"/>
                <a:ea typeface="Hiragino Sans GB"/>
              </a:rPr>
              <a:t>)</a:t>
            </a:r>
            <a:r>
              <a:rPr sz="1600" b="0" i="0">
                <a:solidFill>
                  <a:srgbClr val="3E5674"/>
                </a:solidFill>
                <a:latin typeface="Times New Roman"/>
                <a:ea typeface="Hiragino Sans GB"/>
              </a:rPr>
              <a:t> </a:t>
            </a:r>
            <a:r>
              <a:rPr sz="1600" b="0" i="0">
                <a:solidFill>
                  <a:srgbClr val="3E5674"/>
                </a:solidFill>
                <a:latin typeface="Times New Roman"/>
                <a:ea typeface="Hiragino Sans GB"/>
              </a:rPr>
              <a:t>=</a:t>
            </a:r>
            <a:r>
              <a:rPr sz="1600" b="0" i="0">
                <a:solidFill>
                  <a:srgbClr val="3E5674"/>
                </a:solidFill>
                <a:latin typeface="Times New Roman"/>
                <a:ea typeface="Hiragino Sans GB"/>
              </a:rPr>
              <a:t> </a:t>
            </a:r>
            <a:r>
              <a:rPr sz="1600" b="0" i="1">
                <a:solidFill>
                  <a:srgbClr val="3E5674"/>
                </a:solidFill>
                <a:latin typeface="Times New Roman"/>
                <a:ea typeface="Hiragino Sans GB"/>
              </a:rPr>
              <a:t>X</a:t>
            </a:r>
            <a:r>
              <a:rPr sz="1600" b="0" i="0">
                <a:solidFill>
                  <a:srgbClr val="3E5674"/>
                </a:solidFill>
                <a:latin typeface="Times New Roman"/>
                <a:ea typeface="Hiragino Sans GB"/>
              </a:rPr>
              <a:t> </a:t>
            </a:r>
            <a:r>
              <a:rPr sz="1600" b="0" i="0">
                <a:solidFill>
                  <a:srgbClr val="3E5674"/>
                </a:solidFill>
                <a:latin typeface="Times New Roman"/>
                <a:ea typeface="Hiragino Sans GB"/>
              </a:rPr>
              <a:t>+</a:t>
            </a:r>
            <a:r>
              <a:rPr sz="1600" b="0" i="0">
                <a:solidFill>
                  <a:srgbClr val="3E5674"/>
                </a:solidFill>
                <a:latin typeface="Times New Roman"/>
                <a:ea typeface="Hiragino Sans GB"/>
              </a:rPr>
              <a:t> </a:t>
            </a:r>
            <a:r>
              <a:rPr sz="1600" b="0" i="1">
                <a:solidFill>
                  <a:srgbClr val="3E5674"/>
                </a:solidFill>
                <a:latin typeface="Times New Roman"/>
                <a:ea typeface="Hiragino Sans GB"/>
              </a:rPr>
              <a:t>f</a:t>
            </a:r>
            <a:r>
              <a:rPr sz="1600" b="0" i="0">
                <a:solidFill>
                  <a:srgbClr val="3E5674"/>
                </a:solidFill>
                <a:latin typeface="Times New Roman"/>
                <a:ea typeface="Hiragino Sans GB"/>
              </a:rPr>
              <a:t>(</a:t>
            </a:r>
            <a:r>
              <a:rPr sz="1600" b="0" i="0">
                <a:solidFill>
                  <a:srgbClr val="3E5674"/>
                </a:solidFill>
                <a:latin typeface="Times New Roman"/>
                <a:ea typeface="Hiragino Sans GB"/>
              </a:rPr>
              <a:t>0</a:t>
            </a:r>
            <a:r>
              <a:rPr sz="1600" b="0" i="0">
                <a:solidFill>
                  <a:srgbClr val="3E5674"/>
                </a:solidFill>
                <a:latin typeface="Times New Roman"/>
                <a:ea typeface="Hiragino Sans GB"/>
              </a:rPr>
              <a:t>,</a:t>
            </a:r>
            <a:r>
              <a:rPr sz="1600" b="0" i="0">
                <a:solidFill>
                  <a:srgbClr val="3E5674"/>
                </a:solidFill>
                <a:latin typeface="Times New Roman"/>
                <a:ea typeface="Hiragino Sans GB"/>
              </a:rPr>
              <a:t> </a:t>
            </a:r>
            <a:r>
              <a:rPr sz="1600" b="0" i="1">
                <a:solidFill>
                  <a:srgbClr val="3E5674"/>
                </a:solidFill>
                <a:latin typeface="Times New Roman"/>
                <a:ea typeface="Hiragino Sans GB"/>
              </a:rPr>
              <a:t>Y</a:t>
            </a:r>
            <a:r>
              <a:rPr sz="1600" b="0" i="0">
                <a:solidFill>
                  <a:srgbClr val="3E5674"/>
                </a:solidFill>
                <a:latin typeface="Times New Roman"/>
                <a:ea typeface="Hiragino Sans GB"/>
              </a:rPr>
              <a:t>,</a:t>
            </a:r>
            <a:r>
              <a:rPr sz="1600" b="0" i="0">
                <a:solidFill>
                  <a:srgbClr val="3E5674"/>
                </a:solidFill>
                <a:latin typeface="Times New Roman"/>
                <a:ea typeface="Hiragino Sans GB"/>
              </a:rPr>
              <a:t> </a:t>
            </a:r>
            <a:r>
              <a:rPr sz="1600" b="0" i="1">
                <a:solidFill>
                  <a:srgbClr val="3E5674"/>
                </a:solidFill>
                <a:latin typeface="Times New Roman"/>
                <a:ea typeface="Hiragino Sans GB"/>
              </a:rPr>
              <a:t>Z</a:t>
            </a:r>
            <a:r>
              <a:rPr sz="1600" b="0" i="0">
                <a:solidFill>
                  <a:srgbClr val="3E5674"/>
                </a:solidFill>
                <a:latin typeface="Times New Roman"/>
                <a:ea typeface="Hiragino Sans GB"/>
              </a:rPr>
              <a:t>,</a:t>
            </a:r>
            <a:r>
              <a:rPr sz="1600" b="0" i="0">
                <a:solidFill>
                  <a:srgbClr val="3E5674"/>
                </a:solidFill>
                <a:latin typeface="Times New Roman"/>
                <a:ea typeface="Hiragino Sans GB"/>
              </a:rPr>
              <a:t> </a:t>
            </a:r>
            <a:r>
              <a:rPr sz="1600" b="0" i="0">
                <a:solidFill>
                  <a:srgbClr val="3E5674"/>
                </a:solidFill>
                <a:latin typeface="Times New Roman"/>
                <a:ea typeface="Hiragino Sans GB"/>
              </a:rPr>
              <a:t>…</a:t>
            </a:r>
            <a:r>
              <a:rPr sz="1600" b="0" i="0">
                <a:solidFill>
                  <a:srgbClr val="3E5674"/>
                </a:solidFill>
                <a:latin typeface="Times New Roman"/>
                <a:ea typeface="Hiragino Sans GB"/>
              </a:rPr>
              <a:t>)</a:t>
            </a:r>
          </a:p>
        </p:txBody>
      </p:sp>
      <p:sp>
        <p:nvSpPr>
          <p:cNvPr id="43" name="TextBox 42"/>
          <p:cNvSpPr txBox="1"/>
          <p:nvPr/>
        </p:nvSpPr>
        <p:spPr>
          <a:xfrm>
            <a:off x="822960" y="5678424"/>
            <a:ext cx="7086600" cy="4846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Sources: AIEE paper, Section II, Simplification example (Figs. </a:t>
            </a:r>
            <a:r>
              <a:rPr sz="1050" b="0" i="0">
                <a:solidFill>
                  <a:srgbClr val="3E5674"/>
                </a:solidFill>
                <a:latin typeface="Times New Roman"/>
                <a:ea typeface="Hiragino Sans GB"/>
              </a:rPr>
              <a:t>5</a:t>
            </a:r>
            <a:r>
              <a:rPr sz="1050" b="0" i="0">
                <a:solidFill>
                  <a:srgbClr val="3E5674"/>
                </a:solidFill>
                <a:latin typeface="Georgia"/>
                <a:ea typeface="Hiragino Sans GB"/>
              </a:rPr>
              <a:t> and </a:t>
            </a:r>
            <a:r>
              <a:rPr sz="1050" b="0" i="0">
                <a:solidFill>
                  <a:srgbClr val="3E5674"/>
                </a:solidFill>
                <a:latin typeface="Times New Roman"/>
                <a:ea typeface="Hiragino Sans GB"/>
              </a:rPr>
              <a:t>6</a:t>
            </a:r>
            <a:r>
              <a:rPr sz="1050" b="0" i="0">
                <a:solidFill>
                  <a:srgbClr val="3E5674"/>
                </a:solidFill>
                <a:latin typeface="Georgia"/>
                <a:ea typeface="Hiragino Sans GB"/>
              </a:rPr>
              <a:t>) and Theorems </a:t>
            </a:r>
            <a:r>
              <a:rPr sz="1050" b="0" i="0">
                <a:solidFill>
                  <a:srgbClr val="3E5674"/>
                </a:solidFill>
                <a:latin typeface="Times New Roman"/>
                <a:ea typeface="Hiragino Sans GB"/>
              </a:rPr>
              <a:t>3</a:t>
            </a:r>
            <a:r>
              <a:rPr sz="1050" b="0" i="0">
                <a:solidFill>
                  <a:srgbClr val="3E5674"/>
                </a:solidFill>
                <a:latin typeface="Georgia"/>
                <a:ea typeface="Hiragino Sans GB"/>
              </a:rPr>
              <a:t>a, </a:t>
            </a:r>
            <a:r>
              <a:rPr sz="1050" b="0" i="0">
                <a:solidFill>
                  <a:srgbClr val="3E5674"/>
                </a:solidFill>
                <a:latin typeface="Times New Roman"/>
                <a:ea typeface="Hiragino Sans GB"/>
              </a:rPr>
              <a:t>4</a:t>
            </a:r>
            <a:r>
              <a:rPr sz="1050" b="0" i="0">
                <a:solidFill>
                  <a:srgbClr val="3E5674"/>
                </a:solidFill>
                <a:latin typeface="Georgia"/>
                <a:ea typeface="Hiragino Sans GB"/>
              </a:rPr>
              <a:t>b, </a:t>
            </a:r>
            <a:r>
              <a:rPr sz="1050" b="0" i="0">
                <a:solidFill>
                  <a:srgbClr val="3E5674"/>
                </a:solidFill>
                <a:latin typeface="Times New Roman"/>
                <a:ea typeface="Hiragino Sans GB"/>
              </a:rPr>
              <a:t>6</a:t>
            </a:r>
            <a:r>
              <a:rPr sz="1050" b="0" i="0">
                <a:solidFill>
                  <a:srgbClr val="3E5674"/>
                </a:solidFill>
                <a:latin typeface="Georgia"/>
                <a:ea typeface="Hiragino Sans GB"/>
              </a:rPr>
              <a:t>b, </a:t>
            </a:r>
            <a:r>
              <a:rPr sz="1050" b="0" i="0">
                <a:solidFill>
                  <a:srgbClr val="3E5674"/>
                </a:solidFill>
                <a:latin typeface="Times New Roman"/>
                <a:ea typeface="Hiragino Sans GB"/>
              </a:rPr>
              <a:t>17</a:t>
            </a:r>
            <a:r>
              <a:rPr sz="1050" b="0" i="0">
                <a:solidFill>
                  <a:srgbClr val="3E5674"/>
                </a:solidFill>
                <a:latin typeface="Georgia"/>
                <a:ea typeface="Hiragino Sans GB"/>
              </a:rPr>
              <a:t>b. All five lines appear on p.</a:t>
            </a:r>
            <a:r>
              <a:rPr sz="1050" b="0" i="0">
                <a:solidFill>
                  <a:srgbClr val="3E5674"/>
                </a:solidFill>
                <a:latin typeface="Times New Roman"/>
                <a:ea typeface="Hiragino Sans GB"/>
              </a:rPr>
              <a:t>715</a:t>
            </a:r>
            <a:r>
              <a:rPr sz="1050" b="0" i="0">
                <a:solidFill>
                  <a:srgbClr val="3E5674"/>
                </a:solidFill>
                <a:latin typeface="Georgia"/>
                <a:ea typeface="Hiragino Sans GB"/>
              </a:rPr>
              <a:t>; the paper names only Theorem </a:t>
            </a:r>
            <a:r>
              <a:rPr sz="1050" b="0" i="0">
                <a:solidFill>
                  <a:srgbClr val="3E5674"/>
                </a:solidFill>
                <a:latin typeface="Times New Roman"/>
                <a:ea typeface="Hiragino Sans GB"/>
              </a:rPr>
              <a:t>17</a:t>
            </a:r>
            <a:r>
              <a:rPr sz="1050" b="0" i="0">
                <a:solidFill>
                  <a:srgbClr val="3E5674"/>
                </a:solidFill>
                <a:latin typeface="Georgia"/>
                <a:ea typeface="Hiragino Sans GB"/>
              </a:rPr>
              <a:t>b, the other theorem numbers are added here; first and last lines also checked equal by perfect induction (</a:t>
            </a:r>
            <a:r>
              <a:rPr sz="1050" b="0" i="0">
                <a:solidFill>
                  <a:srgbClr val="3E5674"/>
                </a:solidFill>
                <a:latin typeface="Times New Roman"/>
                <a:ea typeface="Hiragino Sans GB"/>
              </a:rPr>
              <a:t>64</a:t>
            </a:r>
            <a:r>
              <a:rPr sz="1050" b="0" i="0">
                <a:solidFill>
                  <a:srgbClr val="3E5674"/>
                </a:solidFill>
                <a:latin typeface="Georgia"/>
                <a:ea typeface="Hiragino Sans GB"/>
              </a:rPr>
              <a:t> switch combinations).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1" name="deckkit-a11ytitle"/>
          <p:cNvSpPr>
            <a:spLocks noGrp="1"/>
          </p:cNvSpPr>
          <p:nvPr>
            <p:ph type="title"/>
          </p:nvPr>
        </p:nvSpPr>
        <p:spPr>
          <a:xfrm>
            <a:off x="0" y="-914400"/>
            <a:ext cx="12191695" cy="457200"/>
          </a:xfrm>
          <a:ln/>
        </p:spPr>
        <p:txBody>
          <a:bodyPr/>
          <a:lstStyle/>
          <a:p>
            <a:pPr/>
            <a:r>
              <a:rPr sz="1000" b="0" i="0">
                <a:solidFill>
                  <a:srgbClr val="1E3A5F"/>
                </a:solidFill>
                <a:latin typeface="Arial"/>
                <a:ea typeface="Hiragino Sans GB"/>
              </a:rPr>
              <a:t>Same behavior, contacts cut from 13 to 6</a:t>
            </a:r>
          </a:p>
        </p:txBody>
      </p:sp>
      <p:sp>
        <p:nvSpPr>
          <p:cNvPr id="2" name="deckkit-vl.drafting"/>
          <p:cNvSpPr/>
          <p:nvPr/>
        </p:nvSpPr>
        <p:spPr>
          <a:xfrm>
            <a:off x="292608" y="292608"/>
            <a:ext cx="11606479" cy="6272784"/>
          </a:xfrm>
          <a:prstGeom prst="rect">
            <a:avLst/>
          </a:prstGeom>
          <a:noFill/>
          <a:ln w="12700">
            <a:solidFill>
              <a:srgbClr val="1E3A5F"/>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1E3A5F"/>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1E3A5F"/>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1E3A5F"/>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SHEET</a:t>
            </a:r>
          </a:p>
          <a:p>
            <a:pPr algn="l">
              <a:lnSpc>
                <a:spcPct val="100000"/>
              </a:lnSpc>
              <a:spcBef>
                <a:spcPts val="0"/>
              </a:spcBef>
              <a:spcAft>
                <a:spcPts val="0"/>
              </a:spcAft>
            </a:pPr>
            <a:r>
              <a:rPr sz="1600" b="1" i="0">
                <a:solidFill>
                  <a:srgbClr val="1E3A5F"/>
                </a:solidFill>
                <a:latin typeface="Courier New"/>
                <a:ea typeface="Hiragino Sans GB"/>
              </a:rPr>
              <a:t>09</a:t>
            </a:r>
          </a:p>
        </p:txBody>
      </p:sp>
      <p:sp>
        <p:nvSpPr>
          <p:cNvPr id="17"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PROJECT</a:t>
            </a:r>
          </a:p>
          <a:p>
            <a:pPr algn="l">
              <a:lnSpc>
                <a:spcPct val="100000"/>
              </a:lnSpc>
              <a:spcBef>
                <a:spcPts val="0"/>
              </a:spcBef>
              <a:spcAft>
                <a:spcPts val="0"/>
              </a:spcAft>
            </a:pPr>
            <a:r>
              <a:rPr sz="1000" b="1" i="0">
                <a:solidFill>
                  <a:srgbClr val="1E3A5F"/>
                </a:solidFill>
                <a:latin typeface="Courier New"/>
                <a:ea typeface="Courier New"/>
              </a:rPr>
              <a:t>Shannon 1937 · Mock Defense</a:t>
            </a:r>
          </a:p>
        </p:txBody>
      </p:sp>
      <p:sp>
        <p:nvSpPr>
          <p:cNvPr id="18" name="TextBox 17"/>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3E5674"/>
                </a:solidFill>
                <a:latin typeface="Courier New"/>
                <a:ea typeface="Hiragino Sans GB"/>
              </a:rPr>
              <a:t>DRAWN SAMPLE  DATE 1937-08-10  NTS</a:t>
            </a:r>
          </a:p>
        </p:txBody>
      </p:sp>
      <p:sp>
        <p:nvSpPr>
          <p:cNvPr id="19" name="TextBox 18"/>
          <p:cNvSpPr txBox="1"/>
          <p:nvPr/>
        </p:nvSpPr>
        <p:spPr>
          <a:xfrm>
            <a:off x="822960" y="713232"/>
            <a:ext cx="1054577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Before and after · Figure 5 → Figure 6</a:t>
            </a:r>
          </a:p>
        </p:txBody>
      </p:sp>
      <p:sp>
        <p:nvSpPr>
          <p:cNvPr id="20" name="TextBox 19"/>
          <p:cNvSpPr txBox="1"/>
          <p:nvPr/>
        </p:nvSpPr>
        <p:spPr>
          <a:xfrm>
            <a:off x="822960" y="1024128"/>
            <a:ext cx="10545775" cy="4531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800" b="0" i="0">
                <a:solidFill>
                  <a:srgbClr val="1E3A5F"/>
                </a:solidFill>
                <a:latin typeface="Georgia"/>
                <a:ea typeface="Hiragino Sans GB"/>
              </a:rPr>
              <a:t>Same behavior, contacts cut from </a:t>
            </a:r>
            <a:r>
              <a:rPr sz="2800" b="0" i="0">
                <a:solidFill>
                  <a:srgbClr val="1E3A5F"/>
                </a:solidFill>
                <a:latin typeface="Times New Roman"/>
                <a:ea typeface="Hiragino Sans GB"/>
              </a:rPr>
              <a:t>13</a:t>
            </a:r>
            <a:r>
              <a:rPr sz="2800" b="0" i="0">
                <a:solidFill>
                  <a:srgbClr val="1E3A5F"/>
                </a:solidFill>
                <a:latin typeface="Georgia"/>
                <a:ea typeface="Hiragino Sans GB"/>
              </a:rPr>
              <a:t> to </a:t>
            </a:r>
            <a:r>
              <a:rPr sz="2800" b="0" i="0">
                <a:solidFill>
                  <a:srgbClr val="1E3A5F"/>
                </a:solidFill>
                <a:latin typeface="Times New Roman"/>
                <a:ea typeface="Hiragino Sans GB"/>
              </a:rPr>
              <a:t>6</a:t>
            </a:r>
          </a:p>
        </p:txBody>
      </p:sp>
      <p:sp>
        <p:nvSpPr>
          <p:cNvPr id="22" name="deckkit-motif-loud" descr="Figure 5 before simplification: 13 contacts in deeply nested series and parallel groups" title="Figure 5 before simplification: 13 contacts in deeply nested series and parallel groups"/>
          <p:cNvSpPr/>
          <p:nvPr/>
        </p:nvSpPr>
        <p:spPr>
          <a:xfrm>
            <a:off x="1525184" y="2784398"/>
            <a:ext cx="74066" cy="74066"/>
          </a:xfrm>
          <a:prstGeom prst="ellipse">
            <a:avLst/>
          </a:prstGeom>
          <a:solidFill>
            <a:srgbClr val="1E3A5F"/>
          </a:solidFill>
          <a:ln>
            <a:noFill/>
          </a:ln>
        </p:spPr>
        <p:txBody>
          <a:bodyPr rtlCol="0" anchor="ctr"/>
          <a:lstStyle/>
          <a:p>
            <a:pPr algn="ctr"/>
          </a:p>
        </p:txBody>
      </p:sp>
      <p:sp>
        <p:nvSpPr>
          <p:cNvPr id="23" name="deckkit-motif-loud"/>
          <p:cNvSpPr/>
          <p:nvPr/>
        </p:nvSpPr>
        <p:spPr>
          <a:xfrm>
            <a:off x="1820605" y="2784398"/>
            <a:ext cx="74066" cy="74066"/>
          </a:xfrm>
          <a:prstGeom prst="ellipse">
            <a:avLst/>
          </a:prstGeom>
          <a:solidFill>
            <a:srgbClr val="1E3A5F"/>
          </a:solidFill>
          <a:ln>
            <a:noFill/>
          </a:ln>
        </p:spPr>
        <p:txBody>
          <a:bodyPr rtlCol="0" anchor="ctr"/>
          <a:lstStyle/>
          <a:p>
            <a:pPr algn="ctr"/>
          </a:p>
        </p:txBody>
      </p:sp>
      <p:sp>
        <p:nvSpPr>
          <p:cNvPr id="24" name="deckkit-motif-loud"/>
          <p:cNvSpPr txBox="1"/>
          <p:nvPr/>
        </p:nvSpPr>
        <p:spPr>
          <a:xfrm>
            <a:off x="1435608" y="2469739"/>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1E3A5F"/>
                </a:solidFill>
                <a:latin typeface="Times New Roman"/>
                <a:ea typeface="Hiragino Sans GB"/>
              </a:rPr>
              <a:t>W</a:t>
            </a:r>
          </a:p>
        </p:txBody>
      </p:sp>
      <p:sp>
        <p:nvSpPr>
          <p:cNvPr id="25" name="deckkit-motif-loud"/>
          <p:cNvSpPr/>
          <p:nvPr/>
        </p:nvSpPr>
        <p:spPr>
          <a:xfrm>
            <a:off x="2214500" y="2784398"/>
            <a:ext cx="74066" cy="74066"/>
          </a:xfrm>
          <a:prstGeom prst="ellipse">
            <a:avLst/>
          </a:prstGeom>
          <a:solidFill>
            <a:srgbClr val="1E3A5F"/>
          </a:solidFill>
          <a:ln>
            <a:noFill/>
          </a:ln>
        </p:spPr>
        <p:txBody>
          <a:bodyPr rtlCol="0" anchor="ctr"/>
          <a:lstStyle/>
          <a:p>
            <a:pPr algn="ctr"/>
          </a:p>
        </p:txBody>
      </p:sp>
      <p:sp>
        <p:nvSpPr>
          <p:cNvPr id="26" name="deckkit-motif-loud"/>
          <p:cNvSpPr/>
          <p:nvPr/>
        </p:nvSpPr>
        <p:spPr>
          <a:xfrm>
            <a:off x="2509922" y="2784398"/>
            <a:ext cx="74066" cy="74066"/>
          </a:xfrm>
          <a:prstGeom prst="ellipse">
            <a:avLst/>
          </a:prstGeom>
          <a:solidFill>
            <a:srgbClr val="1E3A5F"/>
          </a:solidFill>
          <a:ln>
            <a:noFill/>
          </a:ln>
        </p:spPr>
        <p:txBody>
          <a:bodyPr rtlCol="0" anchor="ctr"/>
          <a:lstStyle/>
          <a:p>
            <a:pPr algn="ctr"/>
          </a:p>
        </p:txBody>
      </p:sp>
      <p:sp>
        <p:nvSpPr>
          <p:cNvPr id="27" name="deckkit-motif-loud"/>
          <p:cNvSpPr txBox="1"/>
          <p:nvPr/>
        </p:nvSpPr>
        <p:spPr>
          <a:xfrm>
            <a:off x="2124924" y="2469739"/>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1E3A5F"/>
                </a:solidFill>
                <a:latin typeface="Times New Roman"/>
                <a:ea typeface="Hiragino Sans GB"/>
              </a:rPr>
              <a:t>W′</a:t>
            </a:r>
          </a:p>
        </p:txBody>
      </p:sp>
      <p:sp>
        <p:nvSpPr>
          <p:cNvPr id="28" name="deckkit-motif-loud"/>
          <p:cNvSpPr/>
          <p:nvPr/>
        </p:nvSpPr>
        <p:spPr>
          <a:xfrm>
            <a:off x="2214500" y="3403377"/>
            <a:ext cx="74066" cy="74066"/>
          </a:xfrm>
          <a:prstGeom prst="ellipse">
            <a:avLst/>
          </a:prstGeom>
          <a:solidFill>
            <a:srgbClr val="1E3A5F"/>
          </a:solidFill>
          <a:ln>
            <a:noFill/>
          </a:ln>
        </p:spPr>
        <p:txBody>
          <a:bodyPr rtlCol="0" anchor="ctr"/>
          <a:lstStyle/>
          <a:p>
            <a:pPr algn="ctr"/>
          </a:p>
        </p:txBody>
      </p:sp>
      <p:sp>
        <p:nvSpPr>
          <p:cNvPr id="29" name="deckkit-motif-loud"/>
          <p:cNvSpPr/>
          <p:nvPr/>
        </p:nvSpPr>
        <p:spPr>
          <a:xfrm>
            <a:off x="2509922" y="3403377"/>
            <a:ext cx="74066" cy="74066"/>
          </a:xfrm>
          <a:prstGeom prst="ellipse">
            <a:avLst/>
          </a:prstGeom>
          <a:solidFill>
            <a:srgbClr val="1E3A5F"/>
          </a:solidFill>
          <a:ln>
            <a:noFill/>
          </a:ln>
        </p:spPr>
        <p:txBody>
          <a:bodyPr rtlCol="0" anchor="ctr"/>
          <a:lstStyle/>
          <a:p>
            <a:pPr algn="ctr"/>
          </a:p>
        </p:txBody>
      </p:sp>
      <p:sp>
        <p:nvSpPr>
          <p:cNvPr id="30" name="deckkit-motif-loud"/>
          <p:cNvSpPr txBox="1"/>
          <p:nvPr/>
        </p:nvSpPr>
        <p:spPr>
          <a:xfrm>
            <a:off x="2124924" y="3088718"/>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1E3A5F"/>
                </a:solidFill>
                <a:latin typeface="Times New Roman"/>
                <a:ea typeface="Hiragino Sans GB"/>
              </a:rPr>
              <a:t>X</a:t>
            </a:r>
          </a:p>
        </p:txBody>
      </p:sp>
      <p:sp>
        <p:nvSpPr>
          <p:cNvPr id="31" name="deckkit-motif-loud"/>
          <p:cNvSpPr/>
          <p:nvPr/>
        </p:nvSpPr>
        <p:spPr>
          <a:xfrm>
            <a:off x="2763140" y="3403377"/>
            <a:ext cx="74066" cy="74066"/>
          </a:xfrm>
          <a:prstGeom prst="ellipse">
            <a:avLst/>
          </a:prstGeom>
          <a:solidFill>
            <a:srgbClr val="1E3A5F"/>
          </a:solidFill>
          <a:ln>
            <a:noFill/>
          </a:ln>
        </p:spPr>
        <p:txBody>
          <a:bodyPr rtlCol="0" anchor="ctr"/>
          <a:lstStyle/>
          <a:p>
            <a:pPr algn="ctr"/>
          </a:p>
        </p:txBody>
      </p:sp>
      <p:sp>
        <p:nvSpPr>
          <p:cNvPr id="32" name="deckkit-motif-loud"/>
          <p:cNvSpPr/>
          <p:nvPr/>
        </p:nvSpPr>
        <p:spPr>
          <a:xfrm>
            <a:off x="3058562" y="3403377"/>
            <a:ext cx="74066" cy="74066"/>
          </a:xfrm>
          <a:prstGeom prst="ellipse">
            <a:avLst/>
          </a:prstGeom>
          <a:solidFill>
            <a:srgbClr val="1E3A5F"/>
          </a:solidFill>
          <a:ln>
            <a:noFill/>
          </a:ln>
        </p:spPr>
        <p:txBody>
          <a:bodyPr rtlCol="0" anchor="ctr"/>
          <a:lstStyle/>
          <a:p>
            <a:pPr algn="ctr"/>
          </a:p>
        </p:txBody>
      </p:sp>
      <p:sp>
        <p:nvSpPr>
          <p:cNvPr id="33" name="deckkit-motif-loud"/>
          <p:cNvSpPr txBox="1"/>
          <p:nvPr/>
        </p:nvSpPr>
        <p:spPr>
          <a:xfrm>
            <a:off x="2673564" y="3088718"/>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1E3A5F"/>
                </a:solidFill>
                <a:latin typeface="Times New Roman"/>
                <a:ea typeface="Hiragino Sans GB"/>
              </a:rPr>
              <a:t>Y</a:t>
            </a:r>
          </a:p>
        </p:txBody>
      </p:sp>
      <p:sp>
        <p:nvSpPr>
          <p:cNvPr id="34" name="deckkit-motif-loud"/>
          <p:cNvSpPr/>
          <p:nvPr/>
        </p:nvSpPr>
        <p:spPr>
          <a:xfrm>
            <a:off x="2092006" y="2788513"/>
            <a:ext cx="65836" cy="65836"/>
          </a:xfrm>
          <a:prstGeom prst="ellipse">
            <a:avLst/>
          </a:prstGeom>
          <a:solidFill>
            <a:srgbClr val="1E3A5F"/>
          </a:solidFill>
          <a:ln>
            <a:noFill/>
          </a:ln>
        </p:spPr>
        <p:txBody>
          <a:bodyPr rtlCol="0" anchor="ctr"/>
          <a:lstStyle/>
          <a:p>
            <a:pPr algn="ctr"/>
          </a:p>
        </p:txBody>
      </p:sp>
      <p:sp>
        <p:nvSpPr>
          <p:cNvPr id="35" name="deckkit-motif-loud"/>
          <p:cNvSpPr/>
          <p:nvPr/>
        </p:nvSpPr>
        <p:spPr>
          <a:xfrm>
            <a:off x="3189286" y="2788513"/>
            <a:ext cx="65836" cy="65836"/>
          </a:xfrm>
          <a:prstGeom prst="ellipse">
            <a:avLst/>
          </a:prstGeom>
          <a:solidFill>
            <a:srgbClr val="1E3A5F"/>
          </a:solidFill>
          <a:ln>
            <a:noFill/>
          </a:ln>
        </p:spPr>
        <p:txBody>
          <a:bodyPr rtlCol="0" anchor="ctr"/>
          <a:lstStyle/>
          <a:p>
            <a:pPr algn="ctr"/>
          </a:p>
        </p:txBody>
      </p:sp>
      <p:sp>
        <p:nvSpPr>
          <p:cNvPr id="36" name="deckkit-motif-loud"/>
          <p:cNvSpPr/>
          <p:nvPr/>
        </p:nvSpPr>
        <p:spPr>
          <a:xfrm>
            <a:off x="3593134" y="2784398"/>
            <a:ext cx="74066" cy="74066"/>
          </a:xfrm>
          <a:prstGeom prst="ellipse">
            <a:avLst/>
          </a:prstGeom>
          <a:solidFill>
            <a:srgbClr val="1E3A5F"/>
          </a:solidFill>
          <a:ln>
            <a:noFill/>
          </a:ln>
        </p:spPr>
        <p:txBody>
          <a:bodyPr rtlCol="0" anchor="ctr"/>
          <a:lstStyle/>
          <a:p>
            <a:pPr algn="ctr"/>
          </a:p>
        </p:txBody>
      </p:sp>
      <p:sp>
        <p:nvSpPr>
          <p:cNvPr id="37" name="deckkit-motif-loud"/>
          <p:cNvSpPr/>
          <p:nvPr/>
        </p:nvSpPr>
        <p:spPr>
          <a:xfrm>
            <a:off x="3888556" y="2784398"/>
            <a:ext cx="74066" cy="74066"/>
          </a:xfrm>
          <a:prstGeom prst="ellipse">
            <a:avLst/>
          </a:prstGeom>
          <a:solidFill>
            <a:srgbClr val="1E3A5F"/>
          </a:solidFill>
          <a:ln>
            <a:noFill/>
          </a:ln>
        </p:spPr>
        <p:txBody>
          <a:bodyPr rtlCol="0" anchor="ctr"/>
          <a:lstStyle/>
          <a:p>
            <a:pPr algn="ctr"/>
          </a:p>
        </p:txBody>
      </p:sp>
      <p:sp>
        <p:nvSpPr>
          <p:cNvPr id="38" name="deckkit-motif-loud"/>
          <p:cNvSpPr txBox="1"/>
          <p:nvPr/>
        </p:nvSpPr>
        <p:spPr>
          <a:xfrm>
            <a:off x="3503558" y="2469739"/>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1E3A5F"/>
                </a:solidFill>
                <a:latin typeface="Times New Roman"/>
                <a:ea typeface="Hiragino Sans GB"/>
              </a:rPr>
              <a:t>X</a:t>
            </a:r>
          </a:p>
        </p:txBody>
      </p:sp>
      <p:sp>
        <p:nvSpPr>
          <p:cNvPr id="39" name="deckkit-motif-loud"/>
          <p:cNvSpPr/>
          <p:nvPr/>
        </p:nvSpPr>
        <p:spPr>
          <a:xfrm>
            <a:off x="4141774" y="2784398"/>
            <a:ext cx="74066" cy="74066"/>
          </a:xfrm>
          <a:prstGeom prst="ellipse">
            <a:avLst/>
          </a:prstGeom>
          <a:solidFill>
            <a:srgbClr val="1E3A5F"/>
          </a:solidFill>
          <a:ln>
            <a:noFill/>
          </a:ln>
        </p:spPr>
        <p:txBody>
          <a:bodyPr rtlCol="0" anchor="ctr"/>
          <a:lstStyle/>
          <a:p>
            <a:pPr algn="ctr"/>
          </a:p>
        </p:txBody>
      </p:sp>
      <p:sp>
        <p:nvSpPr>
          <p:cNvPr id="40" name="deckkit-motif-loud"/>
          <p:cNvSpPr/>
          <p:nvPr/>
        </p:nvSpPr>
        <p:spPr>
          <a:xfrm>
            <a:off x="4437196" y="2784398"/>
            <a:ext cx="74066" cy="74066"/>
          </a:xfrm>
          <a:prstGeom prst="ellipse">
            <a:avLst/>
          </a:prstGeom>
          <a:solidFill>
            <a:srgbClr val="1E3A5F"/>
          </a:solidFill>
          <a:ln>
            <a:noFill/>
          </a:ln>
        </p:spPr>
        <p:txBody>
          <a:bodyPr rtlCol="0" anchor="ctr"/>
          <a:lstStyle/>
          <a:p>
            <a:pPr algn="ctr"/>
          </a:p>
        </p:txBody>
      </p:sp>
      <p:sp>
        <p:nvSpPr>
          <p:cNvPr id="41" name="deckkit-motif-loud"/>
          <p:cNvSpPr txBox="1"/>
          <p:nvPr/>
        </p:nvSpPr>
        <p:spPr>
          <a:xfrm>
            <a:off x="4052198" y="2469739"/>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1E3A5F"/>
                </a:solidFill>
                <a:latin typeface="Times New Roman"/>
                <a:ea typeface="Hiragino Sans GB"/>
              </a:rPr>
              <a:t>Z</a:t>
            </a:r>
          </a:p>
        </p:txBody>
      </p:sp>
      <p:sp>
        <p:nvSpPr>
          <p:cNvPr id="42" name="deckkit-motif-loud"/>
          <p:cNvSpPr/>
          <p:nvPr/>
        </p:nvSpPr>
        <p:spPr>
          <a:xfrm>
            <a:off x="3593134" y="3403377"/>
            <a:ext cx="74066" cy="74066"/>
          </a:xfrm>
          <a:prstGeom prst="ellipse">
            <a:avLst/>
          </a:prstGeom>
          <a:solidFill>
            <a:srgbClr val="1E3A5F"/>
          </a:solidFill>
          <a:ln>
            <a:noFill/>
          </a:ln>
        </p:spPr>
        <p:txBody>
          <a:bodyPr rtlCol="0" anchor="ctr"/>
          <a:lstStyle/>
          <a:p>
            <a:pPr algn="ctr"/>
          </a:p>
        </p:txBody>
      </p:sp>
      <p:sp>
        <p:nvSpPr>
          <p:cNvPr id="43" name="deckkit-motif-loud"/>
          <p:cNvSpPr/>
          <p:nvPr/>
        </p:nvSpPr>
        <p:spPr>
          <a:xfrm>
            <a:off x="3888556" y="3403377"/>
            <a:ext cx="74066" cy="74066"/>
          </a:xfrm>
          <a:prstGeom prst="ellipse">
            <a:avLst/>
          </a:prstGeom>
          <a:solidFill>
            <a:srgbClr val="1E3A5F"/>
          </a:solidFill>
          <a:ln>
            <a:noFill/>
          </a:ln>
        </p:spPr>
        <p:txBody>
          <a:bodyPr rtlCol="0" anchor="ctr"/>
          <a:lstStyle/>
          <a:p>
            <a:pPr algn="ctr"/>
          </a:p>
        </p:txBody>
      </p:sp>
      <p:sp>
        <p:nvSpPr>
          <p:cNvPr id="44" name="deckkit-motif-loud"/>
          <p:cNvSpPr txBox="1"/>
          <p:nvPr/>
        </p:nvSpPr>
        <p:spPr>
          <a:xfrm>
            <a:off x="3503558" y="3088718"/>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1E3A5F"/>
                </a:solidFill>
                <a:latin typeface="Times New Roman"/>
                <a:ea typeface="Hiragino Sans GB"/>
              </a:rPr>
              <a:t>S</a:t>
            </a:r>
          </a:p>
        </p:txBody>
      </p:sp>
      <p:sp>
        <p:nvSpPr>
          <p:cNvPr id="45" name="deckkit-motif-loud"/>
          <p:cNvSpPr/>
          <p:nvPr/>
        </p:nvSpPr>
        <p:spPr>
          <a:xfrm>
            <a:off x="4141774" y="3403377"/>
            <a:ext cx="74066" cy="74066"/>
          </a:xfrm>
          <a:prstGeom prst="ellipse">
            <a:avLst/>
          </a:prstGeom>
          <a:solidFill>
            <a:srgbClr val="1E3A5F"/>
          </a:solidFill>
          <a:ln>
            <a:noFill/>
          </a:ln>
        </p:spPr>
        <p:txBody>
          <a:bodyPr rtlCol="0" anchor="ctr"/>
          <a:lstStyle/>
          <a:p>
            <a:pPr algn="ctr"/>
          </a:p>
        </p:txBody>
      </p:sp>
      <p:sp>
        <p:nvSpPr>
          <p:cNvPr id="46" name="deckkit-motif-loud"/>
          <p:cNvSpPr/>
          <p:nvPr/>
        </p:nvSpPr>
        <p:spPr>
          <a:xfrm>
            <a:off x="4437196" y="3403377"/>
            <a:ext cx="74066" cy="74066"/>
          </a:xfrm>
          <a:prstGeom prst="ellipse">
            <a:avLst/>
          </a:prstGeom>
          <a:solidFill>
            <a:srgbClr val="1E3A5F"/>
          </a:solidFill>
          <a:ln>
            <a:noFill/>
          </a:ln>
        </p:spPr>
        <p:txBody>
          <a:bodyPr rtlCol="0" anchor="ctr"/>
          <a:lstStyle/>
          <a:p>
            <a:pPr algn="ctr"/>
          </a:p>
        </p:txBody>
      </p:sp>
      <p:sp>
        <p:nvSpPr>
          <p:cNvPr id="47" name="deckkit-motif-loud"/>
          <p:cNvSpPr txBox="1"/>
          <p:nvPr/>
        </p:nvSpPr>
        <p:spPr>
          <a:xfrm>
            <a:off x="4052198" y="3088718"/>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1E3A5F"/>
                </a:solidFill>
                <a:latin typeface="Times New Roman"/>
                <a:ea typeface="Hiragino Sans GB"/>
              </a:rPr>
              <a:t>W′</a:t>
            </a:r>
          </a:p>
        </p:txBody>
      </p:sp>
      <p:sp>
        <p:nvSpPr>
          <p:cNvPr id="48" name="deckkit-motif-loud"/>
          <p:cNvSpPr/>
          <p:nvPr/>
        </p:nvSpPr>
        <p:spPr>
          <a:xfrm>
            <a:off x="4690414" y="3403377"/>
            <a:ext cx="74066" cy="74066"/>
          </a:xfrm>
          <a:prstGeom prst="ellipse">
            <a:avLst/>
          </a:prstGeom>
          <a:solidFill>
            <a:srgbClr val="1E3A5F"/>
          </a:solidFill>
          <a:ln>
            <a:noFill/>
          </a:ln>
        </p:spPr>
        <p:txBody>
          <a:bodyPr rtlCol="0" anchor="ctr"/>
          <a:lstStyle/>
          <a:p>
            <a:pPr algn="ctr"/>
          </a:p>
        </p:txBody>
      </p:sp>
      <p:sp>
        <p:nvSpPr>
          <p:cNvPr id="49" name="deckkit-motif-loud"/>
          <p:cNvSpPr/>
          <p:nvPr/>
        </p:nvSpPr>
        <p:spPr>
          <a:xfrm>
            <a:off x="4985836" y="3403377"/>
            <a:ext cx="74066" cy="74066"/>
          </a:xfrm>
          <a:prstGeom prst="ellipse">
            <a:avLst/>
          </a:prstGeom>
          <a:solidFill>
            <a:srgbClr val="1E3A5F"/>
          </a:solidFill>
          <a:ln>
            <a:noFill/>
          </a:ln>
        </p:spPr>
        <p:txBody>
          <a:bodyPr rtlCol="0" anchor="ctr"/>
          <a:lstStyle/>
          <a:p>
            <a:pPr algn="ctr"/>
          </a:p>
        </p:txBody>
      </p:sp>
      <p:sp>
        <p:nvSpPr>
          <p:cNvPr id="50" name="deckkit-motif-loud"/>
          <p:cNvSpPr txBox="1"/>
          <p:nvPr/>
        </p:nvSpPr>
        <p:spPr>
          <a:xfrm>
            <a:off x="4600838" y="3088718"/>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1E3A5F"/>
                </a:solidFill>
                <a:latin typeface="Times New Roman"/>
                <a:ea typeface="Hiragino Sans GB"/>
              </a:rPr>
              <a:t>Z</a:t>
            </a:r>
          </a:p>
        </p:txBody>
      </p:sp>
      <p:sp>
        <p:nvSpPr>
          <p:cNvPr id="51" name="deckkit-motif-loud"/>
          <p:cNvSpPr/>
          <p:nvPr/>
        </p:nvSpPr>
        <p:spPr>
          <a:xfrm>
            <a:off x="3593134" y="4022355"/>
            <a:ext cx="74066" cy="74066"/>
          </a:xfrm>
          <a:prstGeom prst="ellipse">
            <a:avLst/>
          </a:prstGeom>
          <a:solidFill>
            <a:srgbClr val="1E3A5F"/>
          </a:solidFill>
          <a:ln>
            <a:noFill/>
          </a:ln>
        </p:spPr>
        <p:txBody>
          <a:bodyPr rtlCol="0" anchor="ctr"/>
          <a:lstStyle/>
          <a:p>
            <a:pPr algn="ctr"/>
          </a:p>
        </p:txBody>
      </p:sp>
      <p:sp>
        <p:nvSpPr>
          <p:cNvPr id="52" name="deckkit-motif-loud"/>
          <p:cNvSpPr/>
          <p:nvPr/>
        </p:nvSpPr>
        <p:spPr>
          <a:xfrm>
            <a:off x="3888556" y="4022355"/>
            <a:ext cx="74066" cy="74066"/>
          </a:xfrm>
          <a:prstGeom prst="ellipse">
            <a:avLst/>
          </a:prstGeom>
          <a:solidFill>
            <a:srgbClr val="1E3A5F"/>
          </a:solidFill>
          <a:ln>
            <a:noFill/>
          </a:ln>
        </p:spPr>
        <p:txBody>
          <a:bodyPr rtlCol="0" anchor="ctr"/>
          <a:lstStyle/>
          <a:p>
            <a:pPr algn="ctr"/>
          </a:p>
        </p:txBody>
      </p:sp>
      <p:sp>
        <p:nvSpPr>
          <p:cNvPr id="53" name="deckkit-motif-loud"/>
          <p:cNvSpPr txBox="1"/>
          <p:nvPr/>
        </p:nvSpPr>
        <p:spPr>
          <a:xfrm>
            <a:off x="3503558" y="3707696"/>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1E3A5F"/>
                </a:solidFill>
                <a:latin typeface="Times New Roman"/>
                <a:ea typeface="Hiragino Sans GB"/>
              </a:rPr>
              <a:t>Z′</a:t>
            </a:r>
          </a:p>
        </p:txBody>
      </p:sp>
      <p:sp>
        <p:nvSpPr>
          <p:cNvPr id="54" name="deckkit-motif-loud"/>
          <p:cNvSpPr/>
          <p:nvPr/>
        </p:nvSpPr>
        <p:spPr>
          <a:xfrm>
            <a:off x="4141774" y="4022355"/>
            <a:ext cx="74066" cy="74066"/>
          </a:xfrm>
          <a:prstGeom prst="ellipse">
            <a:avLst/>
          </a:prstGeom>
          <a:solidFill>
            <a:srgbClr val="1E3A5F"/>
          </a:solidFill>
          <a:ln>
            <a:noFill/>
          </a:ln>
        </p:spPr>
        <p:txBody>
          <a:bodyPr rtlCol="0" anchor="ctr"/>
          <a:lstStyle/>
          <a:p>
            <a:pPr algn="ctr"/>
          </a:p>
        </p:txBody>
      </p:sp>
      <p:sp>
        <p:nvSpPr>
          <p:cNvPr id="55" name="deckkit-motif-loud"/>
          <p:cNvSpPr/>
          <p:nvPr/>
        </p:nvSpPr>
        <p:spPr>
          <a:xfrm>
            <a:off x="4437196" y="4022355"/>
            <a:ext cx="74066" cy="74066"/>
          </a:xfrm>
          <a:prstGeom prst="ellipse">
            <a:avLst/>
          </a:prstGeom>
          <a:solidFill>
            <a:srgbClr val="1E3A5F"/>
          </a:solidFill>
          <a:ln>
            <a:noFill/>
          </a:ln>
        </p:spPr>
        <p:txBody>
          <a:bodyPr rtlCol="0" anchor="ctr"/>
          <a:lstStyle/>
          <a:p>
            <a:pPr algn="ctr"/>
          </a:p>
        </p:txBody>
      </p:sp>
      <p:sp>
        <p:nvSpPr>
          <p:cNvPr id="56" name="deckkit-motif-loud"/>
          <p:cNvSpPr txBox="1"/>
          <p:nvPr/>
        </p:nvSpPr>
        <p:spPr>
          <a:xfrm>
            <a:off x="4052198" y="3707696"/>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1E3A5F"/>
                </a:solidFill>
                <a:latin typeface="Times New Roman"/>
                <a:ea typeface="Hiragino Sans GB"/>
              </a:rPr>
              <a:t>Y</a:t>
            </a:r>
          </a:p>
        </p:txBody>
      </p:sp>
      <p:sp>
        <p:nvSpPr>
          <p:cNvPr id="57" name="deckkit-motif-loud"/>
          <p:cNvSpPr/>
          <p:nvPr/>
        </p:nvSpPr>
        <p:spPr>
          <a:xfrm>
            <a:off x="4831091" y="4022355"/>
            <a:ext cx="74066" cy="74066"/>
          </a:xfrm>
          <a:prstGeom prst="ellipse">
            <a:avLst/>
          </a:prstGeom>
          <a:solidFill>
            <a:srgbClr val="1E3A5F"/>
          </a:solidFill>
          <a:ln>
            <a:noFill/>
          </a:ln>
        </p:spPr>
        <p:txBody>
          <a:bodyPr rtlCol="0" anchor="ctr"/>
          <a:lstStyle/>
          <a:p>
            <a:pPr algn="ctr"/>
          </a:p>
        </p:txBody>
      </p:sp>
      <p:sp>
        <p:nvSpPr>
          <p:cNvPr id="58" name="deckkit-motif-loud"/>
          <p:cNvSpPr/>
          <p:nvPr/>
        </p:nvSpPr>
        <p:spPr>
          <a:xfrm>
            <a:off x="5126513" y="4022355"/>
            <a:ext cx="74066" cy="74066"/>
          </a:xfrm>
          <a:prstGeom prst="ellipse">
            <a:avLst/>
          </a:prstGeom>
          <a:solidFill>
            <a:srgbClr val="1E3A5F"/>
          </a:solidFill>
          <a:ln>
            <a:noFill/>
          </a:ln>
        </p:spPr>
        <p:txBody>
          <a:bodyPr rtlCol="0" anchor="ctr"/>
          <a:lstStyle/>
          <a:p>
            <a:pPr algn="ctr"/>
          </a:p>
        </p:txBody>
      </p:sp>
      <p:sp>
        <p:nvSpPr>
          <p:cNvPr id="59" name="deckkit-motif-loud"/>
          <p:cNvSpPr txBox="1"/>
          <p:nvPr/>
        </p:nvSpPr>
        <p:spPr>
          <a:xfrm>
            <a:off x="4741515" y="3707696"/>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1E3A5F"/>
                </a:solidFill>
                <a:latin typeface="Times New Roman"/>
                <a:ea typeface="Hiragino Sans GB"/>
              </a:rPr>
              <a:t>S′</a:t>
            </a:r>
          </a:p>
        </p:txBody>
      </p:sp>
      <p:sp>
        <p:nvSpPr>
          <p:cNvPr id="60" name="deckkit-motif-loud"/>
          <p:cNvSpPr/>
          <p:nvPr/>
        </p:nvSpPr>
        <p:spPr>
          <a:xfrm>
            <a:off x="4831091" y="4641334"/>
            <a:ext cx="74066" cy="74066"/>
          </a:xfrm>
          <a:prstGeom prst="ellipse">
            <a:avLst/>
          </a:prstGeom>
          <a:solidFill>
            <a:srgbClr val="1E3A5F"/>
          </a:solidFill>
          <a:ln>
            <a:noFill/>
          </a:ln>
        </p:spPr>
        <p:txBody>
          <a:bodyPr rtlCol="0" anchor="ctr"/>
          <a:lstStyle/>
          <a:p>
            <a:pPr algn="ctr"/>
          </a:p>
        </p:txBody>
      </p:sp>
      <p:sp>
        <p:nvSpPr>
          <p:cNvPr id="61" name="deckkit-motif-loud"/>
          <p:cNvSpPr/>
          <p:nvPr/>
        </p:nvSpPr>
        <p:spPr>
          <a:xfrm>
            <a:off x="5126513" y="4641334"/>
            <a:ext cx="74066" cy="74066"/>
          </a:xfrm>
          <a:prstGeom prst="ellipse">
            <a:avLst/>
          </a:prstGeom>
          <a:solidFill>
            <a:srgbClr val="1E3A5F"/>
          </a:solidFill>
          <a:ln>
            <a:noFill/>
          </a:ln>
        </p:spPr>
        <p:txBody>
          <a:bodyPr rtlCol="0" anchor="ctr"/>
          <a:lstStyle/>
          <a:p>
            <a:pPr algn="ctr"/>
          </a:p>
        </p:txBody>
      </p:sp>
      <p:sp>
        <p:nvSpPr>
          <p:cNvPr id="62" name="deckkit-motif-loud"/>
          <p:cNvSpPr txBox="1"/>
          <p:nvPr/>
        </p:nvSpPr>
        <p:spPr>
          <a:xfrm>
            <a:off x="4741515" y="4326675"/>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1E3A5F"/>
                </a:solidFill>
                <a:latin typeface="Times New Roman"/>
                <a:ea typeface="Hiragino Sans GB"/>
              </a:rPr>
              <a:t>V</a:t>
            </a:r>
          </a:p>
        </p:txBody>
      </p:sp>
      <p:sp>
        <p:nvSpPr>
          <p:cNvPr id="63" name="deckkit-motif-loud"/>
          <p:cNvSpPr/>
          <p:nvPr/>
        </p:nvSpPr>
        <p:spPr>
          <a:xfrm>
            <a:off x="4708597" y="4026470"/>
            <a:ext cx="65836" cy="65836"/>
          </a:xfrm>
          <a:prstGeom prst="ellipse">
            <a:avLst/>
          </a:prstGeom>
          <a:solidFill>
            <a:srgbClr val="1E3A5F"/>
          </a:solidFill>
          <a:ln>
            <a:noFill/>
          </a:ln>
        </p:spPr>
        <p:txBody>
          <a:bodyPr rtlCol="0" anchor="ctr"/>
          <a:lstStyle/>
          <a:p>
            <a:pPr algn="ctr"/>
          </a:p>
        </p:txBody>
      </p:sp>
      <p:sp>
        <p:nvSpPr>
          <p:cNvPr id="64" name="deckkit-motif-loud"/>
          <p:cNvSpPr/>
          <p:nvPr/>
        </p:nvSpPr>
        <p:spPr>
          <a:xfrm>
            <a:off x="5257237" y="4026470"/>
            <a:ext cx="65836" cy="65836"/>
          </a:xfrm>
          <a:prstGeom prst="ellipse">
            <a:avLst/>
          </a:prstGeom>
          <a:solidFill>
            <a:srgbClr val="1E3A5F"/>
          </a:solidFill>
          <a:ln>
            <a:noFill/>
          </a:ln>
        </p:spPr>
        <p:txBody>
          <a:bodyPr rtlCol="0" anchor="ctr"/>
          <a:lstStyle/>
          <a:p>
            <a:pPr algn="ctr"/>
          </a:p>
        </p:txBody>
      </p:sp>
      <p:sp>
        <p:nvSpPr>
          <p:cNvPr id="65" name="deckkit-motif-loud"/>
          <p:cNvSpPr/>
          <p:nvPr/>
        </p:nvSpPr>
        <p:spPr>
          <a:xfrm>
            <a:off x="3470640" y="2788513"/>
            <a:ext cx="65836" cy="65836"/>
          </a:xfrm>
          <a:prstGeom prst="ellipse">
            <a:avLst/>
          </a:prstGeom>
          <a:solidFill>
            <a:srgbClr val="1E3A5F"/>
          </a:solidFill>
          <a:ln>
            <a:noFill/>
          </a:ln>
        </p:spPr>
        <p:txBody>
          <a:bodyPr rtlCol="0" anchor="ctr"/>
          <a:lstStyle/>
          <a:p>
            <a:pPr algn="ctr"/>
          </a:p>
        </p:txBody>
      </p:sp>
      <p:sp>
        <p:nvSpPr>
          <p:cNvPr id="66" name="deckkit-motif-loud"/>
          <p:cNvSpPr/>
          <p:nvPr/>
        </p:nvSpPr>
        <p:spPr>
          <a:xfrm>
            <a:off x="5397914" y="2788513"/>
            <a:ext cx="65836" cy="65836"/>
          </a:xfrm>
          <a:prstGeom prst="ellipse">
            <a:avLst/>
          </a:prstGeom>
          <a:solidFill>
            <a:srgbClr val="1E3A5F"/>
          </a:solidFill>
          <a:ln>
            <a:noFill/>
          </a:ln>
        </p:spPr>
        <p:txBody>
          <a:bodyPr rtlCol="0" anchor="ctr"/>
          <a:lstStyle/>
          <a:p>
            <a:pPr algn="ctr"/>
          </a:p>
        </p:txBody>
      </p:sp>
      <p:sp>
        <p:nvSpPr>
          <p:cNvPr id="67" name="deckkit-motif-loud"/>
          <p:cNvSpPr/>
          <p:nvPr/>
        </p:nvSpPr>
        <p:spPr>
          <a:xfrm>
            <a:off x="1143000" y="2701856"/>
            <a:ext cx="4721117" cy="1976510"/>
          </a:xfrm>
          <a:custGeom>
            <a:avLst/>
            <a:gdLst/>
            <a:ahLst/>
            <a:cxnLst/>
            <a:rect l="0" t="0" r="r" b="b"/>
            <a:pathLst>
              <a:path w="100000" h="100000" fill="none">
                <a:moveTo>
                  <a:pt x="0" y="6050"/>
                </a:moveTo>
                <a:lnTo>
                  <a:pt x="6198" y="6050"/>
                </a:lnTo>
                <a:moveTo>
                  <a:pt x="6198" y="6050"/>
                </a:moveTo>
                <a:lnTo>
                  <a:pt x="8880" y="6050"/>
                </a:lnTo>
                <a:moveTo>
                  <a:pt x="15137" y="6050"/>
                </a:moveTo>
                <a:lnTo>
                  <a:pt x="17819" y="6050"/>
                </a:lnTo>
                <a:moveTo>
                  <a:pt x="8880" y="6050"/>
                </a:moveTo>
                <a:lnTo>
                  <a:pt x="14750" y="0"/>
                </a:lnTo>
                <a:moveTo>
                  <a:pt x="17819" y="6050"/>
                </a:moveTo>
                <a:lnTo>
                  <a:pt x="20799" y="6050"/>
                </a:lnTo>
                <a:moveTo>
                  <a:pt x="44041" y="6050"/>
                </a:moveTo>
                <a:lnTo>
                  <a:pt x="47020" y="6050"/>
                </a:lnTo>
                <a:moveTo>
                  <a:pt x="20799" y="6050"/>
                </a:moveTo>
                <a:lnTo>
                  <a:pt x="20799" y="37367"/>
                </a:lnTo>
                <a:moveTo>
                  <a:pt x="44041" y="6050"/>
                </a:moveTo>
                <a:lnTo>
                  <a:pt x="44041" y="37367"/>
                </a:lnTo>
                <a:moveTo>
                  <a:pt x="20799" y="6050"/>
                </a:moveTo>
                <a:lnTo>
                  <a:pt x="23480" y="6050"/>
                </a:lnTo>
                <a:moveTo>
                  <a:pt x="29738" y="6050"/>
                </a:moveTo>
                <a:lnTo>
                  <a:pt x="32420" y="6050"/>
                </a:lnTo>
                <a:moveTo>
                  <a:pt x="23480" y="6050"/>
                </a:moveTo>
                <a:lnTo>
                  <a:pt x="29738" y="6050"/>
                </a:lnTo>
                <a:moveTo>
                  <a:pt x="24970" y="10676"/>
                </a:moveTo>
                <a:lnTo>
                  <a:pt x="28248" y="1423"/>
                </a:lnTo>
                <a:moveTo>
                  <a:pt x="32420" y="6050"/>
                </a:moveTo>
                <a:lnTo>
                  <a:pt x="44041" y="6050"/>
                </a:lnTo>
                <a:moveTo>
                  <a:pt x="20799" y="37367"/>
                </a:moveTo>
                <a:lnTo>
                  <a:pt x="23480" y="37367"/>
                </a:lnTo>
                <a:moveTo>
                  <a:pt x="29738" y="37367"/>
                </a:moveTo>
                <a:lnTo>
                  <a:pt x="32420" y="37367"/>
                </a:lnTo>
                <a:moveTo>
                  <a:pt x="23480" y="37367"/>
                </a:moveTo>
                <a:lnTo>
                  <a:pt x="29350" y="31317"/>
                </a:lnTo>
                <a:moveTo>
                  <a:pt x="32420" y="37367"/>
                </a:moveTo>
                <a:lnTo>
                  <a:pt x="35101" y="37367"/>
                </a:lnTo>
                <a:moveTo>
                  <a:pt x="41359" y="37367"/>
                </a:moveTo>
                <a:lnTo>
                  <a:pt x="44041" y="37367"/>
                </a:lnTo>
                <a:moveTo>
                  <a:pt x="35101" y="37367"/>
                </a:moveTo>
                <a:lnTo>
                  <a:pt x="40971" y="31317"/>
                </a:lnTo>
                <a:moveTo>
                  <a:pt x="47020" y="6050"/>
                </a:moveTo>
                <a:lnTo>
                  <a:pt x="50000" y="6050"/>
                </a:lnTo>
                <a:moveTo>
                  <a:pt x="90822" y="6050"/>
                </a:moveTo>
                <a:lnTo>
                  <a:pt x="93802" y="6050"/>
                </a:lnTo>
                <a:moveTo>
                  <a:pt x="50000" y="6050"/>
                </a:moveTo>
                <a:lnTo>
                  <a:pt x="50000" y="68683"/>
                </a:lnTo>
                <a:moveTo>
                  <a:pt x="90822" y="6050"/>
                </a:moveTo>
                <a:lnTo>
                  <a:pt x="90822" y="68683"/>
                </a:lnTo>
                <a:moveTo>
                  <a:pt x="50000" y="6050"/>
                </a:moveTo>
                <a:lnTo>
                  <a:pt x="52682" y="6050"/>
                </a:lnTo>
                <a:moveTo>
                  <a:pt x="58939" y="6050"/>
                </a:moveTo>
                <a:lnTo>
                  <a:pt x="61621" y="6050"/>
                </a:lnTo>
                <a:moveTo>
                  <a:pt x="52682" y="6050"/>
                </a:moveTo>
                <a:lnTo>
                  <a:pt x="58552" y="0"/>
                </a:lnTo>
                <a:moveTo>
                  <a:pt x="61621" y="6050"/>
                </a:moveTo>
                <a:lnTo>
                  <a:pt x="64303" y="6050"/>
                </a:lnTo>
                <a:moveTo>
                  <a:pt x="70560" y="6050"/>
                </a:moveTo>
                <a:lnTo>
                  <a:pt x="73242" y="6050"/>
                </a:lnTo>
                <a:moveTo>
                  <a:pt x="64303" y="6050"/>
                </a:moveTo>
                <a:lnTo>
                  <a:pt x="70173" y="0"/>
                </a:lnTo>
                <a:moveTo>
                  <a:pt x="73242" y="6050"/>
                </a:moveTo>
                <a:lnTo>
                  <a:pt x="90822" y="6050"/>
                </a:lnTo>
                <a:moveTo>
                  <a:pt x="50000" y="37367"/>
                </a:moveTo>
                <a:lnTo>
                  <a:pt x="52682" y="37367"/>
                </a:lnTo>
                <a:moveTo>
                  <a:pt x="58939" y="37367"/>
                </a:moveTo>
                <a:lnTo>
                  <a:pt x="61621" y="37367"/>
                </a:lnTo>
                <a:moveTo>
                  <a:pt x="52682" y="37367"/>
                </a:moveTo>
                <a:lnTo>
                  <a:pt x="58552" y="31317"/>
                </a:lnTo>
                <a:moveTo>
                  <a:pt x="61621" y="37367"/>
                </a:moveTo>
                <a:lnTo>
                  <a:pt x="64303" y="37367"/>
                </a:lnTo>
                <a:moveTo>
                  <a:pt x="70560" y="37367"/>
                </a:moveTo>
                <a:lnTo>
                  <a:pt x="73242" y="37367"/>
                </a:lnTo>
                <a:moveTo>
                  <a:pt x="64303" y="37367"/>
                </a:moveTo>
                <a:lnTo>
                  <a:pt x="70560" y="37367"/>
                </a:lnTo>
                <a:moveTo>
                  <a:pt x="65793" y="41993"/>
                </a:moveTo>
                <a:lnTo>
                  <a:pt x="69070" y="32740"/>
                </a:lnTo>
                <a:moveTo>
                  <a:pt x="73242" y="37367"/>
                </a:moveTo>
                <a:lnTo>
                  <a:pt x="75924" y="37367"/>
                </a:lnTo>
                <a:moveTo>
                  <a:pt x="82181" y="37367"/>
                </a:moveTo>
                <a:lnTo>
                  <a:pt x="84863" y="37367"/>
                </a:lnTo>
                <a:moveTo>
                  <a:pt x="75924" y="37367"/>
                </a:moveTo>
                <a:lnTo>
                  <a:pt x="81794" y="31317"/>
                </a:lnTo>
                <a:moveTo>
                  <a:pt x="84863" y="37367"/>
                </a:moveTo>
                <a:lnTo>
                  <a:pt x="90822" y="37367"/>
                </a:lnTo>
                <a:moveTo>
                  <a:pt x="50000" y="68683"/>
                </a:moveTo>
                <a:lnTo>
                  <a:pt x="52682" y="68683"/>
                </a:lnTo>
                <a:moveTo>
                  <a:pt x="58939" y="68683"/>
                </a:moveTo>
                <a:lnTo>
                  <a:pt x="61621" y="68683"/>
                </a:lnTo>
                <a:moveTo>
                  <a:pt x="52682" y="68683"/>
                </a:moveTo>
                <a:lnTo>
                  <a:pt x="58939" y="68683"/>
                </a:lnTo>
                <a:moveTo>
                  <a:pt x="54172" y="73310"/>
                </a:moveTo>
                <a:lnTo>
                  <a:pt x="57449" y="64057"/>
                </a:lnTo>
                <a:moveTo>
                  <a:pt x="61621" y="68683"/>
                </a:moveTo>
                <a:lnTo>
                  <a:pt x="64303" y="68683"/>
                </a:lnTo>
                <a:moveTo>
                  <a:pt x="70560" y="68683"/>
                </a:moveTo>
                <a:lnTo>
                  <a:pt x="73242" y="68683"/>
                </a:lnTo>
                <a:moveTo>
                  <a:pt x="64303" y="68683"/>
                </a:moveTo>
                <a:lnTo>
                  <a:pt x="70173" y="62633"/>
                </a:lnTo>
                <a:moveTo>
                  <a:pt x="73242" y="68683"/>
                </a:moveTo>
                <a:lnTo>
                  <a:pt x="76222" y="68683"/>
                </a:lnTo>
                <a:moveTo>
                  <a:pt x="87843" y="68683"/>
                </a:moveTo>
                <a:lnTo>
                  <a:pt x="90822" y="68683"/>
                </a:lnTo>
                <a:moveTo>
                  <a:pt x="76222" y="68683"/>
                </a:moveTo>
                <a:lnTo>
                  <a:pt x="76222" y="100000"/>
                </a:lnTo>
                <a:moveTo>
                  <a:pt x="87843" y="68683"/>
                </a:moveTo>
                <a:lnTo>
                  <a:pt x="87843" y="100000"/>
                </a:lnTo>
                <a:moveTo>
                  <a:pt x="76222" y="68683"/>
                </a:moveTo>
                <a:lnTo>
                  <a:pt x="78903" y="68683"/>
                </a:lnTo>
                <a:moveTo>
                  <a:pt x="85161" y="68683"/>
                </a:moveTo>
                <a:lnTo>
                  <a:pt x="87843" y="68683"/>
                </a:lnTo>
                <a:moveTo>
                  <a:pt x="78903" y="68683"/>
                </a:moveTo>
                <a:lnTo>
                  <a:pt x="85161" y="68683"/>
                </a:lnTo>
                <a:moveTo>
                  <a:pt x="80393" y="73310"/>
                </a:moveTo>
                <a:lnTo>
                  <a:pt x="83671" y="64057"/>
                </a:lnTo>
                <a:moveTo>
                  <a:pt x="76222" y="100000"/>
                </a:moveTo>
                <a:lnTo>
                  <a:pt x="78903" y="100000"/>
                </a:lnTo>
                <a:moveTo>
                  <a:pt x="85161" y="100000"/>
                </a:moveTo>
                <a:lnTo>
                  <a:pt x="87843" y="100000"/>
                </a:lnTo>
                <a:moveTo>
                  <a:pt x="78903" y="100000"/>
                </a:moveTo>
                <a:lnTo>
                  <a:pt x="84774" y="93950"/>
                </a:lnTo>
                <a:moveTo>
                  <a:pt x="93802" y="6050"/>
                </a:moveTo>
                <a:lnTo>
                  <a:pt x="100000" y="6050"/>
                </a:lnTo>
              </a:path>
            </a:pathLst>
          </a:custGeom>
          <a:noFill/>
          <a:ln w="13970" cap="rnd">
            <a:solidFill>
              <a:srgbClr val="1E3A5F"/>
            </a:solidFill>
          </a:ln>
        </p:spPr>
        <p:txBody>
          <a:bodyPr rtlCol="0" anchor="ctr"/>
          <a:lstStyle/>
          <a:p>
            <a:pPr algn="ctr"/>
          </a:p>
        </p:txBody>
      </p:sp>
      <p:sp>
        <p:nvSpPr>
          <p:cNvPr id="68" name="deckkit-motif-loud+decor:a terminal ring: its ink outline carries it, the ground-coloured fill only hides the wire end"/>
          <p:cNvSpPr/>
          <p:nvPr/>
        </p:nvSpPr>
        <p:spPr>
          <a:xfrm>
            <a:off x="1077163" y="2755595"/>
            <a:ext cx="131673" cy="131673"/>
          </a:xfrm>
          <a:prstGeom prst="ellipse">
            <a:avLst/>
          </a:prstGeom>
          <a:solidFill>
            <a:srgbClr val="F1EFE8"/>
          </a:solidFill>
          <a:ln w="12700">
            <a:solidFill>
              <a:srgbClr val="1E3A5F"/>
            </a:solidFill>
          </a:ln>
        </p:spPr>
        <p:txBody>
          <a:bodyPr rtlCol="0" anchor="ctr"/>
          <a:lstStyle/>
          <a:p>
            <a:pPr algn="ctr"/>
          </a:p>
        </p:txBody>
      </p:sp>
      <p:sp>
        <p:nvSpPr>
          <p:cNvPr id="69" name="deckkit-motif-loud+decor:a terminal ring: its ink outline carries it, the ground-coloured fill only hides the wire end"/>
          <p:cNvSpPr/>
          <p:nvPr/>
        </p:nvSpPr>
        <p:spPr>
          <a:xfrm>
            <a:off x="5798280" y="2755595"/>
            <a:ext cx="131673" cy="131673"/>
          </a:xfrm>
          <a:prstGeom prst="ellipse">
            <a:avLst/>
          </a:prstGeom>
          <a:solidFill>
            <a:srgbClr val="F1EFE8"/>
          </a:solidFill>
          <a:ln w="12700">
            <a:solidFill>
              <a:srgbClr val="1E3A5F"/>
            </a:solidFill>
          </a:ln>
        </p:spPr>
        <p:txBody>
          <a:bodyPr rtlCol="0" anchor="ctr"/>
          <a:lstStyle/>
          <a:p>
            <a:pPr algn="ctr"/>
          </a:p>
        </p:txBody>
      </p:sp>
      <p:sp>
        <p:nvSpPr>
          <p:cNvPr id="70" name="deckkit-motif-loud"/>
          <p:cNvSpPr txBox="1"/>
          <p:nvPr/>
        </p:nvSpPr>
        <p:spPr>
          <a:xfrm>
            <a:off x="758952" y="2684272"/>
            <a:ext cx="329184" cy="274320"/>
          </a:xfrm>
          <a:prstGeom prst="rect">
            <a:avLst/>
          </a:prstGeom>
          <a:noFill/>
          <a:ln/>
        </p:spPr>
        <p:txBody>
          <a:bodyPr wrap="none" anchor="ctr" lIns="25400" rIns="25400" tIns="25400" bIns="25400">
            <a:spAutoFit/>
          </a:bodyPr>
          <a:lstStyle/>
          <a:p>
            <a:pPr algn="r">
              <a:lnSpc>
                <a:spcPct val="100000"/>
              </a:lnSpc>
              <a:spcBef>
                <a:spcPts val="0"/>
              </a:spcBef>
              <a:spcAft>
                <a:spcPts val="0"/>
              </a:spcAft>
            </a:pPr>
            <a:r>
              <a:rPr sz="1100" b="0" i="1">
                <a:solidFill>
                  <a:srgbClr val="1E3A5F"/>
                </a:solidFill>
                <a:latin typeface="Times New Roman"/>
                <a:ea typeface="Hiragino Sans GB"/>
              </a:rPr>
              <a:t>a</a:t>
            </a:r>
          </a:p>
        </p:txBody>
      </p:sp>
      <p:sp>
        <p:nvSpPr>
          <p:cNvPr id="71" name="deckkit-motif-loud"/>
          <p:cNvSpPr txBox="1"/>
          <p:nvPr/>
        </p:nvSpPr>
        <p:spPr>
          <a:xfrm>
            <a:off x="5918981" y="2684272"/>
            <a:ext cx="329184" cy="274320"/>
          </a:xfrm>
          <a:prstGeom prst="rect">
            <a:avLst/>
          </a:prstGeom>
          <a:noFill/>
          <a:ln/>
        </p:spPr>
        <p:txBody>
          <a:bodyPr wrap="none" anchor="ctr" lIns="25400" rIns="25400" tIns="25400" bIns="25400">
            <a:spAutoFit/>
          </a:bodyPr>
          <a:lstStyle/>
          <a:p>
            <a:pPr algn="l">
              <a:lnSpc>
                <a:spcPct val="100000"/>
              </a:lnSpc>
              <a:spcBef>
                <a:spcPts val="0"/>
              </a:spcBef>
              <a:spcAft>
                <a:spcPts val="0"/>
              </a:spcAft>
            </a:pPr>
            <a:r>
              <a:rPr sz="1100" b="0" i="1">
                <a:solidFill>
                  <a:srgbClr val="1E3A5F"/>
                </a:solidFill>
                <a:latin typeface="Times New Roman"/>
                <a:ea typeface="Hiragino Sans GB"/>
              </a:rPr>
              <a:t>b</a:t>
            </a:r>
          </a:p>
        </p:txBody>
      </p:sp>
      <p:sp>
        <p:nvSpPr>
          <p:cNvPr id="72" name="deckkit-motif-loud"/>
          <p:cNvSpPr/>
          <p:nvPr/>
        </p:nvSpPr>
        <p:spPr>
          <a:xfrm>
            <a:off x="1069848" y="1952752"/>
            <a:ext cx="4867421" cy="539496"/>
          </a:xfrm>
          <a:custGeom>
            <a:avLst/>
            <a:gdLst/>
            <a:ahLst/>
            <a:cxnLst/>
            <a:rect l="0" t="0" r="r" b="b"/>
            <a:pathLst>
              <a:path w="100000" h="100000" fill="none">
                <a:moveTo>
                  <a:pt x="1503" y="16949"/>
                </a:moveTo>
                <a:lnTo>
                  <a:pt x="98497" y="16949"/>
                </a:lnTo>
                <a:moveTo>
                  <a:pt x="0" y="30508"/>
                </a:moveTo>
                <a:lnTo>
                  <a:pt x="3006" y="3390"/>
                </a:lnTo>
                <a:moveTo>
                  <a:pt x="1503" y="100000"/>
                </a:moveTo>
                <a:lnTo>
                  <a:pt x="1503" y="0"/>
                </a:lnTo>
                <a:moveTo>
                  <a:pt x="96994" y="30508"/>
                </a:moveTo>
                <a:lnTo>
                  <a:pt x="100000" y="3390"/>
                </a:lnTo>
                <a:moveTo>
                  <a:pt x="98497" y="100000"/>
                </a:moveTo>
                <a:lnTo>
                  <a:pt x="98497" y="0"/>
                </a:lnTo>
              </a:path>
            </a:pathLst>
          </a:custGeom>
          <a:noFill/>
          <a:ln w="7620" cap="rnd">
            <a:solidFill>
              <a:srgbClr val="1E3A5F"/>
            </a:solidFill>
          </a:ln>
        </p:spPr>
        <p:txBody>
          <a:bodyPr rtlCol="0" anchor="ctr"/>
          <a:lstStyle/>
          <a:p>
            <a:pPr algn="ctr"/>
          </a:p>
        </p:txBody>
      </p:sp>
      <p:sp>
        <p:nvSpPr>
          <p:cNvPr id="73" name="deckkit-motif-loud"/>
          <p:cNvSpPr txBox="1"/>
          <p:nvPr/>
        </p:nvSpPr>
        <p:spPr>
          <a:xfrm>
            <a:off x="777240" y="1733296"/>
            <a:ext cx="5452637" cy="292608"/>
          </a:xfrm>
          <a:prstGeom prst="rect">
            <a:avLst/>
          </a:prstGeom>
          <a:noFill/>
          <a:ln/>
        </p:spPr>
        <p:txBody>
          <a:bodyPr wrap="square" anchor="ctr" lIns="18288" rIns="18288" tIns="18288" bIns="18288">
            <a:spAutoFit/>
          </a:bodyPr>
          <a:lstStyle/>
          <a:p>
            <a:pPr algn="ctr"/>
            <a:r>
              <a:rPr sz="1400" b="0" i="1">
                <a:solidFill>
                  <a:srgbClr val="1E3A5F"/>
                </a:solidFill>
                <a:latin typeface="Times New Roman"/>
                <a:ea typeface="Hiragino Sans GB"/>
              </a:rPr>
              <a:t>W</a:t>
            </a:r>
            <a:r>
              <a:rPr sz="1400" b="0" i="0">
                <a:solidFill>
                  <a:srgbClr val="1E3A5F"/>
                </a:solidFill>
                <a:latin typeface="Times New Roman"/>
                <a:ea typeface="Hiragino Sans GB"/>
              </a:rPr>
              <a:t> </a:t>
            </a:r>
            <a:r>
              <a:rPr sz="1400" b="0" i="0">
                <a:solidFill>
                  <a:srgbClr val="1E3A5F"/>
                </a:solidFill>
                <a:latin typeface="Times New Roman"/>
                <a:ea typeface="Hiragino Sans GB"/>
              </a:rPr>
              <a:t>+</a:t>
            </a:r>
            <a:r>
              <a:rPr sz="1400" b="0" i="0">
                <a:solidFill>
                  <a:srgbClr val="1E3A5F"/>
                </a:solidFill>
                <a:latin typeface="Times New Roman"/>
                <a:ea typeface="Hiragino Sans GB"/>
              </a:rPr>
              <a:t> </a:t>
            </a:r>
            <a:r>
              <a:rPr sz="1400" b="0" i="1">
                <a:solidFill>
                  <a:srgbClr val="1E3A5F"/>
                </a:solidFill>
                <a:latin typeface="Times New Roman"/>
                <a:ea typeface="Hiragino Sans GB"/>
              </a:rPr>
              <a:t>W</a:t>
            </a:r>
            <a:r>
              <a:rPr sz="1400" b="0" i="0">
                <a:solidFill>
                  <a:srgbClr val="1E3A5F"/>
                </a:solidFill>
                <a:latin typeface="Times New Roman"/>
                <a:ea typeface="Hiragino Sans GB"/>
              </a:rPr>
              <a:t>′</a:t>
            </a:r>
            <a:r>
              <a:rPr sz="1400" b="0" i="0">
                <a:solidFill>
                  <a:srgbClr val="1E3A5F"/>
                </a:solidFill>
                <a:latin typeface="Times New Roman"/>
                <a:ea typeface="Hiragino Sans GB"/>
              </a:rPr>
              <a:t>(</a:t>
            </a:r>
            <a:r>
              <a:rPr sz="1400" b="0" i="1">
                <a:solidFill>
                  <a:srgbClr val="1E3A5F"/>
                </a:solidFill>
                <a:latin typeface="Times New Roman"/>
                <a:ea typeface="Hiragino Sans GB"/>
              </a:rPr>
              <a:t>X</a:t>
            </a:r>
            <a:r>
              <a:rPr sz="1400" b="0" i="0">
                <a:solidFill>
                  <a:srgbClr val="1E3A5F"/>
                </a:solidFill>
                <a:latin typeface="Times New Roman"/>
                <a:ea typeface="Hiragino Sans GB"/>
              </a:rPr>
              <a:t> </a:t>
            </a:r>
            <a:r>
              <a:rPr sz="1400" b="0" i="0">
                <a:solidFill>
                  <a:srgbClr val="1E3A5F"/>
                </a:solidFill>
                <a:latin typeface="Times New Roman"/>
                <a:ea typeface="Hiragino Sans GB"/>
              </a:rPr>
              <a:t>+</a:t>
            </a:r>
            <a:r>
              <a:rPr sz="1400" b="0" i="0">
                <a:solidFill>
                  <a:srgbClr val="1E3A5F"/>
                </a:solidFill>
                <a:latin typeface="Times New Roman"/>
                <a:ea typeface="Hiragino Sans GB"/>
              </a:rPr>
              <a:t> </a:t>
            </a:r>
            <a:r>
              <a:rPr sz="1400" b="0" i="1">
                <a:solidFill>
                  <a:srgbClr val="1E3A5F"/>
                </a:solidFill>
                <a:latin typeface="Times New Roman"/>
                <a:ea typeface="Hiragino Sans GB"/>
              </a:rPr>
              <a:t>Y</a:t>
            </a:r>
            <a:r>
              <a:rPr sz="1400" b="0" i="0">
                <a:solidFill>
                  <a:srgbClr val="1E3A5F"/>
                </a:solidFill>
                <a:latin typeface="Times New Roman"/>
                <a:ea typeface="Hiragino Sans GB"/>
              </a:rPr>
              <a:t>)</a:t>
            </a:r>
            <a:r>
              <a:rPr sz="1400" b="0" i="0">
                <a:solidFill>
                  <a:srgbClr val="1E3A5F"/>
                </a:solidFill>
                <a:latin typeface="Times New Roman"/>
                <a:ea typeface="Hiragino Sans GB"/>
              </a:rPr>
              <a:t> </a:t>
            </a:r>
            <a:r>
              <a:rPr sz="1400" b="0" i="0">
                <a:solidFill>
                  <a:srgbClr val="1E3A5F"/>
                </a:solidFill>
                <a:latin typeface="Times New Roman"/>
                <a:ea typeface="Hiragino Sans GB"/>
              </a:rPr>
              <a:t>+</a:t>
            </a:r>
            <a:r>
              <a:rPr sz="1400" b="0" i="0">
                <a:solidFill>
                  <a:srgbClr val="1E3A5F"/>
                </a:solidFill>
                <a:latin typeface="Times New Roman"/>
                <a:ea typeface="Hiragino Sans GB"/>
              </a:rPr>
              <a:t> </a:t>
            </a:r>
            <a:r>
              <a:rPr sz="1400" b="0" i="0">
                <a:solidFill>
                  <a:srgbClr val="1E3A5F"/>
                </a:solidFill>
                <a:latin typeface="Times New Roman"/>
                <a:ea typeface="Hiragino Sans GB"/>
              </a:rPr>
              <a:t>(</a:t>
            </a:r>
            <a:r>
              <a:rPr sz="1400" b="0" i="1">
                <a:solidFill>
                  <a:srgbClr val="1E3A5F"/>
                </a:solidFill>
                <a:latin typeface="Times New Roman"/>
                <a:ea typeface="Hiragino Sans GB"/>
              </a:rPr>
              <a:t>X</a:t>
            </a:r>
            <a:r>
              <a:rPr sz="1400" b="0" i="0">
                <a:solidFill>
                  <a:srgbClr val="1E3A5F"/>
                </a:solidFill>
                <a:latin typeface="Times New Roman"/>
                <a:ea typeface="Hiragino Sans GB"/>
              </a:rPr>
              <a:t> </a:t>
            </a:r>
            <a:r>
              <a:rPr sz="1400" b="0" i="0">
                <a:solidFill>
                  <a:srgbClr val="1E3A5F"/>
                </a:solidFill>
                <a:latin typeface="Times New Roman"/>
                <a:ea typeface="Hiragino Sans GB"/>
              </a:rPr>
              <a:t>+</a:t>
            </a:r>
            <a:r>
              <a:rPr sz="1400" b="0" i="0">
                <a:solidFill>
                  <a:srgbClr val="1E3A5F"/>
                </a:solidFill>
                <a:latin typeface="Times New Roman"/>
                <a:ea typeface="Hiragino Sans GB"/>
              </a:rPr>
              <a:t> </a:t>
            </a:r>
            <a:r>
              <a:rPr sz="1400" b="0" i="1">
                <a:solidFill>
                  <a:srgbClr val="1E3A5F"/>
                </a:solidFill>
                <a:latin typeface="Times New Roman"/>
                <a:ea typeface="Hiragino Sans GB"/>
              </a:rPr>
              <a:t>Z</a:t>
            </a:r>
            <a:r>
              <a:rPr sz="1400" b="0" i="0">
                <a:solidFill>
                  <a:srgbClr val="1E3A5F"/>
                </a:solidFill>
                <a:latin typeface="Times New Roman"/>
                <a:ea typeface="Hiragino Sans GB"/>
              </a:rPr>
              <a:t>)</a:t>
            </a:r>
            <a:r>
              <a:rPr sz="1400" b="0" i="0">
                <a:solidFill>
                  <a:srgbClr val="1E3A5F"/>
                </a:solidFill>
                <a:latin typeface="Times New Roman"/>
                <a:ea typeface="Hiragino Sans GB"/>
              </a:rPr>
              <a:t>(</a:t>
            </a:r>
            <a:r>
              <a:rPr sz="1400" b="0" i="1">
                <a:solidFill>
                  <a:srgbClr val="1E3A5F"/>
                </a:solidFill>
                <a:latin typeface="Times New Roman"/>
                <a:ea typeface="Hiragino Sans GB"/>
              </a:rPr>
              <a:t>S</a:t>
            </a:r>
            <a:r>
              <a:rPr sz="1400" b="0" i="0">
                <a:solidFill>
                  <a:srgbClr val="1E3A5F"/>
                </a:solidFill>
                <a:latin typeface="Times New Roman"/>
                <a:ea typeface="Hiragino Sans GB"/>
              </a:rPr>
              <a:t> </a:t>
            </a:r>
            <a:r>
              <a:rPr sz="1400" b="0" i="0">
                <a:solidFill>
                  <a:srgbClr val="1E3A5F"/>
                </a:solidFill>
                <a:latin typeface="Times New Roman"/>
                <a:ea typeface="Hiragino Sans GB"/>
              </a:rPr>
              <a:t>+</a:t>
            </a:r>
            <a:r>
              <a:rPr sz="1400" b="0" i="0">
                <a:solidFill>
                  <a:srgbClr val="1E3A5F"/>
                </a:solidFill>
                <a:latin typeface="Times New Roman"/>
                <a:ea typeface="Hiragino Sans GB"/>
              </a:rPr>
              <a:t> </a:t>
            </a:r>
            <a:r>
              <a:rPr sz="1400" b="0" i="1">
                <a:solidFill>
                  <a:srgbClr val="1E3A5F"/>
                </a:solidFill>
                <a:latin typeface="Times New Roman"/>
                <a:ea typeface="Hiragino Sans GB"/>
              </a:rPr>
              <a:t>W</a:t>
            </a:r>
            <a:r>
              <a:rPr sz="1400" b="0" i="0">
                <a:solidFill>
                  <a:srgbClr val="1E3A5F"/>
                </a:solidFill>
                <a:latin typeface="Times New Roman"/>
                <a:ea typeface="Hiragino Sans GB"/>
              </a:rPr>
              <a:t>′</a:t>
            </a:r>
            <a:r>
              <a:rPr sz="1400" b="0" i="0">
                <a:solidFill>
                  <a:srgbClr val="1E3A5F"/>
                </a:solidFill>
                <a:latin typeface="Times New Roman"/>
                <a:ea typeface="Hiragino Sans GB"/>
              </a:rPr>
              <a:t> </a:t>
            </a:r>
            <a:r>
              <a:rPr sz="1400" b="0" i="0">
                <a:solidFill>
                  <a:srgbClr val="1E3A5F"/>
                </a:solidFill>
                <a:latin typeface="Times New Roman"/>
                <a:ea typeface="Hiragino Sans GB"/>
              </a:rPr>
              <a:t>+</a:t>
            </a:r>
            <a:r>
              <a:rPr sz="1400" b="0" i="0">
                <a:solidFill>
                  <a:srgbClr val="1E3A5F"/>
                </a:solidFill>
                <a:latin typeface="Times New Roman"/>
                <a:ea typeface="Hiragino Sans GB"/>
              </a:rPr>
              <a:t> </a:t>
            </a:r>
            <a:r>
              <a:rPr sz="1400" b="0" i="1">
                <a:solidFill>
                  <a:srgbClr val="1E3A5F"/>
                </a:solidFill>
                <a:latin typeface="Times New Roman"/>
                <a:ea typeface="Hiragino Sans GB"/>
              </a:rPr>
              <a:t>Z</a:t>
            </a:r>
            <a:r>
              <a:rPr sz="1400" b="0" i="0">
                <a:solidFill>
                  <a:srgbClr val="1E3A5F"/>
                </a:solidFill>
                <a:latin typeface="Times New Roman"/>
                <a:ea typeface="Hiragino Sans GB"/>
              </a:rPr>
              <a:t>)</a:t>
            </a:r>
            <a:r>
              <a:rPr sz="1400" b="0" i="0">
                <a:solidFill>
                  <a:srgbClr val="1E3A5F"/>
                </a:solidFill>
                <a:latin typeface="Times New Roman"/>
                <a:ea typeface="Hiragino Sans GB"/>
              </a:rPr>
              <a:t>(</a:t>
            </a:r>
            <a:r>
              <a:rPr sz="1400" b="0" i="1">
                <a:solidFill>
                  <a:srgbClr val="1E3A5F"/>
                </a:solidFill>
                <a:latin typeface="Times New Roman"/>
                <a:ea typeface="Hiragino Sans GB"/>
              </a:rPr>
              <a:t>Z</a:t>
            </a:r>
            <a:r>
              <a:rPr sz="1400" b="0" i="0">
                <a:solidFill>
                  <a:srgbClr val="1E3A5F"/>
                </a:solidFill>
                <a:latin typeface="Times New Roman"/>
                <a:ea typeface="Hiragino Sans GB"/>
              </a:rPr>
              <a:t>′</a:t>
            </a:r>
            <a:r>
              <a:rPr sz="1400" b="0" i="0">
                <a:solidFill>
                  <a:srgbClr val="1E3A5F"/>
                </a:solidFill>
                <a:latin typeface="Times New Roman"/>
                <a:ea typeface="Hiragino Sans GB"/>
              </a:rPr>
              <a:t> </a:t>
            </a:r>
            <a:r>
              <a:rPr sz="1400" b="0" i="0">
                <a:solidFill>
                  <a:srgbClr val="1E3A5F"/>
                </a:solidFill>
                <a:latin typeface="Times New Roman"/>
                <a:ea typeface="Hiragino Sans GB"/>
              </a:rPr>
              <a:t>+</a:t>
            </a:r>
            <a:r>
              <a:rPr sz="1400" b="0" i="0">
                <a:solidFill>
                  <a:srgbClr val="1E3A5F"/>
                </a:solidFill>
                <a:latin typeface="Times New Roman"/>
                <a:ea typeface="Hiragino Sans GB"/>
              </a:rPr>
              <a:t> </a:t>
            </a:r>
            <a:r>
              <a:rPr sz="1400" b="0" i="1">
                <a:solidFill>
                  <a:srgbClr val="1E3A5F"/>
                </a:solidFill>
                <a:latin typeface="Times New Roman"/>
                <a:ea typeface="Hiragino Sans GB"/>
              </a:rPr>
              <a:t>Y</a:t>
            </a:r>
            <a:r>
              <a:rPr sz="1400" b="0" i="0">
                <a:solidFill>
                  <a:srgbClr val="1E3A5F"/>
                </a:solidFill>
                <a:latin typeface="Times New Roman"/>
                <a:ea typeface="Hiragino Sans GB"/>
              </a:rPr>
              <a:t> </a:t>
            </a:r>
            <a:r>
              <a:rPr sz="1400" b="0" i="0">
                <a:solidFill>
                  <a:srgbClr val="1E3A5F"/>
                </a:solidFill>
                <a:latin typeface="Times New Roman"/>
                <a:ea typeface="Hiragino Sans GB"/>
              </a:rPr>
              <a:t>+</a:t>
            </a:r>
            <a:r>
              <a:rPr sz="1400" b="0" i="0">
                <a:solidFill>
                  <a:srgbClr val="1E3A5F"/>
                </a:solidFill>
                <a:latin typeface="Times New Roman"/>
                <a:ea typeface="Hiragino Sans GB"/>
              </a:rPr>
              <a:t> </a:t>
            </a:r>
            <a:r>
              <a:rPr sz="1400" b="0" i="1">
                <a:solidFill>
                  <a:srgbClr val="1E3A5F"/>
                </a:solidFill>
                <a:latin typeface="Times New Roman"/>
                <a:ea typeface="Hiragino Sans GB"/>
              </a:rPr>
              <a:t>S</a:t>
            </a:r>
            <a:r>
              <a:rPr sz="1400" b="0" i="0">
                <a:solidFill>
                  <a:srgbClr val="1E3A5F"/>
                </a:solidFill>
                <a:latin typeface="Times New Roman"/>
                <a:ea typeface="Hiragino Sans GB"/>
              </a:rPr>
              <a:t>′</a:t>
            </a:r>
            <a:r>
              <a:rPr sz="1400" b="0" i="1">
                <a:solidFill>
                  <a:srgbClr val="1E3A5F"/>
                </a:solidFill>
                <a:latin typeface="Times New Roman"/>
                <a:ea typeface="Hiragino Sans GB"/>
              </a:rPr>
              <a:t>V</a:t>
            </a:r>
            <a:r>
              <a:rPr sz="1400" b="0" i="0">
                <a:solidFill>
                  <a:srgbClr val="1E3A5F"/>
                </a:solidFill>
                <a:latin typeface="Times New Roman"/>
                <a:ea typeface="Hiragino Sans GB"/>
              </a:rPr>
              <a:t>)</a:t>
            </a:r>
          </a:p>
        </p:txBody>
      </p:sp>
      <p:sp>
        <p:nvSpPr>
          <p:cNvPr id="74" name="deckkit-motif-loud"/>
          <p:cNvSpPr/>
          <p:nvPr/>
        </p:nvSpPr>
        <p:spPr>
          <a:xfrm>
            <a:off x="8369749" y="2784398"/>
            <a:ext cx="74066" cy="74066"/>
          </a:xfrm>
          <a:prstGeom prst="ellipse">
            <a:avLst/>
          </a:prstGeom>
          <a:solidFill>
            <a:srgbClr val="B8401A"/>
          </a:solidFill>
          <a:ln>
            <a:noFill/>
          </a:ln>
        </p:spPr>
        <p:txBody>
          <a:bodyPr rtlCol="0" anchor="ctr"/>
          <a:lstStyle/>
          <a:p>
            <a:pPr algn="ctr"/>
          </a:p>
        </p:txBody>
      </p:sp>
      <p:sp>
        <p:nvSpPr>
          <p:cNvPr id="75" name="deckkit-motif-loud"/>
          <p:cNvSpPr/>
          <p:nvPr/>
        </p:nvSpPr>
        <p:spPr>
          <a:xfrm>
            <a:off x="8665170" y="2784398"/>
            <a:ext cx="74066" cy="74066"/>
          </a:xfrm>
          <a:prstGeom prst="ellipse">
            <a:avLst/>
          </a:prstGeom>
          <a:solidFill>
            <a:srgbClr val="B8401A"/>
          </a:solidFill>
          <a:ln>
            <a:noFill/>
          </a:ln>
        </p:spPr>
        <p:txBody>
          <a:bodyPr rtlCol="0" anchor="ctr"/>
          <a:lstStyle/>
          <a:p>
            <a:pPr algn="ctr"/>
          </a:p>
        </p:txBody>
      </p:sp>
      <p:sp>
        <p:nvSpPr>
          <p:cNvPr id="76" name="deckkit-motif-loud"/>
          <p:cNvSpPr txBox="1"/>
          <p:nvPr/>
        </p:nvSpPr>
        <p:spPr>
          <a:xfrm>
            <a:off x="8280173" y="2469739"/>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B8401A"/>
                </a:solidFill>
                <a:latin typeface="Times New Roman"/>
                <a:ea typeface="Hiragino Sans GB"/>
              </a:rPr>
              <a:t>W</a:t>
            </a:r>
          </a:p>
        </p:txBody>
      </p:sp>
      <p:sp>
        <p:nvSpPr>
          <p:cNvPr id="77" name="deckkit-motif-loud"/>
          <p:cNvSpPr/>
          <p:nvPr/>
        </p:nvSpPr>
        <p:spPr>
          <a:xfrm>
            <a:off x="8918389" y="2784398"/>
            <a:ext cx="74066" cy="74066"/>
          </a:xfrm>
          <a:prstGeom prst="ellipse">
            <a:avLst/>
          </a:prstGeom>
          <a:solidFill>
            <a:srgbClr val="B8401A"/>
          </a:solidFill>
          <a:ln>
            <a:noFill/>
          </a:ln>
        </p:spPr>
        <p:txBody>
          <a:bodyPr rtlCol="0" anchor="ctr"/>
          <a:lstStyle/>
          <a:p>
            <a:pPr algn="ctr"/>
          </a:p>
        </p:txBody>
      </p:sp>
      <p:sp>
        <p:nvSpPr>
          <p:cNvPr id="78" name="deckkit-motif-loud"/>
          <p:cNvSpPr/>
          <p:nvPr/>
        </p:nvSpPr>
        <p:spPr>
          <a:xfrm>
            <a:off x="9213810" y="2784398"/>
            <a:ext cx="74066" cy="74066"/>
          </a:xfrm>
          <a:prstGeom prst="ellipse">
            <a:avLst/>
          </a:prstGeom>
          <a:solidFill>
            <a:srgbClr val="B8401A"/>
          </a:solidFill>
          <a:ln>
            <a:noFill/>
          </a:ln>
        </p:spPr>
        <p:txBody>
          <a:bodyPr rtlCol="0" anchor="ctr"/>
          <a:lstStyle/>
          <a:p>
            <a:pPr algn="ctr"/>
          </a:p>
        </p:txBody>
      </p:sp>
      <p:sp>
        <p:nvSpPr>
          <p:cNvPr id="79" name="deckkit-motif-loud"/>
          <p:cNvSpPr txBox="1"/>
          <p:nvPr/>
        </p:nvSpPr>
        <p:spPr>
          <a:xfrm>
            <a:off x="8828813" y="2469739"/>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B8401A"/>
                </a:solidFill>
                <a:latin typeface="Times New Roman"/>
                <a:ea typeface="Hiragino Sans GB"/>
              </a:rPr>
              <a:t>X</a:t>
            </a:r>
          </a:p>
        </p:txBody>
      </p:sp>
      <p:sp>
        <p:nvSpPr>
          <p:cNvPr id="80" name="deckkit-motif-loud"/>
          <p:cNvSpPr/>
          <p:nvPr/>
        </p:nvSpPr>
        <p:spPr>
          <a:xfrm>
            <a:off x="9467029" y="2784398"/>
            <a:ext cx="74066" cy="74066"/>
          </a:xfrm>
          <a:prstGeom prst="ellipse">
            <a:avLst/>
          </a:prstGeom>
          <a:solidFill>
            <a:srgbClr val="B8401A"/>
          </a:solidFill>
          <a:ln>
            <a:noFill/>
          </a:ln>
        </p:spPr>
        <p:txBody>
          <a:bodyPr rtlCol="0" anchor="ctr"/>
          <a:lstStyle/>
          <a:p>
            <a:pPr algn="ctr"/>
          </a:p>
        </p:txBody>
      </p:sp>
      <p:sp>
        <p:nvSpPr>
          <p:cNvPr id="81" name="deckkit-motif-loud"/>
          <p:cNvSpPr/>
          <p:nvPr/>
        </p:nvSpPr>
        <p:spPr>
          <a:xfrm>
            <a:off x="9762450" y="2784398"/>
            <a:ext cx="74066" cy="74066"/>
          </a:xfrm>
          <a:prstGeom prst="ellipse">
            <a:avLst/>
          </a:prstGeom>
          <a:solidFill>
            <a:srgbClr val="B8401A"/>
          </a:solidFill>
          <a:ln>
            <a:noFill/>
          </a:ln>
        </p:spPr>
        <p:txBody>
          <a:bodyPr rtlCol="0" anchor="ctr"/>
          <a:lstStyle/>
          <a:p>
            <a:pPr algn="ctr"/>
          </a:p>
        </p:txBody>
      </p:sp>
      <p:sp>
        <p:nvSpPr>
          <p:cNvPr id="82" name="deckkit-motif-loud"/>
          <p:cNvSpPr txBox="1"/>
          <p:nvPr/>
        </p:nvSpPr>
        <p:spPr>
          <a:xfrm>
            <a:off x="9377453" y="2469739"/>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B8401A"/>
                </a:solidFill>
                <a:latin typeface="Times New Roman"/>
                <a:ea typeface="Hiragino Sans GB"/>
              </a:rPr>
              <a:t>Y</a:t>
            </a:r>
          </a:p>
        </p:txBody>
      </p:sp>
      <p:sp>
        <p:nvSpPr>
          <p:cNvPr id="83" name="deckkit-motif-loud"/>
          <p:cNvSpPr/>
          <p:nvPr/>
        </p:nvSpPr>
        <p:spPr>
          <a:xfrm>
            <a:off x="10156346" y="2784398"/>
            <a:ext cx="74066" cy="74066"/>
          </a:xfrm>
          <a:prstGeom prst="ellipse">
            <a:avLst/>
          </a:prstGeom>
          <a:solidFill>
            <a:srgbClr val="B8401A"/>
          </a:solidFill>
          <a:ln>
            <a:noFill/>
          </a:ln>
        </p:spPr>
        <p:txBody>
          <a:bodyPr rtlCol="0" anchor="ctr"/>
          <a:lstStyle/>
          <a:p>
            <a:pPr algn="ctr"/>
          </a:p>
        </p:txBody>
      </p:sp>
      <p:sp>
        <p:nvSpPr>
          <p:cNvPr id="84" name="deckkit-motif-loud"/>
          <p:cNvSpPr/>
          <p:nvPr/>
        </p:nvSpPr>
        <p:spPr>
          <a:xfrm>
            <a:off x="10451767" y="2784398"/>
            <a:ext cx="74066" cy="74066"/>
          </a:xfrm>
          <a:prstGeom prst="ellipse">
            <a:avLst/>
          </a:prstGeom>
          <a:solidFill>
            <a:srgbClr val="B8401A"/>
          </a:solidFill>
          <a:ln>
            <a:noFill/>
          </a:ln>
        </p:spPr>
        <p:txBody>
          <a:bodyPr rtlCol="0" anchor="ctr"/>
          <a:lstStyle/>
          <a:p>
            <a:pPr algn="ctr"/>
          </a:p>
        </p:txBody>
      </p:sp>
      <p:sp>
        <p:nvSpPr>
          <p:cNvPr id="85" name="deckkit-motif-loud"/>
          <p:cNvSpPr txBox="1"/>
          <p:nvPr/>
        </p:nvSpPr>
        <p:spPr>
          <a:xfrm>
            <a:off x="10066770" y="2469739"/>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B8401A"/>
                </a:solidFill>
                <a:latin typeface="Times New Roman"/>
                <a:ea typeface="Hiragino Sans GB"/>
              </a:rPr>
              <a:t>Z</a:t>
            </a:r>
          </a:p>
        </p:txBody>
      </p:sp>
      <p:sp>
        <p:nvSpPr>
          <p:cNvPr id="86" name="deckkit-motif-loud"/>
          <p:cNvSpPr/>
          <p:nvPr/>
        </p:nvSpPr>
        <p:spPr>
          <a:xfrm>
            <a:off x="10156346" y="3403377"/>
            <a:ext cx="74066" cy="74066"/>
          </a:xfrm>
          <a:prstGeom prst="ellipse">
            <a:avLst/>
          </a:prstGeom>
          <a:solidFill>
            <a:srgbClr val="B8401A"/>
          </a:solidFill>
          <a:ln>
            <a:noFill/>
          </a:ln>
        </p:spPr>
        <p:txBody>
          <a:bodyPr rtlCol="0" anchor="ctr"/>
          <a:lstStyle/>
          <a:p>
            <a:pPr algn="ctr"/>
          </a:p>
        </p:txBody>
      </p:sp>
      <p:sp>
        <p:nvSpPr>
          <p:cNvPr id="87" name="deckkit-motif-loud"/>
          <p:cNvSpPr/>
          <p:nvPr/>
        </p:nvSpPr>
        <p:spPr>
          <a:xfrm>
            <a:off x="10451767" y="3403377"/>
            <a:ext cx="74066" cy="74066"/>
          </a:xfrm>
          <a:prstGeom prst="ellipse">
            <a:avLst/>
          </a:prstGeom>
          <a:solidFill>
            <a:srgbClr val="B8401A"/>
          </a:solidFill>
          <a:ln>
            <a:noFill/>
          </a:ln>
        </p:spPr>
        <p:txBody>
          <a:bodyPr rtlCol="0" anchor="ctr"/>
          <a:lstStyle/>
          <a:p>
            <a:pPr algn="ctr"/>
          </a:p>
        </p:txBody>
      </p:sp>
      <p:sp>
        <p:nvSpPr>
          <p:cNvPr id="88" name="deckkit-motif-loud"/>
          <p:cNvSpPr txBox="1"/>
          <p:nvPr/>
        </p:nvSpPr>
        <p:spPr>
          <a:xfrm>
            <a:off x="10066770" y="3088718"/>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B8401A"/>
                </a:solidFill>
                <a:latin typeface="Times New Roman"/>
                <a:ea typeface="Hiragino Sans GB"/>
              </a:rPr>
              <a:t>S′</a:t>
            </a:r>
          </a:p>
        </p:txBody>
      </p:sp>
      <p:sp>
        <p:nvSpPr>
          <p:cNvPr id="89" name="deckkit-motif-loud"/>
          <p:cNvSpPr/>
          <p:nvPr/>
        </p:nvSpPr>
        <p:spPr>
          <a:xfrm>
            <a:off x="10156346" y="4022355"/>
            <a:ext cx="74066" cy="74066"/>
          </a:xfrm>
          <a:prstGeom prst="ellipse">
            <a:avLst/>
          </a:prstGeom>
          <a:solidFill>
            <a:srgbClr val="B8401A"/>
          </a:solidFill>
          <a:ln>
            <a:noFill/>
          </a:ln>
        </p:spPr>
        <p:txBody>
          <a:bodyPr rtlCol="0" anchor="ctr"/>
          <a:lstStyle/>
          <a:p>
            <a:pPr algn="ctr"/>
          </a:p>
        </p:txBody>
      </p:sp>
      <p:sp>
        <p:nvSpPr>
          <p:cNvPr id="90" name="deckkit-motif-loud"/>
          <p:cNvSpPr/>
          <p:nvPr/>
        </p:nvSpPr>
        <p:spPr>
          <a:xfrm>
            <a:off x="10451767" y="4022355"/>
            <a:ext cx="74066" cy="74066"/>
          </a:xfrm>
          <a:prstGeom prst="ellipse">
            <a:avLst/>
          </a:prstGeom>
          <a:solidFill>
            <a:srgbClr val="B8401A"/>
          </a:solidFill>
          <a:ln>
            <a:noFill/>
          </a:ln>
        </p:spPr>
        <p:txBody>
          <a:bodyPr rtlCol="0" anchor="ctr"/>
          <a:lstStyle/>
          <a:p>
            <a:pPr algn="ctr"/>
          </a:p>
        </p:txBody>
      </p:sp>
      <p:sp>
        <p:nvSpPr>
          <p:cNvPr id="91" name="deckkit-motif-loud"/>
          <p:cNvSpPr txBox="1"/>
          <p:nvPr/>
        </p:nvSpPr>
        <p:spPr>
          <a:xfrm>
            <a:off x="10066770" y="3707696"/>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B8401A"/>
                </a:solidFill>
                <a:latin typeface="Times New Roman"/>
                <a:ea typeface="Hiragino Sans GB"/>
              </a:rPr>
              <a:t>V</a:t>
            </a:r>
          </a:p>
        </p:txBody>
      </p:sp>
      <p:sp>
        <p:nvSpPr>
          <p:cNvPr id="92" name="deckkit-motif-loud"/>
          <p:cNvSpPr/>
          <p:nvPr/>
        </p:nvSpPr>
        <p:spPr>
          <a:xfrm>
            <a:off x="10033851" y="2788513"/>
            <a:ext cx="65836" cy="65836"/>
          </a:xfrm>
          <a:prstGeom prst="ellipse">
            <a:avLst/>
          </a:prstGeom>
          <a:solidFill>
            <a:srgbClr val="1E3A5F"/>
          </a:solidFill>
          <a:ln>
            <a:noFill/>
          </a:ln>
        </p:spPr>
        <p:txBody>
          <a:bodyPr rtlCol="0" anchor="ctr"/>
          <a:lstStyle/>
          <a:p>
            <a:pPr algn="ctr"/>
          </a:p>
        </p:txBody>
      </p:sp>
      <p:sp>
        <p:nvSpPr>
          <p:cNvPr id="93" name="deckkit-motif-loud"/>
          <p:cNvSpPr/>
          <p:nvPr/>
        </p:nvSpPr>
        <p:spPr>
          <a:xfrm>
            <a:off x="10582491" y="2788513"/>
            <a:ext cx="65836" cy="65836"/>
          </a:xfrm>
          <a:prstGeom prst="ellipse">
            <a:avLst/>
          </a:prstGeom>
          <a:solidFill>
            <a:srgbClr val="1E3A5F"/>
          </a:solidFill>
          <a:ln>
            <a:noFill/>
          </a:ln>
        </p:spPr>
        <p:txBody>
          <a:bodyPr rtlCol="0" anchor="ctr"/>
          <a:lstStyle/>
          <a:p>
            <a:pPr algn="ctr"/>
          </a:p>
        </p:txBody>
      </p:sp>
      <p:sp>
        <p:nvSpPr>
          <p:cNvPr id="94" name="deckkit-motif-loud"/>
          <p:cNvSpPr/>
          <p:nvPr/>
        </p:nvSpPr>
        <p:spPr>
          <a:xfrm>
            <a:off x="7987565" y="2821432"/>
            <a:ext cx="3061129" cy="1237956"/>
          </a:xfrm>
          <a:custGeom>
            <a:avLst/>
            <a:gdLst/>
            <a:ahLst/>
            <a:cxnLst/>
            <a:rect l="0" t="0" r="r" b="b"/>
            <a:pathLst>
              <a:path w="100000" h="100000" fill="none">
                <a:moveTo>
                  <a:pt x="0" y="0"/>
                </a:moveTo>
                <a:lnTo>
                  <a:pt x="9559" y="0"/>
                </a:lnTo>
                <a:moveTo>
                  <a:pt x="63327" y="0"/>
                </a:moveTo>
                <a:lnTo>
                  <a:pt x="67923" y="0"/>
                </a:lnTo>
                <a:moveTo>
                  <a:pt x="85846" y="0"/>
                </a:moveTo>
                <a:lnTo>
                  <a:pt x="90441" y="0"/>
                </a:lnTo>
                <a:moveTo>
                  <a:pt x="67923" y="0"/>
                </a:moveTo>
                <a:lnTo>
                  <a:pt x="67923" y="100000"/>
                </a:lnTo>
                <a:moveTo>
                  <a:pt x="85846" y="0"/>
                </a:moveTo>
                <a:lnTo>
                  <a:pt x="85846" y="100000"/>
                </a:lnTo>
                <a:moveTo>
                  <a:pt x="90441" y="0"/>
                </a:moveTo>
                <a:lnTo>
                  <a:pt x="100000" y="0"/>
                </a:lnTo>
              </a:path>
            </a:pathLst>
          </a:custGeom>
          <a:noFill/>
          <a:ln w="13970" cap="rnd">
            <a:solidFill>
              <a:srgbClr val="1E3A5F"/>
            </a:solidFill>
          </a:ln>
        </p:spPr>
        <p:txBody>
          <a:bodyPr rtlCol="0" anchor="ctr"/>
          <a:lstStyle/>
          <a:p>
            <a:pPr algn="ctr"/>
          </a:p>
        </p:txBody>
      </p:sp>
      <p:sp>
        <p:nvSpPr>
          <p:cNvPr id="95" name="deckkit-motif-loud"/>
          <p:cNvSpPr/>
          <p:nvPr/>
        </p:nvSpPr>
        <p:spPr>
          <a:xfrm>
            <a:off x="8280173" y="2701856"/>
            <a:ext cx="2335236" cy="1357532"/>
          </a:xfrm>
          <a:custGeom>
            <a:avLst/>
            <a:gdLst/>
            <a:ahLst/>
            <a:cxnLst/>
            <a:rect l="0" t="0" r="r" b="b"/>
            <a:pathLst>
              <a:path w="100000" h="100000" fill="none">
                <a:moveTo>
                  <a:pt x="0" y="8808"/>
                </a:moveTo>
                <a:lnTo>
                  <a:pt x="5422" y="8808"/>
                </a:lnTo>
                <a:moveTo>
                  <a:pt x="18072" y="8808"/>
                </a:moveTo>
                <a:lnTo>
                  <a:pt x="23494" y="8808"/>
                </a:lnTo>
                <a:moveTo>
                  <a:pt x="5422" y="8808"/>
                </a:moveTo>
                <a:lnTo>
                  <a:pt x="17289" y="0"/>
                </a:lnTo>
                <a:moveTo>
                  <a:pt x="23494" y="8808"/>
                </a:moveTo>
                <a:lnTo>
                  <a:pt x="28916" y="8808"/>
                </a:lnTo>
                <a:moveTo>
                  <a:pt x="41566" y="8808"/>
                </a:moveTo>
                <a:lnTo>
                  <a:pt x="46988" y="8808"/>
                </a:lnTo>
                <a:moveTo>
                  <a:pt x="28916" y="8808"/>
                </a:moveTo>
                <a:lnTo>
                  <a:pt x="40783" y="0"/>
                </a:lnTo>
                <a:moveTo>
                  <a:pt x="46988" y="8808"/>
                </a:moveTo>
                <a:lnTo>
                  <a:pt x="52410" y="8808"/>
                </a:lnTo>
                <a:moveTo>
                  <a:pt x="65060" y="8808"/>
                </a:moveTo>
                <a:lnTo>
                  <a:pt x="70482" y="8808"/>
                </a:lnTo>
                <a:moveTo>
                  <a:pt x="52410" y="8808"/>
                </a:moveTo>
                <a:lnTo>
                  <a:pt x="64277" y="0"/>
                </a:lnTo>
                <a:moveTo>
                  <a:pt x="76506" y="8808"/>
                </a:moveTo>
                <a:lnTo>
                  <a:pt x="81928" y="8808"/>
                </a:lnTo>
                <a:moveTo>
                  <a:pt x="94578" y="8808"/>
                </a:moveTo>
                <a:lnTo>
                  <a:pt x="100000" y="8808"/>
                </a:lnTo>
                <a:moveTo>
                  <a:pt x="81928" y="8808"/>
                </a:moveTo>
                <a:lnTo>
                  <a:pt x="93795" y="0"/>
                </a:lnTo>
                <a:moveTo>
                  <a:pt x="76506" y="54404"/>
                </a:moveTo>
                <a:lnTo>
                  <a:pt x="81928" y="54404"/>
                </a:lnTo>
                <a:moveTo>
                  <a:pt x="94578" y="54404"/>
                </a:moveTo>
                <a:lnTo>
                  <a:pt x="100000" y="54404"/>
                </a:lnTo>
                <a:moveTo>
                  <a:pt x="81928" y="54404"/>
                </a:moveTo>
                <a:lnTo>
                  <a:pt x="94578" y="54404"/>
                </a:lnTo>
                <a:moveTo>
                  <a:pt x="84940" y="61140"/>
                </a:moveTo>
                <a:lnTo>
                  <a:pt x="91566" y="47668"/>
                </a:lnTo>
                <a:moveTo>
                  <a:pt x="76506" y="100000"/>
                </a:moveTo>
                <a:lnTo>
                  <a:pt x="81928" y="100000"/>
                </a:lnTo>
                <a:moveTo>
                  <a:pt x="94578" y="100000"/>
                </a:moveTo>
                <a:lnTo>
                  <a:pt x="100000" y="100000"/>
                </a:lnTo>
                <a:moveTo>
                  <a:pt x="81928" y="100000"/>
                </a:moveTo>
                <a:lnTo>
                  <a:pt x="93795" y="91192"/>
                </a:lnTo>
              </a:path>
            </a:pathLst>
          </a:custGeom>
          <a:noFill/>
          <a:ln w="22352" cap="rnd">
            <a:solidFill>
              <a:srgbClr val="B8401A"/>
            </a:solidFill>
          </a:ln>
        </p:spPr>
        <p:txBody>
          <a:bodyPr rtlCol="0" anchor="ctr"/>
          <a:lstStyle/>
          <a:p>
            <a:pPr algn="ctr"/>
          </a:p>
        </p:txBody>
      </p:sp>
      <p:sp>
        <p:nvSpPr>
          <p:cNvPr id="96" name="deckkit-motif-loud+decor:a terminal ring: its ink outline carries it, the ground-coloured fill only hides the wire end"/>
          <p:cNvSpPr/>
          <p:nvPr/>
        </p:nvSpPr>
        <p:spPr>
          <a:xfrm>
            <a:off x="7921728" y="2755595"/>
            <a:ext cx="131673" cy="131673"/>
          </a:xfrm>
          <a:prstGeom prst="ellipse">
            <a:avLst/>
          </a:prstGeom>
          <a:solidFill>
            <a:srgbClr val="F1EFE8"/>
          </a:solidFill>
          <a:ln w="12700">
            <a:solidFill>
              <a:srgbClr val="1E3A5F"/>
            </a:solidFill>
          </a:ln>
        </p:spPr>
        <p:txBody>
          <a:bodyPr rtlCol="0" anchor="ctr"/>
          <a:lstStyle/>
          <a:p>
            <a:pPr algn="ctr"/>
          </a:p>
        </p:txBody>
      </p:sp>
      <p:sp>
        <p:nvSpPr>
          <p:cNvPr id="97" name="deckkit-motif-loud+decor:a terminal ring: its ink outline carries it, the ground-coloured fill only hides the wire end"/>
          <p:cNvSpPr/>
          <p:nvPr/>
        </p:nvSpPr>
        <p:spPr>
          <a:xfrm>
            <a:off x="10982858" y="2755595"/>
            <a:ext cx="131673" cy="131673"/>
          </a:xfrm>
          <a:prstGeom prst="ellipse">
            <a:avLst/>
          </a:prstGeom>
          <a:solidFill>
            <a:srgbClr val="F1EFE8"/>
          </a:solidFill>
          <a:ln w="12700">
            <a:solidFill>
              <a:srgbClr val="1E3A5F"/>
            </a:solidFill>
          </a:ln>
        </p:spPr>
        <p:txBody>
          <a:bodyPr rtlCol="0" anchor="ctr"/>
          <a:lstStyle/>
          <a:p>
            <a:pPr algn="ctr"/>
          </a:p>
        </p:txBody>
      </p:sp>
      <p:sp>
        <p:nvSpPr>
          <p:cNvPr id="98" name="deckkit-motif-loud"/>
          <p:cNvSpPr txBox="1"/>
          <p:nvPr/>
        </p:nvSpPr>
        <p:spPr>
          <a:xfrm>
            <a:off x="7603517" y="2684272"/>
            <a:ext cx="329184" cy="274320"/>
          </a:xfrm>
          <a:prstGeom prst="rect">
            <a:avLst/>
          </a:prstGeom>
          <a:noFill/>
          <a:ln/>
        </p:spPr>
        <p:txBody>
          <a:bodyPr wrap="none" anchor="ctr" lIns="25400" rIns="25400" tIns="25400" bIns="25400">
            <a:spAutoFit/>
          </a:bodyPr>
          <a:lstStyle/>
          <a:p>
            <a:pPr algn="r">
              <a:lnSpc>
                <a:spcPct val="100000"/>
              </a:lnSpc>
              <a:spcBef>
                <a:spcPts val="0"/>
              </a:spcBef>
              <a:spcAft>
                <a:spcPts val="0"/>
              </a:spcAft>
            </a:pPr>
            <a:r>
              <a:rPr sz="1100" b="0" i="1">
                <a:solidFill>
                  <a:srgbClr val="1E3A5F"/>
                </a:solidFill>
                <a:latin typeface="Times New Roman"/>
                <a:ea typeface="Hiragino Sans GB"/>
              </a:rPr>
              <a:t>a</a:t>
            </a:r>
          </a:p>
        </p:txBody>
      </p:sp>
      <p:sp>
        <p:nvSpPr>
          <p:cNvPr id="99" name="deckkit-motif-loud"/>
          <p:cNvSpPr txBox="1"/>
          <p:nvPr/>
        </p:nvSpPr>
        <p:spPr>
          <a:xfrm>
            <a:off x="11103559" y="2684272"/>
            <a:ext cx="329184" cy="274320"/>
          </a:xfrm>
          <a:prstGeom prst="rect">
            <a:avLst/>
          </a:prstGeom>
          <a:noFill/>
          <a:ln/>
        </p:spPr>
        <p:txBody>
          <a:bodyPr wrap="none" anchor="ctr" lIns="25400" rIns="25400" tIns="25400" bIns="25400">
            <a:spAutoFit/>
          </a:bodyPr>
          <a:lstStyle/>
          <a:p>
            <a:pPr algn="l">
              <a:lnSpc>
                <a:spcPct val="100000"/>
              </a:lnSpc>
              <a:spcBef>
                <a:spcPts val="0"/>
              </a:spcBef>
              <a:spcAft>
                <a:spcPts val="0"/>
              </a:spcAft>
            </a:pPr>
            <a:r>
              <a:rPr sz="1100" b="0" i="1">
                <a:solidFill>
                  <a:srgbClr val="1E3A5F"/>
                </a:solidFill>
                <a:latin typeface="Times New Roman"/>
                <a:ea typeface="Hiragino Sans GB"/>
              </a:rPr>
              <a:t>b</a:t>
            </a:r>
          </a:p>
        </p:txBody>
      </p:sp>
      <p:sp>
        <p:nvSpPr>
          <p:cNvPr id="100" name="deckkit-motif-loud"/>
          <p:cNvSpPr/>
          <p:nvPr/>
        </p:nvSpPr>
        <p:spPr>
          <a:xfrm>
            <a:off x="7914413" y="1952752"/>
            <a:ext cx="3207433" cy="539496"/>
          </a:xfrm>
          <a:custGeom>
            <a:avLst/>
            <a:gdLst/>
            <a:ahLst/>
            <a:cxnLst/>
            <a:rect l="0" t="0" r="r" b="b"/>
            <a:pathLst>
              <a:path w="100000" h="100000" fill="none">
                <a:moveTo>
                  <a:pt x="2281" y="16949"/>
                </a:moveTo>
                <a:lnTo>
                  <a:pt x="97719" y="16949"/>
                </a:lnTo>
                <a:moveTo>
                  <a:pt x="0" y="30508"/>
                </a:moveTo>
                <a:lnTo>
                  <a:pt x="4561" y="3390"/>
                </a:lnTo>
                <a:moveTo>
                  <a:pt x="2281" y="100000"/>
                </a:moveTo>
                <a:lnTo>
                  <a:pt x="2281" y="0"/>
                </a:lnTo>
                <a:moveTo>
                  <a:pt x="95439" y="30508"/>
                </a:moveTo>
                <a:lnTo>
                  <a:pt x="100000" y="3390"/>
                </a:lnTo>
                <a:moveTo>
                  <a:pt x="97719" y="100000"/>
                </a:moveTo>
                <a:lnTo>
                  <a:pt x="97719" y="0"/>
                </a:lnTo>
              </a:path>
            </a:pathLst>
          </a:custGeom>
          <a:noFill/>
          <a:ln w="7620" cap="rnd">
            <a:solidFill>
              <a:srgbClr val="1E3A5F"/>
            </a:solidFill>
          </a:ln>
        </p:spPr>
        <p:txBody>
          <a:bodyPr rtlCol="0" anchor="ctr"/>
          <a:lstStyle/>
          <a:p>
            <a:pPr algn="ctr"/>
          </a:p>
        </p:txBody>
      </p:sp>
      <p:sp>
        <p:nvSpPr>
          <p:cNvPr id="101" name="deckkit-motif-loud"/>
          <p:cNvSpPr txBox="1"/>
          <p:nvPr/>
        </p:nvSpPr>
        <p:spPr>
          <a:xfrm>
            <a:off x="7713245" y="1733296"/>
            <a:ext cx="3609769" cy="292608"/>
          </a:xfrm>
          <a:prstGeom prst="rect">
            <a:avLst/>
          </a:prstGeom>
          <a:noFill/>
          <a:ln/>
        </p:spPr>
        <p:txBody>
          <a:bodyPr wrap="square" anchor="ctr" lIns="18288" rIns="18288" tIns="18288" bIns="18288">
            <a:spAutoFit/>
          </a:bodyPr>
          <a:lstStyle/>
          <a:p>
            <a:pPr algn="ctr"/>
            <a:r>
              <a:rPr sz="1700" b="0" i="1">
                <a:solidFill>
                  <a:srgbClr val="B8401A"/>
                </a:solidFill>
                <a:latin typeface="Times New Roman"/>
                <a:ea typeface="Hiragino Sans GB"/>
              </a:rPr>
              <a:t>W</a:t>
            </a:r>
            <a:r>
              <a:rPr sz="1700" b="0" i="0">
                <a:solidFill>
                  <a:srgbClr val="B8401A"/>
                </a:solidFill>
                <a:latin typeface="Times New Roman"/>
                <a:ea typeface="Hiragino Sans GB"/>
              </a:rPr>
              <a:t> </a:t>
            </a:r>
            <a:r>
              <a:rPr sz="1700" b="0" i="0">
                <a:solidFill>
                  <a:srgbClr val="B8401A"/>
                </a:solidFill>
                <a:latin typeface="Times New Roman"/>
                <a:ea typeface="Hiragino Sans GB"/>
              </a:rPr>
              <a:t>+</a:t>
            </a:r>
            <a:r>
              <a:rPr sz="1700" b="0" i="0">
                <a:solidFill>
                  <a:srgbClr val="B8401A"/>
                </a:solidFill>
                <a:latin typeface="Times New Roman"/>
                <a:ea typeface="Hiragino Sans GB"/>
              </a:rPr>
              <a:t> </a:t>
            </a:r>
            <a:r>
              <a:rPr sz="1700" b="0" i="1">
                <a:solidFill>
                  <a:srgbClr val="B8401A"/>
                </a:solidFill>
                <a:latin typeface="Times New Roman"/>
                <a:ea typeface="Hiragino Sans GB"/>
              </a:rPr>
              <a:t>X</a:t>
            </a:r>
            <a:r>
              <a:rPr sz="1700" b="0" i="0">
                <a:solidFill>
                  <a:srgbClr val="B8401A"/>
                </a:solidFill>
                <a:latin typeface="Times New Roman"/>
                <a:ea typeface="Hiragino Sans GB"/>
              </a:rPr>
              <a:t> </a:t>
            </a:r>
            <a:r>
              <a:rPr sz="1700" b="0" i="0">
                <a:solidFill>
                  <a:srgbClr val="B8401A"/>
                </a:solidFill>
                <a:latin typeface="Times New Roman"/>
                <a:ea typeface="Hiragino Sans GB"/>
              </a:rPr>
              <a:t>+</a:t>
            </a:r>
            <a:r>
              <a:rPr sz="1700" b="0" i="0">
                <a:solidFill>
                  <a:srgbClr val="B8401A"/>
                </a:solidFill>
                <a:latin typeface="Times New Roman"/>
                <a:ea typeface="Hiragino Sans GB"/>
              </a:rPr>
              <a:t> </a:t>
            </a:r>
            <a:r>
              <a:rPr sz="1700" b="0" i="1">
                <a:solidFill>
                  <a:srgbClr val="B8401A"/>
                </a:solidFill>
                <a:latin typeface="Times New Roman"/>
                <a:ea typeface="Hiragino Sans GB"/>
              </a:rPr>
              <a:t>Y</a:t>
            </a:r>
            <a:r>
              <a:rPr sz="1700" b="0" i="0">
                <a:solidFill>
                  <a:srgbClr val="B8401A"/>
                </a:solidFill>
                <a:latin typeface="Times New Roman"/>
                <a:ea typeface="Hiragino Sans GB"/>
              </a:rPr>
              <a:t> </a:t>
            </a:r>
            <a:r>
              <a:rPr sz="1700" b="0" i="0">
                <a:solidFill>
                  <a:srgbClr val="B8401A"/>
                </a:solidFill>
                <a:latin typeface="Times New Roman"/>
                <a:ea typeface="Hiragino Sans GB"/>
              </a:rPr>
              <a:t>+</a:t>
            </a:r>
            <a:r>
              <a:rPr sz="1700" b="0" i="0">
                <a:solidFill>
                  <a:srgbClr val="B8401A"/>
                </a:solidFill>
                <a:latin typeface="Times New Roman"/>
                <a:ea typeface="Hiragino Sans GB"/>
              </a:rPr>
              <a:t> </a:t>
            </a:r>
            <a:r>
              <a:rPr sz="1700" b="0" i="1">
                <a:solidFill>
                  <a:srgbClr val="B8401A"/>
                </a:solidFill>
                <a:latin typeface="Times New Roman"/>
                <a:ea typeface="Hiragino Sans GB"/>
              </a:rPr>
              <a:t>Z</a:t>
            </a:r>
            <a:r>
              <a:rPr sz="1700" b="0" i="1">
                <a:solidFill>
                  <a:srgbClr val="B8401A"/>
                </a:solidFill>
                <a:latin typeface="Times New Roman"/>
                <a:ea typeface="Hiragino Sans GB"/>
              </a:rPr>
              <a:t>S</a:t>
            </a:r>
            <a:r>
              <a:rPr sz="1700" b="0" i="0">
                <a:solidFill>
                  <a:srgbClr val="B8401A"/>
                </a:solidFill>
                <a:latin typeface="Times New Roman"/>
                <a:ea typeface="Hiragino Sans GB"/>
              </a:rPr>
              <a:t>′</a:t>
            </a:r>
            <a:r>
              <a:rPr sz="1700" b="0" i="1">
                <a:solidFill>
                  <a:srgbClr val="B8401A"/>
                </a:solidFill>
                <a:latin typeface="Times New Roman"/>
                <a:ea typeface="Hiragino Sans GB"/>
              </a:rPr>
              <a:t>V</a:t>
            </a:r>
          </a:p>
        </p:txBody>
      </p:sp>
      <p:sp>
        <p:nvSpPr>
          <p:cNvPr id="102" name="deckkit-motif-loud"/>
          <p:cNvSpPr/>
          <p:nvPr/>
        </p:nvSpPr>
        <p:spPr>
          <a:xfrm>
            <a:off x="6092717" y="2739136"/>
            <a:ext cx="1483367" cy="164591"/>
          </a:xfrm>
          <a:custGeom>
            <a:avLst/>
            <a:gdLst/>
            <a:ahLst/>
            <a:cxnLst/>
            <a:rect l="0" t="0" r="r" b="b"/>
            <a:pathLst>
              <a:path w="100000" h="100000" fill="none">
                <a:moveTo>
                  <a:pt x="0" y="50000"/>
                </a:moveTo>
                <a:lnTo>
                  <a:pt x="100000" y="50000"/>
                </a:lnTo>
                <a:moveTo>
                  <a:pt x="91370" y="0"/>
                </a:moveTo>
                <a:lnTo>
                  <a:pt x="100000" y="50000"/>
                </a:lnTo>
                <a:moveTo>
                  <a:pt x="91370" y="100000"/>
                </a:moveTo>
                <a:lnTo>
                  <a:pt x="100000" y="50000"/>
                </a:lnTo>
              </a:path>
            </a:pathLst>
          </a:custGeom>
          <a:noFill/>
          <a:ln w="17780" cap="rnd">
            <a:solidFill>
              <a:srgbClr val="B8401A"/>
            </a:solidFill>
          </a:ln>
        </p:spPr>
        <p:txBody>
          <a:bodyPr rtlCol="0" anchor="ctr"/>
          <a:lstStyle/>
          <a:p>
            <a:pPr algn="ctr"/>
          </a:p>
        </p:txBody>
      </p:sp>
      <p:sp>
        <p:nvSpPr>
          <p:cNvPr id="103" name="deckkit-motif-loud"/>
          <p:cNvSpPr txBox="1"/>
          <p:nvPr/>
        </p:nvSpPr>
        <p:spPr>
          <a:xfrm>
            <a:off x="5909837" y="2437384"/>
            <a:ext cx="1849127" cy="274320"/>
          </a:xfrm>
          <a:prstGeom prst="rect">
            <a:avLst/>
          </a:prstGeom>
          <a:noFill/>
          <a:ln/>
        </p:spPr>
        <p:txBody>
          <a:bodyPr wrap="square" anchor="t" lIns="25400" rIns="25400" tIns="25400" bIns="25400">
            <a:spAutoFit/>
          </a:bodyPr>
          <a:lstStyle/>
          <a:p>
            <a:pPr algn="ctr">
              <a:lnSpc>
                <a:spcPct val="100000"/>
              </a:lnSpc>
              <a:spcBef>
                <a:spcPts val="0"/>
              </a:spcBef>
              <a:spcAft>
                <a:spcPts val="400"/>
              </a:spcAft>
            </a:pPr>
            <a:r>
              <a:rPr sz="1050" b="0" i="0">
                <a:solidFill>
                  <a:srgbClr val="B8401A"/>
                </a:solidFill>
                <a:latin typeface="Courier New"/>
                <a:ea typeface="Hiragino Sans GB"/>
              </a:rPr>
              <a:t>SIMPLIFY</a:t>
            </a:r>
          </a:p>
        </p:txBody>
      </p:sp>
      <p:sp>
        <p:nvSpPr>
          <p:cNvPr id="104" name="TextBox 103"/>
          <p:cNvSpPr txBox="1"/>
          <p:nvPr/>
        </p:nvSpPr>
        <p:spPr>
          <a:xfrm>
            <a:off x="1143000" y="4900636"/>
            <a:ext cx="1828800" cy="2560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Courier New"/>
                <a:ea typeface="Hiragino Sans GB"/>
              </a:rPr>
              <a:t>Fig. 5  Before</a:t>
            </a:r>
          </a:p>
        </p:txBody>
      </p:sp>
      <p:sp>
        <p:nvSpPr>
          <p:cNvPr id="105" name="TextBox 104"/>
          <p:cNvSpPr txBox="1"/>
          <p:nvPr/>
        </p:nvSpPr>
        <p:spPr>
          <a:xfrm>
            <a:off x="7987565" y="4281658"/>
            <a:ext cx="1828800" cy="2560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Courier New"/>
                <a:ea typeface="Hiragino Sans GB"/>
              </a:rPr>
              <a:t>Fig. 6  After</a:t>
            </a:r>
          </a:p>
        </p:txBody>
      </p:sp>
      <p:sp>
        <p:nvSpPr>
          <p:cNvPr id="106" name="TextBox 105"/>
          <p:cNvSpPr txBox="1"/>
          <p:nvPr/>
        </p:nvSpPr>
        <p:spPr>
          <a:xfrm>
            <a:off x="6001277" y="3022600"/>
            <a:ext cx="1803407" cy="640080"/>
          </a:xfrm>
          <a:prstGeom prst="rect">
            <a:avLst/>
          </a:prstGeom>
          <a:noFill/>
          <a:ln/>
        </p:spPr>
        <p:txBody>
          <a:bodyPr wrap="none" anchor="t" lIns="25400" rIns="25400" tIns="25400" bIns="25400">
            <a:spAutoFit/>
          </a:bodyPr>
          <a:lstStyle/>
          <a:p>
            <a:pPr algn="ctr">
              <a:lnSpc>
                <a:spcPct val="100000"/>
              </a:lnSpc>
              <a:spcBef>
                <a:spcPts val="0"/>
              </a:spcBef>
              <a:spcAft>
                <a:spcPts val="0"/>
              </a:spcAft>
            </a:pPr>
            <a:r>
              <a:rPr sz="4000" b="0" i="0">
                <a:solidFill>
                  <a:srgbClr val="1E3A5F"/>
                </a:solidFill>
                <a:latin typeface="Times New Roman"/>
                <a:ea typeface="Hiragino Sans GB"/>
              </a:rPr>
              <a:t>13</a:t>
            </a:r>
            <a:r>
              <a:rPr sz="2600" b="0" i="0">
                <a:solidFill>
                  <a:srgbClr val="3E5674"/>
                </a:solidFill>
                <a:latin typeface="Times New Roman"/>
                <a:ea typeface="Hiragino Sans GB"/>
              </a:rPr>
              <a:t> → </a:t>
            </a:r>
            <a:r>
              <a:rPr sz="4000" b="0" i="0">
                <a:solidFill>
                  <a:srgbClr val="B8401A"/>
                </a:solidFill>
                <a:latin typeface="Times New Roman"/>
                <a:ea typeface="Hiragino Sans GB"/>
              </a:rPr>
              <a:t>6</a:t>
            </a:r>
          </a:p>
        </p:txBody>
      </p:sp>
      <p:sp>
        <p:nvSpPr>
          <p:cNvPr id="107" name="TextBox 106"/>
          <p:cNvSpPr txBox="1"/>
          <p:nvPr/>
        </p:nvSpPr>
        <p:spPr>
          <a:xfrm>
            <a:off x="6001277" y="3690112"/>
            <a:ext cx="1803407" cy="292608"/>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600" b="0" i="0">
                <a:solidFill>
                  <a:srgbClr val="1E3A5F"/>
                </a:solidFill>
                <a:latin typeface="Georgia"/>
                <a:ea typeface="Hiragino Sans GB"/>
              </a:rPr>
              <a:t>contacts</a:t>
            </a:r>
          </a:p>
        </p:txBody>
      </p:sp>
      <p:sp>
        <p:nvSpPr>
          <p:cNvPr id="108" name="TextBox 107"/>
          <p:cNvSpPr txBox="1"/>
          <p:nvPr/>
        </p:nvSpPr>
        <p:spPr>
          <a:xfrm>
            <a:off x="822960" y="5678424"/>
            <a:ext cx="7086600" cy="4846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Sources: AIEE paper, Figs. </a:t>
            </a:r>
            <a:r>
              <a:rPr sz="1050" b="0" i="0">
                <a:solidFill>
                  <a:srgbClr val="3E5674"/>
                </a:solidFill>
                <a:latin typeface="Times New Roman"/>
                <a:ea typeface="Hiragino Sans GB"/>
              </a:rPr>
              <a:t>5</a:t>
            </a:r>
            <a:r>
              <a:rPr sz="1050" b="0" i="0">
                <a:solidFill>
                  <a:srgbClr val="3E5674"/>
                </a:solidFill>
                <a:latin typeface="Georgia"/>
                <a:ea typeface="Hiragino Sans GB"/>
              </a:rPr>
              <a:t> and </a:t>
            </a:r>
            <a:r>
              <a:rPr sz="1050" b="0" i="0">
                <a:solidFill>
                  <a:srgbClr val="3E5674"/>
                </a:solidFill>
                <a:latin typeface="Times New Roman"/>
                <a:ea typeface="Hiragino Sans GB"/>
              </a:rPr>
              <a:t>6</a:t>
            </a:r>
            <a:r>
              <a:rPr sz="1050" b="0" i="0">
                <a:solidFill>
                  <a:srgbClr val="3E5674"/>
                </a:solidFill>
                <a:latin typeface="Georgia"/>
                <a:ea typeface="Hiragino Sans GB"/>
              </a:rPr>
              <a:t>; the paper notes: “Note the large reduction in the number of elements”. Contacts counted per p.</a:t>
            </a:r>
            <a:r>
              <a:rPr sz="1050" b="0" i="0">
                <a:solidFill>
                  <a:srgbClr val="3E5674"/>
                </a:solidFill>
                <a:latin typeface="Times New Roman"/>
                <a:ea typeface="Hiragino Sans GB"/>
              </a:rPr>
              <a:t>715</a:t>
            </a:r>
            <a:r>
              <a:rPr sz="1050" b="0" i="0">
                <a:solidFill>
                  <a:srgbClr val="3E5674"/>
                </a:solidFill>
                <a:latin typeface="Georgia"/>
                <a:ea typeface="Hiragino Sans GB"/>
              </a:rPr>
              <a:t>: each letter in an expression is one make or break contact; equivalence checked over all </a:t>
            </a:r>
            <a:r>
              <a:rPr sz="1050" b="0" i="0">
                <a:solidFill>
                  <a:srgbClr val="3E5674"/>
                </a:solidFill>
                <a:latin typeface="Times New Roman"/>
                <a:ea typeface="Hiragino Sans GB"/>
              </a:rPr>
              <a:t>64</a:t>
            </a:r>
            <a:r>
              <a:rPr sz="1050" b="0" i="0">
                <a:solidFill>
                  <a:srgbClr val="3E5674"/>
                </a:solidFill>
                <a:latin typeface="Georgia"/>
                <a:ea typeface="Hiragino Sans GB"/>
              </a:rPr>
              <a:t> switch combinations.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1" name="deckkit-a11ytitle"/>
          <p:cNvSpPr>
            <a:spLocks noGrp="1"/>
          </p:cNvSpPr>
          <p:nvPr>
            <p:ph type="title"/>
          </p:nvPr>
        </p:nvSpPr>
        <p:spPr>
          <a:xfrm>
            <a:off x="0" y="-914400"/>
            <a:ext cx="12191695" cy="457200"/>
          </a:xfrm>
          <a:ln/>
        </p:spPr>
        <p:txBody>
          <a:bodyPr/>
          <a:lstStyle/>
          <a:p>
            <a:pPr/>
            <a:r>
              <a:rPr sz="1000" b="0" i="0">
                <a:solidFill>
                  <a:srgbClr val="1E3A5F"/>
                </a:solidFill>
                <a:latin typeface="Arial"/>
                <a:ea typeface="Hiragino Sans GB"/>
              </a:rPr>
              <a:t>Five examples; one circuit falls from 20 elements to 14</a:t>
            </a:r>
          </a:p>
        </p:txBody>
      </p:sp>
      <p:sp>
        <p:nvSpPr>
          <p:cNvPr id="2" name="deckkit-vl.drafting"/>
          <p:cNvSpPr/>
          <p:nvPr/>
        </p:nvSpPr>
        <p:spPr>
          <a:xfrm>
            <a:off x="292608" y="292608"/>
            <a:ext cx="11606479" cy="6272784"/>
          </a:xfrm>
          <a:prstGeom prst="rect">
            <a:avLst/>
          </a:prstGeom>
          <a:noFill/>
          <a:ln w="12700">
            <a:solidFill>
              <a:srgbClr val="1E3A5F"/>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1E3A5F"/>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1E3A5F"/>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1E3A5F"/>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SHEET</a:t>
            </a:r>
          </a:p>
          <a:p>
            <a:pPr algn="l">
              <a:lnSpc>
                <a:spcPct val="100000"/>
              </a:lnSpc>
              <a:spcBef>
                <a:spcPts val="0"/>
              </a:spcBef>
              <a:spcAft>
                <a:spcPts val="0"/>
              </a:spcAft>
            </a:pPr>
            <a:r>
              <a:rPr sz="1600" b="1" i="0">
                <a:solidFill>
                  <a:srgbClr val="1E3A5F"/>
                </a:solidFill>
                <a:latin typeface="Courier New"/>
                <a:ea typeface="Hiragino Sans GB"/>
              </a:rPr>
              <a:t>10</a:t>
            </a:r>
          </a:p>
        </p:txBody>
      </p:sp>
      <p:sp>
        <p:nvSpPr>
          <p:cNvPr id="17"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PROJECT</a:t>
            </a:r>
          </a:p>
          <a:p>
            <a:pPr algn="l">
              <a:lnSpc>
                <a:spcPct val="100000"/>
              </a:lnSpc>
              <a:spcBef>
                <a:spcPts val="0"/>
              </a:spcBef>
              <a:spcAft>
                <a:spcPts val="0"/>
              </a:spcAft>
            </a:pPr>
            <a:r>
              <a:rPr sz="1000" b="1" i="0">
                <a:solidFill>
                  <a:srgbClr val="1E3A5F"/>
                </a:solidFill>
                <a:latin typeface="Courier New"/>
                <a:ea typeface="Courier New"/>
              </a:rPr>
              <a:t>Shannon 1937 · Mock Defense</a:t>
            </a:r>
          </a:p>
        </p:txBody>
      </p:sp>
      <p:sp>
        <p:nvSpPr>
          <p:cNvPr id="18" name="TextBox 17"/>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3E5674"/>
                </a:solidFill>
                <a:latin typeface="Courier New"/>
                <a:ea typeface="Hiragino Sans GB"/>
              </a:rPr>
              <a:t>DRAWN SAMPLE  DATE 1937-08-10  NTS</a:t>
            </a:r>
          </a:p>
        </p:txBody>
      </p:sp>
      <p:sp>
        <p:nvSpPr>
          <p:cNvPr id="19" name="TextBox 18"/>
          <p:cNvSpPr txBox="1"/>
          <p:nvPr/>
        </p:nvSpPr>
        <p:spPr>
          <a:xfrm>
            <a:off x="822960" y="713232"/>
            <a:ext cx="1054577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Applications · Section V</a:t>
            </a:r>
          </a:p>
        </p:txBody>
      </p:sp>
      <p:sp>
        <p:nvSpPr>
          <p:cNvPr id="20" name="TextBox 19"/>
          <p:cNvSpPr txBox="1"/>
          <p:nvPr/>
        </p:nvSpPr>
        <p:spPr>
          <a:xfrm>
            <a:off x="822960" y="1024128"/>
            <a:ext cx="10545775" cy="4531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800" b="0" i="0">
                <a:solidFill>
                  <a:srgbClr val="1E3A5F"/>
                </a:solidFill>
                <a:latin typeface="Georgia"/>
                <a:ea typeface="Hiragino Sans GB"/>
              </a:rPr>
              <a:t>Five examples; one circuit falls from </a:t>
            </a:r>
            <a:r>
              <a:rPr sz="2800" b="0" i="0">
                <a:solidFill>
                  <a:srgbClr val="1E3A5F"/>
                </a:solidFill>
                <a:latin typeface="Times New Roman"/>
                <a:ea typeface="Hiragino Sans GB"/>
              </a:rPr>
              <a:t>20</a:t>
            </a:r>
            <a:r>
              <a:rPr sz="2800" b="0" i="0">
                <a:solidFill>
                  <a:srgbClr val="1E3A5F"/>
                </a:solidFill>
                <a:latin typeface="Georgia"/>
                <a:ea typeface="Hiragino Sans GB"/>
              </a:rPr>
              <a:t> elements to </a:t>
            </a:r>
            <a:r>
              <a:rPr sz="2800" b="0" i="0">
                <a:solidFill>
                  <a:srgbClr val="1E3A5F"/>
                </a:solidFill>
                <a:latin typeface="Times New Roman"/>
                <a:ea typeface="Hiragino Sans GB"/>
              </a:rPr>
              <a:t>14</a:t>
            </a:r>
          </a:p>
        </p:txBody>
      </p:sp>
      <p:sp>
        <p:nvSpPr>
          <p:cNvPr id="22" name="TextBox 21"/>
          <p:cNvSpPr txBox="1"/>
          <p:nvPr/>
        </p:nvSpPr>
        <p:spPr>
          <a:xfrm>
            <a:off x="822960" y="1550416"/>
            <a:ext cx="5483803" cy="310896"/>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200" b="1" i="0">
                <a:solidFill>
                  <a:srgbClr val="1E3A5F"/>
                </a:solidFill>
                <a:latin typeface="Georgia"/>
                <a:ea typeface="Hiragino Sans GB"/>
              </a:rPr>
              <a:t>Example </a:t>
            </a:r>
            <a:r>
              <a:rPr sz="1200" b="1" i="0">
                <a:solidFill>
                  <a:srgbClr val="1E3A5F"/>
                </a:solidFill>
                <a:latin typeface="Times New Roman"/>
                <a:ea typeface="Hiragino Sans GB"/>
              </a:rPr>
              <a:t>1</a:t>
            </a:r>
            <a:r>
              <a:rPr sz="1200" b="1" i="0">
                <a:solidFill>
                  <a:srgbClr val="1E3A5F"/>
                </a:solidFill>
                <a:latin typeface="Georgia"/>
                <a:ea typeface="Hiragino Sans GB"/>
              </a:rPr>
              <a:t>  Selective circuit: U operates on </a:t>
            </a:r>
            <a:r>
              <a:rPr sz="1200" b="1" i="0">
                <a:solidFill>
                  <a:srgbClr val="1E3A5F"/>
                </a:solidFill>
                <a:latin typeface="Times New Roman"/>
                <a:ea typeface="Hiragino Sans GB"/>
              </a:rPr>
              <a:t>1</a:t>
            </a:r>
            <a:r>
              <a:rPr sz="1200" b="1" i="0">
                <a:solidFill>
                  <a:srgbClr val="1E3A5F"/>
                </a:solidFill>
                <a:latin typeface="Georgia"/>
                <a:ea typeface="Hiragino Sans GB"/>
              </a:rPr>
              <a:t>, </a:t>
            </a:r>
            <a:r>
              <a:rPr sz="1200" b="1" i="0">
                <a:solidFill>
                  <a:srgbClr val="1E3A5F"/>
                </a:solidFill>
                <a:latin typeface="Times New Roman"/>
                <a:ea typeface="Hiragino Sans GB"/>
              </a:rPr>
              <a:t>3</a:t>
            </a:r>
            <a:r>
              <a:rPr sz="1200" b="1" i="0">
                <a:solidFill>
                  <a:srgbClr val="1E3A5F"/>
                </a:solidFill>
                <a:latin typeface="Georgia"/>
                <a:ea typeface="Hiragino Sans GB"/>
              </a:rPr>
              <a:t> or </a:t>
            </a:r>
            <a:r>
              <a:rPr sz="1200" b="1" i="0">
                <a:solidFill>
                  <a:srgbClr val="1E3A5F"/>
                </a:solidFill>
                <a:latin typeface="Times New Roman"/>
                <a:ea typeface="Hiragino Sans GB"/>
              </a:rPr>
              <a:t>4</a:t>
            </a:r>
            <a:r>
              <a:rPr sz="1200" b="1" i="0">
                <a:solidFill>
                  <a:srgbClr val="1E3A5F"/>
                </a:solidFill>
                <a:latin typeface="Georgia"/>
                <a:ea typeface="Hiragino Sans GB"/>
              </a:rPr>
              <a:t> of w, x, y, z</a:t>
            </a:r>
          </a:p>
        </p:txBody>
      </p:sp>
      <p:sp>
        <p:nvSpPr>
          <p:cNvPr id="23" name="TextBox 22"/>
          <p:cNvSpPr txBox="1"/>
          <p:nvPr/>
        </p:nvSpPr>
        <p:spPr>
          <a:xfrm>
            <a:off x="822960" y="1934464"/>
            <a:ext cx="1051560" cy="329184"/>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350" b="0" i="0">
                <a:solidFill>
                  <a:srgbClr val="3E5674"/>
                </a:solidFill>
                <a:latin typeface="Georgia"/>
                <a:ea typeface="Hiragino Sans GB"/>
              </a:rPr>
              <a:t>Synthesis:</a:t>
            </a:r>
          </a:p>
        </p:txBody>
      </p:sp>
      <p:sp>
        <p:nvSpPr>
          <p:cNvPr id="24" name="TextBox 23"/>
          <p:cNvSpPr txBox="1"/>
          <p:nvPr/>
        </p:nvSpPr>
        <p:spPr>
          <a:xfrm>
            <a:off x="1828800" y="1843024"/>
            <a:ext cx="3017520" cy="475488"/>
          </a:xfrm>
          <a:prstGeom prst="rect">
            <a:avLst/>
          </a:prstGeom>
          <a:noFill/>
          <a:ln/>
        </p:spPr>
        <p:txBody>
          <a:bodyPr wrap="square" anchor="ctr" lIns="18288" rIns="18288" tIns="18288" bIns="18288">
            <a:spAutoFit/>
          </a:bodyPr>
          <a:lstStyle/>
          <a:p>
            <a:pPr algn="l"/>
            <a:r>
              <a:rPr sz="2200" b="0" i="1">
                <a:solidFill>
                  <a:srgbClr val="B8401A"/>
                </a:solidFill>
                <a:latin typeface="Times New Roman"/>
                <a:ea typeface="Hiragino Sans GB"/>
              </a:rPr>
              <a:t>U</a:t>
            </a:r>
            <a:r>
              <a:rPr sz="2200" b="0" i="0">
                <a:solidFill>
                  <a:srgbClr val="B8401A"/>
                </a:solidFill>
                <a:latin typeface="Times New Roman"/>
                <a:ea typeface="Hiragino Sans GB"/>
              </a:rPr>
              <a:t> </a:t>
            </a:r>
            <a:r>
              <a:rPr sz="2200" b="0" i="0">
                <a:solidFill>
                  <a:srgbClr val="B8401A"/>
                </a:solidFill>
                <a:latin typeface="Times New Roman"/>
                <a:ea typeface="Hiragino Sans GB"/>
              </a:rPr>
              <a:t>=</a:t>
            </a:r>
            <a:r>
              <a:rPr sz="2200" b="0" i="0">
                <a:solidFill>
                  <a:srgbClr val="B8401A"/>
                </a:solidFill>
                <a:latin typeface="Times New Roman"/>
                <a:ea typeface="Hiragino Sans GB"/>
              </a:rPr>
              <a:t> </a:t>
            </a:r>
            <a:r>
              <a:rPr sz="2200" b="0" i="1">
                <a:solidFill>
                  <a:srgbClr val="B8401A"/>
                </a:solidFill>
                <a:latin typeface="Times New Roman"/>
                <a:ea typeface="Hiragino Sans GB"/>
              </a:rPr>
              <a:t>S</a:t>
            </a:r>
            <a:r>
              <a:rPr sz="1364" b="0" i="0" baseline="-22000">
                <a:solidFill>
                  <a:srgbClr val="B8401A"/>
                </a:solidFill>
                <a:latin typeface="Times New Roman"/>
                <a:ea typeface="Hiragino Sans GB"/>
              </a:rPr>
              <a:t>1</a:t>
            </a:r>
            <a:r>
              <a:rPr sz="1364" b="0" i="0" baseline="-22000">
                <a:solidFill>
                  <a:srgbClr val="B8401A"/>
                </a:solidFill>
                <a:latin typeface="Times New Roman"/>
                <a:ea typeface="Hiragino Sans GB"/>
              </a:rPr>
              <a:t>,</a:t>
            </a:r>
            <a:r>
              <a:rPr sz="1364" b="0" i="0" baseline="-22000">
                <a:solidFill>
                  <a:srgbClr val="B8401A"/>
                </a:solidFill>
                <a:latin typeface="Times New Roman"/>
                <a:ea typeface="Hiragino Sans GB"/>
              </a:rPr>
              <a:t>3</a:t>
            </a:r>
            <a:r>
              <a:rPr sz="1364" b="0" i="0" baseline="-22000">
                <a:solidFill>
                  <a:srgbClr val="B8401A"/>
                </a:solidFill>
                <a:latin typeface="Times New Roman"/>
                <a:ea typeface="Hiragino Sans GB"/>
              </a:rPr>
              <a:t>,</a:t>
            </a:r>
            <a:r>
              <a:rPr sz="1364" b="0" i="0" baseline="-22000">
                <a:solidFill>
                  <a:srgbClr val="B8401A"/>
                </a:solidFill>
                <a:latin typeface="Times New Roman"/>
                <a:ea typeface="Hiragino Sans GB"/>
              </a:rPr>
              <a:t>4</a:t>
            </a:r>
            <a:r>
              <a:rPr sz="2200" b="0" i="0">
                <a:solidFill>
                  <a:srgbClr val="B8401A"/>
                </a:solidFill>
                <a:latin typeface="Times New Roman"/>
                <a:ea typeface="Hiragino Sans GB"/>
              </a:rPr>
              <a:t>(</a:t>
            </a:r>
            <a:r>
              <a:rPr sz="2200" b="0" i="1">
                <a:solidFill>
                  <a:srgbClr val="B8401A"/>
                </a:solidFill>
                <a:latin typeface="Times New Roman"/>
                <a:ea typeface="Hiragino Sans GB"/>
              </a:rPr>
              <a:t>w</a:t>
            </a:r>
            <a:r>
              <a:rPr sz="2200" b="0" i="0">
                <a:solidFill>
                  <a:srgbClr val="B8401A"/>
                </a:solidFill>
                <a:latin typeface="Times New Roman"/>
                <a:ea typeface="Hiragino Sans GB"/>
              </a:rPr>
              <a:t>,</a:t>
            </a:r>
            <a:r>
              <a:rPr sz="2200" b="0" i="0">
                <a:solidFill>
                  <a:srgbClr val="B8401A"/>
                </a:solidFill>
                <a:latin typeface="Times New Roman"/>
                <a:ea typeface="Hiragino Sans GB"/>
              </a:rPr>
              <a:t> </a:t>
            </a:r>
            <a:r>
              <a:rPr sz="2200" b="0" i="1">
                <a:solidFill>
                  <a:srgbClr val="B8401A"/>
                </a:solidFill>
                <a:latin typeface="Times New Roman"/>
                <a:ea typeface="Hiragino Sans GB"/>
              </a:rPr>
              <a:t>x</a:t>
            </a:r>
            <a:r>
              <a:rPr sz="2200" b="0" i="0">
                <a:solidFill>
                  <a:srgbClr val="B8401A"/>
                </a:solidFill>
                <a:latin typeface="Times New Roman"/>
                <a:ea typeface="Hiragino Sans GB"/>
              </a:rPr>
              <a:t>,</a:t>
            </a:r>
            <a:r>
              <a:rPr sz="2200" b="0" i="0">
                <a:solidFill>
                  <a:srgbClr val="B8401A"/>
                </a:solidFill>
                <a:latin typeface="Times New Roman"/>
                <a:ea typeface="Hiragino Sans GB"/>
              </a:rPr>
              <a:t> </a:t>
            </a:r>
            <a:r>
              <a:rPr sz="2200" b="0" i="1">
                <a:solidFill>
                  <a:srgbClr val="B8401A"/>
                </a:solidFill>
                <a:latin typeface="Times New Roman"/>
                <a:ea typeface="Hiragino Sans GB"/>
              </a:rPr>
              <a:t>y</a:t>
            </a:r>
            <a:r>
              <a:rPr sz="2200" b="0" i="0">
                <a:solidFill>
                  <a:srgbClr val="B8401A"/>
                </a:solidFill>
                <a:latin typeface="Times New Roman"/>
                <a:ea typeface="Hiragino Sans GB"/>
              </a:rPr>
              <a:t>,</a:t>
            </a:r>
            <a:r>
              <a:rPr sz="2200" b="0" i="0">
                <a:solidFill>
                  <a:srgbClr val="B8401A"/>
                </a:solidFill>
                <a:latin typeface="Times New Roman"/>
                <a:ea typeface="Hiragino Sans GB"/>
              </a:rPr>
              <a:t> </a:t>
            </a:r>
            <a:r>
              <a:rPr sz="2200" b="0" i="1">
                <a:solidFill>
                  <a:srgbClr val="B8401A"/>
                </a:solidFill>
                <a:latin typeface="Times New Roman"/>
                <a:ea typeface="Hiragino Sans GB"/>
              </a:rPr>
              <a:t>z</a:t>
            </a:r>
            <a:r>
              <a:rPr sz="2200" b="0" i="0">
                <a:solidFill>
                  <a:srgbClr val="B8401A"/>
                </a:solidFill>
                <a:latin typeface="Times New Roman"/>
                <a:ea typeface="Hiragino Sans GB"/>
              </a:rPr>
              <a:t>)</a:t>
            </a:r>
          </a:p>
        </p:txBody>
      </p:sp>
      <p:sp>
        <p:nvSpPr>
          <p:cNvPr id="25" name="TextBox 24"/>
          <p:cNvSpPr txBox="1"/>
          <p:nvPr/>
        </p:nvSpPr>
        <p:spPr>
          <a:xfrm>
            <a:off x="4846320" y="1934464"/>
            <a:ext cx="1460442" cy="329184"/>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350" b="0" i="0">
                <a:solidFill>
                  <a:srgbClr val="3E5674"/>
                </a:solidFill>
                <a:latin typeface="Georgia"/>
                <a:ea typeface="Hiragino Sans GB"/>
              </a:rPr>
              <a:t>→ draw Fig. </a:t>
            </a:r>
            <a:r>
              <a:rPr sz="1350" b="0" i="0">
                <a:solidFill>
                  <a:srgbClr val="3E5674"/>
                </a:solidFill>
                <a:latin typeface="Times New Roman"/>
                <a:ea typeface="Hiragino Sans GB"/>
              </a:rPr>
              <a:t>31</a:t>
            </a:r>
          </a:p>
        </p:txBody>
      </p:sp>
      <p:sp>
        <p:nvSpPr>
          <p:cNvPr id="26" name="TextBox 25"/>
          <p:cNvSpPr txBox="1"/>
          <p:nvPr/>
        </p:nvSpPr>
        <p:spPr>
          <a:xfrm>
            <a:off x="4386522" y="2437384"/>
            <a:ext cx="1920240" cy="274320"/>
          </a:xfrm>
          <a:prstGeom prst="rect">
            <a:avLst/>
          </a:prstGeom>
          <a:noFill/>
          <a:ln/>
        </p:spPr>
        <p:txBody>
          <a:bodyPr wrap="square" anchor="t" lIns="25400" rIns="25400" tIns="25400" bIns="25400">
            <a:spAutoFit/>
          </a:bodyPr>
          <a:lstStyle/>
          <a:p>
            <a:pPr algn="r">
              <a:lnSpc>
                <a:spcPct val="100000"/>
              </a:lnSpc>
              <a:spcBef>
                <a:spcPts val="0"/>
              </a:spcBef>
              <a:spcAft>
                <a:spcPts val="0"/>
              </a:spcAft>
            </a:pPr>
            <a:r>
              <a:rPr sz="1050" b="0" i="0">
                <a:solidFill>
                  <a:srgbClr val="3E5674"/>
                </a:solidFill>
                <a:latin typeface="Courier New"/>
                <a:ea typeface="Hiragino Sans GB"/>
              </a:rPr>
              <a:t>Elements, zero-based</a:t>
            </a:r>
          </a:p>
        </p:txBody>
      </p:sp>
      <p:sp>
        <p:nvSpPr>
          <p:cNvPr id="27" name="TextBox 26"/>
          <p:cNvSpPr txBox="1"/>
          <p:nvPr/>
        </p:nvSpPr>
        <p:spPr>
          <a:xfrm>
            <a:off x="914400" y="2437384"/>
            <a:ext cx="5483803"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1E3A5F"/>
                </a:solidFill>
                <a:latin typeface="Georgia"/>
                <a:ea typeface="Hiragino Sans GB"/>
              </a:rPr>
              <a:t>Simplest series-parallel form (Fig. </a:t>
            </a:r>
            <a:r>
              <a:rPr sz="1350" b="0" i="0">
                <a:solidFill>
                  <a:srgbClr val="1E3A5F"/>
                </a:solidFill>
                <a:latin typeface="Times New Roman"/>
                <a:ea typeface="Hiragino Sans GB"/>
              </a:rPr>
              <a:t>30</a:t>
            </a:r>
            <a:r>
              <a:rPr sz="1350" b="0" i="0">
                <a:solidFill>
                  <a:srgbClr val="1E3A5F"/>
                </a:solidFill>
                <a:latin typeface="Georgia"/>
                <a:ea typeface="Hiragino Sans GB"/>
              </a:rPr>
              <a:t>)</a:t>
            </a:r>
          </a:p>
        </p:txBody>
      </p:sp>
      <p:sp>
        <p:nvSpPr>
          <p:cNvPr id="28" name="deckkit-datum:selective:20.0"/>
          <p:cNvSpPr/>
          <p:nvPr/>
        </p:nvSpPr>
        <p:spPr>
          <a:xfrm>
            <a:off x="914400" y="2867152"/>
            <a:ext cx="4935163" cy="91440"/>
          </a:xfrm>
          <a:prstGeom prst="rect">
            <a:avLst/>
          </a:prstGeom>
          <a:solidFill>
            <a:srgbClr val="1E3A5F"/>
          </a:solidFill>
          <a:ln>
            <a:noFill/>
          </a:ln>
          <a:effectLst/>
        </p:spPr>
        <p:txBody>
          <a:bodyPr rtlCol="0" anchor="ctr"/>
          <a:lstStyle/>
          <a:p>
            <a:pPr algn="ctr"/>
          </a:p>
        </p:txBody>
      </p:sp>
      <p:sp>
        <p:nvSpPr>
          <p:cNvPr id="29" name="deckkit-motif-quiet"/>
          <p:cNvSpPr/>
          <p:nvPr/>
        </p:nvSpPr>
        <p:spPr>
          <a:xfrm>
            <a:off x="914400" y="2729992"/>
            <a:ext cx="4935163" cy="320040"/>
          </a:xfrm>
          <a:custGeom>
            <a:avLst/>
            <a:gdLst/>
            <a:ahLst/>
            <a:cxnLst/>
            <a:rect l="0" t="0" r="r" b="b"/>
            <a:pathLst>
              <a:path w="100000" h="100000" fill="none">
                <a:moveTo>
                  <a:pt x="0" y="0"/>
                </a:moveTo>
                <a:lnTo>
                  <a:pt x="0" y="100000"/>
                </a:lnTo>
                <a:moveTo>
                  <a:pt x="100000" y="0"/>
                </a:moveTo>
                <a:lnTo>
                  <a:pt x="100000" y="100000"/>
                </a:lnTo>
              </a:path>
            </a:pathLst>
          </a:custGeom>
          <a:noFill/>
          <a:ln w="7620" cap="rnd">
            <a:solidFill>
              <a:srgbClr val="1E3A5F"/>
            </a:solidFill>
          </a:ln>
        </p:spPr>
        <p:txBody>
          <a:bodyPr rtlCol="0" anchor="ctr"/>
          <a:lstStyle/>
          <a:p>
            <a:pPr algn="ctr"/>
          </a:p>
        </p:txBody>
      </p:sp>
      <p:sp>
        <p:nvSpPr>
          <p:cNvPr id="30" name="TextBox 29"/>
          <p:cNvSpPr txBox="1"/>
          <p:nvPr/>
        </p:nvSpPr>
        <p:spPr>
          <a:xfrm>
            <a:off x="5941003" y="2729992"/>
            <a:ext cx="822960" cy="31089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1E3A5F"/>
                </a:solidFill>
                <a:latin typeface="Courier New"/>
                <a:ea typeface="Hiragino Sans GB"/>
              </a:rPr>
              <a:t>20</a:t>
            </a:r>
          </a:p>
        </p:txBody>
      </p:sp>
      <p:sp>
        <p:nvSpPr>
          <p:cNvPr id="31" name="TextBox 30"/>
          <p:cNvSpPr txBox="1"/>
          <p:nvPr/>
        </p:nvSpPr>
        <p:spPr>
          <a:xfrm>
            <a:off x="914400" y="3242056"/>
            <a:ext cx="5483803"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1E3A5F"/>
                </a:solidFill>
                <a:latin typeface="Georgia"/>
                <a:ea typeface="Hiragino Sans GB"/>
              </a:rPr>
              <a:t>Symmetric-function method (Fig. </a:t>
            </a:r>
            <a:r>
              <a:rPr sz="1350" b="0" i="0">
                <a:solidFill>
                  <a:srgbClr val="1E3A5F"/>
                </a:solidFill>
                <a:latin typeface="Times New Roman"/>
                <a:ea typeface="Hiragino Sans GB"/>
              </a:rPr>
              <a:t>31</a:t>
            </a:r>
            <a:r>
              <a:rPr sz="1350" b="0" i="0">
                <a:solidFill>
                  <a:srgbClr val="1E3A5F"/>
                </a:solidFill>
                <a:latin typeface="Georgia"/>
                <a:ea typeface="Hiragino Sans GB"/>
              </a:rPr>
              <a:t>)</a:t>
            </a:r>
          </a:p>
        </p:txBody>
      </p:sp>
      <p:sp>
        <p:nvSpPr>
          <p:cNvPr id="32" name="deckkit-datum:selective:15.0"/>
          <p:cNvSpPr/>
          <p:nvPr/>
        </p:nvSpPr>
        <p:spPr>
          <a:xfrm>
            <a:off x="914400" y="3671824"/>
            <a:ext cx="3701372" cy="91440"/>
          </a:xfrm>
          <a:prstGeom prst="rect">
            <a:avLst/>
          </a:prstGeom>
          <a:solidFill>
            <a:srgbClr val="1E3A5F"/>
          </a:solidFill>
          <a:ln>
            <a:noFill/>
          </a:ln>
          <a:effectLst/>
        </p:spPr>
        <p:txBody>
          <a:bodyPr rtlCol="0" anchor="ctr"/>
          <a:lstStyle/>
          <a:p>
            <a:pPr algn="ctr"/>
          </a:p>
        </p:txBody>
      </p:sp>
      <p:sp>
        <p:nvSpPr>
          <p:cNvPr id="33" name="deckkit-motif-quiet"/>
          <p:cNvSpPr/>
          <p:nvPr/>
        </p:nvSpPr>
        <p:spPr>
          <a:xfrm>
            <a:off x="914400" y="3534663"/>
            <a:ext cx="3701372" cy="320040"/>
          </a:xfrm>
          <a:custGeom>
            <a:avLst/>
            <a:gdLst/>
            <a:ahLst/>
            <a:cxnLst/>
            <a:rect l="0" t="0" r="r" b="b"/>
            <a:pathLst>
              <a:path w="100000" h="100000" fill="none">
                <a:moveTo>
                  <a:pt x="0" y="0"/>
                </a:moveTo>
                <a:lnTo>
                  <a:pt x="0" y="100000"/>
                </a:lnTo>
                <a:moveTo>
                  <a:pt x="100000" y="0"/>
                </a:moveTo>
                <a:lnTo>
                  <a:pt x="100000" y="100000"/>
                </a:lnTo>
              </a:path>
            </a:pathLst>
          </a:custGeom>
          <a:noFill/>
          <a:ln w="7620" cap="rnd">
            <a:solidFill>
              <a:srgbClr val="1E3A5F"/>
            </a:solidFill>
          </a:ln>
        </p:spPr>
        <p:txBody>
          <a:bodyPr rtlCol="0" anchor="ctr"/>
          <a:lstStyle/>
          <a:p>
            <a:pPr algn="ctr"/>
          </a:p>
        </p:txBody>
      </p:sp>
      <p:sp>
        <p:nvSpPr>
          <p:cNvPr id="34" name="TextBox 33"/>
          <p:cNvSpPr txBox="1"/>
          <p:nvPr/>
        </p:nvSpPr>
        <p:spPr>
          <a:xfrm>
            <a:off x="4707212" y="3534663"/>
            <a:ext cx="822960" cy="31089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1E3A5F"/>
                </a:solidFill>
                <a:latin typeface="Courier New"/>
                <a:ea typeface="Hiragino Sans GB"/>
              </a:rPr>
              <a:t>15</a:t>
            </a:r>
          </a:p>
        </p:txBody>
      </p:sp>
      <p:sp>
        <p:nvSpPr>
          <p:cNvPr id="35" name="TextBox 34"/>
          <p:cNvSpPr txBox="1"/>
          <p:nvPr/>
        </p:nvSpPr>
        <p:spPr>
          <a:xfrm>
            <a:off x="914400" y="4046728"/>
            <a:ext cx="5483803"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1" i="0">
                <a:solidFill>
                  <a:srgbClr val="B8401A"/>
                </a:solidFill>
                <a:latin typeface="Georgia"/>
                <a:ea typeface="Hiragino Sans GB"/>
              </a:rPr>
              <a:t>Dual network of the negation (Fig. </a:t>
            </a:r>
            <a:r>
              <a:rPr sz="1350" b="1" i="0">
                <a:solidFill>
                  <a:srgbClr val="B8401A"/>
                </a:solidFill>
                <a:latin typeface="Times New Roman"/>
                <a:ea typeface="Hiragino Sans GB"/>
              </a:rPr>
              <a:t>33</a:t>
            </a:r>
            <a:r>
              <a:rPr sz="1350" b="1" i="0">
                <a:solidFill>
                  <a:srgbClr val="B8401A"/>
                </a:solidFill>
                <a:latin typeface="Georgia"/>
                <a:ea typeface="Hiragino Sans GB"/>
              </a:rPr>
              <a:t>)</a:t>
            </a:r>
          </a:p>
        </p:txBody>
      </p:sp>
      <p:sp>
        <p:nvSpPr>
          <p:cNvPr id="36" name="deckkit-datum:selective:14.0"/>
          <p:cNvSpPr/>
          <p:nvPr/>
        </p:nvSpPr>
        <p:spPr>
          <a:xfrm>
            <a:off x="914400" y="4476496"/>
            <a:ext cx="3454614" cy="91440"/>
          </a:xfrm>
          <a:prstGeom prst="rect">
            <a:avLst/>
          </a:prstGeom>
          <a:solidFill>
            <a:srgbClr val="E2552C"/>
          </a:solidFill>
          <a:ln>
            <a:noFill/>
          </a:ln>
          <a:effectLst/>
        </p:spPr>
        <p:txBody>
          <a:bodyPr rtlCol="0" anchor="ctr"/>
          <a:lstStyle/>
          <a:p>
            <a:pPr algn="ctr"/>
          </a:p>
        </p:txBody>
      </p:sp>
      <p:sp>
        <p:nvSpPr>
          <p:cNvPr id="37" name="deckkit-motif-quiet"/>
          <p:cNvSpPr/>
          <p:nvPr/>
        </p:nvSpPr>
        <p:spPr>
          <a:xfrm>
            <a:off x="914400" y="4339336"/>
            <a:ext cx="3454614" cy="320040"/>
          </a:xfrm>
          <a:custGeom>
            <a:avLst/>
            <a:gdLst/>
            <a:ahLst/>
            <a:cxnLst/>
            <a:rect l="0" t="0" r="r" b="b"/>
            <a:pathLst>
              <a:path w="100000" h="100000" fill="none">
                <a:moveTo>
                  <a:pt x="0" y="0"/>
                </a:moveTo>
                <a:lnTo>
                  <a:pt x="0" y="100000"/>
                </a:lnTo>
                <a:moveTo>
                  <a:pt x="100000" y="0"/>
                </a:moveTo>
                <a:lnTo>
                  <a:pt x="100000" y="100000"/>
                </a:lnTo>
              </a:path>
            </a:pathLst>
          </a:custGeom>
          <a:noFill/>
          <a:ln w="7620" cap="rnd">
            <a:solidFill>
              <a:srgbClr val="1E3A5F"/>
            </a:solidFill>
          </a:ln>
        </p:spPr>
        <p:txBody>
          <a:bodyPr rtlCol="0" anchor="ctr"/>
          <a:lstStyle/>
          <a:p>
            <a:pPr algn="ctr"/>
          </a:p>
        </p:txBody>
      </p:sp>
      <p:sp>
        <p:nvSpPr>
          <p:cNvPr id="38" name="TextBox 37"/>
          <p:cNvSpPr txBox="1"/>
          <p:nvPr/>
        </p:nvSpPr>
        <p:spPr>
          <a:xfrm>
            <a:off x="4460454" y="4339336"/>
            <a:ext cx="822960" cy="31089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B8401A"/>
                </a:solidFill>
                <a:latin typeface="Courier New"/>
                <a:ea typeface="Hiragino Sans GB"/>
              </a:rPr>
              <a:t>14</a:t>
            </a:r>
          </a:p>
        </p:txBody>
      </p:sp>
      <p:sp>
        <p:nvSpPr>
          <p:cNvPr id="39" name="TextBox 38"/>
          <p:cNvSpPr txBox="1"/>
          <p:nvPr/>
        </p:nvSpPr>
        <p:spPr>
          <a:xfrm>
            <a:off x="822960" y="4869687"/>
            <a:ext cx="5483803" cy="54864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050" b="0" i="0">
                <a:solidFill>
                  <a:srgbClr val="3E5674"/>
                </a:solidFill>
                <a:latin typeface="Georgia"/>
                <a:ea typeface="Hiragino Sans GB"/>
              </a:rPr>
              <a:t>Fig. </a:t>
            </a:r>
            <a:r>
              <a:rPr sz="1050" b="0" i="0">
                <a:solidFill>
                  <a:srgbClr val="3E5674"/>
                </a:solidFill>
                <a:latin typeface="Times New Roman"/>
                <a:ea typeface="Hiragino Sans GB"/>
              </a:rPr>
              <a:t>33</a:t>
            </a:r>
            <a:r>
              <a:rPr sz="1050" b="0" i="0">
                <a:solidFill>
                  <a:srgbClr val="3E5674"/>
                </a:solidFill>
                <a:latin typeface="Georgia"/>
                <a:ea typeface="Hiragino Sans GB"/>
              </a:rPr>
              <a:t>, in the paper's words: “This contains </a:t>
            </a:r>
            <a:r>
              <a:rPr sz="1050" b="0" i="0">
                <a:solidFill>
                  <a:srgbClr val="3E5674"/>
                </a:solidFill>
                <a:latin typeface="Times New Roman"/>
                <a:ea typeface="Hiragino Sans GB"/>
              </a:rPr>
              <a:t>14</a:t>
            </a:r>
            <a:r>
              <a:rPr sz="1050" b="0" i="0">
                <a:solidFill>
                  <a:srgbClr val="3E5674"/>
                </a:solidFill>
                <a:latin typeface="Georgia"/>
                <a:ea typeface="Hiragino Sans GB"/>
              </a:rPr>
              <a:t> elements and is probably the most economical circuit of any sort.”</a:t>
            </a:r>
          </a:p>
        </p:txBody>
      </p:sp>
      <p:sp>
        <p:nvSpPr>
          <p:cNvPr id="40" name="TextBox 39"/>
          <p:cNvSpPr txBox="1"/>
          <p:nvPr/>
        </p:nvSpPr>
        <p:spPr>
          <a:xfrm>
            <a:off x="6834051" y="1568704"/>
            <a:ext cx="4534683"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Parts list · the other four examples</a:t>
            </a:r>
          </a:p>
        </p:txBody>
      </p:sp>
      <p:sp>
        <p:nvSpPr>
          <p:cNvPr id="41" name="Rectangle 40"/>
          <p:cNvSpPr/>
          <p:nvPr/>
        </p:nvSpPr>
        <p:spPr>
          <a:xfrm>
            <a:off x="6834051" y="1916175"/>
            <a:ext cx="292608" cy="292608"/>
          </a:xfrm>
          <a:prstGeom prst="ellipse">
            <a:avLst/>
          </a:prstGeom>
          <a:solidFill>
            <a:srgbClr val="F1EFE8"/>
          </a:solidFill>
          <a:ln w="11430">
            <a:solidFill>
              <a:srgbClr val="1E3A5F"/>
            </a:solidFill>
          </a:ln>
          <a:effectLst/>
        </p:spPr>
        <p:txBody>
          <a:bodyPr rtlCol="0" anchor="ctr"/>
          <a:lstStyle/>
          <a:p>
            <a:pPr algn="ctr"/>
          </a:p>
        </p:txBody>
      </p:sp>
      <p:sp>
        <p:nvSpPr>
          <p:cNvPr id="42" name="deckkit-overlap:a numbered balloon: the number sits inside its circle"/>
          <p:cNvSpPr txBox="1"/>
          <p:nvPr/>
        </p:nvSpPr>
        <p:spPr>
          <a:xfrm>
            <a:off x="6834051" y="1916175"/>
            <a:ext cx="292608" cy="292608"/>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2</a:t>
            </a:r>
          </a:p>
        </p:txBody>
      </p:sp>
      <p:sp>
        <p:nvSpPr>
          <p:cNvPr id="43" name="TextBox 42"/>
          <p:cNvSpPr txBox="1"/>
          <p:nvPr/>
        </p:nvSpPr>
        <p:spPr>
          <a:xfrm>
            <a:off x="7236387" y="1897887"/>
            <a:ext cx="4132347" cy="29260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1" i="0">
                <a:solidFill>
                  <a:srgbClr val="1E3A5F"/>
                </a:solidFill>
                <a:latin typeface="Georgia"/>
                <a:ea typeface="Hiragino Sans GB"/>
              </a:rPr>
              <a:t>Electric combination lock</a:t>
            </a:r>
          </a:p>
        </p:txBody>
      </p:sp>
      <p:sp>
        <p:nvSpPr>
          <p:cNvPr id="44" name="TextBox 43"/>
          <p:cNvSpPr txBox="1"/>
          <p:nvPr/>
        </p:nvSpPr>
        <p:spPr>
          <a:xfrm>
            <a:off x="7236387" y="2190495"/>
            <a:ext cx="4132347" cy="35966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0" i="0">
                <a:solidFill>
                  <a:srgbClr val="3E5674"/>
                </a:solidFill>
                <a:latin typeface="Georgia"/>
                <a:ea typeface="Hiragino Sans GB"/>
              </a:rPr>
              <a:t>Five buttons a–e must be pressed in the order c, b, a and c together, d; a wrong press sounds an alarm.</a:t>
            </a:r>
          </a:p>
        </p:txBody>
      </p:sp>
      <p:sp>
        <p:nvSpPr>
          <p:cNvPr id="45" name="Rectangle 44"/>
          <p:cNvSpPr/>
          <p:nvPr/>
        </p:nvSpPr>
        <p:spPr>
          <a:xfrm>
            <a:off x="6834051" y="2659888"/>
            <a:ext cx="292608" cy="292608"/>
          </a:xfrm>
          <a:prstGeom prst="ellipse">
            <a:avLst/>
          </a:prstGeom>
          <a:solidFill>
            <a:srgbClr val="F1EFE8"/>
          </a:solidFill>
          <a:ln w="11430">
            <a:solidFill>
              <a:srgbClr val="1E3A5F"/>
            </a:solidFill>
          </a:ln>
          <a:effectLst/>
        </p:spPr>
        <p:txBody>
          <a:bodyPr rtlCol="0" anchor="ctr"/>
          <a:lstStyle/>
          <a:p>
            <a:pPr algn="ctr"/>
          </a:p>
        </p:txBody>
      </p:sp>
      <p:sp>
        <p:nvSpPr>
          <p:cNvPr id="46" name="deckkit-overlap:a numbered balloon: the number sits inside its circle"/>
          <p:cNvSpPr txBox="1"/>
          <p:nvPr/>
        </p:nvSpPr>
        <p:spPr>
          <a:xfrm>
            <a:off x="6834051" y="2659888"/>
            <a:ext cx="292608" cy="292608"/>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3</a:t>
            </a:r>
          </a:p>
        </p:txBody>
      </p:sp>
      <p:sp>
        <p:nvSpPr>
          <p:cNvPr id="47" name="TextBox 46"/>
          <p:cNvSpPr txBox="1"/>
          <p:nvPr/>
        </p:nvSpPr>
        <p:spPr>
          <a:xfrm>
            <a:off x="7236387" y="2641600"/>
            <a:ext cx="4132347" cy="29260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1" i="0">
                <a:solidFill>
                  <a:srgbClr val="1E3A5F"/>
                </a:solidFill>
                <a:latin typeface="Georgia"/>
                <a:ea typeface="Hiragino Sans GB"/>
              </a:rPr>
              <a:t>Vote-counting circuit</a:t>
            </a:r>
          </a:p>
        </p:txBody>
      </p:sp>
      <p:sp>
        <p:nvSpPr>
          <p:cNvPr id="48" name="TextBox 47"/>
          <p:cNvSpPr txBox="1"/>
          <p:nvPr/>
        </p:nvSpPr>
        <p:spPr>
          <a:xfrm>
            <a:off x="7236387" y="2934208"/>
            <a:ext cx="4132347" cy="35966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0" i="0">
                <a:solidFill>
                  <a:srgbClr val="3E5674"/>
                </a:solidFill>
                <a:latin typeface="Times New Roman"/>
                <a:ea typeface="Hiragino Sans GB"/>
              </a:rPr>
              <a:t>12</a:t>
            </a:r>
            <a:r>
              <a:rPr sz="1200" b="0" i="0">
                <a:solidFill>
                  <a:srgbClr val="3E5674"/>
                </a:solidFill>
                <a:latin typeface="Georgia"/>
                <a:ea typeface="Hiragino Sans GB"/>
              </a:rPr>
              <a:t> voting switches and </a:t>
            </a:r>
            <a:r>
              <a:rPr sz="1200" b="0" i="0">
                <a:solidFill>
                  <a:srgbClr val="3E5674"/>
                </a:solidFill>
                <a:latin typeface="Times New Roman"/>
                <a:ea typeface="Hiragino Sans GB"/>
              </a:rPr>
              <a:t>13</a:t>
            </a:r>
            <a:r>
              <a:rPr sz="1200" b="0" i="0">
                <a:solidFill>
                  <a:srgbClr val="3E5674"/>
                </a:solidFill>
                <a:latin typeface="Georgia"/>
                <a:ea typeface="Hiragino Sans GB"/>
              </a:rPr>
              <a:t> lamps (</a:t>
            </a:r>
            <a:r>
              <a:rPr sz="1200" b="0" i="0">
                <a:solidFill>
                  <a:srgbClr val="3E5674"/>
                </a:solidFill>
                <a:latin typeface="Times New Roman"/>
                <a:ea typeface="Hiragino Sans GB"/>
              </a:rPr>
              <a:t>0–12</a:t>
            </a:r>
            <a:r>
              <a:rPr sz="1200" b="0" i="0">
                <a:solidFill>
                  <a:srgbClr val="3E5674"/>
                </a:solidFill>
                <a:latin typeface="Georgia"/>
                <a:ea typeface="Hiragino Sans GB"/>
              </a:rPr>
              <a:t>); pressing control button C lights the number of “yes” votes.</a:t>
            </a:r>
          </a:p>
        </p:txBody>
      </p:sp>
      <p:sp>
        <p:nvSpPr>
          <p:cNvPr id="49" name="Rectangle 48"/>
          <p:cNvSpPr/>
          <p:nvPr/>
        </p:nvSpPr>
        <p:spPr>
          <a:xfrm>
            <a:off x="6834051" y="3403600"/>
            <a:ext cx="292608" cy="292608"/>
          </a:xfrm>
          <a:prstGeom prst="ellipse">
            <a:avLst/>
          </a:prstGeom>
          <a:solidFill>
            <a:srgbClr val="F1EFE8"/>
          </a:solidFill>
          <a:ln w="11430">
            <a:solidFill>
              <a:srgbClr val="1E3A5F"/>
            </a:solidFill>
          </a:ln>
          <a:effectLst/>
        </p:spPr>
        <p:txBody>
          <a:bodyPr rtlCol="0" anchor="ctr"/>
          <a:lstStyle/>
          <a:p>
            <a:pPr algn="ctr"/>
          </a:p>
        </p:txBody>
      </p:sp>
      <p:sp>
        <p:nvSpPr>
          <p:cNvPr id="50" name="deckkit-overlap:a numbered balloon: the number sits inside its circle"/>
          <p:cNvSpPr txBox="1"/>
          <p:nvPr/>
        </p:nvSpPr>
        <p:spPr>
          <a:xfrm>
            <a:off x="6834051" y="3403600"/>
            <a:ext cx="292608" cy="292608"/>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4</a:t>
            </a:r>
          </a:p>
        </p:txBody>
      </p:sp>
      <p:sp>
        <p:nvSpPr>
          <p:cNvPr id="51" name="TextBox 50"/>
          <p:cNvSpPr txBox="1"/>
          <p:nvPr/>
        </p:nvSpPr>
        <p:spPr>
          <a:xfrm>
            <a:off x="7236387" y="3385312"/>
            <a:ext cx="4132347" cy="29260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1" i="0">
                <a:solidFill>
                  <a:srgbClr val="1E3A5F"/>
                </a:solidFill>
                <a:latin typeface="Georgia"/>
                <a:ea typeface="Hiragino Sans GB"/>
              </a:rPr>
              <a:t>Binary adder</a:t>
            </a:r>
          </a:p>
        </p:txBody>
      </p:sp>
      <p:sp>
        <p:nvSpPr>
          <p:cNvPr id="52" name="TextBox 51"/>
          <p:cNvSpPr txBox="1"/>
          <p:nvPr/>
        </p:nvSpPr>
        <p:spPr>
          <a:xfrm>
            <a:off x="7236387" y="3677920"/>
            <a:ext cx="4132347" cy="530352"/>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0" i="0">
                <a:solidFill>
                  <a:srgbClr val="3E5674"/>
                </a:solidFill>
                <a:latin typeface="Georgia"/>
                <a:ea typeface="Hiragino Sans GB"/>
              </a:rPr>
              <a:t>Switches hold the digits of two binary numbers; relays give each digit's sum and carry. The lowest sum digit is the exclusive OR of the two lowest digits.</a:t>
            </a:r>
          </a:p>
        </p:txBody>
      </p:sp>
      <p:sp>
        <p:nvSpPr>
          <p:cNvPr id="53" name="Rectangle 52"/>
          <p:cNvSpPr/>
          <p:nvPr/>
        </p:nvSpPr>
        <p:spPr>
          <a:xfrm>
            <a:off x="6834051" y="4318000"/>
            <a:ext cx="292608" cy="292608"/>
          </a:xfrm>
          <a:prstGeom prst="ellipse">
            <a:avLst/>
          </a:prstGeom>
          <a:solidFill>
            <a:srgbClr val="F1EFE8"/>
          </a:solidFill>
          <a:ln w="11430">
            <a:solidFill>
              <a:srgbClr val="1E3A5F"/>
            </a:solidFill>
          </a:ln>
          <a:effectLst/>
        </p:spPr>
        <p:txBody>
          <a:bodyPr rtlCol="0" anchor="ctr"/>
          <a:lstStyle/>
          <a:p>
            <a:pPr algn="ctr"/>
          </a:p>
        </p:txBody>
      </p:sp>
      <p:sp>
        <p:nvSpPr>
          <p:cNvPr id="54" name="deckkit-overlap:a numbered balloon: the number sits inside its circle"/>
          <p:cNvSpPr txBox="1"/>
          <p:nvPr/>
        </p:nvSpPr>
        <p:spPr>
          <a:xfrm>
            <a:off x="6834051" y="4318000"/>
            <a:ext cx="292608" cy="292608"/>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5</a:t>
            </a:r>
          </a:p>
        </p:txBody>
      </p:sp>
      <p:sp>
        <p:nvSpPr>
          <p:cNvPr id="55" name="TextBox 54"/>
          <p:cNvSpPr txBox="1"/>
          <p:nvPr/>
        </p:nvSpPr>
        <p:spPr>
          <a:xfrm>
            <a:off x="7236387" y="4299712"/>
            <a:ext cx="4132347" cy="29260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1" i="0">
                <a:solidFill>
                  <a:srgbClr val="1E3A5F"/>
                </a:solidFill>
                <a:latin typeface="Georgia"/>
                <a:ea typeface="Hiragino Sans GB"/>
              </a:rPr>
              <a:t>Factor-table machine</a:t>
            </a:r>
          </a:p>
        </p:txBody>
      </p:sp>
      <p:sp>
        <p:nvSpPr>
          <p:cNvPr id="56" name="TextBox 55"/>
          <p:cNvSpPr txBox="1"/>
          <p:nvPr/>
        </p:nvSpPr>
        <p:spPr>
          <a:xfrm>
            <a:off x="7236387" y="4592320"/>
            <a:ext cx="4132347" cy="35966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0" i="0">
                <a:solidFill>
                  <a:srgbClr val="3E5674"/>
                </a:solidFill>
                <a:latin typeface="Georgia"/>
                <a:ea typeface="Hiragino Sans GB"/>
              </a:rPr>
              <a:t>Using the sieve of Eratosthenes, it prints the smallest factor of every integer up to </a:t>
            </a:r>
            <a:r>
              <a:rPr sz="1200" b="0" i="0">
                <a:solidFill>
                  <a:srgbClr val="3E5674"/>
                </a:solidFill>
                <a:latin typeface="Times New Roman"/>
                <a:ea typeface="Hiragino Sans GB"/>
              </a:rPr>
              <a:t>100</a:t>
            </a:r>
            <a:r>
              <a:rPr sz="1200" b="0" i="0">
                <a:solidFill>
                  <a:srgbClr val="3E5674"/>
                </a:solidFill>
                <a:latin typeface="Georgia"/>
                <a:ea typeface="Hiragino Sans GB"/>
              </a:rPr>
              <a:t> million and marks the primes.</a:t>
            </a:r>
          </a:p>
        </p:txBody>
      </p:sp>
      <p:sp>
        <p:nvSpPr>
          <p:cNvPr id="57" name="TextBox 56"/>
          <p:cNvSpPr txBox="1"/>
          <p:nvPr/>
        </p:nvSpPr>
        <p:spPr>
          <a:xfrm>
            <a:off x="822960" y="5678424"/>
            <a:ext cx="7086600" cy="4846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Sources: AIEE paper, Section V, Illustrative Examples (selective circuit, lock, adder); vote counter and factor table in the thesis, Chapter V (pp. </a:t>
            </a:r>
            <a:r>
              <a:rPr sz="1050" b="0" i="0">
                <a:solidFill>
                  <a:srgbClr val="3E5674"/>
                </a:solidFill>
                <a:latin typeface="Times New Roman"/>
                <a:ea typeface="Hiragino Sans GB"/>
              </a:rPr>
              <a:t>58</a:t>
            </a:r>
            <a:r>
              <a:rPr sz="1050" b="0" i="0">
                <a:solidFill>
                  <a:srgbClr val="3E5674"/>
                </a:solidFill>
                <a:latin typeface="Georgia"/>
                <a:ea typeface="Hiragino Sans GB"/>
              </a:rPr>
              <a:t>, </a:t>
            </a:r>
            <a:r>
              <a:rPr sz="1050" b="0" i="0">
                <a:solidFill>
                  <a:srgbClr val="3E5674"/>
                </a:solidFill>
                <a:latin typeface="Times New Roman"/>
                <a:ea typeface="Hiragino Sans GB"/>
              </a:rPr>
              <a:t>62</a:t>
            </a:r>
            <a:r>
              <a:rPr sz="1050" b="0" i="0">
                <a:solidFill>
                  <a:srgbClr val="3E5674"/>
                </a:solidFill>
                <a:latin typeface="Georgia"/>
                <a:ea typeface="Hiragino Sans GB"/>
              </a:rPr>
              <a:t>). The examples are meant “to illustrate the use of the calculus in actual problems than to describe practical devices”.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1" name="deckkit-a11ytitle"/>
          <p:cNvSpPr>
            <a:spLocks noGrp="1"/>
          </p:cNvSpPr>
          <p:nvPr>
            <p:ph type="title"/>
          </p:nvPr>
        </p:nvSpPr>
        <p:spPr>
          <a:xfrm>
            <a:off x="0" y="-914400"/>
            <a:ext cx="12191695" cy="457200"/>
          </a:xfrm>
          <a:ln/>
        </p:spPr>
        <p:txBody>
          <a:bodyPr/>
          <a:lstStyle/>
          <a:p>
            <a:pPr/>
            <a:r>
              <a:rPr sz="1000" b="0" i="0">
                <a:solidFill>
                  <a:srgbClr val="1E3A5F"/>
                </a:solidFill>
                <a:latin typeface="Arial"/>
                <a:ea typeface="Hiragino Sans GB"/>
              </a:rPr>
              <a:t>Switching design became something you can calculate</a:t>
            </a:r>
          </a:p>
        </p:txBody>
      </p:sp>
      <p:sp>
        <p:nvSpPr>
          <p:cNvPr id="2" name="deckkit-vl.drafting"/>
          <p:cNvSpPr/>
          <p:nvPr/>
        </p:nvSpPr>
        <p:spPr>
          <a:xfrm>
            <a:off x="292608" y="292608"/>
            <a:ext cx="11606479" cy="6272784"/>
          </a:xfrm>
          <a:prstGeom prst="rect">
            <a:avLst/>
          </a:prstGeom>
          <a:noFill/>
          <a:ln w="12700">
            <a:solidFill>
              <a:srgbClr val="1E3A5F"/>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1E3A5F"/>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1E3A5F"/>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1E3A5F"/>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SHEET</a:t>
            </a:r>
          </a:p>
          <a:p>
            <a:pPr algn="l">
              <a:lnSpc>
                <a:spcPct val="100000"/>
              </a:lnSpc>
              <a:spcBef>
                <a:spcPts val="0"/>
              </a:spcBef>
              <a:spcAft>
                <a:spcPts val="0"/>
              </a:spcAft>
            </a:pPr>
            <a:r>
              <a:rPr sz="1600" b="1" i="0">
                <a:solidFill>
                  <a:srgbClr val="1E3A5F"/>
                </a:solidFill>
                <a:latin typeface="Courier New"/>
                <a:ea typeface="Hiragino Sans GB"/>
              </a:rPr>
              <a:t>11</a:t>
            </a:r>
          </a:p>
        </p:txBody>
      </p:sp>
      <p:sp>
        <p:nvSpPr>
          <p:cNvPr id="17"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PROJECT</a:t>
            </a:r>
          </a:p>
          <a:p>
            <a:pPr algn="l">
              <a:lnSpc>
                <a:spcPct val="100000"/>
              </a:lnSpc>
              <a:spcBef>
                <a:spcPts val="0"/>
              </a:spcBef>
              <a:spcAft>
                <a:spcPts val="0"/>
              </a:spcAft>
            </a:pPr>
            <a:r>
              <a:rPr sz="1000" b="1" i="0">
                <a:solidFill>
                  <a:srgbClr val="1E3A5F"/>
                </a:solidFill>
                <a:latin typeface="Courier New"/>
                <a:ea typeface="Courier New"/>
              </a:rPr>
              <a:t>Shannon 1937 · Mock Defense</a:t>
            </a:r>
          </a:p>
        </p:txBody>
      </p:sp>
      <p:sp>
        <p:nvSpPr>
          <p:cNvPr id="18" name="TextBox 17"/>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3E5674"/>
                </a:solidFill>
                <a:latin typeface="Courier New"/>
                <a:ea typeface="Hiragino Sans GB"/>
              </a:rPr>
              <a:t>DRAWN SAMPLE  DATE 1937-08-10  NTS</a:t>
            </a:r>
          </a:p>
        </p:txBody>
      </p:sp>
      <p:sp>
        <p:nvSpPr>
          <p:cNvPr id="19" name="TextBox 18"/>
          <p:cNvSpPr txBox="1"/>
          <p:nvPr/>
        </p:nvSpPr>
        <p:spPr>
          <a:xfrm>
            <a:off x="822960" y="713232"/>
            <a:ext cx="1054577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Results and contributions</a:t>
            </a:r>
          </a:p>
        </p:txBody>
      </p:sp>
      <p:sp>
        <p:nvSpPr>
          <p:cNvPr id="20" name="TextBox 19"/>
          <p:cNvSpPr txBox="1"/>
          <p:nvPr/>
        </p:nvSpPr>
        <p:spPr>
          <a:xfrm>
            <a:off x="822960" y="1024128"/>
            <a:ext cx="10545775" cy="4531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800" b="0" i="0">
                <a:solidFill>
                  <a:srgbClr val="1E3A5F"/>
                </a:solidFill>
                <a:latin typeface="Georgia"/>
                <a:ea typeface="Hiragino Sans GB"/>
              </a:rPr>
              <a:t>Switching design became something you can calculate</a:t>
            </a:r>
          </a:p>
        </p:txBody>
      </p:sp>
      <p:sp>
        <p:nvSpPr>
          <p:cNvPr id="22" name="Rectangle 21"/>
          <p:cNvSpPr/>
          <p:nvPr/>
        </p:nvSpPr>
        <p:spPr>
          <a:xfrm>
            <a:off x="822960" y="1751584"/>
            <a:ext cx="384048" cy="384048"/>
          </a:xfrm>
          <a:prstGeom prst="ellipse">
            <a:avLst/>
          </a:prstGeom>
          <a:solidFill>
            <a:srgbClr val="F1EFE8"/>
          </a:solidFill>
          <a:ln w="11430">
            <a:solidFill>
              <a:srgbClr val="1E3A5F"/>
            </a:solidFill>
          </a:ln>
          <a:effectLst/>
        </p:spPr>
        <p:txBody>
          <a:bodyPr rtlCol="0" anchor="ctr"/>
          <a:lstStyle/>
          <a:p>
            <a:pPr algn="ctr"/>
          </a:p>
        </p:txBody>
      </p:sp>
      <p:sp>
        <p:nvSpPr>
          <p:cNvPr id="23" name="deckkit-overlap:a numbered balloon: the number sits inside its circle"/>
          <p:cNvSpPr txBox="1"/>
          <p:nvPr/>
        </p:nvSpPr>
        <p:spPr>
          <a:xfrm>
            <a:off x="822960" y="1751584"/>
            <a:ext cx="384048" cy="384048"/>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209" b="1" i="0">
                <a:solidFill>
                  <a:srgbClr val="1E3A5F"/>
                </a:solidFill>
                <a:latin typeface="Courier New"/>
                <a:ea typeface="Hiragino Sans GB"/>
              </a:rPr>
              <a:t>1</a:t>
            </a:r>
          </a:p>
        </p:txBody>
      </p:sp>
      <p:sp>
        <p:nvSpPr>
          <p:cNvPr id="24" name="TextBox 23"/>
          <p:cNvSpPr txBox="1"/>
          <p:nvPr/>
        </p:nvSpPr>
        <p:spPr>
          <a:xfrm>
            <a:off x="1371600" y="1769872"/>
            <a:ext cx="4062816" cy="31089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1E3A5F"/>
                </a:solidFill>
                <a:latin typeface="Georgia"/>
                <a:ea typeface="Hiragino Sans GB"/>
              </a:rPr>
              <a:t>A calculus for circuits</a:t>
            </a:r>
          </a:p>
        </p:txBody>
      </p:sp>
      <p:sp>
        <p:nvSpPr>
          <p:cNvPr id="25" name="deckkit-motif-quiet"/>
          <p:cNvSpPr/>
          <p:nvPr/>
        </p:nvSpPr>
        <p:spPr>
          <a:xfrm>
            <a:off x="5388696" y="1934464"/>
            <a:ext cx="91440" cy="9144"/>
          </a:xfrm>
          <a:custGeom>
            <a:avLst/>
            <a:gdLst/>
            <a:ahLst/>
            <a:cxnLst/>
            <a:rect l="0" t="0" r="r" b="b"/>
            <a:pathLst>
              <a:path w="100000" h="100000" fill="none">
                <a:moveTo>
                  <a:pt x="0" y="0"/>
                </a:moveTo>
                <a:lnTo>
                  <a:pt x="100000" y="0"/>
                </a:lnTo>
              </a:path>
            </a:pathLst>
          </a:custGeom>
          <a:noFill/>
          <a:ln w="7620" cap="rnd">
            <a:solidFill>
              <a:srgbClr val="1E3A5F"/>
            </a:solidFill>
          </a:ln>
        </p:spPr>
        <p:txBody>
          <a:bodyPr rtlCol="0" anchor="ctr"/>
          <a:lstStyle/>
          <a:p>
            <a:pPr algn="ctr"/>
          </a:p>
        </p:txBody>
      </p:sp>
      <p:sp>
        <p:nvSpPr>
          <p:cNvPr id="26" name="TextBox 25">
            <a:hlinkClick action="ppaction://hlinksldjump" r:id="rId4"/>
          </p:cNvPr>
          <p:cNvSpPr txBox="1"/>
          <p:nvPr/>
        </p:nvSpPr>
        <p:spPr>
          <a:xfrm>
            <a:off x="5525856" y="1797304"/>
            <a:ext cx="1097280" cy="27432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Courier New"/>
                <a:ea typeface="Hiragino Sans GB"/>
              </a:rPr>
              <a:t>Sheets 06–08</a:t>
            </a:r>
          </a:p>
        </p:txBody>
      </p:sp>
      <p:sp>
        <p:nvSpPr>
          <p:cNvPr id="27" name="TextBox 26"/>
          <p:cNvSpPr txBox="1"/>
          <p:nvPr/>
        </p:nvSpPr>
        <p:spPr>
          <a:xfrm>
            <a:off x="1371600" y="2135632"/>
            <a:ext cx="5251536" cy="438912"/>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3E5674"/>
                </a:solidFill>
                <a:latin typeface="Georgia"/>
                <a:ea typeface="Hiragino Sans GB"/>
              </a:rPr>
              <a:t>Every series-parallel circuit has a hindrance function; work it with the postulates and theorems to analyze, synthesize and simplify.</a:t>
            </a:r>
          </a:p>
        </p:txBody>
      </p:sp>
      <p:sp>
        <p:nvSpPr>
          <p:cNvPr id="28" name="Rectangle 27"/>
          <p:cNvSpPr/>
          <p:nvPr/>
        </p:nvSpPr>
        <p:spPr>
          <a:xfrm>
            <a:off x="822960" y="2812288"/>
            <a:ext cx="384048" cy="384048"/>
          </a:xfrm>
          <a:prstGeom prst="ellipse">
            <a:avLst/>
          </a:prstGeom>
          <a:solidFill>
            <a:srgbClr val="F1EFE8"/>
          </a:solidFill>
          <a:ln w="11430">
            <a:solidFill>
              <a:srgbClr val="1E3A5F"/>
            </a:solidFill>
          </a:ln>
          <a:effectLst/>
        </p:spPr>
        <p:txBody>
          <a:bodyPr rtlCol="0" anchor="ctr"/>
          <a:lstStyle/>
          <a:p>
            <a:pPr algn="ctr"/>
          </a:p>
        </p:txBody>
      </p:sp>
      <p:sp>
        <p:nvSpPr>
          <p:cNvPr id="29" name="deckkit-overlap:a numbered balloon: the number sits inside its circle"/>
          <p:cNvSpPr txBox="1"/>
          <p:nvPr/>
        </p:nvSpPr>
        <p:spPr>
          <a:xfrm>
            <a:off x="822960" y="2812288"/>
            <a:ext cx="384048" cy="384048"/>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209" b="1" i="0">
                <a:solidFill>
                  <a:srgbClr val="1E3A5F"/>
                </a:solidFill>
                <a:latin typeface="Courier New"/>
                <a:ea typeface="Hiragino Sans GB"/>
              </a:rPr>
              <a:t>2</a:t>
            </a:r>
          </a:p>
        </p:txBody>
      </p:sp>
      <p:sp>
        <p:nvSpPr>
          <p:cNvPr id="30" name="TextBox 29"/>
          <p:cNvSpPr txBox="1"/>
          <p:nvPr/>
        </p:nvSpPr>
        <p:spPr>
          <a:xfrm>
            <a:off x="1371600" y="2830576"/>
            <a:ext cx="4062816" cy="31089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1E3A5F"/>
                </a:solidFill>
                <a:latin typeface="Georgia"/>
                <a:ea typeface="Hiragino Sans GB"/>
              </a:rPr>
              <a:t>Circuits mirror logic</a:t>
            </a:r>
          </a:p>
        </p:txBody>
      </p:sp>
      <p:sp>
        <p:nvSpPr>
          <p:cNvPr id="31" name="deckkit-motif-quiet"/>
          <p:cNvSpPr/>
          <p:nvPr/>
        </p:nvSpPr>
        <p:spPr>
          <a:xfrm>
            <a:off x="5388696" y="2995168"/>
            <a:ext cx="91440" cy="9144"/>
          </a:xfrm>
          <a:custGeom>
            <a:avLst/>
            <a:gdLst/>
            <a:ahLst/>
            <a:cxnLst/>
            <a:rect l="0" t="0" r="r" b="b"/>
            <a:pathLst>
              <a:path w="100000" h="100000" fill="none">
                <a:moveTo>
                  <a:pt x="0" y="0"/>
                </a:moveTo>
                <a:lnTo>
                  <a:pt x="100000" y="0"/>
                </a:lnTo>
              </a:path>
            </a:pathLst>
          </a:custGeom>
          <a:noFill/>
          <a:ln w="7620" cap="rnd">
            <a:solidFill>
              <a:srgbClr val="1E3A5F"/>
            </a:solidFill>
          </a:ln>
        </p:spPr>
        <p:txBody>
          <a:bodyPr rtlCol="0" anchor="ctr"/>
          <a:lstStyle/>
          <a:p>
            <a:pPr algn="ctr"/>
          </a:p>
        </p:txBody>
      </p:sp>
      <p:sp>
        <p:nvSpPr>
          <p:cNvPr id="32" name="TextBox 31">
            <a:hlinkClick action="ppaction://hlinksldjump" r:id="rId5"/>
          </p:cNvPr>
          <p:cNvSpPr txBox="1"/>
          <p:nvPr/>
        </p:nvSpPr>
        <p:spPr>
          <a:xfrm>
            <a:off x="5525856" y="2858008"/>
            <a:ext cx="1097280" cy="27432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Courier New"/>
                <a:ea typeface="Hiragino Sans GB"/>
              </a:rPr>
              <a:t>Sheet 07</a:t>
            </a:r>
          </a:p>
        </p:txBody>
      </p:sp>
      <p:sp>
        <p:nvSpPr>
          <p:cNvPr id="33" name="TextBox 32"/>
          <p:cNvSpPr txBox="1"/>
          <p:nvPr/>
        </p:nvSpPr>
        <p:spPr>
          <a:xfrm>
            <a:off x="1371600" y="3196336"/>
            <a:ext cx="5251536" cy="6309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3E5674"/>
                </a:solidFill>
                <a:latin typeface="Georgia"/>
                <a:ea typeface="Hiragino Sans GB"/>
              </a:rPr>
              <a:t>The calculus is an exact analogue of the propositional calculus: any operation fully described in finitely many steps with “if”, “or”, “and” can be done automatically by relays.</a:t>
            </a:r>
          </a:p>
        </p:txBody>
      </p:sp>
      <p:sp>
        <p:nvSpPr>
          <p:cNvPr id="34" name="Rectangle 33"/>
          <p:cNvSpPr/>
          <p:nvPr/>
        </p:nvSpPr>
        <p:spPr>
          <a:xfrm>
            <a:off x="822960" y="4065016"/>
            <a:ext cx="384048" cy="384048"/>
          </a:xfrm>
          <a:prstGeom prst="ellipse">
            <a:avLst/>
          </a:prstGeom>
          <a:solidFill>
            <a:srgbClr val="F1EFE8"/>
          </a:solidFill>
          <a:ln w="11430">
            <a:solidFill>
              <a:srgbClr val="1E3A5F"/>
            </a:solidFill>
          </a:ln>
          <a:effectLst/>
        </p:spPr>
        <p:txBody>
          <a:bodyPr rtlCol="0" anchor="ctr"/>
          <a:lstStyle/>
          <a:p>
            <a:pPr algn="ctr"/>
          </a:p>
        </p:txBody>
      </p:sp>
      <p:sp>
        <p:nvSpPr>
          <p:cNvPr id="35" name="deckkit-overlap:a numbered balloon: the number sits inside its circle"/>
          <p:cNvSpPr txBox="1"/>
          <p:nvPr/>
        </p:nvSpPr>
        <p:spPr>
          <a:xfrm>
            <a:off x="822960" y="4065016"/>
            <a:ext cx="384048" cy="384048"/>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209" b="1" i="0">
                <a:solidFill>
                  <a:srgbClr val="1E3A5F"/>
                </a:solidFill>
                <a:latin typeface="Courier New"/>
                <a:ea typeface="Hiragino Sans GB"/>
              </a:rPr>
              <a:t>3</a:t>
            </a:r>
          </a:p>
        </p:txBody>
      </p:sp>
      <p:sp>
        <p:nvSpPr>
          <p:cNvPr id="36" name="TextBox 35"/>
          <p:cNvSpPr txBox="1"/>
          <p:nvPr/>
        </p:nvSpPr>
        <p:spPr>
          <a:xfrm>
            <a:off x="1371600" y="4083304"/>
            <a:ext cx="4062816" cy="31089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1E3A5F"/>
                </a:solidFill>
                <a:latin typeface="Georgia"/>
                <a:ea typeface="Hiragino Sans GB"/>
              </a:rPr>
              <a:t>A working toolkit</a:t>
            </a:r>
          </a:p>
        </p:txBody>
      </p:sp>
      <p:sp>
        <p:nvSpPr>
          <p:cNvPr id="37" name="deckkit-motif-quiet"/>
          <p:cNvSpPr/>
          <p:nvPr/>
        </p:nvSpPr>
        <p:spPr>
          <a:xfrm>
            <a:off x="5388696" y="4247896"/>
            <a:ext cx="91440" cy="9144"/>
          </a:xfrm>
          <a:custGeom>
            <a:avLst/>
            <a:gdLst/>
            <a:ahLst/>
            <a:cxnLst/>
            <a:rect l="0" t="0" r="r" b="b"/>
            <a:pathLst>
              <a:path w="100000" h="100000" fill="none">
                <a:moveTo>
                  <a:pt x="0" y="0"/>
                </a:moveTo>
                <a:lnTo>
                  <a:pt x="100000" y="0"/>
                </a:lnTo>
              </a:path>
            </a:pathLst>
          </a:custGeom>
          <a:noFill/>
          <a:ln w="7620" cap="rnd">
            <a:solidFill>
              <a:srgbClr val="1E3A5F"/>
            </a:solidFill>
          </a:ln>
        </p:spPr>
        <p:txBody>
          <a:bodyPr rtlCol="0" anchor="ctr"/>
          <a:lstStyle/>
          <a:p>
            <a:pPr algn="ctr"/>
          </a:p>
        </p:txBody>
      </p:sp>
      <p:sp>
        <p:nvSpPr>
          <p:cNvPr id="38" name="TextBox 37">
            <a:hlinkClick action="ppaction://hlinksldjump" r:id="rId6"/>
          </p:cNvPr>
          <p:cNvSpPr txBox="1"/>
          <p:nvPr/>
        </p:nvSpPr>
        <p:spPr>
          <a:xfrm>
            <a:off x="5525856" y="4110736"/>
            <a:ext cx="1097280" cy="27432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Courier New"/>
                <a:ea typeface="Hiragino Sans GB"/>
              </a:rPr>
              <a:t>Sheets 08–10</a:t>
            </a:r>
          </a:p>
        </p:txBody>
      </p:sp>
      <p:sp>
        <p:nvSpPr>
          <p:cNvPr id="39" name="TextBox 38"/>
          <p:cNvSpPr txBox="1"/>
          <p:nvPr/>
        </p:nvSpPr>
        <p:spPr>
          <a:xfrm>
            <a:off x="1371600" y="4449064"/>
            <a:ext cx="5251536" cy="6309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3E5674"/>
                </a:solidFill>
                <a:latin typeface="Georgia"/>
                <a:ea typeface="Hiragino Sans GB"/>
              </a:rPr>
              <a:t>Simplification theorems, non-series-parallel networks (star-mesh and delta-wye), symmetric functions, dual networks, and a binary adder.</a:t>
            </a:r>
          </a:p>
        </p:txBody>
      </p:sp>
      <p:sp>
        <p:nvSpPr>
          <p:cNvPr id="40" name="TextBox 39"/>
          <p:cNvSpPr txBox="1"/>
          <p:nvPr/>
        </p:nvSpPr>
        <p:spPr>
          <a:xfrm>
            <a:off x="7255882" y="1660144"/>
            <a:ext cx="4112852"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How it was judged</a:t>
            </a:r>
          </a:p>
        </p:txBody>
      </p:sp>
      <p:sp>
        <p:nvSpPr>
          <p:cNvPr id="41" name="Rectangle 40"/>
          <p:cNvSpPr/>
          <p:nvPr/>
        </p:nvSpPr>
        <p:spPr>
          <a:xfrm>
            <a:off x="7255882" y="2025904"/>
            <a:ext cx="36576" cy="1103376"/>
          </a:xfrm>
          <a:prstGeom prst="rect">
            <a:avLst/>
          </a:prstGeom>
          <a:solidFill>
            <a:srgbClr val="1E3A5F"/>
          </a:solidFill>
          <a:ln>
            <a:noFill/>
          </a:ln>
          <a:effectLst/>
        </p:spPr>
        <p:txBody>
          <a:bodyPr rtlCol="0" anchor="ctr"/>
          <a:lstStyle/>
          <a:p>
            <a:pPr algn="ctr"/>
          </a:p>
        </p:txBody>
      </p:sp>
      <p:sp>
        <p:nvSpPr>
          <p:cNvPr id="42" name="TextBox 41"/>
          <p:cNvSpPr txBox="1"/>
          <p:nvPr/>
        </p:nvSpPr>
        <p:spPr>
          <a:xfrm>
            <a:off x="7457050" y="2025904"/>
            <a:ext cx="3884252" cy="77419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600" b="0" i="0">
                <a:solidFill>
                  <a:srgbClr val="1E3A5F"/>
                </a:solidFill>
                <a:latin typeface="Georgia"/>
                <a:ea typeface="Hiragino Sans GB"/>
              </a:rPr>
              <a:t>Gardner: possibly the most important, most famous master's thesis of the century.</a:t>
            </a:r>
          </a:p>
        </p:txBody>
      </p:sp>
      <p:sp>
        <p:nvSpPr>
          <p:cNvPr id="43" name="TextBox 42"/>
          <p:cNvSpPr txBox="1"/>
          <p:nvPr/>
        </p:nvSpPr>
        <p:spPr>
          <a:xfrm>
            <a:off x="7457050" y="2854960"/>
            <a:ext cx="3884252" cy="31699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Howard Gardner; as quoted by MIT Slice and the MAA; paraphrased</a:t>
            </a:r>
          </a:p>
        </p:txBody>
      </p:sp>
      <p:sp>
        <p:nvSpPr>
          <p:cNvPr id="44" name="Rectangle 43"/>
          <p:cNvSpPr/>
          <p:nvPr/>
        </p:nvSpPr>
        <p:spPr>
          <a:xfrm>
            <a:off x="7255882" y="3409696"/>
            <a:ext cx="36576" cy="875792"/>
          </a:xfrm>
          <a:prstGeom prst="rect">
            <a:avLst/>
          </a:prstGeom>
          <a:solidFill>
            <a:srgbClr val="1E3A5F"/>
          </a:solidFill>
          <a:ln>
            <a:noFill/>
          </a:ln>
          <a:effectLst/>
        </p:spPr>
        <p:txBody>
          <a:bodyPr rtlCol="0" anchor="ctr"/>
          <a:lstStyle/>
          <a:p>
            <a:pPr algn="ctr"/>
          </a:p>
        </p:txBody>
      </p:sp>
      <p:sp>
        <p:nvSpPr>
          <p:cNvPr id="45" name="TextBox 44"/>
          <p:cNvSpPr txBox="1"/>
          <p:nvPr/>
        </p:nvSpPr>
        <p:spPr>
          <a:xfrm>
            <a:off x="7457050" y="3409696"/>
            <a:ext cx="3884252" cy="546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600" b="0" i="0">
                <a:solidFill>
                  <a:srgbClr val="1E3A5F"/>
                </a:solidFill>
                <a:latin typeface="Georgia"/>
                <a:ea typeface="Hiragino Sans GB"/>
              </a:rPr>
              <a:t>Goldstine: it helped turn digital circuit design from an art into a science.</a:t>
            </a:r>
          </a:p>
        </p:txBody>
      </p:sp>
      <p:sp>
        <p:nvSpPr>
          <p:cNvPr id="46" name="TextBox 45"/>
          <p:cNvSpPr txBox="1"/>
          <p:nvPr/>
        </p:nvSpPr>
        <p:spPr>
          <a:xfrm>
            <a:off x="7457050" y="4011167"/>
            <a:ext cx="3884252" cy="31699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Goldstine, The Computer from Pascal to von Neumann, </a:t>
            </a:r>
            <a:r>
              <a:rPr sz="1050" b="0" i="0">
                <a:solidFill>
                  <a:srgbClr val="3E5674"/>
                </a:solidFill>
                <a:latin typeface="Times New Roman"/>
                <a:ea typeface="Hiragino Sans GB"/>
              </a:rPr>
              <a:t>1972</a:t>
            </a:r>
            <a:r>
              <a:rPr sz="1050" b="0" i="0">
                <a:solidFill>
                  <a:srgbClr val="3E5674"/>
                </a:solidFill>
                <a:latin typeface="Georgia"/>
                <a:ea typeface="Hiragino Sans GB"/>
              </a:rPr>
              <a:t>, pp.</a:t>
            </a:r>
            <a:r>
              <a:rPr sz="1050" b="0" i="0">
                <a:solidFill>
                  <a:srgbClr val="3E5674"/>
                </a:solidFill>
                <a:latin typeface="Times New Roman"/>
                <a:ea typeface="Hiragino Sans GB"/>
              </a:rPr>
              <a:t>119–120</a:t>
            </a:r>
            <a:r>
              <a:rPr sz="1050" b="0" i="0">
                <a:solidFill>
                  <a:srgbClr val="3E5674"/>
                </a:solidFill>
                <a:latin typeface="Georgia"/>
                <a:ea typeface="Hiragino Sans GB"/>
              </a:rPr>
              <a:t>; as quoted; paraphrased</a:t>
            </a:r>
          </a:p>
        </p:txBody>
      </p:sp>
      <p:sp>
        <p:nvSpPr>
          <p:cNvPr id="47" name="TextBox 46"/>
          <p:cNvSpPr txBox="1"/>
          <p:nvPr/>
        </p:nvSpPr>
        <p:spPr>
          <a:xfrm>
            <a:off x="7255882" y="4474464"/>
            <a:ext cx="822960" cy="27432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1" i="0">
                <a:solidFill>
                  <a:srgbClr val="1E3A5F"/>
                </a:solidFill>
                <a:latin typeface="Courier New"/>
                <a:ea typeface="Hiragino Sans GB"/>
              </a:rPr>
              <a:t>Prize</a:t>
            </a:r>
          </a:p>
        </p:txBody>
      </p:sp>
      <p:sp>
        <p:nvSpPr>
          <p:cNvPr id="48" name="TextBox 47"/>
          <p:cNvSpPr txBox="1"/>
          <p:nvPr/>
        </p:nvSpPr>
        <p:spPr>
          <a:xfrm>
            <a:off x="7895962" y="4456176"/>
            <a:ext cx="3472772" cy="54864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200" b="0" i="0">
                <a:solidFill>
                  <a:srgbClr val="1E3A5F"/>
                </a:solidFill>
                <a:latin typeface="Georgia"/>
                <a:ea typeface="Hiragino Sans GB"/>
              </a:rPr>
              <a:t>Alfred Noble Prize, </a:t>
            </a:r>
            <a:r>
              <a:rPr sz="1200" b="0" i="0">
                <a:solidFill>
                  <a:srgbClr val="1E3A5F"/>
                </a:solidFill>
                <a:latin typeface="Times New Roman"/>
                <a:ea typeface="Hiragino Sans GB"/>
              </a:rPr>
              <a:t>1939</a:t>
            </a:r>
            <a:r>
              <a:rPr sz="1200" b="0" i="0">
                <a:solidFill>
                  <a:srgbClr val="1E3A5F"/>
                </a:solidFill>
                <a:latin typeface="Georgia"/>
                <a:ea typeface="Hiragino Sans GB"/>
              </a:rPr>
              <a:t> (some sources say </a:t>
            </a:r>
            <a:r>
              <a:rPr sz="1200" b="0" i="0">
                <a:solidFill>
                  <a:srgbClr val="1E3A5F"/>
                </a:solidFill>
                <a:latin typeface="Times New Roman"/>
                <a:ea typeface="Hiragino Sans GB"/>
              </a:rPr>
              <a:t>1940</a:t>
            </a:r>
            <a:r>
              <a:rPr sz="1200" b="0" i="0">
                <a:solidFill>
                  <a:srgbClr val="1E3A5F"/>
                </a:solidFill>
                <a:latin typeface="Georgia"/>
                <a:ea typeface="Hiragino Sans GB"/>
              </a:rPr>
              <a:t>)</a:t>
            </a:r>
          </a:p>
        </p:txBody>
      </p:sp>
      <p:sp>
        <p:nvSpPr>
          <p:cNvPr id="49" name="TextBox 48"/>
          <p:cNvSpPr txBox="1"/>
          <p:nvPr/>
        </p:nvSpPr>
        <p:spPr>
          <a:xfrm>
            <a:off x="822960" y="5827776"/>
            <a:ext cx="7086600" cy="33528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Sources: Gardner via MIT Slice “Claude Shannon” and the MAA (original page not checked); Goldstine page numbers as cited on Wikipedia; </a:t>
            </a:r>
            <a:r>
              <a:rPr sz="1050" b="0" i="0">
                <a:solidFill>
                  <a:srgbClr val="3E5674"/>
                </a:solidFill>
                <a:latin typeface="Times New Roman"/>
                <a:ea typeface="Hiragino Sans GB"/>
              </a:rPr>
              <a:t>1939</a:t>
            </a:r>
            <a:r>
              <a:rPr sz="1050" b="0" i="0">
                <a:solidFill>
                  <a:srgbClr val="3E5674"/>
                </a:solidFill>
                <a:latin typeface="Georgia"/>
                <a:ea typeface="Hiragino Sans GB"/>
              </a:rPr>
              <a:t> Alfred Noble Prize per James (</a:t>
            </a:r>
            <a:r>
              <a:rPr sz="1050" b="0" i="0">
                <a:solidFill>
                  <a:srgbClr val="3E5674"/>
                </a:solidFill>
                <a:latin typeface="Times New Roman"/>
                <a:ea typeface="Hiragino Sans GB"/>
              </a:rPr>
              <a:t>2009</a:t>
            </a:r>
            <a:r>
              <a:rPr sz="1050" b="0" i="0">
                <a:solidFill>
                  <a:srgbClr val="3E5674"/>
                </a:solidFill>
                <a:latin typeface="Georgia"/>
                <a:ea typeface="Hiragino Sans GB"/>
              </a:rPr>
              <a:t>) (some sources give </a:t>
            </a:r>
            <a:r>
              <a:rPr sz="1050" b="0" i="0">
                <a:solidFill>
                  <a:srgbClr val="3E5674"/>
                </a:solidFill>
                <a:latin typeface="Times New Roman"/>
                <a:ea typeface="Hiragino Sans GB"/>
              </a:rPr>
              <a:t>1940</a:t>
            </a:r>
            <a:r>
              <a:rPr sz="1050" b="0" i="0">
                <a:solidFill>
                  <a:srgbClr val="3E5674"/>
                </a:solidFill>
                <a:latin typeface="Georgia"/>
                <a:ea typeface="Hiragino Sans GB"/>
              </a:rPr>
              <a: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1" name="deckkit-a11ytitle"/>
          <p:cNvSpPr>
            <a:spLocks noGrp="1"/>
          </p:cNvSpPr>
          <p:nvPr>
            <p:ph type="title"/>
          </p:nvPr>
        </p:nvSpPr>
        <p:spPr>
          <a:xfrm>
            <a:off x="0" y="-914400"/>
            <a:ext cx="12191695" cy="457200"/>
          </a:xfrm>
          <a:ln/>
        </p:spPr>
        <p:txBody>
          <a:bodyPr/>
          <a:lstStyle/>
          <a:p>
            <a:pPr/>
            <a:r>
              <a:rPr sz="1000" b="0" i="0">
                <a:solidFill>
                  <a:srgbClr val="1E3A5F"/>
                </a:solidFill>
                <a:latin typeface="Arial"/>
                <a:ea typeface="Hiragino Sans GB"/>
              </a:rPr>
              <a:t>Sound method; mechanical minimization and timing came later</a:t>
            </a:r>
          </a:p>
        </p:txBody>
      </p:sp>
      <p:sp>
        <p:nvSpPr>
          <p:cNvPr id="2" name="deckkit-vl.drafting"/>
          <p:cNvSpPr/>
          <p:nvPr/>
        </p:nvSpPr>
        <p:spPr>
          <a:xfrm>
            <a:off x="292608" y="292608"/>
            <a:ext cx="11606479" cy="6272784"/>
          </a:xfrm>
          <a:prstGeom prst="rect">
            <a:avLst/>
          </a:prstGeom>
          <a:noFill/>
          <a:ln w="12700">
            <a:solidFill>
              <a:srgbClr val="1E3A5F"/>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1E3A5F"/>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1E3A5F"/>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1E3A5F"/>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SHEET</a:t>
            </a:r>
          </a:p>
          <a:p>
            <a:pPr algn="l">
              <a:lnSpc>
                <a:spcPct val="100000"/>
              </a:lnSpc>
              <a:spcBef>
                <a:spcPts val="0"/>
              </a:spcBef>
              <a:spcAft>
                <a:spcPts val="0"/>
              </a:spcAft>
            </a:pPr>
            <a:r>
              <a:rPr sz="1600" b="1" i="0">
                <a:solidFill>
                  <a:srgbClr val="1E3A5F"/>
                </a:solidFill>
                <a:latin typeface="Courier New"/>
                <a:ea typeface="Hiragino Sans GB"/>
              </a:rPr>
              <a:t>12</a:t>
            </a:r>
          </a:p>
        </p:txBody>
      </p:sp>
      <p:sp>
        <p:nvSpPr>
          <p:cNvPr id="17"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PROJECT</a:t>
            </a:r>
          </a:p>
          <a:p>
            <a:pPr algn="l">
              <a:lnSpc>
                <a:spcPct val="100000"/>
              </a:lnSpc>
              <a:spcBef>
                <a:spcPts val="0"/>
              </a:spcBef>
              <a:spcAft>
                <a:spcPts val="0"/>
              </a:spcAft>
            </a:pPr>
            <a:r>
              <a:rPr sz="1000" b="1" i="0">
                <a:solidFill>
                  <a:srgbClr val="1E3A5F"/>
                </a:solidFill>
                <a:latin typeface="Courier New"/>
                <a:ea typeface="Courier New"/>
              </a:rPr>
              <a:t>Shannon 1937 · Mock Defense</a:t>
            </a:r>
          </a:p>
        </p:txBody>
      </p:sp>
      <p:sp>
        <p:nvSpPr>
          <p:cNvPr id="18" name="TextBox 17"/>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3E5674"/>
                </a:solidFill>
                <a:latin typeface="Courier New"/>
                <a:ea typeface="Hiragino Sans GB"/>
              </a:rPr>
              <a:t>DRAWN SAMPLE  DATE 1937-08-10  NTS</a:t>
            </a:r>
          </a:p>
        </p:txBody>
      </p:sp>
      <p:sp>
        <p:nvSpPr>
          <p:cNvPr id="19" name="TextBox 18"/>
          <p:cNvSpPr txBox="1"/>
          <p:nvPr/>
        </p:nvSpPr>
        <p:spPr>
          <a:xfrm>
            <a:off x="822960" y="713232"/>
            <a:ext cx="1054577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Limitations and influence</a:t>
            </a:r>
          </a:p>
        </p:txBody>
      </p:sp>
      <p:sp>
        <p:nvSpPr>
          <p:cNvPr id="20" name="TextBox 19"/>
          <p:cNvSpPr txBox="1"/>
          <p:nvPr/>
        </p:nvSpPr>
        <p:spPr>
          <a:xfrm>
            <a:off x="822960" y="1024128"/>
            <a:ext cx="10545775" cy="4531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800" b="0" i="0">
                <a:solidFill>
                  <a:srgbClr val="1E3A5F"/>
                </a:solidFill>
                <a:latin typeface="Georgia"/>
                <a:ea typeface="Hiragino Sans GB"/>
              </a:rPr>
              <a:t>Sound method; mechanical minimization and timing came later</a:t>
            </a:r>
          </a:p>
        </p:txBody>
      </p:sp>
      <p:sp>
        <p:nvSpPr>
          <p:cNvPr id="22" name="TextBox 21"/>
          <p:cNvSpPr txBox="1"/>
          <p:nvPr/>
        </p:nvSpPr>
        <p:spPr>
          <a:xfrm>
            <a:off x="822960" y="1586992"/>
            <a:ext cx="4956514"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Limitations (mostly in the paper's own words)</a:t>
            </a:r>
          </a:p>
        </p:txBody>
      </p:sp>
      <p:sp>
        <p:nvSpPr>
          <p:cNvPr id="23" name="TextBox 22"/>
          <p:cNvSpPr txBox="1"/>
          <p:nvPr/>
        </p:nvSpPr>
        <p:spPr>
          <a:xfrm>
            <a:off x="6939509" y="1586992"/>
            <a:ext cx="442922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What came next</a:t>
            </a:r>
          </a:p>
        </p:txBody>
      </p:sp>
      <p:sp>
        <p:nvSpPr>
          <p:cNvPr id="24" name="TextBox 23"/>
          <p:cNvSpPr txBox="1"/>
          <p:nvPr/>
        </p:nvSpPr>
        <p:spPr>
          <a:xfrm>
            <a:off x="822960" y="1980184"/>
            <a:ext cx="4956514" cy="42062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1E3A5F"/>
                </a:solidFill>
                <a:latin typeface="Georgia"/>
                <a:ea typeface="Hiragino Sans GB"/>
              </a:rPr>
              <a:t>How far simplification goes “depends somewhat on the ingenuity of the designer”: there is no mechanical procedure.</a:t>
            </a:r>
          </a:p>
        </p:txBody>
      </p:sp>
      <p:sp>
        <p:nvSpPr>
          <p:cNvPr id="25" name="TextBox 24"/>
          <p:cNvSpPr txBox="1"/>
          <p:nvPr/>
        </p:nvSpPr>
        <p:spPr>
          <a:xfrm>
            <a:off x="822960" y="2400808"/>
            <a:ext cx="4956514" cy="256032"/>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050" b="0" i="0">
                <a:solidFill>
                  <a:srgbClr val="3E5674"/>
                </a:solidFill>
                <a:latin typeface="Georgia"/>
                <a:ea typeface="Hiragino Sans GB"/>
              </a:rPr>
              <a:t>Original: “depends somewhat on the ingenuity of the designer”</a:t>
            </a:r>
          </a:p>
        </p:txBody>
      </p:sp>
      <p:sp>
        <p:nvSpPr>
          <p:cNvPr id="26" name="TextBox 25"/>
          <p:cNvSpPr txBox="1"/>
          <p:nvPr/>
        </p:nvSpPr>
        <p:spPr>
          <a:xfrm>
            <a:off x="6939509" y="1980184"/>
            <a:ext cx="4429225" cy="96147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1E3A5F"/>
                </a:solidFill>
                <a:latin typeface="Georgia"/>
                <a:ea typeface="Hiragino Sans GB"/>
              </a:rPr>
              <a:t>Graphical methods: Veitch </a:t>
            </a:r>
            <a:r>
              <a:rPr sz="1350" b="0" i="0">
                <a:solidFill>
                  <a:srgbClr val="1E3A5F"/>
                </a:solidFill>
                <a:latin typeface="Times New Roman"/>
                <a:ea typeface="Hiragino Sans GB"/>
              </a:rPr>
              <a:t>1952</a:t>
            </a:r>
            <a:r>
              <a:rPr sz="1350" b="0" i="0">
                <a:solidFill>
                  <a:srgbClr val="1E3A5F"/>
                </a:solidFill>
                <a:latin typeface="Georgia"/>
                <a:ea typeface="Hiragino Sans GB"/>
              </a:rPr>
              <a:t>, Karnaugh map </a:t>
            </a:r>
            <a:r>
              <a:rPr sz="1350" b="0" i="0">
                <a:solidFill>
                  <a:srgbClr val="1E3A5F"/>
                </a:solidFill>
                <a:latin typeface="Times New Roman"/>
                <a:ea typeface="Hiragino Sans GB"/>
              </a:rPr>
              <a:t>1953</a:t>
            </a:r>
            <a:r>
              <a:rPr sz="1350" b="0" i="0">
                <a:solidFill>
                  <a:srgbClr val="1E3A5F"/>
                </a:solidFill>
                <a:latin typeface="Georgia"/>
                <a:ea typeface="Hiragino Sans GB"/>
              </a:rPr>
              <a:t>; tabular algorithms: Quine </a:t>
            </a:r>
            <a:r>
              <a:rPr sz="1350" b="0" i="0">
                <a:solidFill>
                  <a:srgbClr val="1E3A5F"/>
                </a:solidFill>
                <a:latin typeface="Times New Roman"/>
                <a:ea typeface="Hiragino Sans GB"/>
              </a:rPr>
              <a:t>1952</a:t>
            </a:r>
            <a:r>
              <a:rPr sz="1350" b="0" i="0">
                <a:solidFill>
                  <a:srgbClr val="1E3A5F"/>
                </a:solidFill>
                <a:latin typeface="Georgia"/>
                <a:ea typeface="Hiragino Sans GB"/>
              </a:rPr>
              <a:t>, McCluskey </a:t>
            </a:r>
            <a:r>
              <a:rPr sz="1350" b="0" i="0">
                <a:solidFill>
                  <a:srgbClr val="1E3A5F"/>
                </a:solidFill>
                <a:latin typeface="Times New Roman"/>
                <a:ea typeface="Hiragino Sans GB"/>
              </a:rPr>
              <a:t>1956</a:t>
            </a:r>
            <a:r>
              <a:rPr sz="1350" b="0" i="0">
                <a:solidFill>
                  <a:srgbClr val="1E3A5F"/>
                </a:solidFill>
                <a:latin typeface="Georgia"/>
                <a:ea typeface="Hiragino Sans GB"/>
              </a:rPr>
              <a:t>.</a:t>
            </a:r>
          </a:p>
        </p:txBody>
      </p:sp>
      <p:sp>
        <p:nvSpPr>
          <p:cNvPr id="27" name="deckkit-motif-quiet"/>
          <p:cNvSpPr/>
          <p:nvPr/>
        </p:nvSpPr>
        <p:spPr>
          <a:xfrm>
            <a:off x="5889202" y="2126488"/>
            <a:ext cx="913147" cy="9144"/>
          </a:xfrm>
          <a:custGeom>
            <a:avLst/>
            <a:gdLst/>
            <a:ahLst/>
            <a:cxnLst/>
            <a:rect l="0" t="0" r="r" b="b"/>
            <a:pathLst>
              <a:path w="100000" h="100000" fill="none">
                <a:moveTo>
                  <a:pt x="0" y="0"/>
                </a:moveTo>
                <a:lnTo>
                  <a:pt x="100000" y="0"/>
                </a:lnTo>
              </a:path>
            </a:pathLst>
          </a:custGeom>
          <a:noFill/>
          <a:ln w="7620" cap="rnd">
            <a:solidFill>
              <a:srgbClr val="1E3A5F"/>
            </a:solidFill>
          </a:ln>
        </p:spPr>
        <p:txBody>
          <a:bodyPr rtlCol="0" anchor="ctr"/>
          <a:lstStyle/>
          <a:p>
            <a:pPr algn="ctr"/>
          </a:p>
        </p:txBody>
      </p:sp>
      <p:sp>
        <p:nvSpPr>
          <p:cNvPr id="28" name="deckkit-motif-quiet"/>
          <p:cNvSpPr/>
          <p:nvPr/>
        </p:nvSpPr>
        <p:spPr>
          <a:xfrm>
            <a:off x="6692621" y="2062480"/>
            <a:ext cx="109727" cy="128015"/>
          </a:xfrm>
          <a:custGeom>
            <a:avLst/>
            <a:gdLst/>
            <a:ahLst/>
            <a:cxnLst/>
            <a:rect l="0" t="0" r="r" b="b"/>
            <a:pathLst>
              <a:path w="100000" h="100000" fill="none">
                <a:moveTo>
                  <a:pt x="0" y="0"/>
                </a:moveTo>
                <a:lnTo>
                  <a:pt x="100000" y="50000"/>
                </a:lnTo>
                <a:moveTo>
                  <a:pt x="0" y="100000"/>
                </a:moveTo>
                <a:lnTo>
                  <a:pt x="100000" y="50000"/>
                </a:lnTo>
              </a:path>
            </a:pathLst>
          </a:custGeom>
          <a:noFill/>
          <a:ln w="7620" cap="rnd">
            <a:solidFill>
              <a:srgbClr val="1E3A5F"/>
            </a:solidFill>
          </a:ln>
        </p:spPr>
        <p:txBody>
          <a:bodyPr rtlCol="0" anchor="ctr"/>
          <a:lstStyle/>
          <a:p>
            <a:pPr algn="ctr"/>
          </a:p>
        </p:txBody>
      </p:sp>
      <p:sp>
        <p:nvSpPr>
          <p:cNvPr id="29" name="deckkit-motif-quiet"/>
          <p:cNvSpPr/>
          <p:nvPr/>
        </p:nvSpPr>
        <p:spPr>
          <a:xfrm>
            <a:off x="822960" y="2978234"/>
            <a:ext cx="10545775" cy="9144"/>
          </a:xfrm>
          <a:custGeom>
            <a:avLst/>
            <a:gdLst/>
            <a:ahLst/>
            <a:cxnLst/>
            <a:rect l="0" t="0" r="r" b="b"/>
            <a:pathLst>
              <a:path w="100000" h="100000" fill="none">
                <a:moveTo>
                  <a:pt x="0" y="0"/>
                </a:moveTo>
                <a:lnTo>
                  <a:pt x="100000" y="0"/>
                </a:lnTo>
              </a:path>
            </a:pathLst>
          </a:custGeom>
          <a:noFill/>
          <a:ln w="3810" cap="rnd">
            <a:solidFill>
              <a:srgbClr val="3E5674"/>
            </a:solidFill>
            <a:prstDash val="dash"/>
          </a:ln>
        </p:spPr>
        <p:txBody>
          <a:bodyPr rtlCol="0" anchor="ctr"/>
          <a:lstStyle/>
          <a:p>
            <a:pPr algn="ctr"/>
          </a:p>
        </p:txBody>
      </p:sp>
      <p:sp>
        <p:nvSpPr>
          <p:cNvPr id="30" name="TextBox 29"/>
          <p:cNvSpPr txBox="1"/>
          <p:nvPr/>
        </p:nvSpPr>
        <p:spPr>
          <a:xfrm>
            <a:off x="822960" y="3051386"/>
            <a:ext cx="4956514" cy="42062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1E3A5F"/>
                </a:solidFill>
                <a:latin typeface="Georgia"/>
                <a:ea typeface="Hiragino Sans GB"/>
              </a:rPr>
              <a:t>Minimality is guaranteed only among series-parallel forms; with arbitrary connections, only “in some cases”.</a:t>
            </a:r>
          </a:p>
        </p:txBody>
      </p:sp>
      <p:sp>
        <p:nvSpPr>
          <p:cNvPr id="31" name="TextBox 30"/>
          <p:cNvSpPr txBox="1"/>
          <p:nvPr/>
        </p:nvSpPr>
        <p:spPr>
          <a:xfrm>
            <a:off x="822960" y="3472010"/>
            <a:ext cx="4956514" cy="256032"/>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050" b="0" i="0">
                <a:solidFill>
                  <a:srgbClr val="3E5674"/>
                </a:solidFill>
                <a:latin typeface="Georgia"/>
                <a:ea typeface="Hiragino Sans GB"/>
              </a:rPr>
              <a:t>Original: simplest “containing only series and parallel connections”</a:t>
            </a:r>
          </a:p>
        </p:txBody>
      </p:sp>
      <p:sp>
        <p:nvSpPr>
          <p:cNvPr id="32" name="TextBox 31"/>
          <p:cNvSpPr txBox="1"/>
          <p:nvPr/>
        </p:nvSpPr>
        <p:spPr>
          <a:xfrm>
            <a:off x="6939509" y="3051386"/>
            <a:ext cx="4429225" cy="96147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1E3A5F"/>
                </a:solidFill>
                <a:latin typeface="Georgia"/>
                <a:ea typeface="Hiragino Sans GB"/>
              </a:rPr>
              <a:t>Those methods minimize two-level AND-OR forms; minimizing general networks remains a separate problem.</a:t>
            </a:r>
          </a:p>
        </p:txBody>
      </p:sp>
      <p:sp>
        <p:nvSpPr>
          <p:cNvPr id="33" name="deckkit-motif-quiet"/>
          <p:cNvSpPr/>
          <p:nvPr/>
        </p:nvSpPr>
        <p:spPr>
          <a:xfrm>
            <a:off x="5889202" y="3197690"/>
            <a:ext cx="913147" cy="9144"/>
          </a:xfrm>
          <a:custGeom>
            <a:avLst/>
            <a:gdLst/>
            <a:ahLst/>
            <a:cxnLst/>
            <a:rect l="0" t="0" r="r" b="b"/>
            <a:pathLst>
              <a:path w="100000" h="100000" fill="none">
                <a:moveTo>
                  <a:pt x="0" y="0"/>
                </a:moveTo>
                <a:lnTo>
                  <a:pt x="100000" y="0"/>
                </a:lnTo>
              </a:path>
            </a:pathLst>
          </a:custGeom>
          <a:noFill/>
          <a:ln w="7620" cap="rnd">
            <a:solidFill>
              <a:srgbClr val="1E3A5F"/>
            </a:solidFill>
          </a:ln>
        </p:spPr>
        <p:txBody>
          <a:bodyPr rtlCol="0" anchor="ctr"/>
          <a:lstStyle/>
          <a:p>
            <a:pPr algn="ctr"/>
          </a:p>
        </p:txBody>
      </p:sp>
      <p:sp>
        <p:nvSpPr>
          <p:cNvPr id="34" name="deckkit-motif-quiet"/>
          <p:cNvSpPr/>
          <p:nvPr/>
        </p:nvSpPr>
        <p:spPr>
          <a:xfrm>
            <a:off x="6692621" y="3133682"/>
            <a:ext cx="109727" cy="128015"/>
          </a:xfrm>
          <a:custGeom>
            <a:avLst/>
            <a:gdLst/>
            <a:ahLst/>
            <a:cxnLst/>
            <a:rect l="0" t="0" r="r" b="b"/>
            <a:pathLst>
              <a:path w="100000" h="100000" fill="none">
                <a:moveTo>
                  <a:pt x="0" y="0"/>
                </a:moveTo>
                <a:lnTo>
                  <a:pt x="100000" y="50000"/>
                </a:lnTo>
                <a:moveTo>
                  <a:pt x="0" y="100000"/>
                </a:moveTo>
                <a:lnTo>
                  <a:pt x="100000" y="50000"/>
                </a:lnTo>
              </a:path>
            </a:pathLst>
          </a:custGeom>
          <a:noFill/>
          <a:ln w="7620" cap="rnd">
            <a:solidFill>
              <a:srgbClr val="1E3A5F"/>
            </a:solidFill>
          </a:ln>
        </p:spPr>
        <p:txBody>
          <a:bodyPr rtlCol="0" anchor="ctr"/>
          <a:lstStyle/>
          <a:p>
            <a:pPr algn="ctr"/>
          </a:p>
        </p:txBody>
      </p:sp>
      <p:sp>
        <p:nvSpPr>
          <p:cNvPr id="35" name="deckkit-motif-quiet"/>
          <p:cNvSpPr/>
          <p:nvPr/>
        </p:nvSpPr>
        <p:spPr>
          <a:xfrm>
            <a:off x="822960" y="4049437"/>
            <a:ext cx="10545775" cy="9144"/>
          </a:xfrm>
          <a:custGeom>
            <a:avLst/>
            <a:gdLst/>
            <a:ahLst/>
            <a:cxnLst/>
            <a:rect l="0" t="0" r="r" b="b"/>
            <a:pathLst>
              <a:path w="100000" h="100000" fill="none">
                <a:moveTo>
                  <a:pt x="0" y="0"/>
                </a:moveTo>
                <a:lnTo>
                  <a:pt x="100000" y="0"/>
                </a:lnTo>
              </a:path>
            </a:pathLst>
          </a:custGeom>
          <a:noFill/>
          <a:ln w="3810" cap="rnd">
            <a:solidFill>
              <a:srgbClr val="3E5674"/>
            </a:solidFill>
            <a:prstDash val="dash"/>
          </a:ln>
        </p:spPr>
        <p:txBody>
          <a:bodyPr rtlCol="0" anchor="ctr"/>
          <a:lstStyle/>
          <a:p>
            <a:pPr algn="ctr"/>
          </a:p>
        </p:txBody>
      </p:sp>
      <p:sp>
        <p:nvSpPr>
          <p:cNvPr id="36" name="TextBox 35"/>
          <p:cNvSpPr txBox="1"/>
          <p:nvPr/>
        </p:nvSpPr>
        <p:spPr>
          <a:xfrm>
            <a:off x="822960" y="4122589"/>
            <a:ext cx="4956514" cy="42062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1E3A5F"/>
                </a:solidFill>
                <a:latin typeface="Georgia"/>
                <a:ea typeface="Hiragino Sans GB"/>
              </a:rPr>
              <a:t>Relays are assumed to act instantly, make and break contacts switching together; delays and sequence are add-ons.</a:t>
            </a:r>
          </a:p>
        </p:txBody>
      </p:sp>
      <p:sp>
        <p:nvSpPr>
          <p:cNvPr id="37" name="TextBox 36"/>
          <p:cNvSpPr txBox="1"/>
          <p:nvPr/>
        </p:nvSpPr>
        <p:spPr>
          <a:xfrm>
            <a:off x="822960" y="4543213"/>
            <a:ext cx="4956514" cy="256032"/>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050" b="0" i="0">
                <a:solidFill>
                  <a:srgbClr val="3E5674"/>
                </a:solidFill>
                <a:latin typeface="Georgia"/>
                <a:ea typeface="Hiragino Sans GB"/>
              </a:rPr>
              <a:t>Original: “This assumes that the relay operates instantly”</a:t>
            </a:r>
          </a:p>
        </p:txBody>
      </p:sp>
      <p:sp>
        <p:nvSpPr>
          <p:cNvPr id="38" name="TextBox 37"/>
          <p:cNvSpPr txBox="1"/>
          <p:nvPr/>
        </p:nvSpPr>
        <p:spPr>
          <a:xfrm>
            <a:off x="6939509" y="4122589"/>
            <a:ext cx="4429225" cy="96147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1E3A5F"/>
                </a:solidFill>
                <a:latin typeface="Georgia"/>
                <a:ea typeface="Hiragino Sans GB"/>
              </a:rPr>
              <a:t>Systematic synthesis of sequential switching circuits: Huffman, J. Franklin Inst. </a:t>
            </a:r>
            <a:r>
              <a:rPr sz="1350" b="0" i="0">
                <a:solidFill>
                  <a:srgbClr val="1E3A5F"/>
                </a:solidFill>
                <a:latin typeface="Times New Roman"/>
                <a:ea typeface="Hiragino Sans GB"/>
              </a:rPr>
              <a:t>257</a:t>
            </a:r>
            <a:r>
              <a:rPr sz="1350" b="0" i="0">
                <a:solidFill>
                  <a:srgbClr val="1E3A5F"/>
                </a:solidFill>
                <a:latin typeface="Georgia"/>
                <a:ea typeface="Hiragino Sans GB"/>
              </a:rPr>
              <a:t> (</a:t>
            </a:r>
            <a:r>
              <a:rPr sz="1350" b="0" i="0">
                <a:solidFill>
                  <a:srgbClr val="1E3A5F"/>
                </a:solidFill>
                <a:latin typeface="Times New Roman"/>
                <a:ea typeface="Hiragino Sans GB"/>
              </a:rPr>
              <a:t>1954</a:t>
            </a:r>
            <a:r>
              <a:rPr sz="1350" b="0" i="0">
                <a:solidFill>
                  <a:srgbClr val="1E3A5F"/>
                </a:solidFill>
                <a:latin typeface="Georgia"/>
                <a:ea typeface="Hiragino Sans GB"/>
              </a:rPr>
              <a:t>).</a:t>
            </a:r>
          </a:p>
        </p:txBody>
      </p:sp>
      <p:sp>
        <p:nvSpPr>
          <p:cNvPr id="39" name="deckkit-motif-quiet"/>
          <p:cNvSpPr/>
          <p:nvPr/>
        </p:nvSpPr>
        <p:spPr>
          <a:xfrm>
            <a:off x="5889202" y="4268893"/>
            <a:ext cx="913147" cy="9144"/>
          </a:xfrm>
          <a:custGeom>
            <a:avLst/>
            <a:gdLst/>
            <a:ahLst/>
            <a:cxnLst/>
            <a:rect l="0" t="0" r="r" b="b"/>
            <a:pathLst>
              <a:path w="100000" h="100000" fill="none">
                <a:moveTo>
                  <a:pt x="0" y="0"/>
                </a:moveTo>
                <a:lnTo>
                  <a:pt x="100000" y="0"/>
                </a:lnTo>
              </a:path>
            </a:pathLst>
          </a:custGeom>
          <a:noFill/>
          <a:ln w="7620" cap="rnd">
            <a:solidFill>
              <a:srgbClr val="1E3A5F"/>
            </a:solidFill>
          </a:ln>
        </p:spPr>
        <p:txBody>
          <a:bodyPr rtlCol="0" anchor="ctr"/>
          <a:lstStyle/>
          <a:p>
            <a:pPr algn="ctr"/>
          </a:p>
        </p:txBody>
      </p:sp>
      <p:sp>
        <p:nvSpPr>
          <p:cNvPr id="40" name="deckkit-motif-quiet"/>
          <p:cNvSpPr/>
          <p:nvPr/>
        </p:nvSpPr>
        <p:spPr>
          <a:xfrm>
            <a:off x="6692621" y="4204885"/>
            <a:ext cx="109727" cy="128016"/>
          </a:xfrm>
          <a:custGeom>
            <a:avLst/>
            <a:gdLst/>
            <a:ahLst/>
            <a:cxnLst/>
            <a:rect l="0" t="0" r="r" b="b"/>
            <a:pathLst>
              <a:path w="100000" h="100000" fill="none">
                <a:moveTo>
                  <a:pt x="0" y="0"/>
                </a:moveTo>
                <a:lnTo>
                  <a:pt x="100000" y="50000"/>
                </a:lnTo>
                <a:moveTo>
                  <a:pt x="0" y="100000"/>
                </a:moveTo>
                <a:lnTo>
                  <a:pt x="100000" y="50000"/>
                </a:lnTo>
              </a:path>
            </a:pathLst>
          </a:custGeom>
          <a:noFill/>
          <a:ln w="7620" cap="rnd">
            <a:solidFill>
              <a:srgbClr val="1E3A5F"/>
            </a:solidFill>
          </a:ln>
        </p:spPr>
        <p:txBody>
          <a:bodyPr rtlCol="0" anchor="ctr"/>
          <a:lstStyle/>
          <a:p>
            <a:pPr algn="ctr"/>
          </a:p>
        </p:txBody>
      </p:sp>
      <p:sp>
        <p:nvSpPr>
          <p:cNvPr id="41" name="TextBox 40"/>
          <p:cNvSpPr txBox="1"/>
          <p:nvPr/>
        </p:nvSpPr>
        <p:spPr>
          <a:xfrm>
            <a:off x="822960" y="5678424"/>
            <a:ext cx="7086600" cy="4846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Sources: AIEE paper, Sections I, II and IV (“ingenuity” in Section IV, p.</a:t>
            </a:r>
            <a:r>
              <a:rPr sz="1050" b="0" i="0">
                <a:solidFill>
                  <a:srgbClr val="3E5674"/>
                </a:solidFill>
                <a:latin typeface="Times New Roman"/>
                <a:ea typeface="Hiragino Sans GB"/>
              </a:rPr>
              <a:t>721</a:t>
            </a:r>
            <a:r>
              <a:rPr sz="1050" b="0" i="0">
                <a:solidFill>
                  <a:srgbClr val="3E5674"/>
                </a:solidFill>
                <a:latin typeface="Georgia"/>
                <a:ea typeface="Hiragino Sans GB"/>
              </a:rPr>
              <a:t>); Karnaugh, Trans. AIEE Pt. I </a:t>
            </a:r>
            <a:r>
              <a:rPr sz="1050" b="0" i="0">
                <a:solidFill>
                  <a:srgbClr val="3E5674"/>
                </a:solidFill>
                <a:latin typeface="Times New Roman"/>
                <a:ea typeface="Hiragino Sans GB"/>
              </a:rPr>
              <a:t>72</a:t>
            </a:r>
            <a:r>
              <a:rPr sz="1050" b="0" i="0">
                <a:solidFill>
                  <a:srgbClr val="3E5674"/>
                </a:solidFill>
                <a:latin typeface="Georgia"/>
                <a:ea typeface="Hiragino Sans GB"/>
              </a:rPr>
              <a:t>(</a:t>
            </a:r>
            <a:r>
              <a:rPr sz="1050" b="0" i="0">
                <a:solidFill>
                  <a:srgbClr val="3E5674"/>
                </a:solidFill>
                <a:latin typeface="Times New Roman"/>
                <a:ea typeface="Hiragino Sans GB"/>
              </a:rPr>
              <a:t>5</a:t>
            </a:r>
            <a:r>
              <a:rPr sz="1050" b="0" i="0">
                <a:solidFill>
                  <a:srgbClr val="3E5674"/>
                </a:solidFill>
                <a:latin typeface="Georgia"/>
                <a:ea typeface="Hiragino Sans GB"/>
              </a:rPr>
              <a:t>) </a:t>
            </a:r>
            <a:r>
              <a:rPr sz="1050" b="0" i="0">
                <a:solidFill>
                  <a:srgbClr val="3E5674"/>
                </a:solidFill>
                <a:latin typeface="Times New Roman"/>
                <a:ea typeface="Hiragino Sans GB"/>
              </a:rPr>
              <a:t>1953</a:t>
            </a:r>
            <a:r>
              <a:rPr sz="1050" b="0" i="0">
                <a:solidFill>
                  <a:srgbClr val="3E5674"/>
                </a:solidFill>
                <a:latin typeface="Georgia"/>
                <a:ea typeface="Hiragino Sans GB"/>
              </a:rPr>
              <a:t>; Quine, Amer. Math. Monthly </a:t>
            </a:r>
            <a:r>
              <a:rPr sz="1050" b="0" i="0">
                <a:solidFill>
                  <a:srgbClr val="3E5674"/>
                </a:solidFill>
                <a:latin typeface="Times New Roman"/>
                <a:ea typeface="Hiragino Sans GB"/>
              </a:rPr>
              <a:t>59</a:t>
            </a:r>
            <a:r>
              <a:rPr sz="1050" b="0" i="0">
                <a:solidFill>
                  <a:srgbClr val="3E5674"/>
                </a:solidFill>
                <a:latin typeface="Georgia"/>
                <a:ea typeface="Hiragino Sans GB"/>
              </a:rPr>
              <a:t>(</a:t>
            </a:r>
            <a:r>
              <a:rPr sz="1050" b="0" i="0">
                <a:solidFill>
                  <a:srgbClr val="3E5674"/>
                </a:solidFill>
                <a:latin typeface="Times New Roman"/>
                <a:ea typeface="Hiragino Sans GB"/>
              </a:rPr>
              <a:t>8</a:t>
            </a:r>
            <a:r>
              <a:rPr sz="1050" b="0" i="0">
                <a:solidFill>
                  <a:srgbClr val="3E5674"/>
                </a:solidFill>
                <a:latin typeface="Georgia"/>
                <a:ea typeface="Hiragino Sans GB"/>
              </a:rPr>
              <a:t>) </a:t>
            </a:r>
            <a:r>
              <a:rPr sz="1050" b="0" i="0">
                <a:solidFill>
                  <a:srgbClr val="3E5674"/>
                </a:solidFill>
                <a:latin typeface="Times New Roman"/>
                <a:ea typeface="Hiragino Sans GB"/>
              </a:rPr>
              <a:t>1952</a:t>
            </a:r>
            <a:r>
              <a:rPr sz="1050" b="0" i="0">
                <a:solidFill>
                  <a:srgbClr val="3E5674"/>
                </a:solidFill>
                <a:latin typeface="Georgia"/>
                <a:ea typeface="Hiragino Sans GB"/>
              </a:rPr>
              <a:t>; McCluskey, BSTJ </a:t>
            </a:r>
            <a:r>
              <a:rPr sz="1050" b="0" i="0">
                <a:solidFill>
                  <a:srgbClr val="3E5674"/>
                </a:solidFill>
                <a:latin typeface="Times New Roman"/>
                <a:ea typeface="Hiragino Sans GB"/>
              </a:rPr>
              <a:t>35</a:t>
            </a:r>
            <a:r>
              <a:rPr sz="1050" b="0" i="0">
                <a:solidFill>
                  <a:srgbClr val="3E5674"/>
                </a:solidFill>
                <a:latin typeface="Georgia"/>
                <a:ea typeface="Hiragino Sans GB"/>
              </a:rPr>
              <a:t>(</a:t>
            </a:r>
            <a:r>
              <a:rPr sz="1050" b="0" i="0">
                <a:solidFill>
                  <a:srgbClr val="3E5674"/>
                </a:solidFill>
                <a:latin typeface="Times New Roman"/>
                <a:ea typeface="Hiragino Sans GB"/>
              </a:rPr>
              <a:t>6</a:t>
            </a:r>
            <a:r>
              <a:rPr sz="1050" b="0" i="0">
                <a:solidFill>
                  <a:srgbClr val="3E5674"/>
                </a:solidFill>
                <a:latin typeface="Georgia"/>
                <a:ea typeface="Hiragino Sans GB"/>
              </a:rPr>
              <a:t>) </a:t>
            </a:r>
            <a:r>
              <a:rPr sz="1050" b="0" i="0">
                <a:solidFill>
                  <a:srgbClr val="3E5674"/>
                </a:solidFill>
                <a:latin typeface="Times New Roman"/>
                <a:ea typeface="Hiragino Sans GB"/>
              </a:rPr>
              <a:t>1956</a:t>
            </a:r>
            <a:r>
              <a:rPr sz="1050" b="0" i="0">
                <a:solidFill>
                  <a:srgbClr val="3E5674"/>
                </a:solidFill>
                <a:latin typeface="Georgia"/>
                <a:ea typeface="Hiragino Sans GB"/>
              </a:rPr>
              <a:t>; Veitch, Proc. ACM </a:t>
            </a:r>
            <a:r>
              <a:rPr sz="1050" b="0" i="0">
                <a:solidFill>
                  <a:srgbClr val="3E5674"/>
                </a:solidFill>
                <a:latin typeface="Times New Roman"/>
                <a:ea typeface="Hiragino Sans GB"/>
              </a:rPr>
              <a:t>1952</a:t>
            </a:r>
            <a:r>
              <a:rPr sz="1050" b="0" i="0">
                <a:solidFill>
                  <a:srgbClr val="3E5674"/>
                </a:solidFill>
                <a:latin typeface="Georgia"/>
                <a:ea typeface="Hiragino Sans GB"/>
              </a:rPr>
              <a:t>, </a:t>
            </a:r>
            <a:r>
              <a:rPr sz="1050" b="0" i="0">
                <a:solidFill>
                  <a:srgbClr val="3E5674"/>
                </a:solidFill>
                <a:latin typeface="Times New Roman"/>
                <a:ea typeface="Hiragino Sans GB"/>
              </a:rPr>
              <a:t>127–133</a:t>
            </a:r>
            <a:r>
              <a:rPr sz="1050" b="0" i="0">
                <a:solidFill>
                  <a:srgbClr val="3E5674"/>
                </a:solidFill>
                <a:latin typeface="Georgia"/>
                <a:ea typeface="Hiragino Sans GB"/>
              </a:rPr>
              <a:t>; Huffman, J. Franklin Inst. </a:t>
            </a:r>
            <a:r>
              <a:rPr sz="1050" b="0" i="0">
                <a:solidFill>
                  <a:srgbClr val="3E5674"/>
                </a:solidFill>
                <a:latin typeface="Times New Roman"/>
                <a:ea typeface="Hiragino Sans GB"/>
              </a:rPr>
              <a:t>257</a:t>
            </a:r>
            <a:r>
              <a:rPr sz="1050" b="0" i="0">
                <a:solidFill>
                  <a:srgbClr val="3E5674"/>
                </a:solidFill>
                <a:latin typeface="Georgia"/>
                <a:ea typeface="Hiragino Sans GB"/>
              </a:rPr>
              <a:t> (</a:t>
            </a:r>
            <a:r>
              <a:rPr sz="1050" b="0" i="0">
                <a:solidFill>
                  <a:srgbClr val="3E5674"/>
                </a:solidFill>
                <a:latin typeface="Times New Roman"/>
                <a:ea typeface="Hiragino Sans GB"/>
              </a:rPr>
              <a:t>1954</a:t>
            </a:r>
            <a:r>
              <a:rPr sz="1050" b="0" i="0">
                <a:solidFill>
                  <a:srgbClr val="3E5674"/>
                </a:solidFill>
                <a:latin typeface="Georgia"/>
                <a:ea typeface="Hiragino Sans GB"/>
              </a:rPr>
              <a:t>) </a:t>
            </a:r>
            <a:r>
              <a:rPr sz="1050" b="0" i="0">
                <a:solidFill>
                  <a:srgbClr val="3E5674"/>
                </a:solidFill>
                <a:latin typeface="Times New Roman"/>
                <a:ea typeface="Hiragino Sans GB"/>
              </a:rPr>
              <a:t>161–190</a:t>
            </a:r>
            <a:r>
              <a:rPr sz="1050" b="0" i="0">
                <a:solidFill>
                  <a:srgbClr val="3E5674"/>
                </a:solidFill>
                <a:latin typeface="Georgia"/>
                <a:ea typeface="Hiragino Sans GB"/>
              </a:rPr>
              <a:t>, </a:t>
            </a:r>
            <a:r>
              <a:rPr sz="1050" b="0" i="0">
                <a:solidFill>
                  <a:srgbClr val="3E5674"/>
                </a:solidFill>
                <a:latin typeface="Times New Roman"/>
                <a:ea typeface="Hiragino Sans GB"/>
              </a:rPr>
              <a:t>275–303</a:t>
            </a:r>
            <a:r>
              <a:rPr sz="1050" b="0" i="0">
                <a:solidFill>
                  <a:srgbClr val="3E5674"/>
                </a:solidFill>
                <a:latin typeface="Georgia"/>
                <a:ea typeface="Hiragino Sans GB"/>
              </a:rPr>
              <a: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1" name="deckkit-a11ytitle"/>
          <p:cNvSpPr>
            <a:spLocks noGrp="1"/>
          </p:cNvSpPr>
          <p:nvPr>
            <p:ph type="title"/>
          </p:nvPr>
        </p:nvSpPr>
        <p:spPr>
          <a:xfrm>
            <a:off x="0" y="-914400"/>
            <a:ext cx="12191695" cy="457200"/>
          </a:xfrm>
          <a:ln/>
        </p:spPr>
        <p:txBody>
          <a:bodyPr/>
          <a:lstStyle/>
          <a:p>
            <a:pPr/>
            <a:r>
              <a:rPr sz="1000" b="0" i="0">
                <a:solidFill>
                  <a:srgbClr val="1E3A5F"/>
                </a:solidFill>
                <a:latin typeface="Arial"/>
                <a:ea typeface="Hiragino Sans GB"/>
              </a:rPr>
              <a:t>Circuits are algebra, and algebra simplifies circuits</a:t>
            </a:r>
          </a:p>
        </p:txBody>
      </p:sp>
      <p:sp>
        <p:nvSpPr>
          <p:cNvPr id="2" name="deckkit-vl.drafting"/>
          <p:cNvSpPr/>
          <p:nvPr/>
        </p:nvSpPr>
        <p:spPr>
          <a:xfrm>
            <a:off x="292608" y="292608"/>
            <a:ext cx="11606479" cy="6272784"/>
          </a:xfrm>
          <a:prstGeom prst="rect">
            <a:avLst/>
          </a:prstGeom>
          <a:noFill/>
          <a:ln w="12700">
            <a:solidFill>
              <a:srgbClr val="1E3A5F"/>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1E3A5F"/>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1E3A5F"/>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1E3A5F"/>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SHEET</a:t>
            </a:r>
          </a:p>
          <a:p>
            <a:pPr algn="l">
              <a:lnSpc>
                <a:spcPct val="100000"/>
              </a:lnSpc>
              <a:spcBef>
                <a:spcPts val="0"/>
              </a:spcBef>
              <a:spcAft>
                <a:spcPts val="0"/>
              </a:spcAft>
            </a:pPr>
            <a:r>
              <a:rPr sz="1600" b="1" i="0">
                <a:solidFill>
                  <a:srgbClr val="1E3A5F"/>
                </a:solidFill>
                <a:latin typeface="Courier New"/>
                <a:ea typeface="Hiragino Sans GB"/>
              </a:rPr>
              <a:t>13</a:t>
            </a:r>
          </a:p>
        </p:txBody>
      </p:sp>
      <p:sp>
        <p:nvSpPr>
          <p:cNvPr id="17"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PROJECT</a:t>
            </a:r>
          </a:p>
          <a:p>
            <a:pPr algn="l">
              <a:lnSpc>
                <a:spcPct val="100000"/>
              </a:lnSpc>
              <a:spcBef>
                <a:spcPts val="0"/>
              </a:spcBef>
              <a:spcAft>
                <a:spcPts val="0"/>
              </a:spcAft>
            </a:pPr>
            <a:r>
              <a:rPr sz="1000" b="1" i="0">
                <a:solidFill>
                  <a:srgbClr val="1E3A5F"/>
                </a:solidFill>
                <a:latin typeface="Courier New"/>
                <a:ea typeface="Courier New"/>
              </a:rPr>
              <a:t>Shannon 1937 · Mock Defense</a:t>
            </a:r>
          </a:p>
        </p:txBody>
      </p:sp>
      <p:sp>
        <p:nvSpPr>
          <p:cNvPr id="18" name="TextBox 17"/>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3E5674"/>
                </a:solidFill>
                <a:latin typeface="Courier New"/>
                <a:ea typeface="Hiragino Sans GB"/>
              </a:rPr>
              <a:t>DRAWN SAMPLE  DATE 1937-08-10  NTS</a:t>
            </a:r>
          </a:p>
        </p:txBody>
      </p:sp>
      <p:sp>
        <p:nvSpPr>
          <p:cNvPr id="19" name="TextBox 18"/>
          <p:cNvSpPr txBox="1"/>
          <p:nvPr/>
        </p:nvSpPr>
        <p:spPr>
          <a:xfrm>
            <a:off x="822960" y="713232"/>
            <a:ext cx="1054577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1E3A5F"/>
                </a:solidFill>
                <a:latin typeface="Courier New"/>
                <a:ea typeface="Hiragino Sans GB"/>
              </a:rPr>
              <a:t>Conclusion</a:t>
            </a:r>
          </a:p>
        </p:txBody>
      </p:sp>
      <p:sp>
        <p:nvSpPr>
          <p:cNvPr id="20" name="TextBox 19"/>
          <p:cNvSpPr txBox="1"/>
          <p:nvPr/>
        </p:nvSpPr>
        <p:spPr>
          <a:xfrm>
            <a:off x="822960" y="1024128"/>
            <a:ext cx="10545775" cy="453136"/>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2800" b="0" i="0">
                <a:solidFill>
                  <a:srgbClr val="1E3A5F"/>
                </a:solidFill>
                <a:latin typeface="Georgia"/>
                <a:ea typeface="Hiragino Sans GB"/>
              </a:rPr>
              <a:t>Circuits are algebra, and algebra simplifies circuits</a:t>
            </a:r>
          </a:p>
        </p:txBody>
      </p:sp>
      <p:sp>
        <p:nvSpPr>
          <p:cNvPr id="22" name="Oval 21"/>
          <p:cNvSpPr/>
          <p:nvPr/>
        </p:nvSpPr>
        <p:spPr>
          <a:xfrm>
            <a:off x="1733385" y="2857550"/>
            <a:ext cx="74066" cy="74066"/>
          </a:xfrm>
          <a:prstGeom prst="ellipse">
            <a:avLst/>
          </a:prstGeom>
          <a:solidFill>
            <a:srgbClr val="B8401A"/>
          </a:solidFill>
          <a:ln>
            <a:noFill/>
          </a:ln>
        </p:spPr>
        <p:txBody>
          <a:bodyPr rtlCol="0" anchor="ctr"/>
          <a:lstStyle/>
          <a:p>
            <a:pPr algn="ctr"/>
          </a:p>
        </p:txBody>
      </p:sp>
      <p:sp>
        <p:nvSpPr>
          <p:cNvPr id="23" name="Oval 22"/>
          <p:cNvSpPr/>
          <p:nvPr/>
        </p:nvSpPr>
        <p:spPr>
          <a:xfrm>
            <a:off x="2087891" y="2857550"/>
            <a:ext cx="74066" cy="74066"/>
          </a:xfrm>
          <a:prstGeom prst="ellipse">
            <a:avLst/>
          </a:prstGeom>
          <a:solidFill>
            <a:srgbClr val="B8401A"/>
          </a:solidFill>
          <a:ln>
            <a:noFill/>
          </a:ln>
        </p:spPr>
        <p:txBody>
          <a:bodyPr rtlCol="0" anchor="ctr"/>
          <a:lstStyle/>
          <a:p>
            <a:pPr algn="ctr"/>
          </a:p>
        </p:txBody>
      </p:sp>
      <p:sp>
        <p:nvSpPr>
          <p:cNvPr id="24" name="TextBox 23"/>
          <p:cNvSpPr txBox="1"/>
          <p:nvPr/>
        </p:nvSpPr>
        <p:spPr>
          <a:xfrm>
            <a:off x="1618488" y="2472553"/>
            <a:ext cx="658368"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500" b="0" i="1">
                <a:solidFill>
                  <a:srgbClr val="B8401A"/>
                </a:solidFill>
                <a:latin typeface="Times New Roman"/>
                <a:ea typeface="Hiragino Sans GB"/>
              </a:rPr>
              <a:t>W</a:t>
            </a:r>
          </a:p>
        </p:txBody>
      </p:sp>
      <p:sp>
        <p:nvSpPr>
          <p:cNvPr id="25" name="Oval 24"/>
          <p:cNvSpPr/>
          <p:nvPr/>
        </p:nvSpPr>
        <p:spPr>
          <a:xfrm>
            <a:off x="2391753" y="2857550"/>
            <a:ext cx="74066" cy="74066"/>
          </a:xfrm>
          <a:prstGeom prst="ellipse">
            <a:avLst/>
          </a:prstGeom>
          <a:solidFill>
            <a:srgbClr val="B8401A"/>
          </a:solidFill>
          <a:ln>
            <a:noFill/>
          </a:ln>
        </p:spPr>
        <p:txBody>
          <a:bodyPr rtlCol="0" anchor="ctr"/>
          <a:lstStyle/>
          <a:p>
            <a:pPr algn="ctr"/>
          </a:p>
        </p:txBody>
      </p:sp>
      <p:sp>
        <p:nvSpPr>
          <p:cNvPr id="26" name="Oval 25"/>
          <p:cNvSpPr/>
          <p:nvPr/>
        </p:nvSpPr>
        <p:spPr>
          <a:xfrm>
            <a:off x="2746259" y="2857550"/>
            <a:ext cx="74066" cy="74066"/>
          </a:xfrm>
          <a:prstGeom prst="ellipse">
            <a:avLst/>
          </a:prstGeom>
          <a:solidFill>
            <a:srgbClr val="B8401A"/>
          </a:solidFill>
          <a:ln>
            <a:noFill/>
          </a:ln>
        </p:spPr>
        <p:txBody>
          <a:bodyPr rtlCol="0" anchor="ctr"/>
          <a:lstStyle/>
          <a:p>
            <a:pPr algn="ctr"/>
          </a:p>
        </p:txBody>
      </p:sp>
      <p:sp>
        <p:nvSpPr>
          <p:cNvPr id="27" name="TextBox 26"/>
          <p:cNvSpPr txBox="1"/>
          <p:nvPr/>
        </p:nvSpPr>
        <p:spPr>
          <a:xfrm>
            <a:off x="2276856" y="2472553"/>
            <a:ext cx="658368"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500" b="0" i="1">
                <a:solidFill>
                  <a:srgbClr val="B8401A"/>
                </a:solidFill>
                <a:latin typeface="Times New Roman"/>
                <a:ea typeface="Hiragino Sans GB"/>
              </a:rPr>
              <a:t>X</a:t>
            </a:r>
          </a:p>
        </p:txBody>
      </p:sp>
      <p:sp>
        <p:nvSpPr>
          <p:cNvPr id="28" name="Oval 27"/>
          <p:cNvSpPr/>
          <p:nvPr/>
        </p:nvSpPr>
        <p:spPr>
          <a:xfrm>
            <a:off x="3050121" y="2857550"/>
            <a:ext cx="74066" cy="74066"/>
          </a:xfrm>
          <a:prstGeom prst="ellipse">
            <a:avLst/>
          </a:prstGeom>
          <a:solidFill>
            <a:srgbClr val="B8401A"/>
          </a:solidFill>
          <a:ln>
            <a:noFill/>
          </a:ln>
        </p:spPr>
        <p:txBody>
          <a:bodyPr rtlCol="0" anchor="ctr"/>
          <a:lstStyle/>
          <a:p>
            <a:pPr algn="ctr"/>
          </a:p>
        </p:txBody>
      </p:sp>
      <p:sp>
        <p:nvSpPr>
          <p:cNvPr id="29" name="Oval 28"/>
          <p:cNvSpPr/>
          <p:nvPr/>
        </p:nvSpPr>
        <p:spPr>
          <a:xfrm>
            <a:off x="3404627" y="2857550"/>
            <a:ext cx="74066" cy="74066"/>
          </a:xfrm>
          <a:prstGeom prst="ellipse">
            <a:avLst/>
          </a:prstGeom>
          <a:solidFill>
            <a:srgbClr val="B8401A"/>
          </a:solidFill>
          <a:ln>
            <a:noFill/>
          </a:ln>
        </p:spPr>
        <p:txBody>
          <a:bodyPr rtlCol="0" anchor="ctr"/>
          <a:lstStyle/>
          <a:p>
            <a:pPr algn="ctr"/>
          </a:p>
        </p:txBody>
      </p:sp>
      <p:sp>
        <p:nvSpPr>
          <p:cNvPr id="30" name="TextBox 29"/>
          <p:cNvSpPr txBox="1"/>
          <p:nvPr/>
        </p:nvSpPr>
        <p:spPr>
          <a:xfrm>
            <a:off x="2935224" y="2472553"/>
            <a:ext cx="658368"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500" b="0" i="1">
                <a:solidFill>
                  <a:srgbClr val="B8401A"/>
                </a:solidFill>
                <a:latin typeface="Times New Roman"/>
                <a:ea typeface="Hiragino Sans GB"/>
              </a:rPr>
              <a:t>Y</a:t>
            </a:r>
          </a:p>
        </p:txBody>
      </p:sp>
      <p:sp>
        <p:nvSpPr>
          <p:cNvPr id="31" name="Oval 30"/>
          <p:cNvSpPr/>
          <p:nvPr/>
        </p:nvSpPr>
        <p:spPr>
          <a:xfrm>
            <a:off x="3877302" y="2857550"/>
            <a:ext cx="74066" cy="74066"/>
          </a:xfrm>
          <a:prstGeom prst="ellipse">
            <a:avLst/>
          </a:prstGeom>
          <a:solidFill>
            <a:srgbClr val="B8401A"/>
          </a:solidFill>
          <a:ln>
            <a:noFill/>
          </a:ln>
        </p:spPr>
        <p:txBody>
          <a:bodyPr rtlCol="0" anchor="ctr"/>
          <a:lstStyle/>
          <a:p>
            <a:pPr algn="ctr"/>
          </a:p>
        </p:txBody>
      </p:sp>
      <p:sp>
        <p:nvSpPr>
          <p:cNvPr id="32" name="Oval 31"/>
          <p:cNvSpPr/>
          <p:nvPr/>
        </p:nvSpPr>
        <p:spPr>
          <a:xfrm>
            <a:off x="4231808" y="2857550"/>
            <a:ext cx="74066" cy="74066"/>
          </a:xfrm>
          <a:prstGeom prst="ellipse">
            <a:avLst/>
          </a:prstGeom>
          <a:solidFill>
            <a:srgbClr val="B8401A"/>
          </a:solidFill>
          <a:ln>
            <a:noFill/>
          </a:ln>
        </p:spPr>
        <p:txBody>
          <a:bodyPr rtlCol="0" anchor="ctr"/>
          <a:lstStyle/>
          <a:p>
            <a:pPr algn="ctr"/>
          </a:p>
        </p:txBody>
      </p:sp>
      <p:sp>
        <p:nvSpPr>
          <p:cNvPr id="33" name="TextBox 32"/>
          <p:cNvSpPr txBox="1"/>
          <p:nvPr/>
        </p:nvSpPr>
        <p:spPr>
          <a:xfrm>
            <a:off x="3762404" y="2472553"/>
            <a:ext cx="658368"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500" b="0" i="1">
                <a:solidFill>
                  <a:srgbClr val="B8401A"/>
                </a:solidFill>
                <a:latin typeface="Times New Roman"/>
                <a:ea typeface="Hiragino Sans GB"/>
              </a:rPr>
              <a:t>Z</a:t>
            </a:r>
          </a:p>
        </p:txBody>
      </p:sp>
      <p:sp>
        <p:nvSpPr>
          <p:cNvPr id="34" name="Oval 33"/>
          <p:cNvSpPr/>
          <p:nvPr/>
        </p:nvSpPr>
        <p:spPr>
          <a:xfrm>
            <a:off x="3877302" y="3600324"/>
            <a:ext cx="74066" cy="74066"/>
          </a:xfrm>
          <a:prstGeom prst="ellipse">
            <a:avLst/>
          </a:prstGeom>
          <a:solidFill>
            <a:srgbClr val="B8401A"/>
          </a:solidFill>
          <a:ln>
            <a:noFill/>
          </a:ln>
        </p:spPr>
        <p:txBody>
          <a:bodyPr rtlCol="0" anchor="ctr"/>
          <a:lstStyle/>
          <a:p>
            <a:pPr algn="ctr"/>
          </a:p>
        </p:txBody>
      </p:sp>
      <p:sp>
        <p:nvSpPr>
          <p:cNvPr id="35" name="Oval 34"/>
          <p:cNvSpPr/>
          <p:nvPr/>
        </p:nvSpPr>
        <p:spPr>
          <a:xfrm>
            <a:off x="4231808" y="3600324"/>
            <a:ext cx="74066" cy="74066"/>
          </a:xfrm>
          <a:prstGeom prst="ellipse">
            <a:avLst/>
          </a:prstGeom>
          <a:solidFill>
            <a:srgbClr val="B8401A"/>
          </a:solidFill>
          <a:ln>
            <a:noFill/>
          </a:ln>
        </p:spPr>
        <p:txBody>
          <a:bodyPr rtlCol="0" anchor="ctr"/>
          <a:lstStyle/>
          <a:p>
            <a:pPr algn="ctr"/>
          </a:p>
        </p:txBody>
      </p:sp>
      <p:sp>
        <p:nvSpPr>
          <p:cNvPr id="36" name="TextBox 35"/>
          <p:cNvSpPr txBox="1"/>
          <p:nvPr/>
        </p:nvSpPr>
        <p:spPr>
          <a:xfrm>
            <a:off x="3762404" y="3215327"/>
            <a:ext cx="658368"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500" b="0" i="1">
                <a:solidFill>
                  <a:srgbClr val="B8401A"/>
                </a:solidFill>
                <a:latin typeface="Times New Roman"/>
                <a:ea typeface="Hiragino Sans GB"/>
              </a:rPr>
              <a:t>S′</a:t>
            </a:r>
          </a:p>
        </p:txBody>
      </p:sp>
      <p:sp>
        <p:nvSpPr>
          <p:cNvPr id="37" name="Oval 36"/>
          <p:cNvSpPr/>
          <p:nvPr/>
        </p:nvSpPr>
        <p:spPr>
          <a:xfrm>
            <a:off x="3877302" y="4343099"/>
            <a:ext cx="74066" cy="74066"/>
          </a:xfrm>
          <a:prstGeom prst="ellipse">
            <a:avLst/>
          </a:prstGeom>
          <a:solidFill>
            <a:srgbClr val="B8401A"/>
          </a:solidFill>
          <a:ln>
            <a:noFill/>
          </a:ln>
        </p:spPr>
        <p:txBody>
          <a:bodyPr rtlCol="0" anchor="ctr"/>
          <a:lstStyle/>
          <a:p>
            <a:pPr algn="ctr"/>
          </a:p>
        </p:txBody>
      </p:sp>
      <p:sp>
        <p:nvSpPr>
          <p:cNvPr id="38" name="Oval 37"/>
          <p:cNvSpPr/>
          <p:nvPr/>
        </p:nvSpPr>
        <p:spPr>
          <a:xfrm>
            <a:off x="4231808" y="4343099"/>
            <a:ext cx="74066" cy="74066"/>
          </a:xfrm>
          <a:prstGeom prst="ellipse">
            <a:avLst/>
          </a:prstGeom>
          <a:solidFill>
            <a:srgbClr val="B8401A"/>
          </a:solidFill>
          <a:ln>
            <a:noFill/>
          </a:ln>
        </p:spPr>
        <p:txBody>
          <a:bodyPr rtlCol="0" anchor="ctr"/>
          <a:lstStyle/>
          <a:p>
            <a:pPr algn="ctr"/>
          </a:p>
        </p:txBody>
      </p:sp>
      <p:sp>
        <p:nvSpPr>
          <p:cNvPr id="39" name="TextBox 38"/>
          <p:cNvSpPr txBox="1"/>
          <p:nvPr/>
        </p:nvSpPr>
        <p:spPr>
          <a:xfrm>
            <a:off x="3762404" y="3958101"/>
            <a:ext cx="658368"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500" b="0" i="1">
                <a:solidFill>
                  <a:srgbClr val="B8401A"/>
                </a:solidFill>
                <a:latin typeface="Times New Roman"/>
                <a:ea typeface="Hiragino Sans GB"/>
              </a:rPr>
              <a:t>V</a:t>
            </a:r>
          </a:p>
        </p:txBody>
      </p:sp>
      <p:sp>
        <p:nvSpPr>
          <p:cNvPr id="40" name="Oval 39"/>
          <p:cNvSpPr/>
          <p:nvPr/>
        </p:nvSpPr>
        <p:spPr>
          <a:xfrm>
            <a:off x="3729485" y="2861665"/>
            <a:ext cx="65836" cy="65836"/>
          </a:xfrm>
          <a:prstGeom prst="ellipse">
            <a:avLst/>
          </a:prstGeom>
          <a:solidFill>
            <a:srgbClr val="1E3A5F"/>
          </a:solidFill>
          <a:ln>
            <a:noFill/>
          </a:ln>
        </p:spPr>
        <p:txBody>
          <a:bodyPr rtlCol="0" anchor="ctr"/>
          <a:lstStyle/>
          <a:p>
            <a:pPr algn="ctr"/>
          </a:p>
        </p:txBody>
      </p:sp>
      <p:sp>
        <p:nvSpPr>
          <p:cNvPr id="41" name="Oval 40"/>
          <p:cNvSpPr/>
          <p:nvPr/>
        </p:nvSpPr>
        <p:spPr>
          <a:xfrm>
            <a:off x="4387853" y="2861665"/>
            <a:ext cx="65836" cy="65836"/>
          </a:xfrm>
          <a:prstGeom prst="ellipse">
            <a:avLst/>
          </a:prstGeom>
          <a:solidFill>
            <a:srgbClr val="1E3A5F"/>
          </a:solidFill>
          <a:ln>
            <a:noFill/>
          </a:ln>
        </p:spPr>
        <p:txBody>
          <a:bodyPr rtlCol="0" anchor="ctr"/>
          <a:lstStyle/>
          <a:p>
            <a:pPr algn="ctr"/>
          </a:p>
        </p:txBody>
      </p:sp>
      <p:sp>
        <p:nvSpPr>
          <p:cNvPr id="42" name="deckkit-motif-quiet"/>
          <p:cNvSpPr/>
          <p:nvPr/>
        </p:nvSpPr>
        <p:spPr>
          <a:xfrm>
            <a:off x="1325880" y="2894584"/>
            <a:ext cx="3556312" cy="1485548"/>
          </a:xfrm>
          <a:custGeom>
            <a:avLst/>
            <a:gdLst/>
            <a:ahLst/>
            <a:cxnLst/>
            <a:rect l="0" t="0" r="r" b="b"/>
            <a:pathLst>
              <a:path w="100000" h="100000" fill="none">
                <a:moveTo>
                  <a:pt x="0" y="0"/>
                </a:moveTo>
                <a:lnTo>
                  <a:pt x="8228" y="0"/>
                </a:lnTo>
                <a:moveTo>
                  <a:pt x="63766" y="0"/>
                </a:moveTo>
                <a:lnTo>
                  <a:pt x="68513" y="0"/>
                </a:lnTo>
                <a:moveTo>
                  <a:pt x="87025" y="0"/>
                </a:moveTo>
                <a:lnTo>
                  <a:pt x="91772" y="0"/>
                </a:lnTo>
                <a:moveTo>
                  <a:pt x="68513" y="0"/>
                </a:moveTo>
                <a:lnTo>
                  <a:pt x="68513" y="100000"/>
                </a:lnTo>
                <a:moveTo>
                  <a:pt x="87025" y="0"/>
                </a:moveTo>
                <a:lnTo>
                  <a:pt x="87025" y="100000"/>
                </a:lnTo>
                <a:moveTo>
                  <a:pt x="91772" y="0"/>
                </a:moveTo>
                <a:lnTo>
                  <a:pt x="100000" y="0"/>
                </a:lnTo>
              </a:path>
            </a:pathLst>
          </a:custGeom>
          <a:noFill/>
          <a:ln w="13970" cap="rnd">
            <a:solidFill>
              <a:srgbClr val="1E3A5F"/>
            </a:solidFill>
          </a:ln>
        </p:spPr>
        <p:txBody>
          <a:bodyPr rtlCol="0" anchor="ctr"/>
          <a:lstStyle/>
          <a:p>
            <a:pPr algn="ctr"/>
          </a:p>
        </p:txBody>
      </p:sp>
      <p:sp>
        <p:nvSpPr>
          <p:cNvPr id="43" name="deckkit-motif-quiet"/>
          <p:cNvSpPr/>
          <p:nvPr/>
        </p:nvSpPr>
        <p:spPr>
          <a:xfrm>
            <a:off x="1618488" y="2751093"/>
            <a:ext cx="2802284" cy="1629038"/>
          </a:xfrm>
          <a:custGeom>
            <a:avLst/>
            <a:gdLst/>
            <a:ahLst/>
            <a:cxnLst/>
            <a:rect l="0" t="0" r="r" b="b"/>
            <a:pathLst>
              <a:path w="100000" h="100000" fill="none">
                <a:moveTo>
                  <a:pt x="0" y="8808"/>
                </a:moveTo>
                <a:lnTo>
                  <a:pt x="5422" y="8808"/>
                </a:lnTo>
                <a:moveTo>
                  <a:pt x="18072" y="8808"/>
                </a:moveTo>
                <a:lnTo>
                  <a:pt x="23494" y="8808"/>
                </a:lnTo>
                <a:moveTo>
                  <a:pt x="5422" y="8808"/>
                </a:moveTo>
                <a:lnTo>
                  <a:pt x="17420" y="0"/>
                </a:lnTo>
                <a:moveTo>
                  <a:pt x="23494" y="8808"/>
                </a:moveTo>
                <a:lnTo>
                  <a:pt x="28916" y="8808"/>
                </a:lnTo>
                <a:moveTo>
                  <a:pt x="41566" y="8808"/>
                </a:moveTo>
                <a:lnTo>
                  <a:pt x="46988" y="8808"/>
                </a:lnTo>
                <a:moveTo>
                  <a:pt x="28916" y="8808"/>
                </a:moveTo>
                <a:lnTo>
                  <a:pt x="40914" y="0"/>
                </a:lnTo>
                <a:moveTo>
                  <a:pt x="46988" y="8808"/>
                </a:moveTo>
                <a:lnTo>
                  <a:pt x="52410" y="8808"/>
                </a:lnTo>
                <a:moveTo>
                  <a:pt x="65060" y="8808"/>
                </a:moveTo>
                <a:lnTo>
                  <a:pt x="70482" y="8808"/>
                </a:lnTo>
                <a:moveTo>
                  <a:pt x="52410" y="8808"/>
                </a:moveTo>
                <a:lnTo>
                  <a:pt x="64408" y="0"/>
                </a:lnTo>
                <a:moveTo>
                  <a:pt x="76506" y="8808"/>
                </a:moveTo>
                <a:lnTo>
                  <a:pt x="81928" y="8808"/>
                </a:lnTo>
                <a:moveTo>
                  <a:pt x="94578" y="8808"/>
                </a:moveTo>
                <a:lnTo>
                  <a:pt x="100000" y="8808"/>
                </a:lnTo>
                <a:moveTo>
                  <a:pt x="81928" y="8808"/>
                </a:moveTo>
                <a:lnTo>
                  <a:pt x="93926" y="0"/>
                </a:lnTo>
                <a:moveTo>
                  <a:pt x="76506" y="54404"/>
                </a:moveTo>
                <a:lnTo>
                  <a:pt x="81928" y="54404"/>
                </a:lnTo>
                <a:moveTo>
                  <a:pt x="94578" y="54404"/>
                </a:moveTo>
                <a:lnTo>
                  <a:pt x="100000" y="54404"/>
                </a:lnTo>
                <a:moveTo>
                  <a:pt x="81928" y="54404"/>
                </a:moveTo>
                <a:lnTo>
                  <a:pt x="94578" y="54404"/>
                </a:lnTo>
                <a:moveTo>
                  <a:pt x="84940" y="61140"/>
                </a:moveTo>
                <a:lnTo>
                  <a:pt x="91566" y="47668"/>
                </a:lnTo>
                <a:moveTo>
                  <a:pt x="76506" y="100000"/>
                </a:moveTo>
                <a:lnTo>
                  <a:pt x="81928" y="100000"/>
                </a:lnTo>
                <a:moveTo>
                  <a:pt x="94578" y="100000"/>
                </a:moveTo>
                <a:lnTo>
                  <a:pt x="100000" y="100000"/>
                </a:lnTo>
                <a:moveTo>
                  <a:pt x="81928" y="100000"/>
                </a:moveTo>
                <a:lnTo>
                  <a:pt x="93926" y="91192"/>
                </a:lnTo>
              </a:path>
            </a:pathLst>
          </a:custGeom>
          <a:noFill/>
          <a:ln w="22352" cap="rnd">
            <a:solidFill>
              <a:srgbClr val="B8401A"/>
            </a:solidFill>
          </a:ln>
        </p:spPr>
        <p:txBody>
          <a:bodyPr rtlCol="0" anchor="ctr"/>
          <a:lstStyle/>
          <a:p>
            <a:pPr algn="ctr"/>
          </a:p>
        </p:txBody>
      </p:sp>
      <p:sp>
        <p:nvSpPr>
          <p:cNvPr id="44" name="deckkit-decor:a terminal ring: its ink outline carries it, the ground-coloured fill only hides the wire end"/>
          <p:cNvSpPr/>
          <p:nvPr/>
        </p:nvSpPr>
        <p:spPr>
          <a:xfrm>
            <a:off x="1260043" y="2828747"/>
            <a:ext cx="131673" cy="131673"/>
          </a:xfrm>
          <a:prstGeom prst="ellipse">
            <a:avLst/>
          </a:prstGeom>
          <a:solidFill>
            <a:srgbClr val="F1EFE8"/>
          </a:solidFill>
          <a:ln w="12700">
            <a:solidFill>
              <a:srgbClr val="1E3A5F"/>
            </a:solidFill>
          </a:ln>
        </p:spPr>
        <p:txBody>
          <a:bodyPr rtlCol="0" anchor="ctr"/>
          <a:lstStyle/>
          <a:p>
            <a:pPr algn="ctr"/>
          </a:p>
        </p:txBody>
      </p:sp>
      <p:sp>
        <p:nvSpPr>
          <p:cNvPr id="45" name="deckkit-decor:a terminal ring: its ink outline carries it, the ground-coloured fill only hides the wire end"/>
          <p:cNvSpPr/>
          <p:nvPr/>
        </p:nvSpPr>
        <p:spPr>
          <a:xfrm>
            <a:off x="4816355" y="2828747"/>
            <a:ext cx="131673" cy="131673"/>
          </a:xfrm>
          <a:prstGeom prst="ellipse">
            <a:avLst/>
          </a:prstGeom>
          <a:solidFill>
            <a:srgbClr val="F1EFE8"/>
          </a:solidFill>
          <a:ln w="12700">
            <a:solidFill>
              <a:srgbClr val="1E3A5F"/>
            </a:solidFill>
          </a:ln>
        </p:spPr>
        <p:txBody>
          <a:bodyPr rtlCol="0" anchor="ctr"/>
          <a:lstStyle/>
          <a:p>
            <a:pPr algn="ctr"/>
          </a:p>
        </p:txBody>
      </p:sp>
      <p:sp>
        <p:nvSpPr>
          <p:cNvPr id="46" name="TextBox 45"/>
          <p:cNvSpPr txBox="1"/>
          <p:nvPr/>
        </p:nvSpPr>
        <p:spPr>
          <a:xfrm>
            <a:off x="941832" y="2757424"/>
            <a:ext cx="329184" cy="274320"/>
          </a:xfrm>
          <a:prstGeom prst="rect">
            <a:avLst/>
          </a:prstGeom>
          <a:noFill/>
          <a:ln/>
        </p:spPr>
        <p:txBody>
          <a:bodyPr wrap="none" anchor="ctr" lIns="25400" rIns="25400" tIns="25400" bIns="25400">
            <a:spAutoFit/>
          </a:bodyPr>
          <a:lstStyle/>
          <a:p>
            <a:pPr algn="r">
              <a:lnSpc>
                <a:spcPct val="100000"/>
              </a:lnSpc>
              <a:spcBef>
                <a:spcPts val="0"/>
              </a:spcBef>
              <a:spcAft>
                <a:spcPts val="0"/>
              </a:spcAft>
            </a:pPr>
            <a:r>
              <a:rPr sz="1300" b="0" i="1">
                <a:solidFill>
                  <a:srgbClr val="1E3A5F"/>
                </a:solidFill>
                <a:latin typeface="Times New Roman"/>
                <a:ea typeface="Hiragino Sans GB"/>
              </a:rPr>
              <a:t>a</a:t>
            </a:r>
          </a:p>
        </p:txBody>
      </p:sp>
      <p:sp>
        <p:nvSpPr>
          <p:cNvPr id="47" name="TextBox 46"/>
          <p:cNvSpPr txBox="1"/>
          <p:nvPr/>
        </p:nvSpPr>
        <p:spPr>
          <a:xfrm>
            <a:off x="4937056" y="2757424"/>
            <a:ext cx="329184" cy="274320"/>
          </a:xfrm>
          <a:prstGeom prst="rect">
            <a:avLst/>
          </a:prstGeom>
          <a:noFill/>
          <a:ln/>
        </p:spPr>
        <p:txBody>
          <a:bodyPr wrap="none" anchor="ctr" lIns="25400" rIns="25400" tIns="25400" bIns="25400">
            <a:spAutoFit/>
          </a:bodyPr>
          <a:lstStyle/>
          <a:p>
            <a:pPr algn="l">
              <a:lnSpc>
                <a:spcPct val="100000"/>
              </a:lnSpc>
              <a:spcBef>
                <a:spcPts val="0"/>
              </a:spcBef>
              <a:spcAft>
                <a:spcPts val="0"/>
              </a:spcAft>
            </a:pPr>
            <a:r>
              <a:rPr sz="1300" b="0" i="1">
                <a:solidFill>
                  <a:srgbClr val="1E3A5F"/>
                </a:solidFill>
                <a:latin typeface="Times New Roman"/>
                <a:ea typeface="Hiragino Sans GB"/>
              </a:rPr>
              <a:t>b</a:t>
            </a:r>
          </a:p>
        </p:txBody>
      </p:sp>
      <p:sp>
        <p:nvSpPr>
          <p:cNvPr id="48" name="deckkit-motif-quiet"/>
          <p:cNvSpPr/>
          <p:nvPr/>
        </p:nvSpPr>
        <p:spPr>
          <a:xfrm>
            <a:off x="1252728" y="2025904"/>
            <a:ext cx="3702616" cy="466344"/>
          </a:xfrm>
          <a:custGeom>
            <a:avLst/>
            <a:gdLst/>
            <a:ahLst/>
            <a:cxnLst/>
            <a:rect l="0" t="0" r="r" b="b"/>
            <a:pathLst>
              <a:path w="100000" h="100000" fill="none">
                <a:moveTo>
                  <a:pt x="1976" y="19608"/>
                </a:moveTo>
                <a:lnTo>
                  <a:pt x="98024" y="19608"/>
                </a:lnTo>
                <a:moveTo>
                  <a:pt x="0" y="35294"/>
                </a:moveTo>
                <a:lnTo>
                  <a:pt x="3951" y="3922"/>
                </a:lnTo>
                <a:moveTo>
                  <a:pt x="1976" y="100000"/>
                </a:moveTo>
                <a:lnTo>
                  <a:pt x="1976" y="0"/>
                </a:lnTo>
                <a:moveTo>
                  <a:pt x="96049" y="35294"/>
                </a:moveTo>
                <a:lnTo>
                  <a:pt x="100000" y="3922"/>
                </a:lnTo>
                <a:moveTo>
                  <a:pt x="98024" y="100000"/>
                </a:moveTo>
                <a:lnTo>
                  <a:pt x="98024" y="0"/>
                </a:lnTo>
              </a:path>
            </a:pathLst>
          </a:custGeom>
          <a:noFill/>
          <a:ln w="7620" cap="rnd">
            <a:solidFill>
              <a:srgbClr val="1E3A5F"/>
            </a:solidFill>
          </a:ln>
        </p:spPr>
        <p:txBody>
          <a:bodyPr rtlCol="0" anchor="ctr"/>
          <a:lstStyle/>
          <a:p>
            <a:pPr algn="ctr"/>
          </a:p>
        </p:txBody>
      </p:sp>
      <p:sp>
        <p:nvSpPr>
          <p:cNvPr id="49" name="TextBox 48" descr="Reprise drawing: the 6-contact circuit of Figure 6, dimensioned W + X + Y + ZS′V; balloons 1–3 key to the three conclusions on the right" title="Reprise drawing: the 6-contact circuit of Figure 6, dimensioned W + X + Y + ZS′V; balloons 1–3 key to the three conclusi"/>
          <p:cNvSpPr txBox="1"/>
          <p:nvPr/>
        </p:nvSpPr>
        <p:spPr>
          <a:xfrm>
            <a:off x="1051560" y="1721866"/>
            <a:ext cx="4104952" cy="377190"/>
          </a:xfrm>
          <a:prstGeom prst="rect">
            <a:avLst/>
          </a:prstGeom>
          <a:noFill/>
          <a:ln/>
        </p:spPr>
        <p:txBody>
          <a:bodyPr wrap="square" anchor="ctr" lIns="18288" rIns="18288" tIns="18288" bIns="18288">
            <a:spAutoFit/>
          </a:bodyPr>
          <a:lstStyle/>
          <a:p>
            <a:pPr algn="ctr"/>
            <a:r>
              <a:rPr sz="2200" b="0" i="1">
                <a:solidFill>
                  <a:srgbClr val="B8401A"/>
                </a:solidFill>
                <a:latin typeface="Times New Roman"/>
                <a:ea typeface="Hiragino Sans GB"/>
              </a:rPr>
              <a:t>W</a:t>
            </a:r>
            <a:r>
              <a:rPr sz="2200" b="0" i="0">
                <a:solidFill>
                  <a:srgbClr val="B8401A"/>
                </a:solidFill>
                <a:latin typeface="Times New Roman"/>
                <a:ea typeface="Hiragino Sans GB"/>
              </a:rPr>
              <a:t> </a:t>
            </a:r>
            <a:r>
              <a:rPr sz="2200" b="0" i="0">
                <a:solidFill>
                  <a:srgbClr val="B8401A"/>
                </a:solidFill>
                <a:latin typeface="Times New Roman"/>
                <a:ea typeface="Hiragino Sans GB"/>
              </a:rPr>
              <a:t>+</a:t>
            </a:r>
            <a:r>
              <a:rPr sz="2200" b="0" i="0">
                <a:solidFill>
                  <a:srgbClr val="B8401A"/>
                </a:solidFill>
                <a:latin typeface="Times New Roman"/>
                <a:ea typeface="Hiragino Sans GB"/>
              </a:rPr>
              <a:t> </a:t>
            </a:r>
            <a:r>
              <a:rPr sz="2200" b="0" i="1">
                <a:solidFill>
                  <a:srgbClr val="B8401A"/>
                </a:solidFill>
                <a:latin typeface="Times New Roman"/>
                <a:ea typeface="Hiragino Sans GB"/>
              </a:rPr>
              <a:t>X</a:t>
            </a:r>
            <a:r>
              <a:rPr sz="2200" b="0" i="0">
                <a:solidFill>
                  <a:srgbClr val="B8401A"/>
                </a:solidFill>
                <a:latin typeface="Times New Roman"/>
                <a:ea typeface="Hiragino Sans GB"/>
              </a:rPr>
              <a:t> </a:t>
            </a:r>
            <a:r>
              <a:rPr sz="2200" b="0" i="0">
                <a:solidFill>
                  <a:srgbClr val="B8401A"/>
                </a:solidFill>
                <a:latin typeface="Times New Roman"/>
                <a:ea typeface="Hiragino Sans GB"/>
              </a:rPr>
              <a:t>+</a:t>
            </a:r>
            <a:r>
              <a:rPr sz="2200" b="0" i="0">
                <a:solidFill>
                  <a:srgbClr val="B8401A"/>
                </a:solidFill>
                <a:latin typeface="Times New Roman"/>
                <a:ea typeface="Hiragino Sans GB"/>
              </a:rPr>
              <a:t> </a:t>
            </a:r>
            <a:r>
              <a:rPr sz="2200" b="0" i="1">
                <a:solidFill>
                  <a:srgbClr val="B8401A"/>
                </a:solidFill>
                <a:latin typeface="Times New Roman"/>
                <a:ea typeface="Hiragino Sans GB"/>
              </a:rPr>
              <a:t>Y</a:t>
            </a:r>
            <a:r>
              <a:rPr sz="2200" b="0" i="0">
                <a:solidFill>
                  <a:srgbClr val="B8401A"/>
                </a:solidFill>
                <a:latin typeface="Times New Roman"/>
                <a:ea typeface="Hiragino Sans GB"/>
              </a:rPr>
              <a:t> </a:t>
            </a:r>
            <a:r>
              <a:rPr sz="2200" b="0" i="0">
                <a:solidFill>
                  <a:srgbClr val="B8401A"/>
                </a:solidFill>
                <a:latin typeface="Times New Roman"/>
                <a:ea typeface="Hiragino Sans GB"/>
              </a:rPr>
              <a:t>+</a:t>
            </a:r>
            <a:r>
              <a:rPr sz="2200" b="0" i="0">
                <a:solidFill>
                  <a:srgbClr val="B8401A"/>
                </a:solidFill>
                <a:latin typeface="Times New Roman"/>
                <a:ea typeface="Hiragino Sans GB"/>
              </a:rPr>
              <a:t> </a:t>
            </a:r>
            <a:r>
              <a:rPr sz="2200" b="0" i="1">
                <a:solidFill>
                  <a:srgbClr val="B8401A"/>
                </a:solidFill>
                <a:latin typeface="Times New Roman"/>
                <a:ea typeface="Hiragino Sans GB"/>
              </a:rPr>
              <a:t>Z</a:t>
            </a:r>
            <a:r>
              <a:rPr sz="2200" b="0" i="1">
                <a:solidFill>
                  <a:srgbClr val="B8401A"/>
                </a:solidFill>
                <a:latin typeface="Times New Roman"/>
                <a:ea typeface="Hiragino Sans GB"/>
              </a:rPr>
              <a:t>S</a:t>
            </a:r>
            <a:r>
              <a:rPr sz="2200" b="0" i="0">
                <a:solidFill>
                  <a:srgbClr val="B8401A"/>
                </a:solidFill>
                <a:latin typeface="Times New Roman"/>
                <a:ea typeface="Hiragino Sans GB"/>
              </a:rPr>
              <a:t>′</a:t>
            </a:r>
            <a:r>
              <a:rPr sz="2200" b="0" i="1">
                <a:solidFill>
                  <a:srgbClr val="B8401A"/>
                </a:solidFill>
                <a:latin typeface="Times New Roman"/>
                <a:ea typeface="Hiragino Sans GB"/>
              </a:rPr>
              <a:t>V</a:t>
            </a:r>
          </a:p>
        </p:txBody>
      </p:sp>
      <p:sp>
        <p:nvSpPr>
          <p:cNvPr id="50" name="deckkit-motif-quiet"/>
          <p:cNvSpPr/>
          <p:nvPr/>
        </p:nvSpPr>
        <p:spPr>
          <a:xfrm>
            <a:off x="1092340" y="1832208"/>
            <a:ext cx="279259" cy="266847"/>
          </a:xfrm>
          <a:custGeom>
            <a:avLst/>
            <a:gdLst/>
            <a:ahLst/>
            <a:cxnLst/>
            <a:rect l="0" t="0" r="r" b="b"/>
            <a:pathLst>
              <a:path w="100000" h="100000" fill="none">
                <a:moveTo>
                  <a:pt x="100000" y="100000"/>
                </a:moveTo>
                <a:lnTo>
                  <a:pt x="0" y="0"/>
                </a:lnTo>
              </a:path>
            </a:pathLst>
          </a:custGeom>
          <a:noFill/>
          <a:ln w="7620" cap="rnd">
            <a:solidFill>
              <a:srgbClr val="1E3A5F"/>
            </a:solidFill>
          </a:ln>
        </p:spPr>
        <p:txBody>
          <a:bodyPr rtlCol="0" anchor="ctr"/>
          <a:lstStyle/>
          <a:p>
            <a:pPr algn="ctr"/>
          </a:p>
        </p:txBody>
      </p:sp>
      <p:sp>
        <p:nvSpPr>
          <p:cNvPr id="51" name="Oval 50"/>
          <p:cNvSpPr/>
          <p:nvPr/>
        </p:nvSpPr>
        <p:spPr>
          <a:xfrm>
            <a:off x="1339596" y="2067052"/>
            <a:ext cx="64008" cy="64008"/>
          </a:xfrm>
          <a:prstGeom prst="ellipse">
            <a:avLst/>
          </a:prstGeom>
          <a:solidFill>
            <a:srgbClr val="1E3A5F"/>
          </a:solidFill>
          <a:ln>
            <a:noFill/>
          </a:ln>
        </p:spPr>
        <p:txBody>
          <a:bodyPr rtlCol="0" anchor="ctr"/>
          <a:lstStyle/>
          <a:p>
            <a:pPr algn="ctr"/>
          </a:p>
        </p:txBody>
      </p:sp>
      <p:sp>
        <p:nvSpPr>
          <p:cNvPr id="52" name="Rectangle 51"/>
          <p:cNvSpPr/>
          <p:nvPr/>
        </p:nvSpPr>
        <p:spPr>
          <a:xfrm>
            <a:off x="804672" y="1550416"/>
            <a:ext cx="310896" cy="310896"/>
          </a:xfrm>
          <a:prstGeom prst="ellipse">
            <a:avLst/>
          </a:prstGeom>
          <a:solidFill>
            <a:srgbClr val="F1EFE8"/>
          </a:solidFill>
          <a:ln w="11430">
            <a:solidFill>
              <a:srgbClr val="1E3A5F"/>
            </a:solidFill>
          </a:ln>
          <a:effectLst/>
        </p:spPr>
        <p:txBody>
          <a:bodyPr rtlCol="0" anchor="ctr"/>
          <a:lstStyle/>
          <a:p>
            <a:pPr algn="ctr"/>
          </a:p>
        </p:txBody>
      </p:sp>
      <p:sp>
        <p:nvSpPr>
          <p:cNvPr id="53" name="deckkit-overlap:a numbered balloon: the number sits inside its circle"/>
          <p:cNvSpPr txBox="1"/>
          <p:nvPr/>
        </p:nvSpPr>
        <p:spPr>
          <a:xfrm>
            <a:off x="804672" y="1550416"/>
            <a:ext cx="310896" cy="310896"/>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1</a:t>
            </a:r>
          </a:p>
        </p:txBody>
      </p:sp>
      <p:sp>
        <p:nvSpPr>
          <p:cNvPr id="54" name="deckkit-motif-quiet"/>
          <p:cNvSpPr/>
          <p:nvPr/>
        </p:nvSpPr>
        <p:spPr>
          <a:xfrm>
            <a:off x="1123692" y="2894584"/>
            <a:ext cx="1153163" cy="576581"/>
          </a:xfrm>
          <a:custGeom>
            <a:avLst/>
            <a:gdLst/>
            <a:ahLst/>
            <a:cxnLst/>
            <a:rect l="0" t="0" r="r" b="b"/>
            <a:pathLst>
              <a:path w="100000" h="100000" fill="none">
                <a:moveTo>
                  <a:pt x="100000" y="0"/>
                </a:moveTo>
                <a:lnTo>
                  <a:pt x="0" y="100000"/>
                </a:lnTo>
              </a:path>
            </a:pathLst>
          </a:custGeom>
          <a:noFill/>
          <a:ln w="7620" cap="rnd">
            <a:solidFill>
              <a:srgbClr val="1E3A5F"/>
            </a:solidFill>
          </a:ln>
        </p:spPr>
        <p:txBody>
          <a:bodyPr rtlCol="0" anchor="ctr"/>
          <a:lstStyle/>
          <a:p>
            <a:pPr algn="ctr"/>
          </a:p>
        </p:txBody>
      </p:sp>
      <p:sp>
        <p:nvSpPr>
          <p:cNvPr id="55" name="Oval 54"/>
          <p:cNvSpPr/>
          <p:nvPr/>
        </p:nvSpPr>
        <p:spPr>
          <a:xfrm>
            <a:off x="2244852" y="2862580"/>
            <a:ext cx="64008" cy="64008"/>
          </a:xfrm>
          <a:prstGeom prst="ellipse">
            <a:avLst/>
          </a:prstGeom>
          <a:solidFill>
            <a:srgbClr val="1E3A5F"/>
          </a:solidFill>
          <a:ln>
            <a:noFill/>
          </a:ln>
        </p:spPr>
        <p:txBody>
          <a:bodyPr rtlCol="0" anchor="ctr"/>
          <a:lstStyle/>
          <a:p>
            <a:pPr algn="ctr"/>
          </a:p>
        </p:txBody>
      </p:sp>
      <p:sp>
        <p:nvSpPr>
          <p:cNvPr id="56" name="Rectangle 55"/>
          <p:cNvSpPr/>
          <p:nvPr/>
        </p:nvSpPr>
        <p:spPr>
          <a:xfrm>
            <a:off x="804672" y="3397504"/>
            <a:ext cx="310896" cy="310896"/>
          </a:xfrm>
          <a:prstGeom prst="ellipse">
            <a:avLst/>
          </a:prstGeom>
          <a:solidFill>
            <a:srgbClr val="F1EFE8"/>
          </a:solidFill>
          <a:ln w="11430">
            <a:solidFill>
              <a:srgbClr val="1E3A5F"/>
            </a:solidFill>
          </a:ln>
          <a:effectLst/>
        </p:spPr>
        <p:txBody>
          <a:bodyPr rtlCol="0" anchor="ctr"/>
          <a:lstStyle/>
          <a:p>
            <a:pPr algn="ctr"/>
          </a:p>
        </p:txBody>
      </p:sp>
      <p:sp>
        <p:nvSpPr>
          <p:cNvPr id="57" name="deckkit-overlap:a numbered balloon: the number sits inside its circle"/>
          <p:cNvSpPr txBox="1"/>
          <p:nvPr/>
        </p:nvSpPr>
        <p:spPr>
          <a:xfrm>
            <a:off x="804672" y="3397504"/>
            <a:ext cx="310896" cy="310896"/>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2</a:t>
            </a:r>
          </a:p>
        </p:txBody>
      </p:sp>
      <p:sp>
        <p:nvSpPr>
          <p:cNvPr id="58" name="deckkit-motif-quiet"/>
          <p:cNvSpPr/>
          <p:nvPr/>
        </p:nvSpPr>
        <p:spPr>
          <a:xfrm>
            <a:off x="4157931" y="3655646"/>
            <a:ext cx="892049" cy="345439"/>
          </a:xfrm>
          <a:custGeom>
            <a:avLst/>
            <a:gdLst/>
            <a:ahLst/>
            <a:cxnLst/>
            <a:rect l="0" t="0" r="r" b="b"/>
            <a:pathLst>
              <a:path w="100000" h="100000" fill="none">
                <a:moveTo>
                  <a:pt x="0" y="0"/>
                </a:moveTo>
                <a:lnTo>
                  <a:pt x="100000" y="100000"/>
                </a:lnTo>
              </a:path>
            </a:pathLst>
          </a:custGeom>
          <a:noFill/>
          <a:ln w="7620" cap="rnd">
            <a:solidFill>
              <a:srgbClr val="1E3A5F"/>
            </a:solidFill>
          </a:ln>
        </p:spPr>
        <p:txBody>
          <a:bodyPr rtlCol="0" anchor="ctr"/>
          <a:lstStyle/>
          <a:p>
            <a:pPr algn="ctr"/>
          </a:p>
        </p:txBody>
      </p:sp>
      <p:sp>
        <p:nvSpPr>
          <p:cNvPr id="59" name="Oval 58"/>
          <p:cNvSpPr/>
          <p:nvPr/>
        </p:nvSpPr>
        <p:spPr>
          <a:xfrm>
            <a:off x="4125927" y="3623642"/>
            <a:ext cx="64008" cy="64008"/>
          </a:xfrm>
          <a:prstGeom prst="ellipse">
            <a:avLst/>
          </a:prstGeom>
          <a:solidFill>
            <a:srgbClr val="1E3A5F"/>
          </a:solidFill>
          <a:ln>
            <a:noFill/>
          </a:ln>
        </p:spPr>
        <p:txBody>
          <a:bodyPr rtlCol="0" anchor="ctr"/>
          <a:lstStyle/>
          <a:p>
            <a:pPr algn="ctr"/>
          </a:p>
        </p:txBody>
      </p:sp>
      <p:sp>
        <p:nvSpPr>
          <p:cNvPr id="60" name="Rectangle 59"/>
          <p:cNvSpPr/>
          <p:nvPr/>
        </p:nvSpPr>
        <p:spPr>
          <a:xfrm>
            <a:off x="5065072" y="3911678"/>
            <a:ext cx="310896" cy="310896"/>
          </a:xfrm>
          <a:prstGeom prst="ellipse">
            <a:avLst/>
          </a:prstGeom>
          <a:solidFill>
            <a:srgbClr val="F1EFE8"/>
          </a:solidFill>
          <a:ln w="11430">
            <a:solidFill>
              <a:srgbClr val="1E3A5F"/>
            </a:solidFill>
          </a:ln>
          <a:effectLst/>
        </p:spPr>
        <p:txBody>
          <a:bodyPr rtlCol="0" anchor="ctr"/>
          <a:lstStyle/>
          <a:p>
            <a:pPr algn="ctr"/>
          </a:p>
        </p:txBody>
      </p:sp>
      <p:sp>
        <p:nvSpPr>
          <p:cNvPr id="61" name="deckkit-overlap:a numbered balloon: the number sits inside its circle"/>
          <p:cNvSpPr txBox="1"/>
          <p:nvPr/>
        </p:nvSpPr>
        <p:spPr>
          <a:xfrm>
            <a:off x="5065072" y="3911678"/>
            <a:ext cx="310896" cy="310896"/>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3</a:t>
            </a:r>
          </a:p>
        </p:txBody>
      </p:sp>
      <p:sp>
        <p:nvSpPr>
          <p:cNvPr id="62" name="Rectangle 61"/>
          <p:cNvSpPr/>
          <p:nvPr/>
        </p:nvSpPr>
        <p:spPr>
          <a:xfrm>
            <a:off x="6412220" y="1797304"/>
            <a:ext cx="310896" cy="310896"/>
          </a:xfrm>
          <a:prstGeom prst="ellipse">
            <a:avLst/>
          </a:prstGeom>
          <a:solidFill>
            <a:srgbClr val="F1EFE8"/>
          </a:solidFill>
          <a:ln w="11430">
            <a:solidFill>
              <a:srgbClr val="1E3A5F"/>
            </a:solidFill>
          </a:ln>
          <a:effectLst/>
        </p:spPr>
        <p:txBody>
          <a:bodyPr rtlCol="0" anchor="ctr"/>
          <a:lstStyle/>
          <a:p>
            <a:pPr algn="ctr"/>
          </a:p>
        </p:txBody>
      </p:sp>
      <p:sp>
        <p:nvSpPr>
          <p:cNvPr id="63" name="deckkit-overlap:a numbered balloon: the number sits inside its circle"/>
          <p:cNvSpPr txBox="1"/>
          <p:nvPr/>
        </p:nvSpPr>
        <p:spPr>
          <a:xfrm>
            <a:off x="6412220" y="1797304"/>
            <a:ext cx="310896" cy="310896"/>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1</a:t>
            </a:r>
          </a:p>
        </p:txBody>
      </p:sp>
      <p:sp>
        <p:nvSpPr>
          <p:cNvPr id="64" name="TextBox 63"/>
          <p:cNvSpPr txBox="1"/>
          <p:nvPr/>
        </p:nvSpPr>
        <p:spPr>
          <a:xfrm>
            <a:off x="6869420" y="1779016"/>
            <a:ext cx="4499314" cy="329184"/>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600" b="1" i="0">
                <a:solidFill>
                  <a:srgbClr val="1E3A5F"/>
                </a:solidFill>
                <a:latin typeface="Georgia"/>
                <a:ea typeface="Hiragino Sans GB"/>
              </a:rPr>
              <a:t>Circuits can be written as algebra</a:t>
            </a:r>
          </a:p>
        </p:txBody>
      </p:sp>
      <p:sp>
        <p:nvSpPr>
          <p:cNvPr id="65" name="TextBox 64"/>
          <p:cNvSpPr txBox="1"/>
          <p:nvPr/>
        </p:nvSpPr>
        <p:spPr>
          <a:xfrm>
            <a:off x="6869420" y="2163064"/>
            <a:ext cx="4499314" cy="630936"/>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3E5674"/>
                </a:solidFill>
                <a:latin typeface="Georgia"/>
                <a:ea typeface="Hiragino Sans GB"/>
              </a:rPr>
              <a:t>Series is plus, parallel is times; hindrance </a:t>
            </a:r>
            <a:r>
              <a:rPr sz="1350" b="0" i="0">
                <a:solidFill>
                  <a:srgbClr val="3E5674"/>
                </a:solidFill>
                <a:latin typeface="Times New Roman"/>
                <a:ea typeface="Hiragino Sans GB"/>
              </a:rPr>
              <a:t>0</a:t>
            </a:r>
            <a:r>
              <a:rPr sz="1350" b="0" i="0">
                <a:solidFill>
                  <a:srgbClr val="3E5674"/>
                </a:solidFill>
                <a:latin typeface="Georgia"/>
                <a:ea typeface="Hiragino Sans GB"/>
              </a:rPr>
              <a:t> means closed, </a:t>
            </a:r>
            <a:r>
              <a:rPr sz="1350" b="0" i="0">
                <a:solidFill>
                  <a:srgbClr val="3E5674"/>
                </a:solidFill>
                <a:latin typeface="Times New Roman"/>
                <a:ea typeface="Hiragino Sans GB"/>
              </a:rPr>
              <a:t>1</a:t>
            </a:r>
            <a:r>
              <a:rPr sz="1350" b="0" i="0">
                <a:solidFill>
                  <a:srgbClr val="3E5674"/>
                </a:solidFill>
                <a:latin typeface="Georgia"/>
                <a:ea typeface="Hiragino Sans GB"/>
              </a:rPr>
              <a:t> means open. The expression on the dimension line is this drawing.</a:t>
            </a:r>
          </a:p>
        </p:txBody>
      </p:sp>
      <p:sp>
        <p:nvSpPr>
          <p:cNvPr id="66" name="Rectangle 65"/>
          <p:cNvSpPr/>
          <p:nvPr/>
        </p:nvSpPr>
        <p:spPr>
          <a:xfrm>
            <a:off x="6412220" y="3086608"/>
            <a:ext cx="310896" cy="310896"/>
          </a:xfrm>
          <a:prstGeom prst="ellipse">
            <a:avLst/>
          </a:prstGeom>
          <a:solidFill>
            <a:srgbClr val="F1EFE8"/>
          </a:solidFill>
          <a:ln w="11430">
            <a:solidFill>
              <a:srgbClr val="1E3A5F"/>
            </a:solidFill>
          </a:ln>
          <a:effectLst/>
        </p:spPr>
        <p:txBody>
          <a:bodyPr rtlCol="0" anchor="ctr"/>
          <a:lstStyle/>
          <a:p>
            <a:pPr algn="ctr"/>
          </a:p>
        </p:txBody>
      </p:sp>
      <p:sp>
        <p:nvSpPr>
          <p:cNvPr id="67" name="deckkit-overlap:a numbered balloon: the number sits inside its circle"/>
          <p:cNvSpPr txBox="1"/>
          <p:nvPr/>
        </p:nvSpPr>
        <p:spPr>
          <a:xfrm>
            <a:off x="6412220" y="3086608"/>
            <a:ext cx="310896" cy="310896"/>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2</a:t>
            </a:r>
          </a:p>
        </p:txBody>
      </p:sp>
      <p:sp>
        <p:nvSpPr>
          <p:cNvPr id="68" name="TextBox 67"/>
          <p:cNvSpPr txBox="1"/>
          <p:nvPr/>
        </p:nvSpPr>
        <p:spPr>
          <a:xfrm>
            <a:off x="6869420" y="3068320"/>
            <a:ext cx="4499314" cy="329184"/>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600" b="1" i="0">
                <a:solidFill>
                  <a:srgbClr val="1E3A5F"/>
                </a:solidFill>
                <a:latin typeface="Georgia"/>
                <a:ea typeface="Hiragino Sans GB"/>
              </a:rPr>
              <a:t>Algebra can simplify circuits</a:t>
            </a:r>
          </a:p>
        </p:txBody>
      </p:sp>
      <p:sp>
        <p:nvSpPr>
          <p:cNvPr id="69" name="TextBox 68"/>
          <p:cNvSpPr txBox="1"/>
          <p:nvPr/>
        </p:nvSpPr>
        <p:spPr>
          <a:xfrm>
            <a:off x="6869420" y="3452368"/>
            <a:ext cx="4499314" cy="43891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3E5674"/>
                </a:solidFill>
                <a:latin typeface="Georgia"/>
                <a:ea typeface="Hiragino Sans GB"/>
              </a:rPr>
              <a:t>Figure </a:t>
            </a:r>
            <a:r>
              <a:rPr sz="1350" b="0" i="0">
                <a:solidFill>
                  <a:srgbClr val="3E5674"/>
                </a:solidFill>
                <a:latin typeface="Times New Roman"/>
                <a:ea typeface="Hiragino Sans GB"/>
              </a:rPr>
              <a:t>5</a:t>
            </a:r>
            <a:r>
              <a:rPr sz="1350" b="0" i="0">
                <a:solidFill>
                  <a:srgbClr val="3E5674"/>
                </a:solidFill>
                <a:latin typeface="Georgia"/>
                <a:ea typeface="Hiragino Sans GB"/>
              </a:rPr>
              <a:t>'s </a:t>
            </a:r>
            <a:r>
              <a:rPr sz="1350" b="0" i="0">
                <a:solidFill>
                  <a:srgbClr val="3E5674"/>
                </a:solidFill>
                <a:latin typeface="Times New Roman"/>
                <a:ea typeface="Hiragino Sans GB"/>
              </a:rPr>
              <a:t>13</a:t>
            </a:r>
            <a:r>
              <a:rPr sz="1350" b="0" i="0">
                <a:solidFill>
                  <a:srgbClr val="3E5674"/>
                </a:solidFill>
                <a:latin typeface="Georgia"/>
                <a:ea typeface="Hiragino Sans GB"/>
              </a:rPr>
              <a:t> contacts reduce to Figure </a:t>
            </a:r>
            <a:r>
              <a:rPr sz="1350" b="0" i="0">
                <a:solidFill>
                  <a:srgbClr val="3E5674"/>
                </a:solidFill>
                <a:latin typeface="Times New Roman"/>
                <a:ea typeface="Hiragino Sans GB"/>
              </a:rPr>
              <a:t>6</a:t>
            </a:r>
            <a:r>
              <a:rPr sz="1350" b="0" i="0">
                <a:solidFill>
                  <a:srgbClr val="3E5674"/>
                </a:solidFill>
                <a:latin typeface="Georgia"/>
                <a:ea typeface="Hiragino Sans GB"/>
              </a:rPr>
              <a:t>'s </a:t>
            </a:r>
            <a:r>
              <a:rPr sz="1350" b="0" i="0">
                <a:solidFill>
                  <a:srgbClr val="3E5674"/>
                </a:solidFill>
                <a:latin typeface="Times New Roman"/>
                <a:ea typeface="Hiragino Sans GB"/>
              </a:rPr>
              <a:t>6</a:t>
            </a:r>
            <a:r>
              <a:rPr sz="1350" b="0" i="0">
                <a:solidFill>
                  <a:srgbClr val="3E5674"/>
                </a:solidFill>
                <a:latin typeface="Georgia"/>
                <a:ea typeface="Hiragino Sans GB"/>
              </a:rPr>
              <a:t>, with identical behavior across all </a:t>
            </a:r>
            <a:r>
              <a:rPr sz="1350" b="0" i="0">
                <a:solidFill>
                  <a:srgbClr val="3E5674"/>
                </a:solidFill>
                <a:latin typeface="Times New Roman"/>
                <a:ea typeface="Hiragino Sans GB"/>
              </a:rPr>
              <a:t>64</a:t>
            </a:r>
            <a:r>
              <a:rPr sz="1350" b="0" i="0">
                <a:solidFill>
                  <a:srgbClr val="3E5674"/>
                </a:solidFill>
                <a:latin typeface="Georgia"/>
                <a:ea typeface="Hiragino Sans GB"/>
              </a:rPr>
              <a:t> switch combinations.</a:t>
            </a:r>
          </a:p>
        </p:txBody>
      </p:sp>
      <p:sp>
        <p:nvSpPr>
          <p:cNvPr id="70" name="Rectangle 69"/>
          <p:cNvSpPr/>
          <p:nvPr/>
        </p:nvSpPr>
        <p:spPr>
          <a:xfrm>
            <a:off x="6412220" y="4183888"/>
            <a:ext cx="310896" cy="310896"/>
          </a:xfrm>
          <a:prstGeom prst="ellipse">
            <a:avLst/>
          </a:prstGeom>
          <a:solidFill>
            <a:srgbClr val="F1EFE8"/>
          </a:solidFill>
          <a:ln w="11430">
            <a:solidFill>
              <a:srgbClr val="1E3A5F"/>
            </a:solidFill>
          </a:ln>
          <a:effectLst/>
        </p:spPr>
        <p:txBody>
          <a:bodyPr rtlCol="0" anchor="ctr"/>
          <a:lstStyle/>
          <a:p>
            <a:pPr algn="ctr"/>
          </a:p>
        </p:txBody>
      </p:sp>
      <p:sp>
        <p:nvSpPr>
          <p:cNvPr id="71" name="deckkit-overlap:a numbered balloon: the number sits inside its circle"/>
          <p:cNvSpPr txBox="1"/>
          <p:nvPr/>
        </p:nvSpPr>
        <p:spPr>
          <a:xfrm>
            <a:off x="6412220" y="4183888"/>
            <a:ext cx="310896" cy="310896"/>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000" b="1" i="0">
                <a:solidFill>
                  <a:srgbClr val="1E3A5F"/>
                </a:solidFill>
                <a:latin typeface="Courier New"/>
                <a:ea typeface="Hiragino Sans GB"/>
              </a:rPr>
              <a:t>3</a:t>
            </a:r>
          </a:p>
        </p:txBody>
      </p:sp>
      <p:sp>
        <p:nvSpPr>
          <p:cNvPr id="72" name="TextBox 71"/>
          <p:cNvSpPr txBox="1"/>
          <p:nvPr/>
        </p:nvSpPr>
        <p:spPr>
          <a:xfrm>
            <a:off x="6869420" y="4165600"/>
            <a:ext cx="4499314" cy="329184"/>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600" b="1" i="0">
                <a:solidFill>
                  <a:srgbClr val="1E3A5F"/>
                </a:solidFill>
                <a:latin typeface="Georgia"/>
                <a:ea typeface="Hiragino Sans GB"/>
              </a:rPr>
              <a:t>Relays can do logic</a:t>
            </a:r>
          </a:p>
        </p:txBody>
      </p:sp>
      <p:sp>
        <p:nvSpPr>
          <p:cNvPr id="73" name="TextBox 72"/>
          <p:cNvSpPr txBox="1"/>
          <p:nvPr/>
        </p:nvSpPr>
        <p:spPr>
          <a:xfrm>
            <a:off x="6869420" y="4549648"/>
            <a:ext cx="4499314" cy="43891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3E5674"/>
                </a:solidFill>
                <a:latin typeface="Georgia"/>
                <a:ea typeface="Hiragino Sans GB"/>
              </a:rPr>
              <a:t>The calculus mirrors propositional logic: break contact S′ is NOT, and series and parallel are OR and AND.</a:t>
            </a:r>
          </a:p>
        </p:txBody>
      </p:sp>
      <p:sp>
        <p:nvSpPr>
          <p:cNvPr id="74" name="TextBox 73"/>
          <p:cNvSpPr txBox="1"/>
          <p:nvPr/>
        </p:nvSpPr>
        <p:spPr>
          <a:xfrm>
            <a:off x="822960" y="5827776"/>
            <a:ext cx="7086600" cy="33528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The drawing reproduces Figure </a:t>
            </a:r>
            <a:r>
              <a:rPr sz="1050" b="0" i="0">
                <a:solidFill>
                  <a:srgbClr val="3E5674"/>
                </a:solidFill>
                <a:latin typeface="Times New Roman"/>
                <a:ea typeface="Hiragino Sans GB"/>
              </a:rPr>
              <a:t>6</a:t>
            </a:r>
            <a:r>
              <a:rPr sz="1050" b="0" i="0">
                <a:solidFill>
                  <a:srgbClr val="3E5674"/>
                </a:solidFill>
                <a:latin typeface="Georgia"/>
                <a:ea typeface="Hiragino Sans GB"/>
              </a:rPr>
              <a:t> of the AIEE paper (see sheet </a:t>
            </a:r>
            <a:r>
              <a:rPr sz="1050" b="0" i="0">
                <a:solidFill>
                  <a:srgbClr val="3E5674"/>
                </a:solidFill>
                <a:latin typeface="Times New Roman"/>
                <a:ea typeface="Hiragino Sans GB"/>
              </a:rPr>
              <a:t>09</a:t>
            </a:r>
            <a:r>
              <a:rPr sz="1050" b="0" i="0">
                <a:solidFill>
                  <a:srgbClr val="3E5674"/>
                </a:solidFill>
                <a:latin typeface="Georgia"/>
                <a:ea typeface="Hiragino Sans GB"/>
              </a:rPr>
              <a:t>); the mapping behind conclusion </a:t>
            </a:r>
            <a:r>
              <a:rPr sz="1050" b="0" i="0">
                <a:solidFill>
                  <a:srgbClr val="3E5674"/>
                </a:solidFill>
                <a:latin typeface="Times New Roman"/>
                <a:ea typeface="Hiragino Sans GB"/>
              </a:rPr>
              <a:t>3</a:t>
            </a:r>
            <a:r>
              <a:rPr sz="1050" b="0" i="0">
                <a:solidFill>
                  <a:srgbClr val="3E5674"/>
                </a:solidFill>
                <a:latin typeface="Georgia"/>
                <a:ea typeface="Hiragino Sans GB"/>
              </a:rPr>
              <a:t> is Table I (sheet </a:t>
            </a:r>
            <a:r>
              <a:rPr sz="1050" b="0" i="0">
                <a:solidFill>
                  <a:srgbClr val="3E5674"/>
                </a:solidFill>
                <a:latin typeface="Times New Roman"/>
                <a:ea typeface="Hiragino Sans GB"/>
              </a:rPr>
              <a:t>07</a:t>
            </a:r>
            <a:r>
              <a:rPr sz="1050" b="0" i="0">
                <a:solidFill>
                  <a:srgbClr val="3E5674"/>
                </a:solidFill>
                <a:latin typeface="Georgia"/>
                <a:ea typeface="Hiragino Sans GB"/>
              </a:rPr>
              <a: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1" name="deckkit-a11ytitle"/>
          <p:cNvSpPr>
            <a:spLocks noGrp="1"/>
          </p:cNvSpPr>
          <p:nvPr>
            <p:ph type="title"/>
          </p:nvPr>
        </p:nvSpPr>
        <p:spPr>
          <a:xfrm>
            <a:off x="0" y="-914400"/>
            <a:ext cx="12191695" cy="457200"/>
          </a:xfrm>
          <a:ln/>
        </p:spPr>
        <p:txBody>
          <a:bodyPr/>
          <a:lstStyle/>
          <a:p>
            <a:pPr/>
            <a:r>
              <a:rPr sz="1000" b="0" i="0">
                <a:solidFill>
                  <a:srgbClr val="1E3A5F"/>
                </a:solidFill>
                <a:latin typeface="Arial"/>
                <a:ea typeface="Hiragino Sans GB"/>
              </a:rPr>
              <a:t>Thank you. I welcome your questions.</a:t>
            </a:r>
          </a:p>
        </p:txBody>
      </p:sp>
      <p:sp>
        <p:nvSpPr>
          <p:cNvPr id="2" name="deckkit-vl.drafting"/>
          <p:cNvSpPr/>
          <p:nvPr/>
        </p:nvSpPr>
        <p:spPr>
          <a:xfrm>
            <a:off x="292608" y="292608"/>
            <a:ext cx="11606479" cy="6272784"/>
          </a:xfrm>
          <a:prstGeom prst="rect">
            <a:avLst/>
          </a:prstGeom>
          <a:noFill/>
          <a:ln w="12700">
            <a:solidFill>
              <a:srgbClr val="1E3A5F"/>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1E3A5F"/>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3E5674"/>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1E3A5F"/>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1E3A5F"/>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SHEET</a:t>
            </a:r>
          </a:p>
          <a:p>
            <a:pPr algn="l">
              <a:lnSpc>
                <a:spcPct val="100000"/>
              </a:lnSpc>
              <a:spcBef>
                <a:spcPts val="0"/>
              </a:spcBef>
              <a:spcAft>
                <a:spcPts val="0"/>
              </a:spcAft>
            </a:pPr>
            <a:r>
              <a:rPr sz="1600" b="1" i="0">
                <a:solidFill>
                  <a:srgbClr val="1E3A5F"/>
                </a:solidFill>
                <a:latin typeface="Courier New"/>
                <a:ea typeface="Hiragino Sans GB"/>
              </a:rPr>
              <a:t>14</a:t>
            </a:r>
          </a:p>
        </p:txBody>
      </p:sp>
      <p:sp>
        <p:nvSpPr>
          <p:cNvPr id="17"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3E5674"/>
                </a:solidFill>
                <a:latin typeface="Courier New"/>
                <a:ea typeface="Hiragino Sans GB"/>
              </a:rPr>
              <a:t>PROJECT</a:t>
            </a:r>
          </a:p>
          <a:p>
            <a:pPr algn="l">
              <a:lnSpc>
                <a:spcPct val="100000"/>
              </a:lnSpc>
              <a:spcBef>
                <a:spcPts val="0"/>
              </a:spcBef>
              <a:spcAft>
                <a:spcPts val="0"/>
              </a:spcAft>
            </a:pPr>
            <a:r>
              <a:rPr sz="1000" b="1" i="0">
                <a:solidFill>
                  <a:srgbClr val="1E3A5F"/>
                </a:solidFill>
                <a:latin typeface="Courier New"/>
                <a:ea typeface="Courier New"/>
              </a:rPr>
              <a:t>Shannon 1937 · Mock Defense</a:t>
            </a:r>
          </a:p>
        </p:txBody>
      </p:sp>
      <p:sp>
        <p:nvSpPr>
          <p:cNvPr id="18" name="TextBox 17"/>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3E5674"/>
                </a:solidFill>
                <a:latin typeface="Courier New"/>
                <a:ea typeface="Hiragino Sans GB"/>
              </a:rPr>
              <a:t>DRAWN SAMPLE  DATE 1937-08-10  NTS</a:t>
            </a:r>
          </a:p>
        </p:txBody>
      </p:sp>
      <p:sp>
        <p:nvSpPr>
          <p:cNvPr id="19" name="deckkit-vl.drafting"/>
          <p:cNvSpPr txBox="1"/>
          <p:nvPr/>
        </p:nvSpPr>
        <p:spPr>
          <a:xfrm>
            <a:off x="822960" y="1697153"/>
            <a:ext cx="7382042" cy="146304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4620" b="0" i="0">
                <a:solidFill>
                  <a:srgbClr val="1E3A5F"/>
                </a:solidFill>
                <a:latin typeface="Georgia"/>
                <a:ea typeface="Hiragino Sans GB"/>
              </a:rPr>
              <a:t>Thank you.</a:t>
            </a:r>
          </a:p>
          <a:p>
            <a:pPr algn="l">
              <a:lnSpc>
                <a:spcPct val="100000"/>
              </a:lnSpc>
              <a:spcBef>
                <a:spcPts val="0"/>
              </a:spcBef>
              <a:spcAft>
                <a:spcPts val="0"/>
              </a:spcAft>
            </a:pPr>
            <a:r>
              <a:rPr sz="4620" b="0" i="0">
                <a:solidFill>
                  <a:srgbClr val="1E3A5F"/>
                </a:solidFill>
                <a:latin typeface="Georgia"/>
                <a:ea typeface="Hiragino Sans GB"/>
              </a:rPr>
              <a:t>I welcome your questions.</a:t>
            </a:r>
          </a:p>
        </p:txBody>
      </p:sp>
      <p:sp>
        <p:nvSpPr>
          <p:cNvPr id="20" name="deckkit-vl.drafting"/>
          <p:cNvSpPr txBox="1"/>
          <p:nvPr/>
        </p:nvSpPr>
        <p:spPr>
          <a:xfrm>
            <a:off x="822960" y="3343073"/>
            <a:ext cx="7382042" cy="603503"/>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800" b="0" i="1">
                <a:solidFill>
                  <a:srgbClr val="1E3A5F"/>
                </a:solidFill>
                <a:latin typeface="Georgia"/>
                <a:ea typeface="Hiragino Sans GB"/>
              </a:rPr>
              <a:t>This sample is drawn from Shannon's original text;</a:t>
            </a:r>
          </a:p>
          <a:p>
            <a:pPr algn="l">
              <a:lnSpc>
                <a:spcPct val="100000"/>
              </a:lnSpc>
              <a:spcBef>
                <a:spcPts val="0"/>
              </a:spcBef>
              <a:spcAft>
                <a:spcPts val="0"/>
              </a:spcAft>
            </a:pPr>
            <a:r>
              <a:rPr sz="1800" b="0" i="1">
                <a:solidFill>
                  <a:srgbClr val="1E3A5F"/>
                </a:solidFill>
                <a:latin typeface="Georgia"/>
                <a:ea typeface="Hiragino Sans GB"/>
              </a:rPr>
              <a:t>the thesis acknowledgments appear in the approval block below.</a:t>
            </a:r>
          </a:p>
        </p:txBody>
      </p:sp>
      <p:sp>
        <p:nvSpPr>
          <p:cNvPr id="22" name="TextBox 21"/>
          <p:cNvSpPr txBox="1"/>
          <p:nvPr/>
        </p:nvSpPr>
        <p:spPr>
          <a:xfrm>
            <a:off x="822960" y="4215384"/>
            <a:ext cx="2743200" cy="2560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1" i="0">
                <a:solidFill>
                  <a:srgbClr val="1E3A5F"/>
                </a:solidFill>
                <a:latin typeface="Courier New"/>
                <a:ea typeface="Hiragino Sans GB"/>
              </a:rPr>
              <a:t>APPROVAL BLOCK</a:t>
            </a:r>
          </a:p>
        </p:txBody>
      </p:sp>
      <p:sp>
        <p:nvSpPr>
          <p:cNvPr id="23" name="deckkit-motif-quiet"/>
          <p:cNvSpPr/>
          <p:nvPr/>
        </p:nvSpPr>
        <p:spPr>
          <a:xfrm>
            <a:off x="822960" y="4526280"/>
            <a:ext cx="6309360" cy="9144"/>
          </a:xfrm>
          <a:custGeom>
            <a:avLst/>
            <a:gdLst/>
            <a:ahLst/>
            <a:cxnLst/>
            <a:rect l="0" t="0" r="r" b="b"/>
            <a:pathLst>
              <a:path w="100000" h="100000" fill="none">
                <a:moveTo>
                  <a:pt x="0" y="0"/>
                </a:moveTo>
                <a:lnTo>
                  <a:pt x="100000" y="0"/>
                </a:lnTo>
              </a:path>
            </a:pathLst>
          </a:custGeom>
          <a:noFill/>
          <a:ln w="11430" cap="rnd">
            <a:solidFill>
              <a:srgbClr val="1E3A5F"/>
            </a:solidFill>
          </a:ln>
        </p:spPr>
        <p:txBody>
          <a:bodyPr rtlCol="0" anchor="ctr"/>
          <a:lstStyle/>
          <a:p>
            <a:pPr algn="ctr"/>
          </a:p>
        </p:txBody>
      </p:sp>
      <p:sp>
        <p:nvSpPr>
          <p:cNvPr id="24" name="TextBox 23"/>
          <p:cNvSpPr txBox="1"/>
          <p:nvPr/>
        </p:nvSpPr>
        <p:spPr>
          <a:xfrm>
            <a:off x="868680" y="4599432"/>
            <a:ext cx="914400" cy="27432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Courier New"/>
                <a:ea typeface="Hiragino Sans GB"/>
              </a:rPr>
              <a:t>ADVISOR</a:t>
            </a:r>
          </a:p>
        </p:txBody>
      </p:sp>
      <p:sp>
        <p:nvSpPr>
          <p:cNvPr id="25" name="TextBox 24"/>
          <p:cNvSpPr txBox="1"/>
          <p:nvPr/>
        </p:nvSpPr>
        <p:spPr>
          <a:xfrm>
            <a:off x="1828800" y="4581144"/>
            <a:ext cx="5257800"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Prof. F. L. Hitchcock (thesis acknowledgment page)</a:t>
            </a:r>
          </a:p>
        </p:txBody>
      </p:sp>
      <p:sp>
        <p:nvSpPr>
          <p:cNvPr id="26" name="deckkit-motif-quiet"/>
          <p:cNvSpPr/>
          <p:nvPr/>
        </p:nvSpPr>
        <p:spPr>
          <a:xfrm>
            <a:off x="822960" y="4928616"/>
            <a:ext cx="6309360" cy="9144"/>
          </a:xfrm>
          <a:custGeom>
            <a:avLst/>
            <a:gdLst/>
            <a:ahLst/>
            <a:cxnLst/>
            <a:rect l="0" t="0" r="r" b="b"/>
            <a:pathLst>
              <a:path w="100000" h="100000" fill="none">
                <a:moveTo>
                  <a:pt x="0" y="0"/>
                </a:moveTo>
                <a:lnTo>
                  <a:pt x="100000" y="0"/>
                </a:lnTo>
              </a:path>
            </a:pathLst>
          </a:custGeom>
          <a:noFill/>
          <a:ln w="5080" cap="rnd">
            <a:solidFill>
              <a:srgbClr val="1E3A5F"/>
            </a:solidFill>
          </a:ln>
        </p:spPr>
        <p:txBody>
          <a:bodyPr rtlCol="0" anchor="ctr"/>
          <a:lstStyle/>
          <a:p>
            <a:pPr algn="ctr"/>
          </a:p>
        </p:txBody>
      </p:sp>
      <p:sp>
        <p:nvSpPr>
          <p:cNvPr id="27" name="TextBox 26"/>
          <p:cNvSpPr txBox="1"/>
          <p:nvPr/>
        </p:nvSpPr>
        <p:spPr>
          <a:xfrm>
            <a:off x="868680" y="5001768"/>
            <a:ext cx="914400" cy="27432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Courier New"/>
                <a:ea typeface="Hiragino Sans GB"/>
              </a:rPr>
              <a:t>THANKS</a:t>
            </a:r>
          </a:p>
        </p:txBody>
      </p:sp>
      <p:sp>
        <p:nvSpPr>
          <p:cNvPr id="28" name="TextBox 27"/>
          <p:cNvSpPr txBox="1"/>
          <p:nvPr/>
        </p:nvSpPr>
        <p:spPr>
          <a:xfrm>
            <a:off x="1828800" y="4983480"/>
            <a:ext cx="5257800"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Vannevar Bush · S. H. Caldwell (also thanked in the </a:t>
            </a:r>
            <a:r>
              <a:rPr sz="1350" b="0" i="0">
                <a:solidFill>
                  <a:srgbClr val="1E3A5F"/>
                </a:solidFill>
                <a:latin typeface="Times New Roman"/>
                <a:ea typeface="Hiragino Sans GB"/>
              </a:rPr>
              <a:t>1938</a:t>
            </a:r>
            <a:r>
              <a:rPr sz="1350" b="0" i="0">
                <a:solidFill>
                  <a:srgbClr val="1E3A5F"/>
                </a:solidFill>
                <a:latin typeface="Georgia"/>
                <a:ea typeface="Hiragino Sans GB"/>
              </a:rPr>
              <a:t> paper)</a:t>
            </a:r>
          </a:p>
        </p:txBody>
      </p:sp>
      <p:sp>
        <p:nvSpPr>
          <p:cNvPr id="29" name="deckkit-motif-quiet"/>
          <p:cNvSpPr/>
          <p:nvPr/>
        </p:nvSpPr>
        <p:spPr>
          <a:xfrm>
            <a:off x="822960" y="5330952"/>
            <a:ext cx="6309360" cy="9144"/>
          </a:xfrm>
          <a:custGeom>
            <a:avLst/>
            <a:gdLst/>
            <a:ahLst/>
            <a:cxnLst/>
            <a:rect l="0" t="0" r="r" b="b"/>
            <a:pathLst>
              <a:path w="100000" h="100000" fill="none">
                <a:moveTo>
                  <a:pt x="0" y="0"/>
                </a:moveTo>
                <a:lnTo>
                  <a:pt x="100000" y="0"/>
                </a:lnTo>
              </a:path>
            </a:pathLst>
          </a:custGeom>
          <a:noFill/>
          <a:ln w="5080" cap="rnd">
            <a:solidFill>
              <a:srgbClr val="1E3A5F"/>
            </a:solidFill>
          </a:ln>
        </p:spPr>
        <p:txBody>
          <a:bodyPr rtlCol="0" anchor="ctr"/>
          <a:lstStyle/>
          <a:p>
            <a:pPr algn="ctr"/>
          </a:p>
        </p:txBody>
      </p:sp>
      <p:sp>
        <p:nvSpPr>
          <p:cNvPr id="30" name="TextBox 29"/>
          <p:cNvSpPr txBox="1"/>
          <p:nvPr/>
        </p:nvSpPr>
        <p:spPr>
          <a:xfrm>
            <a:off x="868680" y="5404104"/>
            <a:ext cx="914400" cy="27432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Courier New"/>
                <a:ea typeface="Hiragino Sans GB"/>
              </a:rPr>
              <a:t>PRESENTER</a:t>
            </a:r>
          </a:p>
        </p:txBody>
      </p:sp>
      <p:sp>
        <p:nvSpPr>
          <p:cNvPr id="31" name="TextBox 30"/>
          <p:cNvSpPr txBox="1"/>
          <p:nvPr/>
        </p:nvSpPr>
        <p:spPr>
          <a:xfrm>
            <a:off x="1828800" y="5385816"/>
            <a:ext cx="5257800" cy="292608"/>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1E3A5F"/>
                </a:solidFill>
                <a:latin typeface="Georgia"/>
                <a:ea typeface="Hiragino Sans GB"/>
              </a:rPr>
              <a:t>Sample · not Shannon himself</a:t>
            </a:r>
          </a:p>
        </p:txBody>
      </p:sp>
      <p:sp>
        <p:nvSpPr>
          <p:cNvPr id="32" name="deckkit-motif-quiet"/>
          <p:cNvSpPr/>
          <p:nvPr/>
        </p:nvSpPr>
        <p:spPr>
          <a:xfrm>
            <a:off x="822960" y="5733288"/>
            <a:ext cx="6309360" cy="9144"/>
          </a:xfrm>
          <a:custGeom>
            <a:avLst/>
            <a:gdLst/>
            <a:ahLst/>
            <a:cxnLst/>
            <a:rect l="0" t="0" r="r" b="b"/>
            <a:pathLst>
              <a:path w="100000" h="100000" fill="none">
                <a:moveTo>
                  <a:pt x="0" y="0"/>
                </a:moveTo>
                <a:lnTo>
                  <a:pt x="100000" y="0"/>
                </a:lnTo>
              </a:path>
            </a:pathLst>
          </a:custGeom>
          <a:noFill/>
          <a:ln w="11430" cap="rnd">
            <a:solidFill>
              <a:srgbClr val="1E3A5F"/>
            </a:solidFill>
          </a:ln>
        </p:spPr>
        <p:txBody>
          <a:bodyPr rtlCol="0" anchor="ctr"/>
          <a:lstStyle/>
          <a:p>
            <a:pPr algn="ctr"/>
          </a:p>
        </p:txBody>
      </p:sp>
      <p:sp>
        <p:nvSpPr>
          <p:cNvPr id="33" name="deckkit-motif-quiet"/>
          <p:cNvSpPr/>
          <p:nvPr/>
        </p:nvSpPr>
        <p:spPr>
          <a:xfrm>
            <a:off x="1755648" y="4526280"/>
            <a:ext cx="9144" cy="1207008"/>
          </a:xfrm>
          <a:custGeom>
            <a:avLst/>
            <a:gdLst/>
            <a:ahLst/>
            <a:cxnLst/>
            <a:rect l="0" t="0" r="r" b="b"/>
            <a:pathLst>
              <a:path w="100000" h="100000" fill="none">
                <a:moveTo>
                  <a:pt x="0" y="0"/>
                </a:moveTo>
                <a:lnTo>
                  <a:pt x="0" y="100000"/>
                </a:lnTo>
              </a:path>
            </a:pathLst>
          </a:custGeom>
          <a:noFill/>
          <a:ln w="5080" cap="rnd">
            <a:solidFill>
              <a:srgbClr val="1E3A5F"/>
            </a:solidFill>
          </a:ln>
        </p:spPr>
        <p:txBody>
          <a:bodyPr rtlCol="0" anchor="ctr"/>
          <a:lstStyle/>
          <a:p>
            <a:pPr algn="ctr"/>
          </a:p>
        </p:txBody>
      </p:sp>
      <p:sp>
        <p:nvSpPr>
          <p:cNvPr id="34" name="TextBox 33"/>
          <p:cNvSpPr txBox="1"/>
          <p:nvPr/>
        </p:nvSpPr>
        <p:spPr>
          <a:xfrm>
            <a:off x="822960" y="5827776"/>
            <a:ext cx="7086600" cy="33528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3E5674"/>
                </a:solidFill>
                <a:latin typeface="Georgia"/>
                <a:ea typeface="Hiragino Sans GB"/>
              </a:rPr>
              <a:t>Sources: thesis Acknowledgment page; AIEE paper, first-page footnote. The acknowledgments are from the original; the presenter is a placeholder.</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0" name="deckkit-a11ytitle"/>
          <p:cNvSpPr>
            <a:spLocks noGrp="1"/>
          </p:cNvSpPr>
          <p:nvPr>
            <p:ph type="title"/>
          </p:nvPr>
        </p:nvSpPr>
        <p:spPr>
          <a:xfrm>
            <a:off x="0" y="-914400"/>
            <a:ext cx="12191695" cy="457200"/>
          </a:xfrm>
          <a:ln/>
        </p:spPr>
        <p:txBody>
          <a:bodyPr/>
          <a:lstStyle/>
          <a:p>
            <a:pPr/>
            <a:r>
              <a:rPr sz="1000" b="0" i="0">
                <a:solidFill>
                  <a:srgbClr val="E4ECF5"/>
                </a:solidFill>
                <a:latin typeface="Arial"/>
                <a:ea typeface="Hiragino Sans GB"/>
              </a:rPr>
              <a:t>Backup Q&amp;A: Why is series written as “plus”? / Did anyone get there first?</a:t>
            </a:r>
          </a:p>
        </p:txBody>
      </p:sp>
      <p:sp>
        <p:nvSpPr>
          <p:cNvPr id="2" name="deckkit-vl.drafting"/>
          <p:cNvSpPr/>
          <p:nvPr/>
        </p:nvSpPr>
        <p:spPr>
          <a:xfrm>
            <a:off x="292608" y="292608"/>
            <a:ext cx="11606479" cy="6272784"/>
          </a:xfrm>
          <a:prstGeom prst="rect">
            <a:avLst/>
          </a:prstGeom>
          <a:noFill/>
          <a:ln w="12700">
            <a:solidFill>
              <a:srgbClr val="E4ECF5"/>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E4ECF5"/>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E4ECF5"/>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E4ECF5"/>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B7C5D6"/>
                </a:solidFill>
                <a:latin typeface="Courier New"/>
                <a:ea typeface="Hiragino Sans GB"/>
              </a:rPr>
              <a:t>SHEET</a:t>
            </a:r>
          </a:p>
          <a:p>
            <a:pPr algn="l">
              <a:lnSpc>
                <a:spcPct val="100000"/>
              </a:lnSpc>
              <a:spcBef>
                <a:spcPts val="0"/>
              </a:spcBef>
              <a:spcAft>
                <a:spcPts val="0"/>
              </a:spcAft>
            </a:pPr>
            <a:r>
              <a:rPr sz="1600" b="1" i="0">
                <a:solidFill>
                  <a:srgbClr val="E4ECF5"/>
                </a:solidFill>
                <a:latin typeface="Courier New"/>
                <a:ea typeface="Hiragino Sans GB"/>
              </a:rPr>
              <a:t>15</a:t>
            </a:r>
          </a:p>
        </p:txBody>
      </p:sp>
      <p:sp>
        <p:nvSpPr>
          <p:cNvPr id="17"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B7C5D6"/>
                </a:solidFill>
                <a:latin typeface="Courier New"/>
                <a:ea typeface="Hiragino Sans GB"/>
              </a:rPr>
              <a:t>PROJECT</a:t>
            </a:r>
          </a:p>
          <a:p>
            <a:pPr algn="l">
              <a:lnSpc>
                <a:spcPct val="100000"/>
              </a:lnSpc>
              <a:spcBef>
                <a:spcPts val="0"/>
              </a:spcBef>
              <a:spcAft>
                <a:spcPts val="0"/>
              </a:spcAft>
            </a:pPr>
            <a:r>
              <a:rPr sz="1000" b="1" i="0">
                <a:solidFill>
                  <a:srgbClr val="E4ECF5"/>
                </a:solidFill>
                <a:latin typeface="Courier New"/>
                <a:ea typeface="Courier New"/>
              </a:rPr>
              <a:t>Backup Sheets · Shannon 1937</a:t>
            </a:r>
          </a:p>
        </p:txBody>
      </p:sp>
      <p:sp>
        <p:nvSpPr>
          <p:cNvPr id="18" name="TextBox 17"/>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B7C5D6"/>
                </a:solidFill>
                <a:latin typeface="Courier New"/>
                <a:ea typeface="Hiragino Sans GB"/>
              </a:rPr>
              <a:t>DRAWN SAMPLE  DATE 1937-08-10  NTS</a:t>
            </a:r>
          </a:p>
        </p:txBody>
      </p:sp>
      <p:sp>
        <p:nvSpPr>
          <p:cNvPr id="19" name="TextBox 18"/>
          <p:cNvSpPr txBox="1"/>
          <p:nvPr/>
        </p:nvSpPr>
        <p:spPr>
          <a:xfrm>
            <a:off x="822960" y="713232"/>
            <a:ext cx="1054577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E4ECF5"/>
                </a:solidFill>
                <a:latin typeface="Courier New"/>
                <a:ea typeface="Hiragino Sans GB"/>
              </a:rPr>
              <a:t>Backup Q&amp;A · A</a:t>
            </a:r>
          </a:p>
        </p:txBody>
      </p:sp>
      <p:sp>
        <p:nvSpPr>
          <p:cNvPr id="21" name="Rectangle 20"/>
          <p:cNvSpPr/>
          <p:nvPr/>
        </p:nvSpPr>
        <p:spPr>
          <a:xfrm>
            <a:off x="822960" y="1097280"/>
            <a:ext cx="420624" cy="420624"/>
          </a:xfrm>
          <a:prstGeom prst="ellipse">
            <a:avLst/>
          </a:prstGeom>
          <a:solidFill>
            <a:srgbClr val="123254"/>
          </a:solidFill>
          <a:ln w="11430">
            <a:solidFill>
              <a:srgbClr val="E4ECF5"/>
            </a:solidFill>
          </a:ln>
          <a:effectLst/>
        </p:spPr>
        <p:txBody>
          <a:bodyPr rtlCol="0" anchor="ctr"/>
          <a:lstStyle/>
          <a:p>
            <a:pPr algn="ctr"/>
          </a:p>
        </p:txBody>
      </p:sp>
      <p:sp>
        <p:nvSpPr>
          <p:cNvPr id="22" name="deckkit-overlap:a numbered balloon: the number sits inside its circle"/>
          <p:cNvSpPr txBox="1"/>
          <p:nvPr/>
        </p:nvSpPr>
        <p:spPr>
          <a:xfrm>
            <a:off x="822960" y="1097280"/>
            <a:ext cx="420624" cy="420624"/>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324" b="1" i="0">
                <a:solidFill>
                  <a:srgbClr val="E4ECF5"/>
                </a:solidFill>
                <a:latin typeface="Courier New"/>
                <a:ea typeface="Hiragino Sans GB"/>
              </a:rPr>
              <a:t>Q</a:t>
            </a:r>
          </a:p>
        </p:txBody>
      </p:sp>
      <p:sp>
        <p:nvSpPr>
          <p:cNvPr id="23" name="TextBox 22"/>
          <p:cNvSpPr txBox="1"/>
          <p:nvPr/>
        </p:nvSpPr>
        <p:spPr>
          <a:xfrm>
            <a:off x="1389888" y="1097280"/>
            <a:ext cx="4431639" cy="28244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E4ECF5"/>
                </a:solidFill>
                <a:latin typeface="Georgia"/>
                <a:ea typeface="Hiragino Sans GB"/>
              </a:rPr>
              <a:t>Why is series written as “plus”?</a:t>
            </a:r>
          </a:p>
        </p:txBody>
      </p:sp>
      <p:sp>
        <p:nvSpPr>
          <p:cNvPr id="24" name="deckkit-motif-quiet"/>
          <p:cNvSpPr/>
          <p:nvPr/>
        </p:nvSpPr>
        <p:spPr>
          <a:xfrm>
            <a:off x="822960" y="1645919"/>
            <a:ext cx="4998567" cy="9144"/>
          </a:xfrm>
          <a:custGeom>
            <a:avLst/>
            <a:gdLst/>
            <a:ahLst/>
            <a:cxnLst/>
            <a:rect l="0" t="0" r="r" b="b"/>
            <a:pathLst>
              <a:path w="100000" h="100000" fill="none">
                <a:moveTo>
                  <a:pt x="0" y="0"/>
                </a:moveTo>
                <a:lnTo>
                  <a:pt x="100000" y="0"/>
                </a:lnTo>
              </a:path>
            </a:pathLst>
          </a:custGeom>
          <a:noFill/>
          <a:ln w="6350" cap="rnd">
            <a:solidFill>
              <a:srgbClr val="E4ECF5"/>
            </a:solidFill>
          </a:ln>
        </p:spPr>
        <p:txBody>
          <a:bodyPr rtlCol="0" anchor="ctr"/>
          <a:lstStyle/>
          <a:p>
            <a:pPr algn="ctr"/>
          </a:p>
        </p:txBody>
      </p:sp>
      <p:sp>
        <p:nvSpPr>
          <p:cNvPr id="25" name="TextBox 24"/>
          <p:cNvSpPr txBox="1"/>
          <p:nvPr/>
        </p:nvSpPr>
        <p:spPr>
          <a:xfrm>
            <a:off x="822960" y="1719072"/>
            <a:ext cx="4998567" cy="110642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E4ECF5"/>
                </a:solidFill>
                <a:latin typeface="Georgia"/>
                <a:ea typeface="Hiragino Sans GB"/>
              </a:rPr>
              <a:t>Shannon used hindrance: </a:t>
            </a:r>
            <a:r>
              <a:rPr sz="1350" b="0" i="0">
                <a:solidFill>
                  <a:srgbClr val="E4ECF5"/>
                </a:solidFill>
                <a:latin typeface="Times New Roman"/>
                <a:ea typeface="Hiragino Sans GB"/>
              </a:rPr>
              <a:t>0</a:t>
            </a:r>
            <a:r>
              <a:rPr sz="1350" b="0" i="0">
                <a:solidFill>
                  <a:srgbClr val="E4ECF5"/>
                </a:solidFill>
                <a:latin typeface="Georgia"/>
                <a:ea typeface="Hiragino Sans GB"/>
              </a:rPr>
              <a:t> is closed, </a:t>
            </a:r>
            <a:r>
              <a:rPr sz="1350" b="0" i="0">
                <a:solidFill>
                  <a:srgbClr val="E4ECF5"/>
                </a:solidFill>
                <a:latin typeface="Times New Roman"/>
                <a:ea typeface="Hiragino Sans GB"/>
              </a:rPr>
              <a:t>1</a:t>
            </a:r>
            <a:r>
              <a:rPr sz="1350" b="0" i="0">
                <a:solidFill>
                  <a:srgbClr val="E4ECF5"/>
                </a:solidFill>
                <a:latin typeface="Georgia"/>
                <a:ea typeface="Hiragino Sans GB"/>
              </a:rPr>
              <a:t> is open. In series, one open contact opens the path, so </a:t>
            </a:r>
            <a:r>
              <a:rPr sz="1350" b="0" i="0">
                <a:solidFill>
                  <a:srgbClr val="E4ECF5"/>
                </a:solidFill>
                <a:latin typeface="Times New Roman"/>
                <a:ea typeface="Hiragino Sans GB"/>
              </a:rPr>
              <a:t>1</a:t>
            </a:r>
            <a:r>
              <a:rPr sz="1350" b="0" i="0">
                <a:solidFill>
                  <a:srgbClr val="E4ECF5"/>
                </a:solidFill>
                <a:latin typeface="Georgia"/>
                <a:ea typeface="Hiragino Sans GB"/>
              </a:rPr>
              <a:t> + </a:t>
            </a:r>
            <a:r>
              <a:rPr sz="1350" b="0" i="0">
                <a:solidFill>
                  <a:srgbClr val="E4ECF5"/>
                </a:solidFill>
                <a:latin typeface="Times New Roman"/>
                <a:ea typeface="Hiragino Sans GB"/>
              </a:rPr>
              <a:t>0</a:t>
            </a:r>
            <a:r>
              <a:rPr sz="1350" b="0" i="0">
                <a:solidFill>
                  <a:srgbClr val="E4ECF5"/>
                </a:solidFill>
                <a:latin typeface="Georgia"/>
                <a:ea typeface="Hiragino Sans GB"/>
              </a:rPr>
              <a:t> = </a:t>
            </a:r>
            <a:r>
              <a:rPr sz="1350" b="0" i="0">
                <a:solidFill>
                  <a:srgbClr val="E4ECF5"/>
                </a:solidFill>
                <a:latin typeface="Times New Roman"/>
                <a:ea typeface="Hiragino Sans GB"/>
              </a:rPr>
              <a:t>1</a:t>
            </a:r>
            <a:r>
              <a:rPr sz="1350" b="0" i="0">
                <a:solidFill>
                  <a:srgbClr val="E4ECF5"/>
                </a:solidFill>
                <a:latin typeface="Georgia"/>
                <a:ea typeface="Hiragino Sans GB"/>
              </a:rPr>
              <a:t>. Textbooks today use </a:t>
            </a:r>
            <a:r>
              <a:rPr sz="1350" b="0" i="0">
                <a:solidFill>
                  <a:srgbClr val="E4ECF5"/>
                </a:solidFill>
                <a:latin typeface="Times New Roman"/>
                <a:ea typeface="Hiragino Sans GB"/>
              </a:rPr>
              <a:t>1</a:t>
            </a:r>
            <a:r>
              <a:rPr sz="1350" b="0" i="0">
                <a:solidFill>
                  <a:srgbClr val="E4ECF5"/>
                </a:solidFill>
                <a:latin typeface="Georgia"/>
                <a:ea typeface="Hiragino Sans GB"/>
              </a:rPr>
              <a:t> for conducting, which makes series AND and parallel OR. The two notations are duals; Shannon's postulates come in pairs, so every theorem holds in both.</a:t>
            </a:r>
          </a:p>
        </p:txBody>
      </p:sp>
      <p:sp>
        <p:nvSpPr>
          <p:cNvPr id="26" name="TextBox 25"/>
          <p:cNvSpPr txBox="1"/>
          <p:nvPr/>
        </p:nvSpPr>
        <p:spPr>
          <a:xfrm>
            <a:off x="822960" y="2843784"/>
            <a:ext cx="4998567" cy="27432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B7C5D6"/>
                </a:solidFill>
                <a:latin typeface="Georgia"/>
                <a:ea typeface="Hiragino Sans GB"/>
              </a:rPr>
              <a:t>Source: AIEE paper, Section II, Postulates </a:t>
            </a:r>
            <a:r>
              <a:rPr sz="1050" b="0" i="0">
                <a:solidFill>
                  <a:srgbClr val="B7C5D6"/>
                </a:solidFill>
                <a:latin typeface="Times New Roman"/>
                <a:ea typeface="Hiragino Sans GB"/>
              </a:rPr>
              <a:t>1–4</a:t>
            </a:r>
            <a:r>
              <a:rPr sz="1050" b="0" i="0">
                <a:solidFill>
                  <a:srgbClr val="B7C5D6"/>
                </a:solidFill>
                <a:latin typeface="Georgia"/>
                <a:ea typeface="Hiragino Sans GB"/>
              </a:rPr>
              <a:t> and Table I.</a:t>
            </a:r>
          </a:p>
        </p:txBody>
      </p:sp>
      <p:sp>
        <p:nvSpPr>
          <p:cNvPr id="27" name="Oval 26"/>
          <p:cNvSpPr/>
          <p:nvPr/>
        </p:nvSpPr>
        <p:spPr>
          <a:xfrm>
            <a:off x="1613537" y="4041190"/>
            <a:ext cx="74066" cy="74066"/>
          </a:xfrm>
          <a:prstGeom prst="ellipse">
            <a:avLst/>
          </a:prstGeom>
          <a:solidFill>
            <a:srgbClr val="E4ECF5"/>
          </a:solidFill>
          <a:ln>
            <a:noFill/>
          </a:ln>
        </p:spPr>
        <p:txBody>
          <a:bodyPr rtlCol="0" anchor="ctr"/>
          <a:lstStyle/>
          <a:p>
            <a:pPr algn="ctr"/>
          </a:p>
        </p:txBody>
      </p:sp>
      <p:sp>
        <p:nvSpPr>
          <p:cNvPr id="28" name="Oval 27"/>
          <p:cNvSpPr/>
          <p:nvPr/>
        </p:nvSpPr>
        <p:spPr>
          <a:xfrm>
            <a:off x="1908959" y="4041190"/>
            <a:ext cx="74066" cy="74066"/>
          </a:xfrm>
          <a:prstGeom prst="ellipse">
            <a:avLst/>
          </a:prstGeom>
          <a:solidFill>
            <a:srgbClr val="E4ECF5"/>
          </a:solidFill>
          <a:ln>
            <a:noFill/>
          </a:ln>
        </p:spPr>
        <p:txBody>
          <a:bodyPr rtlCol="0" anchor="ctr"/>
          <a:lstStyle/>
          <a:p>
            <a:pPr algn="ctr"/>
          </a:p>
        </p:txBody>
      </p:sp>
      <p:sp>
        <p:nvSpPr>
          <p:cNvPr id="29" name="TextBox 28"/>
          <p:cNvSpPr txBox="1"/>
          <p:nvPr/>
        </p:nvSpPr>
        <p:spPr>
          <a:xfrm>
            <a:off x="1523961" y="3726531"/>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E4ECF5"/>
                </a:solidFill>
                <a:latin typeface="Times New Roman"/>
                <a:ea typeface="Hiragino Sans GB"/>
              </a:rPr>
              <a:t>X</a:t>
            </a:r>
          </a:p>
        </p:txBody>
      </p:sp>
      <p:sp>
        <p:nvSpPr>
          <p:cNvPr id="30" name="Oval 29"/>
          <p:cNvSpPr/>
          <p:nvPr/>
        </p:nvSpPr>
        <p:spPr>
          <a:xfrm>
            <a:off x="2162177" y="4041190"/>
            <a:ext cx="74066" cy="74066"/>
          </a:xfrm>
          <a:prstGeom prst="ellipse">
            <a:avLst/>
          </a:prstGeom>
          <a:solidFill>
            <a:srgbClr val="E4ECF5"/>
          </a:solidFill>
          <a:ln>
            <a:noFill/>
          </a:ln>
        </p:spPr>
        <p:txBody>
          <a:bodyPr rtlCol="0" anchor="ctr"/>
          <a:lstStyle/>
          <a:p>
            <a:pPr algn="ctr"/>
          </a:p>
        </p:txBody>
      </p:sp>
      <p:sp>
        <p:nvSpPr>
          <p:cNvPr id="31" name="Oval 30"/>
          <p:cNvSpPr/>
          <p:nvPr/>
        </p:nvSpPr>
        <p:spPr>
          <a:xfrm>
            <a:off x="2457599" y="4041190"/>
            <a:ext cx="74066" cy="74066"/>
          </a:xfrm>
          <a:prstGeom prst="ellipse">
            <a:avLst/>
          </a:prstGeom>
          <a:solidFill>
            <a:srgbClr val="E4ECF5"/>
          </a:solidFill>
          <a:ln>
            <a:noFill/>
          </a:ln>
        </p:spPr>
        <p:txBody>
          <a:bodyPr rtlCol="0" anchor="ctr"/>
          <a:lstStyle/>
          <a:p>
            <a:pPr algn="ctr"/>
          </a:p>
        </p:txBody>
      </p:sp>
      <p:sp>
        <p:nvSpPr>
          <p:cNvPr id="32" name="TextBox 31"/>
          <p:cNvSpPr txBox="1"/>
          <p:nvPr/>
        </p:nvSpPr>
        <p:spPr>
          <a:xfrm>
            <a:off x="2072601" y="3726531"/>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E4ECF5"/>
                </a:solidFill>
                <a:latin typeface="Times New Roman"/>
                <a:ea typeface="Hiragino Sans GB"/>
              </a:rPr>
              <a:t>Y</a:t>
            </a:r>
          </a:p>
        </p:txBody>
      </p:sp>
      <p:sp>
        <p:nvSpPr>
          <p:cNvPr id="33" name="deckkit-motif-quiet"/>
          <p:cNvSpPr/>
          <p:nvPr/>
        </p:nvSpPr>
        <p:spPr>
          <a:xfrm>
            <a:off x="1231353" y="3958648"/>
            <a:ext cx="1682495" cy="119575"/>
          </a:xfrm>
          <a:custGeom>
            <a:avLst/>
            <a:gdLst/>
            <a:ahLst/>
            <a:cxnLst/>
            <a:rect l="0" t="0" r="r" b="b"/>
            <a:pathLst>
              <a:path w="100000" h="100000" fill="none">
                <a:moveTo>
                  <a:pt x="0" y="100000"/>
                </a:moveTo>
                <a:lnTo>
                  <a:pt x="17391" y="100000"/>
                </a:lnTo>
                <a:moveTo>
                  <a:pt x="17391" y="100000"/>
                </a:moveTo>
                <a:lnTo>
                  <a:pt x="24916" y="100000"/>
                </a:lnTo>
                <a:moveTo>
                  <a:pt x="42475" y="100000"/>
                </a:moveTo>
                <a:lnTo>
                  <a:pt x="50000" y="100000"/>
                </a:lnTo>
                <a:moveTo>
                  <a:pt x="24916" y="100000"/>
                </a:moveTo>
                <a:lnTo>
                  <a:pt x="41388" y="0"/>
                </a:lnTo>
                <a:moveTo>
                  <a:pt x="50000" y="100000"/>
                </a:moveTo>
                <a:lnTo>
                  <a:pt x="57525" y="100000"/>
                </a:lnTo>
                <a:moveTo>
                  <a:pt x="75084" y="100000"/>
                </a:moveTo>
                <a:lnTo>
                  <a:pt x="82609" y="100000"/>
                </a:lnTo>
                <a:moveTo>
                  <a:pt x="57525" y="100000"/>
                </a:moveTo>
                <a:lnTo>
                  <a:pt x="73997" y="0"/>
                </a:lnTo>
                <a:moveTo>
                  <a:pt x="82609" y="100000"/>
                </a:moveTo>
                <a:lnTo>
                  <a:pt x="100000" y="100000"/>
                </a:lnTo>
              </a:path>
            </a:pathLst>
          </a:custGeom>
          <a:noFill/>
          <a:ln w="13970" cap="rnd">
            <a:solidFill>
              <a:srgbClr val="E4ECF5"/>
            </a:solidFill>
          </a:ln>
        </p:spPr>
        <p:txBody>
          <a:bodyPr rtlCol="0" anchor="ctr"/>
          <a:lstStyle/>
          <a:p>
            <a:pPr algn="ctr"/>
          </a:p>
        </p:txBody>
      </p:sp>
      <p:sp>
        <p:nvSpPr>
          <p:cNvPr id="34" name="deckkit-decor:a terminal ring: its ink outline carries it, the ground-coloured fill only hides the wire end"/>
          <p:cNvSpPr/>
          <p:nvPr/>
        </p:nvSpPr>
        <p:spPr>
          <a:xfrm>
            <a:off x="1165517" y="4012387"/>
            <a:ext cx="131673" cy="131673"/>
          </a:xfrm>
          <a:prstGeom prst="ellipse">
            <a:avLst/>
          </a:prstGeom>
          <a:solidFill>
            <a:srgbClr val="123254"/>
          </a:solidFill>
          <a:ln w="12700">
            <a:solidFill>
              <a:srgbClr val="E4ECF5"/>
            </a:solidFill>
          </a:ln>
        </p:spPr>
        <p:txBody>
          <a:bodyPr rtlCol="0" anchor="ctr"/>
          <a:lstStyle/>
          <a:p>
            <a:pPr algn="ctr"/>
          </a:p>
        </p:txBody>
      </p:sp>
      <p:sp>
        <p:nvSpPr>
          <p:cNvPr id="35" name="deckkit-decor:a terminal ring: its ink outline carries it, the ground-coloured fill only hides the wire end"/>
          <p:cNvSpPr/>
          <p:nvPr/>
        </p:nvSpPr>
        <p:spPr>
          <a:xfrm>
            <a:off x="2848013" y="4012387"/>
            <a:ext cx="131673" cy="131673"/>
          </a:xfrm>
          <a:prstGeom prst="ellipse">
            <a:avLst/>
          </a:prstGeom>
          <a:solidFill>
            <a:srgbClr val="123254"/>
          </a:solidFill>
          <a:ln w="12700">
            <a:solidFill>
              <a:srgbClr val="E4ECF5"/>
            </a:solidFill>
          </a:ln>
        </p:spPr>
        <p:txBody>
          <a:bodyPr rtlCol="0" anchor="ctr"/>
          <a:lstStyle/>
          <a:p>
            <a:pPr algn="ctr"/>
          </a:p>
        </p:txBody>
      </p:sp>
      <p:sp>
        <p:nvSpPr>
          <p:cNvPr id="36" name="deckkit-motif-quiet"/>
          <p:cNvSpPr/>
          <p:nvPr/>
        </p:nvSpPr>
        <p:spPr>
          <a:xfrm>
            <a:off x="1158201" y="3410711"/>
            <a:ext cx="1828800" cy="320040"/>
          </a:xfrm>
          <a:custGeom>
            <a:avLst/>
            <a:gdLst/>
            <a:ahLst/>
            <a:cxnLst/>
            <a:rect l="0" t="0" r="r" b="b"/>
            <a:pathLst>
              <a:path w="100000" h="100000" fill="none">
                <a:moveTo>
                  <a:pt x="4000" y="28571"/>
                </a:moveTo>
                <a:lnTo>
                  <a:pt x="96000" y="28571"/>
                </a:lnTo>
                <a:moveTo>
                  <a:pt x="0" y="51429"/>
                </a:moveTo>
                <a:lnTo>
                  <a:pt x="8000" y="5714"/>
                </a:lnTo>
                <a:moveTo>
                  <a:pt x="4000" y="100000"/>
                </a:moveTo>
                <a:lnTo>
                  <a:pt x="4000" y="0"/>
                </a:lnTo>
                <a:moveTo>
                  <a:pt x="92000" y="51429"/>
                </a:moveTo>
                <a:lnTo>
                  <a:pt x="100000" y="5714"/>
                </a:lnTo>
                <a:moveTo>
                  <a:pt x="96000" y="100000"/>
                </a:moveTo>
                <a:lnTo>
                  <a:pt x="96000" y="0"/>
                </a:lnTo>
              </a:path>
            </a:pathLst>
          </a:custGeom>
          <a:noFill/>
          <a:ln w="7620" cap="rnd">
            <a:solidFill>
              <a:srgbClr val="E4ECF5"/>
            </a:solidFill>
          </a:ln>
        </p:spPr>
        <p:txBody>
          <a:bodyPr rtlCol="0" anchor="ctr"/>
          <a:lstStyle/>
          <a:p>
            <a:pPr algn="ctr"/>
          </a:p>
        </p:txBody>
      </p:sp>
      <p:sp>
        <p:nvSpPr>
          <p:cNvPr id="37" name="TextBox 36"/>
          <p:cNvSpPr txBox="1"/>
          <p:nvPr/>
        </p:nvSpPr>
        <p:spPr>
          <a:xfrm>
            <a:off x="1048473" y="3191256"/>
            <a:ext cx="2048255" cy="292608"/>
          </a:xfrm>
          <a:prstGeom prst="rect">
            <a:avLst/>
          </a:prstGeom>
          <a:noFill/>
          <a:ln/>
        </p:spPr>
        <p:txBody>
          <a:bodyPr wrap="square" anchor="ctr" lIns="18288" rIns="18288" tIns="18288" bIns="18288">
            <a:spAutoFit/>
          </a:bodyPr>
          <a:lstStyle/>
          <a:p>
            <a:pPr algn="ctr"/>
            <a:r>
              <a:rPr sz="1700" b="0" i="1">
                <a:solidFill>
                  <a:srgbClr val="F59A72"/>
                </a:solidFill>
                <a:latin typeface="Times New Roman"/>
                <a:ea typeface="Hiragino Sans GB"/>
              </a:rPr>
              <a:t>X</a:t>
            </a:r>
            <a:r>
              <a:rPr sz="1700" b="0" i="0">
                <a:solidFill>
                  <a:srgbClr val="F59A72"/>
                </a:solidFill>
                <a:latin typeface="Times New Roman"/>
                <a:ea typeface="Hiragino Sans GB"/>
              </a:rPr>
              <a:t> </a:t>
            </a:r>
            <a:r>
              <a:rPr sz="1700" b="0" i="0">
                <a:solidFill>
                  <a:srgbClr val="F59A72"/>
                </a:solidFill>
                <a:latin typeface="Times New Roman"/>
                <a:ea typeface="Hiragino Sans GB"/>
              </a:rPr>
              <a:t>+</a:t>
            </a:r>
            <a:r>
              <a:rPr sz="1700" b="0" i="0">
                <a:solidFill>
                  <a:srgbClr val="F59A72"/>
                </a:solidFill>
                <a:latin typeface="Times New Roman"/>
                <a:ea typeface="Hiragino Sans GB"/>
              </a:rPr>
              <a:t> </a:t>
            </a:r>
            <a:r>
              <a:rPr sz="1700" b="0" i="1">
                <a:solidFill>
                  <a:srgbClr val="F59A72"/>
                </a:solidFill>
                <a:latin typeface="Times New Roman"/>
                <a:ea typeface="Hiragino Sans GB"/>
              </a:rPr>
              <a:t>Y</a:t>
            </a:r>
          </a:p>
        </p:txBody>
      </p:sp>
      <p:sp>
        <p:nvSpPr>
          <p:cNvPr id="38" name="deckkit-motif-quiet"/>
          <p:cNvSpPr/>
          <p:nvPr/>
        </p:nvSpPr>
        <p:spPr>
          <a:xfrm>
            <a:off x="1158201" y="4227341"/>
            <a:ext cx="1828800" cy="353802"/>
          </a:xfrm>
          <a:custGeom>
            <a:avLst/>
            <a:gdLst/>
            <a:ahLst/>
            <a:cxnLst/>
            <a:rect l="0" t="0" r="r" b="b"/>
            <a:pathLst>
              <a:path w="100000" h="100000" fill="none">
                <a:moveTo>
                  <a:pt x="4000" y="74155"/>
                </a:moveTo>
                <a:lnTo>
                  <a:pt x="96000" y="74155"/>
                </a:lnTo>
                <a:moveTo>
                  <a:pt x="0" y="94831"/>
                </a:moveTo>
                <a:lnTo>
                  <a:pt x="8000" y="53479"/>
                </a:lnTo>
                <a:moveTo>
                  <a:pt x="4000" y="0"/>
                </a:moveTo>
                <a:lnTo>
                  <a:pt x="4000" y="100000"/>
                </a:lnTo>
                <a:moveTo>
                  <a:pt x="92000" y="94831"/>
                </a:moveTo>
                <a:lnTo>
                  <a:pt x="100000" y="53479"/>
                </a:lnTo>
                <a:moveTo>
                  <a:pt x="96000" y="0"/>
                </a:moveTo>
                <a:lnTo>
                  <a:pt x="96000" y="100000"/>
                </a:lnTo>
              </a:path>
            </a:pathLst>
          </a:custGeom>
          <a:noFill/>
          <a:ln w="7620" cap="rnd">
            <a:solidFill>
              <a:srgbClr val="E4ECF5"/>
            </a:solidFill>
          </a:ln>
        </p:spPr>
        <p:txBody>
          <a:bodyPr rtlCol="0" anchor="ctr"/>
          <a:lstStyle/>
          <a:p>
            <a:pPr algn="ctr"/>
          </a:p>
        </p:txBody>
      </p:sp>
      <p:sp>
        <p:nvSpPr>
          <p:cNvPr id="39" name="TextBox 38"/>
          <p:cNvSpPr txBox="1"/>
          <p:nvPr/>
        </p:nvSpPr>
        <p:spPr>
          <a:xfrm>
            <a:off x="1048473" y="4608576"/>
            <a:ext cx="2048255" cy="292608"/>
          </a:xfrm>
          <a:prstGeom prst="rect">
            <a:avLst/>
          </a:prstGeom>
          <a:noFill/>
          <a:ln/>
        </p:spPr>
        <p:txBody>
          <a:bodyPr wrap="square" anchor="ctr" lIns="18288" rIns="18288" tIns="18288" bIns="18288">
            <a:spAutoFit/>
          </a:bodyPr>
          <a:lstStyle/>
          <a:p>
            <a:pPr algn="ctr"/>
            <a:r>
              <a:rPr sz="1700" b="0" i="1">
                <a:solidFill>
                  <a:srgbClr val="E4ECF5"/>
                </a:solidFill>
                <a:latin typeface="Times New Roman"/>
                <a:ea typeface="Hiragino Sans GB"/>
              </a:rPr>
              <a:t>X</a:t>
            </a:r>
            <a:r>
              <a:rPr sz="1700" b="0" i="0">
                <a:solidFill>
                  <a:srgbClr val="E4ECF5"/>
                </a:solidFill>
                <a:latin typeface="Times New Roman"/>
                <a:ea typeface="Hiragino Sans GB"/>
              </a:rPr>
              <a:t> </a:t>
            </a:r>
            <a:r>
              <a:rPr sz="1700" b="0" i="0">
                <a:solidFill>
                  <a:srgbClr val="E4ECF5"/>
                </a:solidFill>
                <a:latin typeface="Times New Roman"/>
                <a:ea typeface="Hiragino Sans GB"/>
              </a:rPr>
              <a:t>·</a:t>
            </a:r>
            <a:r>
              <a:rPr sz="1700" b="0" i="0">
                <a:solidFill>
                  <a:srgbClr val="E4ECF5"/>
                </a:solidFill>
                <a:latin typeface="Times New Roman"/>
                <a:ea typeface="Hiragino Sans GB"/>
              </a:rPr>
              <a:t> </a:t>
            </a:r>
            <a:r>
              <a:rPr sz="1700" b="0" i="1">
                <a:solidFill>
                  <a:srgbClr val="E4ECF5"/>
                </a:solidFill>
                <a:latin typeface="Times New Roman"/>
                <a:ea typeface="Hiragino Sans GB"/>
              </a:rPr>
              <a:t>Y</a:t>
            </a:r>
          </a:p>
        </p:txBody>
      </p:sp>
      <p:sp>
        <p:nvSpPr>
          <p:cNvPr id="40" name="Oval 39"/>
          <p:cNvSpPr/>
          <p:nvPr/>
        </p:nvSpPr>
        <p:spPr>
          <a:xfrm>
            <a:off x="4387141" y="4041190"/>
            <a:ext cx="74066" cy="74066"/>
          </a:xfrm>
          <a:prstGeom prst="ellipse">
            <a:avLst/>
          </a:prstGeom>
          <a:solidFill>
            <a:srgbClr val="E4ECF5"/>
          </a:solidFill>
          <a:ln>
            <a:noFill/>
          </a:ln>
        </p:spPr>
        <p:txBody>
          <a:bodyPr rtlCol="0" anchor="ctr"/>
          <a:lstStyle/>
          <a:p>
            <a:pPr algn="ctr"/>
          </a:p>
        </p:txBody>
      </p:sp>
      <p:sp>
        <p:nvSpPr>
          <p:cNvPr id="41" name="Oval 40"/>
          <p:cNvSpPr/>
          <p:nvPr/>
        </p:nvSpPr>
        <p:spPr>
          <a:xfrm>
            <a:off x="4682563" y="4041190"/>
            <a:ext cx="74066" cy="74066"/>
          </a:xfrm>
          <a:prstGeom prst="ellipse">
            <a:avLst/>
          </a:prstGeom>
          <a:solidFill>
            <a:srgbClr val="E4ECF5"/>
          </a:solidFill>
          <a:ln>
            <a:noFill/>
          </a:ln>
        </p:spPr>
        <p:txBody>
          <a:bodyPr rtlCol="0" anchor="ctr"/>
          <a:lstStyle/>
          <a:p>
            <a:pPr algn="ctr"/>
          </a:p>
        </p:txBody>
      </p:sp>
      <p:sp>
        <p:nvSpPr>
          <p:cNvPr id="42" name="TextBox 41"/>
          <p:cNvSpPr txBox="1"/>
          <p:nvPr/>
        </p:nvSpPr>
        <p:spPr>
          <a:xfrm>
            <a:off x="4297565" y="3726531"/>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E4ECF5"/>
                </a:solidFill>
                <a:latin typeface="Times New Roman"/>
                <a:ea typeface="Hiragino Sans GB"/>
              </a:rPr>
              <a:t>X</a:t>
            </a:r>
          </a:p>
        </p:txBody>
      </p:sp>
      <p:sp>
        <p:nvSpPr>
          <p:cNvPr id="43" name="Oval 42"/>
          <p:cNvSpPr/>
          <p:nvPr/>
        </p:nvSpPr>
        <p:spPr>
          <a:xfrm>
            <a:off x="4387141" y="4702372"/>
            <a:ext cx="74066" cy="74066"/>
          </a:xfrm>
          <a:prstGeom prst="ellipse">
            <a:avLst/>
          </a:prstGeom>
          <a:solidFill>
            <a:srgbClr val="E4ECF5"/>
          </a:solidFill>
          <a:ln>
            <a:noFill/>
          </a:ln>
        </p:spPr>
        <p:txBody>
          <a:bodyPr rtlCol="0" anchor="ctr"/>
          <a:lstStyle/>
          <a:p>
            <a:pPr algn="ctr"/>
          </a:p>
        </p:txBody>
      </p:sp>
      <p:sp>
        <p:nvSpPr>
          <p:cNvPr id="44" name="Oval 43"/>
          <p:cNvSpPr/>
          <p:nvPr/>
        </p:nvSpPr>
        <p:spPr>
          <a:xfrm>
            <a:off x="4682563" y="4702372"/>
            <a:ext cx="74066" cy="74066"/>
          </a:xfrm>
          <a:prstGeom prst="ellipse">
            <a:avLst/>
          </a:prstGeom>
          <a:solidFill>
            <a:srgbClr val="E4ECF5"/>
          </a:solidFill>
          <a:ln>
            <a:noFill/>
          </a:ln>
        </p:spPr>
        <p:txBody>
          <a:bodyPr rtlCol="0" anchor="ctr"/>
          <a:lstStyle/>
          <a:p>
            <a:pPr algn="ctr"/>
          </a:p>
        </p:txBody>
      </p:sp>
      <p:sp>
        <p:nvSpPr>
          <p:cNvPr id="45" name="TextBox 44"/>
          <p:cNvSpPr txBox="1"/>
          <p:nvPr/>
        </p:nvSpPr>
        <p:spPr>
          <a:xfrm>
            <a:off x="4297565" y="4387713"/>
            <a:ext cx="548640" cy="256032"/>
          </a:xfrm>
          <a:prstGeom prst="rect">
            <a:avLst/>
          </a:prstGeom>
          <a:noFill/>
          <a:ln/>
        </p:spPr>
        <p:txBody>
          <a:bodyPr wrap="none" anchor="ctr" lIns="25400" rIns="25400" tIns="25400" bIns="25400">
            <a:spAutoFit/>
          </a:bodyPr>
          <a:lstStyle/>
          <a:p>
            <a:pPr algn="ctr">
              <a:lnSpc>
                <a:spcPct val="100000"/>
              </a:lnSpc>
              <a:spcBef>
                <a:spcPts val="0"/>
              </a:spcBef>
              <a:spcAft>
                <a:spcPts val="0"/>
              </a:spcAft>
            </a:pPr>
            <a:r>
              <a:rPr sz="1300" b="0" i="1">
                <a:solidFill>
                  <a:srgbClr val="E4ECF5"/>
                </a:solidFill>
                <a:latin typeface="Times New Roman"/>
                <a:ea typeface="Hiragino Sans GB"/>
              </a:rPr>
              <a:t>Y</a:t>
            </a:r>
          </a:p>
        </p:txBody>
      </p:sp>
      <p:sp>
        <p:nvSpPr>
          <p:cNvPr id="46" name="Oval 45"/>
          <p:cNvSpPr/>
          <p:nvPr/>
        </p:nvSpPr>
        <p:spPr>
          <a:xfrm>
            <a:off x="4264647" y="4045305"/>
            <a:ext cx="65836" cy="65836"/>
          </a:xfrm>
          <a:prstGeom prst="ellipse">
            <a:avLst/>
          </a:prstGeom>
          <a:solidFill>
            <a:srgbClr val="E4ECF5"/>
          </a:solidFill>
          <a:ln>
            <a:noFill/>
          </a:ln>
        </p:spPr>
        <p:txBody>
          <a:bodyPr rtlCol="0" anchor="ctr"/>
          <a:lstStyle/>
          <a:p>
            <a:pPr algn="ctr"/>
          </a:p>
        </p:txBody>
      </p:sp>
      <p:sp>
        <p:nvSpPr>
          <p:cNvPr id="47" name="Oval 46"/>
          <p:cNvSpPr/>
          <p:nvPr/>
        </p:nvSpPr>
        <p:spPr>
          <a:xfrm>
            <a:off x="4813287" y="4045305"/>
            <a:ext cx="65836" cy="65836"/>
          </a:xfrm>
          <a:prstGeom prst="ellipse">
            <a:avLst/>
          </a:prstGeom>
          <a:solidFill>
            <a:srgbClr val="E4ECF5"/>
          </a:solidFill>
          <a:ln>
            <a:noFill/>
          </a:ln>
        </p:spPr>
        <p:txBody>
          <a:bodyPr rtlCol="0" anchor="ctr"/>
          <a:lstStyle/>
          <a:p>
            <a:pPr algn="ctr"/>
          </a:p>
        </p:txBody>
      </p:sp>
      <p:sp>
        <p:nvSpPr>
          <p:cNvPr id="48" name="deckkit-motif-quiet"/>
          <p:cNvSpPr/>
          <p:nvPr/>
        </p:nvSpPr>
        <p:spPr>
          <a:xfrm>
            <a:off x="3822077" y="3958648"/>
            <a:ext cx="1499616" cy="780756"/>
          </a:xfrm>
          <a:custGeom>
            <a:avLst/>
            <a:gdLst/>
            <a:ahLst/>
            <a:cxnLst/>
            <a:rect l="0" t="0" r="r" b="b"/>
            <a:pathLst>
              <a:path w="100000" h="100000" fill="none">
                <a:moveTo>
                  <a:pt x="0" y="15315"/>
                </a:moveTo>
                <a:lnTo>
                  <a:pt x="19512" y="15315"/>
                </a:lnTo>
                <a:moveTo>
                  <a:pt x="19512" y="15315"/>
                </a:moveTo>
                <a:lnTo>
                  <a:pt x="31707" y="15315"/>
                </a:lnTo>
                <a:moveTo>
                  <a:pt x="68293" y="15315"/>
                </a:moveTo>
                <a:lnTo>
                  <a:pt x="80488" y="15315"/>
                </a:lnTo>
                <a:moveTo>
                  <a:pt x="31707" y="15315"/>
                </a:moveTo>
                <a:lnTo>
                  <a:pt x="31707" y="100000"/>
                </a:lnTo>
                <a:moveTo>
                  <a:pt x="68293" y="15315"/>
                </a:moveTo>
                <a:lnTo>
                  <a:pt x="68293" y="100000"/>
                </a:lnTo>
                <a:moveTo>
                  <a:pt x="31707" y="15315"/>
                </a:moveTo>
                <a:lnTo>
                  <a:pt x="40150" y="15315"/>
                </a:lnTo>
                <a:moveTo>
                  <a:pt x="59850" y="15315"/>
                </a:moveTo>
                <a:lnTo>
                  <a:pt x="68293" y="15315"/>
                </a:lnTo>
                <a:moveTo>
                  <a:pt x="40150" y="15315"/>
                </a:moveTo>
                <a:lnTo>
                  <a:pt x="58630" y="0"/>
                </a:lnTo>
                <a:moveTo>
                  <a:pt x="31707" y="100000"/>
                </a:moveTo>
                <a:lnTo>
                  <a:pt x="40150" y="100000"/>
                </a:lnTo>
                <a:moveTo>
                  <a:pt x="59850" y="100000"/>
                </a:moveTo>
                <a:lnTo>
                  <a:pt x="68293" y="100000"/>
                </a:lnTo>
                <a:moveTo>
                  <a:pt x="40150" y="100000"/>
                </a:moveTo>
                <a:lnTo>
                  <a:pt x="58630" y="84685"/>
                </a:lnTo>
                <a:moveTo>
                  <a:pt x="80488" y="15315"/>
                </a:moveTo>
                <a:lnTo>
                  <a:pt x="100000" y="15315"/>
                </a:lnTo>
              </a:path>
            </a:pathLst>
          </a:custGeom>
          <a:noFill/>
          <a:ln w="13970" cap="rnd">
            <a:solidFill>
              <a:srgbClr val="E4ECF5"/>
            </a:solidFill>
          </a:ln>
        </p:spPr>
        <p:txBody>
          <a:bodyPr rtlCol="0" anchor="ctr"/>
          <a:lstStyle/>
          <a:p>
            <a:pPr algn="ctr"/>
          </a:p>
        </p:txBody>
      </p:sp>
      <p:sp>
        <p:nvSpPr>
          <p:cNvPr id="49" name="deckkit-decor:a terminal ring: its ink outline carries it, the ground-coloured fill only hides the wire end"/>
          <p:cNvSpPr/>
          <p:nvPr/>
        </p:nvSpPr>
        <p:spPr>
          <a:xfrm>
            <a:off x="3756240" y="4012387"/>
            <a:ext cx="131673" cy="131673"/>
          </a:xfrm>
          <a:prstGeom prst="ellipse">
            <a:avLst/>
          </a:prstGeom>
          <a:solidFill>
            <a:srgbClr val="123254"/>
          </a:solidFill>
          <a:ln w="12700">
            <a:solidFill>
              <a:srgbClr val="E4ECF5"/>
            </a:solidFill>
          </a:ln>
        </p:spPr>
        <p:txBody>
          <a:bodyPr rtlCol="0" anchor="ctr"/>
          <a:lstStyle/>
          <a:p>
            <a:pPr algn="ctr"/>
          </a:p>
        </p:txBody>
      </p:sp>
      <p:sp>
        <p:nvSpPr>
          <p:cNvPr id="50" name="deckkit-decor:a terminal ring: its ink outline carries it, the ground-coloured fill only hides the wire end"/>
          <p:cNvSpPr/>
          <p:nvPr/>
        </p:nvSpPr>
        <p:spPr>
          <a:xfrm>
            <a:off x="5255856" y="4012387"/>
            <a:ext cx="131673" cy="131673"/>
          </a:xfrm>
          <a:prstGeom prst="ellipse">
            <a:avLst/>
          </a:prstGeom>
          <a:solidFill>
            <a:srgbClr val="123254"/>
          </a:solidFill>
          <a:ln w="12700">
            <a:solidFill>
              <a:srgbClr val="E4ECF5"/>
            </a:solidFill>
          </a:ln>
        </p:spPr>
        <p:txBody>
          <a:bodyPr rtlCol="0" anchor="ctr"/>
          <a:lstStyle/>
          <a:p>
            <a:pPr algn="ctr"/>
          </a:p>
        </p:txBody>
      </p:sp>
      <p:sp>
        <p:nvSpPr>
          <p:cNvPr id="51" name="deckkit-motif-quiet"/>
          <p:cNvSpPr/>
          <p:nvPr/>
        </p:nvSpPr>
        <p:spPr>
          <a:xfrm>
            <a:off x="3748925" y="3410711"/>
            <a:ext cx="1645920" cy="320040"/>
          </a:xfrm>
          <a:custGeom>
            <a:avLst/>
            <a:gdLst/>
            <a:ahLst/>
            <a:cxnLst/>
            <a:rect l="0" t="0" r="r" b="b"/>
            <a:pathLst>
              <a:path w="100000" h="100000" fill="none">
                <a:moveTo>
                  <a:pt x="4444" y="28571"/>
                </a:moveTo>
                <a:lnTo>
                  <a:pt x="95556" y="28571"/>
                </a:lnTo>
                <a:moveTo>
                  <a:pt x="0" y="51429"/>
                </a:moveTo>
                <a:lnTo>
                  <a:pt x="8889" y="5714"/>
                </a:lnTo>
                <a:moveTo>
                  <a:pt x="4444" y="100000"/>
                </a:moveTo>
                <a:lnTo>
                  <a:pt x="4444" y="0"/>
                </a:lnTo>
                <a:moveTo>
                  <a:pt x="91111" y="51429"/>
                </a:moveTo>
                <a:lnTo>
                  <a:pt x="100000" y="5714"/>
                </a:lnTo>
                <a:moveTo>
                  <a:pt x="95556" y="100000"/>
                </a:moveTo>
                <a:lnTo>
                  <a:pt x="95556" y="0"/>
                </a:lnTo>
              </a:path>
            </a:pathLst>
          </a:custGeom>
          <a:noFill/>
          <a:ln w="7620" cap="rnd">
            <a:solidFill>
              <a:srgbClr val="E4ECF5"/>
            </a:solidFill>
          </a:ln>
        </p:spPr>
        <p:txBody>
          <a:bodyPr rtlCol="0" anchor="ctr"/>
          <a:lstStyle/>
          <a:p>
            <a:pPr algn="ctr"/>
          </a:p>
        </p:txBody>
      </p:sp>
      <p:sp>
        <p:nvSpPr>
          <p:cNvPr id="52" name="TextBox 51"/>
          <p:cNvSpPr txBox="1"/>
          <p:nvPr/>
        </p:nvSpPr>
        <p:spPr>
          <a:xfrm>
            <a:off x="3639197" y="3191256"/>
            <a:ext cx="1865376" cy="292608"/>
          </a:xfrm>
          <a:prstGeom prst="rect">
            <a:avLst/>
          </a:prstGeom>
          <a:noFill/>
          <a:ln/>
        </p:spPr>
        <p:txBody>
          <a:bodyPr wrap="square" anchor="ctr" lIns="18288" rIns="18288" tIns="18288" bIns="18288">
            <a:spAutoFit/>
          </a:bodyPr>
          <a:lstStyle/>
          <a:p>
            <a:pPr algn="ctr"/>
            <a:r>
              <a:rPr sz="1700" b="0" i="1">
                <a:solidFill>
                  <a:srgbClr val="F59A72"/>
                </a:solidFill>
                <a:latin typeface="Times New Roman"/>
                <a:ea typeface="Hiragino Sans GB"/>
              </a:rPr>
              <a:t>X</a:t>
            </a:r>
            <a:r>
              <a:rPr sz="1700" b="0" i="1">
                <a:solidFill>
                  <a:srgbClr val="F59A72"/>
                </a:solidFill>
                <a:latin typeface="Times New Roman"/>
                <a:ea typeface="Hiragino Sans GB"/>
              </a:rPr>
              <a:t>Y</a:t>
            </a:r>
          </a:p>
        </p:txBody>
      </p:sp>
      <p:sp>
        <p:nvSpPr>
          <p:cNvPr id="53" name="deckkit-motif-quiet"/>
          <p:cNvSpPr/>
          <p:nvPr/>
        </p:nvSpPr>
        <p:spPr>
          <a:xfrm>
            <a:off x="3748925" y="4873752"/>
            <a:ext cx="1645920" cy="164591"/>
          </a:xfrm>
          <a:custGeom>
            <a:avLst/>
            <a:gdLst/>
            <a:ahLst/>
            <a:cxnLst/>
            <a:rect l="0" t="0" r="r" b="b"/>
            <a:pathLst>
              <a:path w="100000" h="100000" fill="none">
                <a:moveTo>
                  <a:pt x="4444" y="44444"/>
                </a:moveTo>
                <a:lnTo>
                  <a:pt x="95556" y="44444"/>
                </a:lnTo>
                <a:moveTo>
                  <a:pt x="0" y="88889"/>
                </a:moveTo>
                <a:lnTo>
                  <a:pt x="8889" y="0"/>
                </a:lnTo>
                <a:moveTo>
                  <a:pt x="4444" y="8974"/>
                </a:moveTo>
                <a:lnTo>
                  <a:pt x="4444" y="100000"/>
                </a:lnTo>
                <a:moveTo>
                  <a:pt x="91111" y="88889"/>
                </a:moveTo>
                <a:lnTo>
                  <a:pt x="100000" y="0"/>
                </a:lnTo>
                <a:moveTo>
                  <a:pt x="95556" y="8974"/>
                </a:moveTo>
                <a:lnTo>
                  <a:pt x="95556" y="100000"/>
                </a:lnTo>
              </a:path>
            </a:pathLst>
          </a:custGeom>
          <a:noFill/>
          <a:ln w="7620" cap="rnd">
            <a:solidFill>
              <a:srgbClr val="E4ECF5"/>
            </a:solidFill>
          </a:ln>
        </p:spPr>
        <p:txBody>
          <a:bodyPr rtlCol="0" anchor="ctr"/>
          <a:lstStyle/>
          <a:p>
            <a:pPr algn="ctr"/>
          </a:p>
        </p:txBody>
      </p:sp>
      <p:sp>
        <p:nvSpPr>
          <p:cNvPr id="54" name="TextBox 53"/>
          <p:cNvSpPr txBox="1"/>
          <p:nvPr/>
        </p:nvSpPr>
        <p:spPr>
          <a:xfrm>
            <a:off x="3639197" y="5065776"/>
            <a:ext cx="1865376" cy="292608"/>
          </a:xfrm>
          <a:prstGeom prst="rect">
            <a:avLst/>
          </a:prstGeom>
          <a:noFill/>
          <a:ln/>
        </p:spPr>
        <p:txBody>
          <a:bodyPr wrap="square" anchor="ctr" lIns="18288" rIns="18288" tIns="18288" bIns="18288">
            <a:spAutoFit/>
          </a:bodyPr>
          <a:lstStyle/>
          <a:p>
            <a:pPr algn="ctr"/>
            <a:r>
              <a:rPr sz="1700" b="0" i="1">
                <a:solidFill>
                  <a:srgbClr val="E4ECF5"/>
                </a:solidFill>
                <a:latin typeface="Times New Roman"/>
                <a:ea typeface="Hiragino Sans GB"/>
              </a:rPr>
              <a:t>X</a:t>
            </a:r>
            <a:r>
              <a:rPr sz="1700" b="0" i="0">
                <a:solidFill>
                  <a:srgbClr val="E4ECF5"/>
                </a:solidFill>
                <a:latin typeface="Times New Roman"/>
                <a:ea typeface="Hiragino Sans GB"/>
              </a:rPr>
              <a:t> </a:t>
            </a:r>
            <a:r>
              <a:rPr sz="1700" b="0" i="0">
                <a:solidFill>
                  <a:srgbClr val="E4ECF5"/>
                </a:solidFill>
                <a:latin typeface="Times New Roman"/>
                <a:ea typeface="Hiragino Sans GB"/>
              </a:rPr>
              <a:t>+</a:t>
            </a:r>
            <a:r>
              <a:rPr sz="1700" b="0" i="0">
                <a:solidFill>
                  <a:srgbClr val="E4ECF5"/>
                </a:solidFill>
                <a:latin typeface="Times New Roman"/>
                <a:ea typeface="Hiragino Sans GB"/>
              </a:rPr>
              <a:t> </a:t>
            </a:r>
            <a:r>
              <a:rPr sz="1700" b="0" i="1">
                <a:solidFill>
                  <a:srgbClr val="E4ECF5"/>
                </a:solidFill>
                <a:latin typeface="Times New Roman"/>
                <a:ea typeface="Hiragino Sans GB"/>
              </a:rPr>
              <a:t>Y</a:t>
            </a:r>
          </a:p>
        </p:txBody>
      </p:sp>
      <p:sp>
        <p:nvSpPr>
          <p:cNvPr id="55" name="TextBox 54"/>
          <p:cNvSpPr txBox="1"/>
          <p:nvPr/>
        </p:nvSpPr>
        <p:spPr>
          <a:xfrm>
            <a:off x="822960" y="5266944"/>
            <a:ext cx="4998567" cy="45720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B7C5D6"/>
                </a:solidFill>
                <a:latin typeface="Courier New"/>
                <a:ea typeface="Hiragino Sans GB"/>
              </a:rPr>
              <a:t>Upper dimension = Shannon's hindrance (1 means open)</a:t>
            </a:r>
          </a:p>
          <a:p>
            <a:pPr algn="l">
              <a:lnSpc>
                <a:spcPct val="100000"/>
              </a:lnSpc>
              <a:spcBef>
                <a:spcPts val="0"/>
              </a:spcBef>
              <a:spcAft>
                <a:spcPts val="0"/>
              </a:spcAft>
            </a:pPr>
            <a:r>
              <a:rPr sz="1050" b="0" i="0">
                <a:solidFill>
                  <a:srgbClr val="B7C5D6"/>
                </a:solidFill>
                <a:latin typeface="Courier New"/>
                <a:ea typeface="Hiragino Sans GB"/>
              </a:rPr>
              <a:t>Lower dimension = today's conductance (1 means closed)</a:t>
            </a:r>
          </a:p>
        </p:txBody>
      </p:sp>
      <p:sp>
        <p:nvSpPr>
          <p:cNvPr id="56" name="deckkit-motif-quiet"/>
          <p:cNvSpPr/>
          <p:nvPr/>
        </p:nvSpPr>
        <p:spPr>
          <a:xfrm>
            <a:off x="6095847" y="1097280"/>
            <a:ext cx="9144" cy="4005072"/>
          </a:xfrm>
          <a:custGeom>
            <a:avLst/>
            <a:gdLst/>
            <a:ahLst/>
            <a:cxnLst/>
            <a:rect l="0" t="0" r="r" b="b"/>
            <a:pathLst>
              <a:path w="100000" h="100000" fill="none">
                <a:moveTo>
                  <a:pt x="0" y="0"/>
                </a:moveTo>
                <a:lnTo>
                  <a:pt x="0" y="100000"/>
                </a:lnTo>
              </a:path>
            </a:pathLst>
          </a:custGeom>
          <a:noFill/>
          <a:ln w="5080" cap="rnd">
            <a:solidFill>
              <a:srgbClr val="B7C5D6"/>
            </a:solidFill>
            <a:prstDash val="dash"/>
          </a:ln>
        </p:spPr>
        <p:txBody>
          <a:bodyPr rtlCol="0" anchor="ctr"/>
          <a:lstStyle/>
          <a:p>
            <a:pPr algn="ctr"/>
          </a:p>
        </p:txBody>
      </p:sp>
      <p:sp>
        <p:nvSpPr>
          <p:cNvPr id="57" name="Rectangle 56"/>
          <p:cNvSpPr/>
          <p:nvPr/>
        </p:nvSpPr>
        <p:spPr>
          <a:xfrm>
            <a:off x="6370167" y="1097280"/>
            <a:ext cx="420624" cy="420624"/>
          </a:xfrm>
          <a:prstGeom prst="ellipse">
            <a:avLst/>
          </a:prstGeom>
          <a:solidFill>
            <a:srgbClr val="123254"/>
          </a:solidFill>
          <a:ln w="11430">
            <a:solidFill>
              <a:srgbClr val="E4ECF5"/>
            </a:solidFill>
          </a:ln>
          <a:effectLst/>
        </p:spPr>
        <p:txBody>
          <a:bodyPr rtlCol="0" anchor="ctr"/>
          <a:lstStyle/>
          <a:p>
            <a:pPr algn="ctr"/>
          </a:p>
        </p:txBody>
      </p:sp>
      <p:sp>
        <p:nvSpPr>
          <p:cNvPr id="58" name="deckkit-overlap:a numbered balloon: the number sits inside its circle"/>
          <p:cNvSpPr txBox="1"/>
          <p:nvPr/>
        </p:nvSpPr>
        <p:spPr>
          <a:xfrm>
            <a:off x="6370167" y="1097280"/>
            <a:ext cx="420624" cy="420624"/>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324" b="1" i="0">
                <a:solidFill>
                  <a:srgbClr val="E4ECF5"/>
                </a:solidFill>
                <a:latin typeface="Courier New"/>
                <a:ea typeface="Hiragino Sans GB"/>
              </a:rPr>
              <a:t>Q</a:t>
            </a:r>
          </a:p>
        </p:txBody>
      </p:sp>
      <p:sp>
        <p:nvSpPr>
          <p:cNvPr id="59" name="TextBox 58"/>
          <p:cNvSpPr txBox="1"/>
          <p:nvPr/>
        </p:nvSpPr>
        <p:spPr>
          <a:xfrm>
            <a:off x="6937095" y="1097280"/>
            <a:ext cx="4431639" cy="28244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E4ECF5"/>
                </a:solidFill>
                <a:latin typeface="Georgia"/>
                <a:ea typeface="Hiragino Sans GB"/>
              </a:rPr>
              <a:t>Did anyone get there first?</a:t>
            </a:r>
          </a:p>
        </p:txBody>
      </p:sp>
      <p:sp>
        <p:nvSpPr>
          <p:cNvPr id="60" name="deckkit-motif-quiet"/>
          <p:cNvSpPr/>
          <p:nvPr/>
        </p:nvSpPr>
        <p:spPr>
          <a:xfrm>
            <a:off x="6370167" y="1645919"/>
            <a:ext cx="4998567" cy="9144"/>
          </a:xfrm>
          <a:custGeom>
            <a:avLst/>
            <a:gdLst/>
            <a:ahLst/>
            <a:cxnLst/>
            <a:rect l="0" t="0" r="r" b="b"/>
            <a:pathLst>
              <a:path w="100000" h="100000" fill="none">
                <a:moveTo>
                  <a:pt x="0" y="0"/>
                </a:moveTo>
                <a:lnTo>
                  <a:pt x="100000" y="0"/>
                </a:lnTo>
              </a:path>
            </a:pathLst>
          </a:custGeom>
          <a:noFill/>
          <a:ln w="6350" cap="rnd">
            <a:solidFill>
              <a:srgbClr val="E4ECF5"/>
            </a:solidFill>
          </a:ln>
        </p:spPr>
        <p:txBody>
          <a:bodyPr rtlCol="0" anchor="ctr"/>
          <a:lstStyle/>
          <a:p>
            <a:pPr algn="ctr"/>
          </a:p>
        </p:txBody>
      </p:sp>
      <p:sp>
        <p:nvSpPr>
          <p:cNvPr id="61" name="TextBox 60"/>
          <p:cNvSpPr txBox="1"/>
          <p:nvPr/>
        </p:nvSpPr>
        <p:spPr>
          <a:xfrm>
            <a:off x="6370167" y="1719072"/>
            <a:ext cx="4998567" cy="110642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E4ECF5"/>
                </a:solidFill>
                <a:latin typeface="Georgia"/>
                <a:ea typeface="Hiragino Sans GB"/>
              </a:rPr>
              <a:t>Yes. Akira Nakashima at NEC published switching theory in Japan from about </a:t>
            </a:r>
            <a:r>
              <a:rPr sz="1350" b="0" i="0">
                <a:solidFill>
                  <a:srgbClr val="E4ECF5"/>
                </a:solidFill>
                <a:latin typeface="Times New Roman"/>
                <a:ea typeface="Hiragino Sans GB"/>
              </a:rPr>
              <a:t>1934</a:t>
            </a:r>
            <a:r>
              <a:rPr sz="1350" b="0" i="0">
                <a:solidFill>
                  <a:srgbClr val="E4ECF5"/>
                </a:solidFill>
                <a:latin typeface="Georgia"/>
                <a:ea typeface="Hiragino Sans GB"/>
              </a:rPr>
              <a:t>; Victor Shestakov in the USSR proposed a similar idea in </a:t>
            </a:r>
            <a:r>
              <a:rPr sz="1350" b="0" i="0">
                <a:solidFill>
                  <a:srgbClr val="E4ECF5"/>
                </a:solidFill>
                <a:latin typeface="Times New Roman"/>
                <a:ea typeface="Hiragino Sans GB"/>
              </a:rPr>
              <a:t>1935</a:t>
            </a:r>
            <a:r>
              <a:rPr sz="1350" b="0" i="0">
                <a:solidFill>
                  <a:srgbClr val="E4ECF5"/>
                </a:solidFill>
                <a:latin typeface="Georgia"/>
                <a:ea typeface="Hiragino Sans GB"/>
              </a:rPr>
              <a:t>, published in </a:t>
            </a:r>
            <a:r>
              <a:rPr sz="1350" b="0" i="0">
                <a:solidFill>
                  <a:srgbClr val="E4ECF5"/>
                </a:solidFill>
                <a:latin typeface="Times New Roman"/>
                <a:ea typeface="Hiragino Sans GB"/>
              </a:rPr>
              <a:t>1941</a:t>
            </a:r>
            <a:r>
              <a:rPr sz="1350" b="0" i="0">
                <a:solidFill>
                  <a:srgbClr val="E4ECF5"/>
                </a:solidFill>
                <a:latin typeface="Georgia"/>
                <a:ea typeface="Hiragino Sans GB"/>
              </a:rPr>
              <a:t>. Shannon's </a:t>
            </a:r>
            <a:r>
              <a:rPr sz="1350" b="0" i="0">
                <a:solidFill>
                  <a:srgbClr val="E4ECF5"/>
                </a:solidFill>
                <a:latin typeface="Times New Roman"/>
                <a:ea typeface="Hiragino Sans GB"/>
              </a:rPr>
              <a:t>1938</a:t>
            </a:r>
            <a:r>
              <a:rPr sz="1350" b="0" i="0">
                <a:solidFill>
                  <a:srgbClr val="E4ECF5"/>
                </a:solidFill>
                <a:latin typeface="Georgia"/>
                <a:ea typeface="Hiragino Sans GB"/>
              </a:rPr>
              <a:t> paper cites neither. His contribution is a complete, workable design calculus.</a:t>
            </a:r>
          </a:p>
        </p:txBody>
      </p:sp>
      <p:sp>
        <p:nvSpPr>
          <p:cNvPr id="62" name="TextBox 61"/>
          <p:cNvSpPr txBox="1"/>
          <p:nvPr/>
        </p:nvSpPr>
        <p:spPr>
          <a:xfrm>
            <a:off x="6370167" y="2843784"/>
            <a:ext cx="4998567" cy="27432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B7C5D6"/>
                </a:solidFill>
                <a:latin typeface="Georgia"/>
                <a:ea typeface="Hiragino Sans GB"/>
              </a:rPr>
              <a:t>Source: Wikipedia “Akira Nakashima”, “Victor Shestakov”; James (</a:t>
            </a:r>
            <a:r>
              <a:rPr sz="1050" b="0" i="0">
                <a:solidFill>
                  <a:srgbClr val="B7C5D6"/>
                </a:solidFill>
                <a:latin typeface="Times New Roman"/>
                <a:ea typeface="Hiragino Sans GB"/>
              </a:rPr>
              <a:t>2009</a:t>
            </a:r>
            <a:r>
              <a:rPr sz="1050" b="0" i="0">
                <a:solidFill>
                  <a:srgbClr val="B7C5D6"/>
                </a:solidFill>
                <a:latin typeface="Georgia"/>
                <a:ea typeface="Hiragino Sans GB"/>
              </a:rPr>
              <a:t>); AIEE references.</a:t>
            </a:r>
          </a:p>
        </p:txBody>
      </p:sp>
      <p:sp>
        <p:nvSpPr>
          <p:cNvPr id="63" name="TextBox 62"/>
          <p:cNvSpPr txBox="1"/>
          <p:nvPr/>
        </p:nvSpPr>
        <p:spPr>
          <a:xfrm>
            <a:off x="6370167" y="3328416"/>
            <a:ext cx="1051560" cy="274320"/>
          </a:xfrm>
          <a:prstGeom prst="rect">
            <a:avLst/>
          </a:prstGeom>
          <a:noFill/>
          <a:ln/>
        </p:spPr>
        <p:txBody>
          <a:bodyPr wrap="square" anchor="ctr" lIns="25400" rIns="25400" tIns="25400" bIns="25400">
            <a:spAutoFit/>
          </a:bodyPr>
          <a:lstStyle/>
          <a:p>
            <a:pPr algn="r">
              <a:lnSpc>
                <a:spcPct val="100000"/>
              </a:lnSpc>
              <a:spcBef>
                <a:spcPts val="0"/>
              </a:spcBef>
              <a:spcAft>
                <a:spcPts val="0"/>
              </a:spcAft>
            </a:pPr>
            <a:r>
              <a:rPr sz="1200" b="0" i="0">
                <a:solidFill>
                  <a:srgbClr val="E4ECF5"/>
                </a:solidFill>
                <a:latin typeface="Georgia"/>
                <a:ea typeface="Hiragino Sans GB"/>
              </a:rPr>
              <a:t>Nakashima</a:t>
            </a:r>
          </a:p>
        </p:txBody>
      </p:sp>
      <p:sp>
        <p:nvSpPr>
          <p:cNvPr id="64" name="deckkit-motif-quiet"/>
          <p:cNvSpPr/>
          <p:nvPr/>
        </p:nvSpPr>
        <p:spPr>
          <a:xfrm>
            <a:off x="7708899" y="3374136"/>
            <a:ext cx="874369" cy="182880"/>
          </a:xfrm>
          <a:custGeom>
            <a:avLst/>
            <a:gdLst/>
            <a:ahLst/>
            <a:cxnLst/>
            <a:rect l="0" t="0" r="r" b="b"/>
            <a:pathLst>
              <a:path w="100000" h="100000" fill="none">
                <a:moveTo>
                  <a:pt x="6275" y="50000"/>
                </a:moveTo>
                <a:lnTo>
                  <a:pt x="100000" y="50000"/>
                </a:lnTo>
                <a:moveTo>
                  <a:pt x="0" y="80000"/>
                </a:moveTo>
                <a:lnTo>
                  <a:pt x="12549" y="20000"/>
                </a:lnTo>
                <a:moveTo>
                  <a:pt x="6275" y="0"/>
                </a:moveTo>
                <a:lnTo>
                  <a:pt x="6275" y="100000"/>
                </a:lnTo>
                <a:moveTo>
                  <a:pt x="87451" y="15000"/>
                </a:moveTo>
                <a:lnTo>
                  <a:pt x="100000" y="50000"/>
                </a:lnTo>
                <a:moveTo>
                  <a:pt x="87451" y="85000"/>
                </a:moveTo>
                <a:lnTo>
                  <a:pt x="100000" y="50000"/>
                </a:lnTo>
              </a:path>
            </a:pathLst>
          </a:custGeom>
          <a:noFill/>
          <a:ln w="11430" cap="rnd">
            <a:solidFill>
              <a:srgbClr val="E4ECF5"/>
            </a:solidFill>
          </a:ln>
        </p:spPr>
        <p:txBody>
          <a:bodyPr rtlCol="0" anchor="ctr"/>
          <a:lstStyle/>
          <a:p>
            <a:pPr algn="ctr"/>
          </a:p>
        </p:txBody>
      </p:sp>
      <p:sp>
        <p:nvSpPr>
          <p:cNvPr id="65" name="TextBox 64"/>
          <p:cNvSpPr txBox="1"/>
          <p:nvPr/>
        </p:nvSpPr>
        <p:spPr>
          <a:xfrm>
            <a:off x="8692997" y="3328416"/>
            <a:ext cx="2675737" cy="274320"/>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050" b="0" i="0">
                <a:solidFill>
                  <a:srgbClr val="B7C5D6"/>
                </a:solidFill>
                <a:latin typeface="Georgia"/>
                <a:ea typeface="Hiragino Sans GB"/>
              </a:rPr>
              <a:t>Papers from about </a:t>
            </a:r>
            <a:r>
              <a:rPr sz="1050" b="0" i="0">
                <a:solidFill>
                  <a:srgbClr val="B7C5D6"/>
                </a:solidFill>
                <a:latin typeface="Times New Roman"/>
                <a:ea typeface="Hiragino Sans GB"/>
              </a:rPr>
              <a:t>1934</a:t>
            </a:r>
            <a:r>
              <a:rPr sz="1050" b="0" i="0">
                <a:solidFill>
                  <a:srgbClr val="B7C5D6"/>
                </a:solidFill>
                <a:latin typeface="Georgia"/>
                <a:ea typeface="Hiragino Sans GB"/>
              </a:rPr>
              <a:t> onward</a:t>
            </a:r>
          </a:p>
        </p:txBody>
      </p:sp>
      <p:sp>
        <p:nvSpPr>
          <p:cNvPr id="66" name="TextBox 65"/>
          <p:cNvSpPr txBox="1"/>
          <p:nvPr/>
        </p:nvSpPr>
        <p:spPr>
          <a:xfrm>
            <a:off x="6370167" y="3657599"/>
            <a:ext cx="1051560" cy="274320"/>
          </a:xfrm>
          <a:prstGeom prst="rect">
            <a:avLst/>
          </a:prstGeom>
          <a:noFill/>
          <a:ln/>
        </p:spPr>
        <p:txBody>
          <a:bodyPr wrap="square" anchor="ctr" lIns="25400" rIns="25400" tIns="25400" bIns="25400">
            <a:spAutoFit/>
          </a:bodyPr>
          <a:lstStyle/>
          <a:p>
            <a:pPr algn="r">
              <a:lnSpc>
                <a:spcPct val="100000"/>
              </a:lnSpc>
              <a:spcBef>
                <a:spcPts val="0"/>
              </a:spcBef>
              <a:spcAft>
                <a:spcPts val="0"/>
              </a:spcAft>
            </a:pPr>
            <a:r>
              <a:rPr sz="1200" b="0" i="0">
                <a:solidFill>
                  <a:srgbClr val="E4ECF5"/>
                </a:solidFill>
                <a:latin typeface="Georgia"/>
                <a:ea typeface="Hiragino Sans GB"/>
              </a:rPr>
              <a:t>Shestakov</a:t>
            </a:r>
          </a:p>
        </p:txBody>
      </p:sp>
      <p:sp>
        <p:nvSpPr>
          <p:cNvPr id="67" name="deckkit-motif-quiet"/>
          <p:cNvSpPr/>
          <p:nvPr/>
        </p:nvSpPr>
        <p:spPr>
          <a:xfrm>
            <a:off x="7913776" y="3703320"/>
            <a:ext cx="1338986" cy="182879"/>
          </a:xfrm>
          <a:custGeom>
            <a:avLst/>
            <a:gdLst/>
            <a:ahLst/>
            <a:cxnLst/>
            <a:rect l="0" t="0" r="r" b="b"/>
            <a:pathLst>
              <a:path w="100000" h="100000" fill="none">
                <a:moveTo>
                  <a:pt x="4097" y="50000"/>
                </a:moveTo>
                <a:lnTo>
                  <a:pt x="95903" y="50000"/>
                </a:lnTo>
                <a:moveTo>
                  <a:pt x="0" y="80000"/>
                </a:moveTo>
                <a:lnTo>
                  <a:pt x="8195" y="20000"/>
                </a:lnTo>
                <a:moveTo>
                  <a:pt x="4097" y="0"/>
                </a:moveTo>
                <a:lnTo>
                  <a:pt x="4097" y="100000"/>
                </a:lnTo>
                <a:moveTo>
                  <a:pt x="91805" y="80000"/>
                </a:moveTo>
                <a:lnTo>
                  <a:pt x="100000" y="20000"/>
                </a:lnTo>
                <a:moveTo>
                  <a:pt x="95903" y="0"/>
                </a:moveTo>
                <a:lnTo>
                  <a:pt x="95903" y="100000"/>
                </a:lnTo>
              </a:path>
            </a:pathLst>
          </a:custGeom>
          <a:noFill/>
          <a:ln w="11430" cap="rnd">
            <a:solidFill>
              <a:srgbClr val="E4ECF5"/>
            </a:solidFill>
          </a:ln>
        </p:spPr>
        <p:txBody>
          <a:bodyPr rtlCol="0" anchor="ctr"/>
          <a:lstStyle/>
          <a:p>
            <a:pPr algn="ctr"/>
          </a:p>
        </p:txBody>
      </p:sp>
      <p:sp>
        <p:nvSpPr>
          <p:cNvPr id="68" name="TextBox 67"/>
          <p:cNvSpPr txBox="1"/>
          <p:nvPr/>
        </p:nvSpPr>
        <p:spPr>
          <a:xfrm>
            <a:off x="9307626" y="3657599"/>
            <a:ext cx="2061108" cy="274320"/>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050" b="0" i="0">
                <a:solidFill>
                  <a:srgbClr val="B7C5D6"/>
                </a:solidFill>
                <a:latin typeface="Georgia"/>
                <a:ea typeface="Hiragino Sans GB"/>
              </a:rPr>
              <a:t>Proposed </a:t>
            </a:r>
            <a:r>
              <a:rPr sz="1050" b="0" i="0">
                <a:solidFill>
                  <a:srgbClr val="B7C5D6"/>
                </a:solidFill>
                <a:latin typeface="Times New Roman"/>
                <a:ea typeface="Hiragino Sans GB"/>
              </a:rPr>
              <a:t>1935</a:t>
            </a:r>
            <a:r>
              <a:rPr sz="1050" b="0" i="0">
                <a:solidFill>
                  <a:srgbClr val="B7C5D6"/>
                </a:solidFill>
                <a:latin typeface="Georgia"/>
                <a:ea typeface="Hiragino Sans GB"/>
              </a:rPr>
              <a:t>, published </a:t>
            </a:r>
            <a:r>
              <a:rPr sz="1050" b="0" i="0">
                <a:solidFill>
                  <a:srgbClr val="B7C5D6"/>
                </a:solidFill>
                <a:latin typeface="Times New Roman"/>
                <a:ea typeface="Hiragino Sans GB"/>
              </a:rPr>
              <a:t>1941</a:t>
            </a:r>
          </a:p>
        </p:txBody>
      </p:sp>
      <p:sp>
        <p:nvSpPr>
          <p:cNvPr id="69" name="TextBox 68"/>
          <p:cNvSpPr txBox="1"/>
          <p:nvPr/>
        </p:nvSpPr>
        <p:spPr>
          <a:xfrm>
            <a:off x="6370167" y="3986783"/>
            <a:ext cx="1051560" cy="274320"/>
          </a:xfrm>
          <a:prstGeom prst="rect">
            <a:avLst/>
          </a:prstGeom>
          <a:noFill/>
          <a:ln/>
        </p:spPr>
        <p:txBody>
          <a:bodyPr wrap="square" anchor="ctr" lIns="25400" rIns="25400" tIns="25400" bIns="25400">
            <a:spAutoFit/>
          </a:bodyPr>
          <a:lstStyle/>
          <a:p>
            <a:pPr algn="r">
              <a:lnSpc>
                <a:spcPct val="100000"/>
              </a:lnSpc>
              <a:spcBef>
                <a:spcPts val="0"/>
              </a:spcBef>
              <a:spcAft>
                <a:spcPts val="0"/>
              </a:spcAft>
            </a:pPr>
            <a:r>
              <a:rPr sz="1200" b="1" i="0">
                <a:solidFill>
                  <a:srgbClr val="F59A72"/>
                </a:solidFill>
                <a:latin typeface="Georgia"/>
                <a:ea typeface="Hiragino Sans GB"/>
              </a:rPr>
              <a:t>Shannon</a:t>
            </a:r>
          </a:p>
        </p:txBody>
      </p:sp>
      <p:sp>
        <p:nvSpPr>
          <p:cNvPr id="70" name="deckkit-motif-quiet"/>
          <p:cNvSpPr/>
          <p:nvPr/>
        </p:nvSpPr>
        <p:spPr>
          <a:xfrm>
            <a:off x="8323529" y="4032504"/>
            <a:ext cx="314604" cy="182879"/>
          </a:xfrm>
          <a:custGeom>
            <a:avLst/>
            <a:gdLst/>
            <a:ahLst/>
            <a:cxnLst/>
            <a:rect l="0" t="0" r="r" b="b"/>
            <a:pathLst>
              <a:path w="100000" h="100000" fill="none">
                <a:moveTo>
                  <a:pt x="17439" y="50000"/>
                </a:moveTo>
                <a:lnTo>
                  <a:pt x="82561" y="50000"/>
                </a:lnTo>
                <a:moveTo>
                  <a:pt x="0" y="80000"/>
                </a:moveTo>
                <a:lnTo>
                  <a:pt x="34878" y="20000"/>
                </a:lnTo>
                <a:moveTo>
                  <a:pt x="17439" y="0"/>
                </a:moveTo>
                <a:lnTo>
                  <a:pt x="17439" y="100000"/>
                </a:lnTo>
                <a:moveTo>
                  <a:pt x="65122" y="80000"/>
                </a:moveTo>
                <a:lnTo>
                  <a:pt x="100000" y="20000"/>
                </a:lnTo>
                <a:moveTo>
                  <a:pt x="82561" y="0"/>
                </a:moveTo>
                <a:lnTo>
                  <a:pt x="82561" y="100000"/>
                </a:lnTo>
              </a:path>
            </a:pathLst>
          </a:custGeom>
          <a:noFill/>
          <a:ln w="16510" cap="rnd">
            <a:solidFill>
              <a:srgbClr val="F59A72"/>
            </a:solidFill>
          </a:ln>
        </p:spPr>
        <p:txBody>
          <a:bodyPr rtlCol="0" anchor="ctr"/>
          <a:lstStyle/>
          <a:p>
            <a:pPr algn="ctr"/>
          </a:p>
        </p:txBody>
      </p:sp>
      <p:sp>
        <p:nvSpPr>
          <p:cNvPr id="71" name="TextBox 70"/>
          <p:cNvSpPr txBox="1"/>
          <p:nvPr/>
        </p:nvSpPr>
        <p:spPr>
          <a:xfrm>
            <a:off x="8692997" y="3986783"/>
            <a:ext cx="2675737" cy="274320"/>
          </a:xfrm>
          <a:prstGeom prst="rect">
            <a:avLst/>
          </a:prstGeom>
          <a:noFill/>
          <a:ln/>
        </p:spPr>
        <p:txBody>
          <a:bodyPr wrap="square" anchor="ctr" lIns="25400" rIns="25400" tIns="25400" bIns="25400">
            <a:spAutoFit/>
          </a:bodyPr>
          <a:lstStyle/>
          <a:p>
            <a:pPr algn="l">
              <a:lnSpc>
                <a:spcPct val="100000"/>
              </a:lnSpc>
              <a:spcBef>
                <a:spcPts val="0"/>
              </a:spcBef>
              <a:spcAft>
                <a:spcPts val="0"/>
              </a:spcAft>
            </a:pPr>
            <a:r>
              <a:rPr sz="1050" b="0" i="0">
                <a:solidFill>
                  <a:srgbClr val="B7C5D6"/>
                </a:solidFill>
                <a:latin typeface="Georgia"/>
                <a:ea typeface="Hiragino Sans GB"/>
              </a:rPr>
              <a:t>Thesis </a:t>
            </a:r>
            <a:r>
              <a:rPr sz="1050" b="0" i="0">
                <a:solidFill>
                  <a:srgbClr val="B7C5D6"/>
                </a:solidFill>
                <a:latin typeface="Times New Roman"/>
                <a:ea typeface="Hiragino Sans GB"/>
              </a:rPr>
              <a:t>1937</a:t>
            </a:r>
            <a:r>
              <a:rPr sz="1050" b="0" i="0">
                <a:solidFill>
                  <a:srgbClr val="B7C5D6"/>
                </a:solidFill>
                <a:latin typeface="Georgia"/>
                <a:ea typeface="Hiragino Sans GB"/>
              </a:rPr>
              <a:t>, published </a:t>
            </a:r>
            <a:r>
              <a:rPr sz="1050" b="0" i="0">
                <a:solidFill>
                  <a:srgbClr val="B7C5D6"/>
                </a:solidFill>
                <a:latin typeface="Times New Roman"/>
                <a:ea typeface="Hiragino Sans GB"/>
              </a:rPr>
              <a:t>1938</a:t>
            </a:r>
          </a:p>
        </p:txBody>
      </p:sp>
      <p:sp>
        <p:nvSpPr>
          <p:cNvPr id="72" name="TextBox 71"/>
          <p:cNvSpPr txBox="1"/>
          <p:nvPr/>
        </p:nvSpPr>
        <p:spPr>
          <a:xfrm>
            <a:off x="7694320" y="4544567"/>
            <a:ext cx="548640" cy="219456"/>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050" b="0" i="0">
                <a:solidFill>
                  <a:srgbClr val="B7C5D6"/>
                </a:solidFill>
                <a:latin typeface="Courier New"/>
                <a:ea typeface="Hiragino Sans GB"/>
              </a:rPr>
              <a:t>1935</a:t>
            </a:r>
          </a:p>
        </p:txBody>
      </p:sp>
      <p:sp>
        <p:nvSpPr>
          <p:cNvPr id="73" name="TextBox 72"/>
          <p:cNvSpPr txBox="1"/>
          <p:nvPr/>
        </p:nvSpPr>
        <p:spPr>
          <a:xfrm>
            <a:off x="8718702" y="4544567"/>
            <a:ext cx="548640" cy="219456"/>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050" b="0" i="0">
                <a:solidFill>
                  <a:srgbClr val="B7C5D6"/>
                </a:solidFill>
                <a:latin typeface="Courier New"/>
                <a:ea typeface="Hiragino Sans GB"/>
              </a:rPr>
              <a:t>1940</a:t>
            </a:r>
          </a:p>
        </p:txBody>
      </p:sp>
      <p:sp>
        <p:nvSpPr>
          <p:cNvPr id="74" name="deckkit-motif-quiet"/>
          <p:cNvSpPr/>
          <p:nvPr/>
        </p:nvSpPr>
        <p:spPr>
          <a:xfrm>
            <a:off x="7558887" y="4443983"/>
            <a:ext cx="1843887" cy="91439"/>
          </a:xfrm>
          <a:custGeom>
            <a:avLst/>
            <a:gdLst/>
            <a:ahLst/>
            <a:cxnLst/>
            <a:rect l="0" t="0" r="r" b="b"/>
            <a:pathLst>
              <a:path w="100000" h="100000" fill="none">
                <a:moveTo>
                  <a:pt x="22222" y="0"/>
                </a:moveTo>
                <a:lnTo>
                  <a:pt x="22222" y="100000"/>
                </a:lnTo>
                <a:moveTo>
                  <a:pt x="77778" y="0"/>
                </a:moveTo>
                <a:lnTo>
                  <a:pt x="77778" y="100000"/>
                </a:lnTo>
                <a:moveTo>
                  <a:pt x="0" y="50000"/>
                </a:moveTo>
                <a:lnTo>
                  <a:pt x="100000" y="50000"/>
                </a:lnTo>
              </a:path>
            </a:pathLst>
          </a:custGeom>
          <a:noFill/>
          <a:ln w="6350" cap="rnd">
            <a:solidFill>
              <a:srgbClr val="B7C5D6"/>
            </a:solidFill>
          </a:ln>
        </p:spPr>
        <p:txBody>
          <a:bodyPr rtlCol="0" anchor="ctr"/>
          <a:lstStyle/>
          <a:p>
            <a:pPr algn="ctr"/>
          </a:p>
        </p:txBody>
      </p:sp>
      <p:sp>
        <p:nvSpPr>
          <p:cNvPr id="75" name="deckkit-intent:{&quot;role&quot;: &quot;appendix&quot;, &quot;reason&quot;: &quot;Backup sheet: a blueprint copy pulled out only when the committee asks, set at reference-page density&quot;}"/>
          <p:cNvSpPr txBox="1"/>
          <p:nvPr/>
        </p:nvSpPr>
        <p:spPr>
          <a:xfrm>
            <a:off x="0" y="0"/>
            <a:ext cx="9144" cy="9144"/>
          </a:xfrm>
          <a:prstGeom prst="rect">
            <a:avLst/>
          </a:prstGeom>
          <a:noFill/>
        </p:spPr>
        <p:txBody>
          <a:bodyPr wrap="none">
            <a:spAutoFit/>
          </a:bodyPr>
          <a:lstStyle/>
          <a:p/>
        </p:txBody>
      </p:sp>
      <p:sp>
        <p:nvSpPr>
          <p:cNvPr id="76" name="Rounded Rectangle 75">
            <a:hlinkClick action="ppaction://hlinksldjump" r:id="rId4"/>
          </p:cNvPr>
          <p:cNvSpPr/>
          <p:nvPr/>
        </p:nvSpPr>
        <p:spPr>
          <a:xfrm>
            <a:off x="822960" y="5806440"/>
            <a:ext cx="1493516" cy="310896"/>
          </a:xfrm>
          <a:prstGeom prst="roundRect">
            <a:avLst>
              <a:gd name="adj" fmla="val 50000"/>
            </a:avLst>
          </a:prstGeom>
          <a:noFill/>
          <a:ln w="10160">
            <a:solidFill>
              <a:srgbClr val="667C94"/>
            </a:solidFill>
          </a:ln>
          <a:effectLst/>
        </p:spPr>
        <p:txBody>
          <a:bodyPr rtlCol="0" anchor="ctr"/>
          <a:lstStyle/>
          <a:p>
            <a:pPr algn="ctr"/>
          </a:p>
        </p:txBody>
      </p:sp>
      <p:sp>
        <p:nvSpPr>
          <p:cNvPr id="77" name="TextBox 76"/>
          <p:cNvSpPr txBox="1"/>
          <p:nvPr/>
        </p:nvSpPr>
        <p:spPr>
          <a:xfrm>
            <a:off x="822960" y="5843016"/>
            <a:ext cx="1493516" cy="237744"/>
          </a:xfrm>
          <a:prstGeom prst="rect">
            <a:avLst/>
          </a:prstGeom>
          <a:noFill/>
          <a:ln/>
        </p:spPr>
        <p:txBody>
          <a:bodyPr wrap="none" anchor="t" lIns="25400" rIns="25400" tIns="25400" bIns="25400">
            <a:spAutoFit/>
          </a:bodyPr>
          <a:lstStyle/>
          <a:p>
            <a:pPr algn="ctr">
              <a:lnSpc>
                <a:spcPct val="100000"/>
              </a:lnSpc>
              <a:spcBef>
                <a:spcPts val="0"/>
              </a:spcBef>
              <a:spcAft>
                <a:spcPts val="0"/>
              </a:spcAft>
            </a:pPr>
            <a:r>
              <a:rPr sz="1000" b="0" i="0">
                <a:solidFill>
                  <a:srgbClr val="E4ECF5"/>
                </a:solidFill>
                <a:latin typeface="Hiragino Sans GB"/>
                <a:ea typeface="Hiragino Sans GB"/>
              </a:rPr>
              <a:t>← Back to sheet 6</a:t>
            </a:r>
          </a:p>
        </p:txBody>
      </p:sp>
      <p:sp>
        <p:nvSpPr>
          <p:cNvPr id="78" name="Rounded Rectangle 77">
            <a:hlinkClick action="ppaction://hlinksldjump" r:id="rId5"/>
          </p:cNvPr>
          <p:cNvSpPr/>
          <p:nvPr/>
        </p:nvSpPr>
        <p:spPr>
          <a:xfrm>
            <a:off x="2468880" y="5806440"/>
            <a:ext cx="1574329" cy="310896"/>
          </a:xfrm>
          <a:prstGeom prst="roundRect">
            <a:avLst>
              <a:gd name="adj" fmla="val 50000"/>
            </a:avLst>
          </a:prstGeom>
          <a:noFill/>
          <a:ln w="10160">
            <a:solidFill>
              <a:srgbClr val="667C94"/>
            </a:solidFill>
          </a:ln>
          <a:effectLst/>
        </p:spPr>
        <p:txBody>
          <a:bodyPr rtlCol="0" anchor="ctr"/>
          <a:lstStyle/>
          <a:p>
            <a:pPr algn="ctr"/>
          </a:p>
        </p:txBody>
      </p:sp>
      <p:sp>
        <p:nvSpPr>
          <p:cNvPr id="79" name="TextBox 78"/>
          <p:cNvSpPr txBox="1"/>
          <p:nvPr/>
        </p:nvSpPr>
        <p:spPr>
          <a:xfrm>
            <a:off x="2468880" y="5843016"/>
            <a:ext cx="1574329" cy="237744"/>
          </a:xfrm>
          <a:prstGeom prst="rect">
            <a:avLst/>
          </a:prstGeom>
          <a:noFill/>
          <a:ln/>
        </p:spPr>
        <p:txBody>
          <a:bodyPr wrap="none" anchor="t" lIns="25400" rIns="25400" tIns="25400" bIns="25400">
            <a:spAutoFit/>
          </a:bodyPr>
          <a:lstStyle/>
          <a:p>
            <a:pPr algn="ctr">
              <a:lnSpc>
                <a:spcPct val="100000"/>
              </a:lnSpc>
              <a:spcBef>
                <a:spcPts val="0"/>
              </a:spcBef>
              <a:spcAft>
                <a:spcPts val="0"/>
              </a:spcAft>
            </a:pPr>
            <a:r>
              <a:rPr sz="1000" b="0" i="0">
                <a:solidFill>
                  <a:srgbClr val="E4ECF5"/>
                </a:solidFill>
                <a:latin typeface="Hiragino Sans GB"/>
                <a:ea typeface="Hiragino Sans GB"/>
              </a:rPr>
              <a:t>← Back to contents</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name="vl.drafting">
    <p:bg>
      <p:bgPr>
        <a:blipFill dpi="0" rotWithShape="1">
          <a:blip r:embed="rId2"/>
          <a:srcRect/>
          <a:stretch>
            <a:fillRect/>
          </a:stretch>
        </a:blipFill>
        <a:effectLst/>
      </p:bgPr>
    </p:bg>
    <p:spTree>
      <p:nvGrpSpPr>
        <p:cNvPr id="1" name=""/>
        <p:cNvGrpSpPr/>
        <p:nvPr/>
      </p:nvGrpSpPr>
      <p:grpSpPr/>
      <p:sp>
        <p:nvSpPr>
          <p:cNvPr id="20" name="deckkit-a11ytitle"/>
          <p:cNvSpPr>
            <a:spLocks noGrp="1"/>
          </p:cNvSpPr>
          <p:nvPr>
            <p:ph type="title"/>
          </p:nvPr>
        </p:nvSpPr>
        <p:spPr>
          <a:xfrm>
            <a:off x="0" y="-914400"/>
            <a:ext cx="12191695" cy="457200"/>
          </a:xfrm>
          <a:ln/>
        </p:spPr>
        <p:txBody>
          <a:bodyPr/>
          <a:lstStyle/>
          <a:p>
            <a:pPr/>
            <a:r>
              <a:rPr sz="1000" b="0" i="0">
                <a:solidFill>
                  <a:srgbClr val="E4ECF5"/>
                </a:solidFill>
                <a:latin typeface="Arial"/>
                <a:ea typeface="Hiragino Sans GB"/>
              </a:rPr>
              <a:t>Backup Q&amp;A: Is the simplest circuit guaranteed? / What about timing and delay?</a:t>
            </a:r>
          </a:p>
        </p:txBody>
      </p:sp>
      <p:sp>
        <p:nvSpPr>
          <p:cNvPr id="2" name="deckkit-vl.drafting"/>
          <p:cNvSpPr/>
          <p:nvPr/>
        </p:nvSpPr>
        <p:spPr>
          <a:xfrm>
            <a:off x="292608" y="292608"/>
            <a:ext cx="11606479" cy="6272784"/>
          </a:xfrm>
          <a:prstGeom prst="rect">
            <a:avLst/>
          </a:prstGeom>
          <a:noFill/>
          <a:ln w="12700">
            <a:solidFill>
              <a:srgbClr val="E4ECF5"/>
            </a:solidFill>
          </a:ln>
          <a:effectLst/>
        </p:spPr>
        <p:txBody>
          <a:bodyPr rtlCol="0" anchor="ctr"/>
          <a:lstStyle/>
          <a:p>
            <a:pPr algn="ctr"/>
          </a:p>
        </p:txBody>
      </p:sp>
      <p:sp>
        <p:nvSpPr>
          <p:cNvPr id="3" name="deckkit-vl.drafting"/>
          <p:cNvSpPr/>
          <p:nvPr/>
        </p:nvSpPr>
        <p:spPr>
          <a:xfrm>
            <a:off x="384048" y="384048"/>
            <a:ext cx="11423599" cy="6089904"/>
          </a:xfrm>
          <a:prstGeom prst="rect">
            <a:avLst/>
          </a:prstGeom>
          <a:noFill/>
          <a:ln w="6350">
            <a:solidFill>
              <a:srgbClr val="E4ECF5"/>
            </a:solidFill>
          </a:ln>
          <a:effectLst/>
        </p:spPr>
        <p:txBody>
          <a:bodyPr rtlCol="0" anchor="ctr"/>
          <a:lstStyle/>
          <a:p>
            <a:pPr algn="ctr"/>
          </a:p>
        </p:txBody>
      </p:sp>
      <p:sp>
        <p:nvSpPr>
          <p:cNvPr id="4" name="deckkit-vl.drafting"/>
          <p:cNvSpPr txBox="1"/>
          <p:nvPr/>
        </p:nvSpPr>
        <p:spPr>
          <a:xfrm>
            <a:off x="11988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1</a:t>
            </a:r>
          </a:p>
        </p:txBody>
      </p:sp>
      <p:sp>
        <p:nvSpPr>
          <p:cNvPr id="5" name="deckkit-vl.drafting"/>
          <p:cNvSpPr txBox="1"/>
          <p:nvPr/>
        </p:nvSpPr>
        <p:spPr>
          <a:xfrm>
            <a:off x="31027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2</a:t>
            </a:r>
          </a:p>
        </p:txBody>
      </p:sp>
      <p:sp>
        <p:nvSpPr>
          <p:cNvPr id="6" name="deckkit-vl.drafting"/>
          <p:cNvSpPr txBox="1"/>
          <p:nvPr/>
        </p:nvSpPr>
        <p:spPr>
          <a:xfrm>
            <a:off x="50067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3</a:t>
            </a:r>
          </a:p>
        </p:txBody>
      </p:sp>
      <p:sp>
        <p:nvSpPr>
          <p:cNvPr id="7" name="deckkit-vl.drafting"/>
          <p:cNvSpPr txBox="1"/>
          <p:nvPr/>
        </p:nvSpPr>
        <p:spPr>
          <a:xfrm>
            <a:off x="6910654"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4</a:t>
            </a:r>
          </a:p>
        </p:txBody>
      </p:sp>
      <p:sp>
        <p:nvSpPr>
          <p:cNvPr id="8" name="deckkit-vl.drafting"/>
          <p:cNvSpPr txBox="1"/>
          <p:nvPr/>
        </p:nvSpPr>
        <p:spPr>
          <a:xfrm>
            <a:off x="8814587"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5</a:t>
            </a:r>
          </a:p>
        </p:txBody>
      </p:sp>
      <p:sp>
        <p:nvSpPr>
          <p:cNvPr id="9" name="deckkit-vl.drafting"/>
          <p:cNvSpPr txBox="1"/>
          <p:nvPr/>
        </p:nvSpPr>
        <p:spPr>
          <a:xfrm>
            <a:off x="10718520" y="27432"/>
            <a:ext cx="274320" cy="256032"/>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6</a:t>
            </a:r>
          </a:p>
        </p:txBody>
      </p:sp>
      <p:sp>
        <p:nvSpPr>
          <p:cNvPr id="10" name="deckkit-vl.drafting"/>
          <p:cNvSpPr txBox="1"/>
          <p:nvPr/>
        </p:nvSpPr>
        <p:spPr>
          <a:xfrm>
            <a:off x="18288" y="1035557"/>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A</a:t>
            </a:r>
          </a:p>
        </p:txBody>
      </p:sp>
      <p:sp>
        <p:nvSpPr>
          <p:cNvPr id="11" name="deckkit-vl.drafting"/>
          <p:cNvSpPr txBox="1"/>
          <p:nvPr/>
        </p:nvSpPr>
        <p:spPr>
          <a:xfrm>
            <a:off x="18288" y="2558034"/>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B</a:t>
            </a:r>
          </a:p>
        </p:txBody>
      </p:sp>
      <p:sp>
        <p:nvSpPr>
          <p:cNvPr id="12" name="deckkit-vl.drafting"/>
          <p:cNvSpPr txBox="1"/>
          <p:nvPr/>
        </p:nvSpPr>
        <p:spPr>
          <a:xfrm>
            <a:off x="18288" y="4080509"/>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C</a:t>
            </a:r>
          </a:p>
        </p:txBody>
      </p:sp>
      <p:sp>
        <p:nvSpPr>
          <p:cNvPr id="13" name="deckkit-vl.drafting"/>
          <p:cNvSpPr txBox="1"/>
          <p:nvPr/>
        </p:nvSpPr>
        <p:spPr>
          <a:xfrm>
            <a:off x="18288" y="5602986"/>
            <a:ext cx="256032" cy="219456"/>
          </a:xfrm>
          <a:prstGeom prst="rect">
            <a:avLst/>
          </a:prstGeom>
          <a:noFill/>
          <a:ln/>
        </p:spPr>
        <p:txBody>
          <a:bodyPr wrap="square" anchor="ctr" lIns="25400" rIns="25400" tIns="25400" bIns="25400">
            <a:spAutoFit/>
          </a:bodyPr>
          <a:lstStyle/>
          <a:p>
            <a:pPr algn="ctr">
              <a:lnSpc>
                <a:spcPct val="100000"/>
              </a:lnSpc>
              <a:spcBef>
                <a:spcPts val="0"/>
              </a:spcBef>
              <a:spcAft>
                <a:spcPts val="0"/>
              </a:spcAft>
            </a:pPr>
            <a:r>
              <a:rPr sz="800" b="0" i="0">
                <a:solidFill>
                  <a:srgbClr val="B7C5D6"/>
                </a:solidFill>
                <a:latin typeface="Courier New"/>
                <a:ea typeface="Hiragino Sans GB"/>
              </a:rPr>
              <a:t>D</a:t>
            </a:r>
          </a:p>
        </p:txBody>
      </p:sp>
      <p:sp>
        <p:nvSpPr>
          <p:cNvPr id="14" name="deckkit-vl.drafting"/>
          <p:cNvSpPr/>
          <p:nvPr/>
        </p:nvSpPr>
        <p:spPr>
          <a:xfrm>
            <a:off x="8131759" y="5541264"/>
            <a:ext cx="3566160" cy="822960"/>
          </a:xfrm>
          <a:prstGeom prst="rect">
            <a:avLst/>
          </a:prstGeom>
          <a:noFill/>
          <a:ln w="9525">
            <a:solidFill>
              <a:srgbClr val="E4ECF5"/>
            </a:solidFill>
          </a:ln>
          <a:effectLst/>
        </p:spPr>
        <p:txBody>
          <a:bodyPr rtlCol="0" anchor="ctr"/>
          <a:lstStyle/>
          <a:p>
            <a:pPr algn="ctr"/>
          </a:p>
        </p:txBody>
      </p:sp>
      <p:cxnSp>
        <p:nvCxnSpPr>
          <p:cNvPr id="15" name="deckkit-vl.drafting"/>
          <p:cNvCxnSpPr/>
          <p:nvPr/>
        </p:nvCxnSpPr>
        <p:spPr>
          <a:xfrm>
            <a:off x="10485424" y="5541264"/>
            <a:ext cx="0" cy="822960"/>
          </a:xfrm>
          <a:prstGeom prst="line">
            <a:avLst/>
          </a:prstGeom>
          <a:ln w="6350">
            <a:solidFill>
              <a:srgbClr val="E4ECF5"/>
            </a:solidFill>
          </a:ln>
          <a:effectLst/>
        </p:spPr>
      </p:cxnSp>
      <p:sp>
        <p:nvSpPr>
          <p:cNvPr id="16" name="deckkit-vl.drafting"/>
          <p:cNvSpPr txBox="1"/>
          <p:nvPr/>
        </p:nvSpPr>
        <p:spPr>
          <a:xfrm>
            <a:off x="10558576" y="5596127"/>
            <a:ext cx="1084478"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B7C5D6"/>
                </a:solidFill>
                <a:latin typeface="Courier New"/>
                <a:ea typeface="Hiragino Sans GB"/>
              </a:rPr>
              <a:t>SHEET</a:t>
            </a:r>
          </a:p>
          <a:p>
            <a:pPr algn="l">
              <a:lnSpc>
                <a:spcPct val="100000"/>
              </a:lnSpc>
              <a:spcBef>
                <a:spcPts val="0"/>
              </a:spcBef>
              <a:spcAft>
                <a:spcPts val="0"/>
              </a:spcAft>
            </a:pPr>
            <a:r>
              <a:rPr sz="1600" b="1" i="0">
                <a:solidFill>
                  <a:srgbClr val="E4ECF5"/>
                </a:solidFill>
                <a:latin typeface="Courier New"/>
                <a:ea typeface="Hiragino Sans GB"/>
              </a:rPr>
              <a:t>16</a:t>
            </a:r>
          </a:p>
        </p:txBody>
      </p:sp>
      <p:sp>
        <p:nvSpPr>
          <p:cNvPr id="17" name="deckkit-vl.drafting"/>
          <p:cNvSpPr txBox="1"/>
          <p:nvPr/>
        </p:nvSpPr>
        <p:spPr>
          <a:xfrm>
            <a:off x="8204911" y="5596127"/>
            <a:ext cx="2225649" cy="713232"/>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800" b="0" i="0">
                <a:solidFill>
                  <a:srgbClr val="B7C5D6"/>
                </a:solidFill>
                <a:latin typeface="Courier New"/>
                <a:ea typeface="Hiragino Sans GB"/>
              </a:rPr>
              <a:t>PROJECT</a:t>
            </a:r>
          </a:p>
          <a:p>
            <a:pPr algn="l">
              <a:lnSpc>
                <a:spcPct val="100000"/>
              </a:lnSpc>
              <a:spcBef>
                <a:spcPts val="0"/>
              </a:spcBef>
              <a:spcAft>
                <a:spcPts val="0"/>
              </a:spcAft>
            </a:pPr>
            <a:r>
              <a:rPr sz="1000" b="1" i="0">
                <a:solidFill>
                  <a:srgbClr val="E4ECF5"/>
                </a:solidFill>
                <a:latin typeface="Courier New"/>
                <a:ea typeface="Courier New"/>
              </a:rPr>
              <a:t>Backup Sheets · Shannon 1937</a:t>
            </a:r>
          </a:p>
        </p:txBody>
      </p:sp>
      <p:sp>
        <p:nvSpPr>
          <p:cNvPr id="18" name="TextBox 17"/>
          <p:cNvSpPr txBox="1"/>
          <p:nvPr/>
        </p:nvSpPr>
        <p:spPr>
          <a:xfrm>
            <a:off x="8204911" y="6089904"/>
            <a:ext cx="2225649" cy="219456"/>
          </a:xfrm>
          <a:prstGeom prst="rect">
            <a:avLst/>
          </a:prstGeom>
          <a:noFill/>
          <a:ln/>
        </p:spPr>
        <p:txBody>
          <a:bodyPr wrap="none" anchor="t" lIns="25400" rIns="25400" tIns="25400" bIns="25400">
            <a:spAutoFit/>
          </a:bodyPr>
          <a:lstStyle/>
          <a:p>
            <a:pPr algn="l">
              <a:lnSpc>
                <a:spcPct val="100000"/>
              </a:lnSpc>
              <a:spcBef>
                <a:spcPts val="0"/>
              </a:spcBef>
              <a:spcAft>
                <a:spcPts val="0"/>
              </a:spcAft>
            </a:pPr>
            <a:r>
              <a:rPr sz="750" b="0" i="0">
                <a:solidFill>
                  <a:srgbClr val="B7C5D6"/>
                </a:solidFill>
                <a:latin typeface="Courier New"/>
                <a:ea typeface="Hiragino Sans GB"/>
              </a:rPr>
              <a:t>DRAWN SAMPLE  DATE 1937-08-10  NTS</a:t>
            </a:r>
          </a:p>
        </p:txBody>
      </p:sp>
      <p:sp>
        <p:nvSpPr>
          <p:cNvPr id="19" name="TextBox 18"/>
          <p:cNvSpPr txBox="1"/>
          <p:nvPr/>
        </p:nvSpPr>
        <p:spPr>
          <a:xfrm>
            <a:off x="822960" y="713232"/>
            <a:ext cx="10545775" cy="274320"/>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200" b="1" i="0">
                <a:solidFill>
                  <a:srgbClr val="E4ECF5"/>
                </a:solidFill>
                <a:latin typeface="Courier New"/>
                <a:ea typeface="Hiragino Sans GB"/>
              </a:rPr>
              <a:t>Backup Q&amp;A · B</a:t>
            </a:r>
          </a:p>
        </p:txBody>
      </p:sp>
      <p:sp>
        <p:nvSpPr>
          <p:cNvPr id="21" name="Rectangle 20"/>
          <p:cNvSpPr/>
          <p:nvPr/>
        </p:nvSpPr>
        <p:spPr>
          <a:xfrm>
            <a:off x="822960" y="1097280"/>
            <a:ext cx="420624" cy="420624"/>
          </a:xfrm>
          <a:prstGeom prst="ellipse">
            <a:avLst/>
          </a:prstGeom>
          <a:solidFill>
            <a:srgbClr val="123254"/>
          </a:solidFill>
          <a:ln w="11430">
            <a:solidFill>
              <a:srgbClr val="E4ECF5"/>
            </a:solidFill>
          </a:ln>
          <a:effectLst/>
        </p:spPr>
        <p:txBody>
          <a:bodyPr rtlCol="0" anchor="ctr"/>
          <a:lstStyle/>
          <a:p>
            <a:pPr algn="ctr"/>
          </a:p>
        </p:txBody>
      </p:sp>
      <p:sp>
        <p:nvSpPr>
          <p:cNvPr id="22" name="deckkit-overlap:a numbered balloon: the number sits inside its circle"/>
          <p:cNvSpPr txBox="1"/>
          <p:nvPr/>
        </p:nvSpPr>
        <p:spPr>
          <a:xfrm>
            <a:off x="822960" y="1097280"/>
            <a:ext cx="420624" cy="420624"/>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324" b="1" i="0">
                <a:solidFill>
                  <a:srgbClr val="E4ECF5"/>
                </a:solidFill>
                <a:latin typeface="Courier New"/>
                <a:ea typeface="Hiragino Sans GB"/>
              </a:rPr>
              <a:t>Q</a:t>
            </a:r>
          </a:p>
        </p:txBody>
      </p:sp>
      <p:sp>
        <p:nvSpPr>
          <p:cNvPr id="23" name="TextBox 22"/>
          <p:cNvSpPr txBox="1"/>
          <p:nvPr/>
        </p:nvSpPr>
        <p:spPr>
          <a:xfrm>
            <a:off x="1389888" y="1097280"/>
            <a:ext cx="4431639" cy="28244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E4ECF5"/>
                </a:solidFill>
                <a:latin typeface="Georgia"/>
                <a:ea typeface="Hiragino Sans GB"/>
              </a:rPr>
              <a:t>Is the simplest circuit guaranteed?</a:t>
            </a:r>
          </a:p>
        </p:txBody>
      </p:sp>
      <p:sp>
        <p:nvSpPr>
          <p:cNvPr id="24" name="deckkit-motif-quiet"/>
          <p:cNvSpPr/>
          <p:nvPr/>
        </p:nvSpPr>
        <p:spPr>
          <a:xfrm>
            <a:off x="822960" y="1645919"/>
            <a:ext cx="4998567" cy="9144"/>
          </a:xfrm>
          <a:custGeom>
            <a:avLst/>
            <a:gdLst/>
            <a:ahLst/>
            <a:cxnLst/>
            <a:rect l="0" t="0" r="r" b="b"/>
            <a:pathLst>
              <a:path w="100000" h="100000" fill="none">
                <a:moveTo>
                  <a:pt x="0" y="0"/>
                </a:moveTo>
                <a:lnTo>
                  <a:pt x="100000" y="0"/>
                </a:lnTo>
              </a:path>
            </a:pathLst>
          </a:custGeom>
          <a:noFill/>
          <a:ln w="6350" cap="rnd">
            <a:solidFill>
              <a:srgbClr val="E4ECF5"/>
            </a:solidFill>
          </a:ln>
        </p:spPr>
        <p:txBody>
          <a:bodyPr rtlCol="0" anchor="ctr"/>
          <a:lstStyle/>
          <a:p>
            <a:pPr algn="ctr"/>
          </a:p>
        </p:txBody>
      </p:sp>
      <p:sp>
        <p:nvSpPr>
          <p:cNvPr id="25" name="TextBox 24"/>
          <p:cNvSpPr txBox="1"/>
          <p:nvPr/>
        </p:nvSpPr>
        <p:spPr>
          <a:xfrm>
            <a:off x="822960" y="1719072"/>
            <a:ext cx="4998567" cy="110642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E4ECF5"/>
                </a:solidFill>
                <a:latin typeface="Georgia"/>
                <a:ea typeface="Hiragino Sans GB"/>
              </a:rPr>
              <a:t>Within limits. Among series-parallel forms it always finds the simplest; with arbitrary connections, only “in some cases”. How far it goes “depends somewhat on the ingenuity of the designer”. Mechanical methods came in the </a:t>
            </a:r>
            <a:r>
              <a:rPr sz="1350" b="0" i="0">
                <a:solidFill>
                  <a:srgbClr val="E4ECF5"/>
                </a:solidFill>
                <a:latin typeface="Times New Roman"/>
                <a:ea typeface="Hiragino Sans GB"/>
              </a:rPr>
              <a:t>1950</a:t>
            </a:r>
            <a:r>
              <a:rPr sz="1350" b="0" i="0">
                <a:solidFill>
                  <a:srgbClr val="E4ECF5"/>
                </a:solidFill>
                <a:latin typeface="Georgia"/>
                <a:ea typeface="Hiragino Sans GB"/>
              </a:rPr>
              <a:t>s: the Karnaugh map and Quine–McCluskey.</a:t>
            </a:r>
          </a:p>
        </p:txBody>
      </p:sp>
      <p:sp>
        <p:nvSpPr>
          <p:cNvPr id="26" name="TextBox 25"/>
          <p:cNvSpPr txBox="1"/>
          <p:nvPr/>
        </p:nvSpPr>
        <p:spPr>
          <a:xfrm>
            <a:off x="822960" y="2843784"/>
            <a:ext cx="4998567" cy="27432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B7C5D6"/>
                </a:solidFill>
                <a:latin typeface="Georgia"/>
                <a:ea typeface="Hiragino Sans GB"/>
              </a:rPr>
              <a:t>Source: thesis, Chapter I; AIEE paper, Sections I and IV (p.</a:t>
            </a:r>
            <a:r>
              <a:rPr sz="1050" b="0" i="0">
                <a:solidFill>
                  <a:srgbClr val="B7C5D6"/>
                </a:solidFill>
                <a:latin typeface="Times New Roman"/>
                <a:ea typeface="Hiragino Sans GB"/>
              </a:rPr>
              <a:t>713</a:t>
            </a:r>
            <a:r>
              <a:rPr sz="1050" b="0" i="0">
                <a:solidFill>
                  <a:srgbClr val="B7C5D6"/>
                </a:solidFill>
                <a:latin typeface="Georgia"/>
                <a:ea typeface="Hiragino Sans GB"/>
              </a:rPr>
              <a:t>, p.</a:t>
            </a:r>
            <a:r>
              <a:rPr sz="1050" b="0" i="0">
                <a:solidFill>
                  <a:srgbClr val="B7C5D6"/>
                </a:solidFill>
                <a:latin typeface="Times New Roman"/>
                <a:ea typeface="Hiragino Sans GB"/>
              </a:rPr>
              <a:t>721</a:t>
            </a:r>
            <a:r>
              <a:rPr sz="1050" b="0" i="0">
                <a:solidFill>
                  <a:srgbClr val="B7C5D6"/>
                </a:solidFill>
                <a:latin typeface="Georgia"/>
                <a:ea typeface="Hiragino Sans GB"/>
              </a:rPr>
              <a:t>).</a:t>
            </a:r>
          </a:p>
        </p:txBody>
      </p:sp>
      <p:sp>
        <p:nvSpPr>
          <p:cNvPr id="27" name="deckkit-motif-quiet"/>
          <p:cNvSpPr/>
          <p:nvPr/>
        </p:nvSpPr>
        <p:spPr>
          <a:xfrm>
            <a:off x="822960" y="3300984"/>
            <a:ext cx="4998567" cy="9144"/>
          </a:xfrm>
          <a:custGeom>
            <a:avLst/>
            <a:gdLst/>
            <a:ahLst/>
            <a:cxnLst/>
            <a:rect l="0" t="0" r="r" b="b"/>
            <a:pathLst>
              <a:path w="100000" h="100000" fill="none">
                <a:moveTo>
                  <a:pt x="0" y="0"/>
                </a:moveTo>
                <a:lnTo>
                  <a:pt x="100000" y="0"/>
                </a:lnTo>
              </a:path>
            </a:pathLst>
          </a:custGeom>
          <a:noFill/>
          <a:ln w="10160" cap="rnd">
            <a:solidFill>
              <a:srgbClr val="E4ECF5"/>
            </a:solidFill>
          </a:ln>
        </p:spPr>
        <p:txBody>
          <a:bodyPr rtlCol="0" anchor="ctr"/>
          <a:lstStyle/>
          <a:p>
            <a:pPr algn="ctr"/>
          </a:p>
        </p:txBody>
      </p:sp>
      <p:sp>
        <p:nvSpPr>
          <p:cNvPr id="28" name="TextBox 27"/>
          <p:cNvSpPr txBox="1"/>
          <p:nvPr/>
        </p:nvSpPr>
        <p:spPr>
          <a:xfrm>
            <a:off x="822960" y="3374136"/>
            <a:ext cx="2499283" cy="310896"/>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E4ECF5"/>
                </a:solidFill>
                <a:latin typeface="Georgia"/>
                <a:ea typeface="Hiragino Sans GB"/>
              </a:rPr>
              <a:t>Within series-parallel forms</a:t>
            </a:r>
          </a:p>
        </p:txBody>
      </p:sp>
      <p:sp>
        <p:nvSpPr>
          <p:cNvPr id="29" name="TextBox 28"/>
          <p:cNvSpPr txBox="1"/>
          <p:nvPr/>
        </p:nvSpPr>
        <p:spPr>
          <a:xfrm>
            <a:off x="3422215" y="3374136"/>
            <a:ext cx="2399312" cy="310896"/>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1" i="0">
                <a:solidFill>
                  <a:srgbClr val="F59A72"/>
                </a:solidFill>
                <a:latin typeface="Georgia"/>
                <a:ea typeface="Hiragino Sans GB"/>
              </a:rPr>
              <a:t>Always finds the simplest</a:t>
            </a:r>
          </a:p>
        </p:txBody>
      </p:sp>
      <p:sp>
        <p:nvSpPr>
          <p:cNvPr id="30" name="deckkit-motif-quiet"/>
          <p:cNvSpPr/>
          <p:nvPr/>
        </p:nvSpPr>
        <p:spPr>
          <a:xfrm>
            <a:off x="822960" y="3739896"/>
            <a:ext cx="4998567" cy="9144"/>
          </a:xfrm>
          <a:custGeom>
            <a:avLst/>
            <a:gdLst/>
            <a:ahLst/>
            <a:cxnLst/>
            <a:rect l="0" t="0" r="r" b="b"/>
            <a:pathLst>
              <a:path w="100000" h="100000" fill="none">
                <a:moveTo>
                  <a:pt x="0" y="0"/>
                </a:moveTo>
                <a:lnTo>
                  <a:pt x="100000" y="0"/>
                </a:lnTo>
              </a:path>
            </a:pathLst>
          </a:custGeom>
          <a:noFill/>
          <a:ln w="3810" cap="rnd">
            <a:solidFill>
              <a:srgbClr val="B7C5D6"/>
            </a:solidFill>
            <a:prstDash val="dash"/>
          </a:ln>
        </p:spPr>
        <p:txBody>
          <a:bodyPr rtlCol="0" anchor="ctr"/>
          <a:lstStyle/>
          <a:p>
            <a:pPr algn="ctr"/>
          </a:p>
        </p:txBody>
      </p:sp>
      <p:sp>
        <p:nvSpPr>
          <p:cNvPr id="31" name="TextBox 30"/>
          <p:cNvSpPr txBox="1"/>
          <p:nvPr/>
        </p:nvSpPr>
        <p:spPr>
          <a:xfrm>
            <a:off x="822960" y="3813048"/>
            <a:ext cx="2499283" cy="310896"/>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E4ECF5"/>
                </a:solidFill>
                <a:latin typeface="Georgia"/>
                <a:ea typeface="Hiragino Sans GB"/>
              </a:rPr>
              <a:t>Any connections (e.g. bridges)</a:t>
            </a:r>
          </a:p>
        </p:txBody>
      </p:sp>
      <p:sp>
        <p:nvSpPr>
          <p:cNvPr id="32" name="TextBox 31"/>
          <p:cNvSpPr txBox="1"/>
          <p:nvPr/>
        </p:nvSpPr>
        <p:spPr>
          <a:xfrm>
            <a:off x="3422215" y="3813048"/>
            <a:ext cx="2399312" cy="310896"/>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B7C5D6"/>
                </a:solidFill>
                <a:latin typeface="Georgia"/>
                <a:ea typeface="Hiragino Sans GB"/>
              </a:rPr>
              <a:t>Simplest only in some cases</a:t>
            </a:r>
          </a:p>
        </p:txBody>
      </p:sp>
      <p:sp>
        <p:nvSpPr>
          <p:cNvPr id="33" name="deckkit-motif-quiet"/>
          <p:cNvSpPr/>
          <p:nvPr/>
        </p:nvSpPr>
        <p:spPr>
          <a:xfrm>
            <a:off x="822960" y="4178808"/>
            <a:ext cx="4998567" cy="9144"/>
          </a:xfrm>
          <a:custGeom>
            <a:avLst/>
            <a:gdLst/>
            <a:ahLst/>
            <a:cxnLst/>
            <a:rect l="0" t="0" r="r" b="b"/>
            <a:pathLst>
              <a:path w="100000" h="100000" fill="none">
                <a:moveTo>
                  <a:pt x="0" y="0"/>
                </a:moveTo>
                <a:lnTo>
                  <a:pt x="100000" y="0"/>
                </a:lnTo>
              </a:path>
            </a:pathLst>
          </a:custGeom>
          <a:noFill/>
          <a:ln w="3810" cap="rnd">
            <a:solidFill>
              <a:srgbClr val="B7C5D6"/>
            </a:solidFill>
            <a:prstDash val="dash"/>
          </a:ln>
        </p:spPr>
        <p:txBody>
          <a:bodyPr rtlCol="0" anchor="ctr"/>
          <a:lstStyle/>
          <a:p>
            <a:pPr algn="ctr"/>
          </a:p>
        </p:txBody>
      </p:sp>
      <p:sp>
        <p:nvSpPr>
          <p:cNvPr id="34" name="TextBox 33"/>
          <p:cNvSpPr txBox="1"/>
          <p:nvPr/>
        </p:nvSpPr>
        <p:spPr>
          <a:xfrm>
            <a:off x="822960" y="4251960"/>
            <a:ext cx="2499283" cy="310896"/>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E4ECF5"/>
                </a:solidFill>
                <a:latin typeface="Georgia"/>
                <a:ea typeface="Hiragino Sans GB"/>
              </a:rPr>
              <a:t>Doing the simplification</a:t>
            </a:r>
          </a:p>
        </p:txBody>
      </p:sp>
      <p:sp>
        <p:nvSpPr>
          <p:cNvPr id="35" name="TextBox 34"/>
          <p:cNvSpPr txBox="1"/>
          <p:nvPr/>
        </p:nvSpPr>
        <p:spPr>
          <a:xfrm>
            <a:off x="3422215" y="4251960"/>
            <a:ext cx="2399312" cy="310896"/>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350" b="0" i="0">
                <a:solidFill>
                  <a:srgbClr val="B7C5D6"/>
                </a:solidFill>
                <a:latin typeface="Georgia"/>
                <a:ea typeface="Hiragino Sans GB"/>
              </a:rPr>
              <a:t>Relies on skill with theorems</a:t>
            </a:r>
          </a:p>
        </p:txBody>
      </p:sp>
      <p:sp>
        <p:nvSpPr>
          <p:cNvPr id="36" name="deckkit-motif-quiet"/>
          <p:cNvSpPr/>
          <p:nvPr/>
        </p:nvSpPr>
        <p:spPr>
          <a:xfrm>
            <a:off x="822960" y="4617720"/>
            <a:ext cx="4998567" cy="9144"/>
          </a:xfrm>
          <a:custGeom>
            <a:avLst/>
            <a:gdLst/>
            <a:ahLst/>
            <a:cxnLst/>
            <a:rect l="0" t="0" r="r" b="b"/>
            <a:pathLst>
              <a:path w="100000" h="100000" fill="none">
                <a:moveTo>
                  <a:pt x="0" y="0"/>
                </a:moveTo>
                <a:lnTo>
                  <a:pt x="100000" y="0"/>
                </a:lnTo>
              </a:path>
            </a:pathLst>
          </a:custGeom>
          <a:noFill/>
          <a:ln w="3810" cap="rnd">
            <a:solidFill>
              <a:srgbClr val="B7C5D6"/>
            </a:solidFill>
            <a:prstDash val="dash"/>
          </a:ln>
        </p:spPr>
        <p:txBody>
          <a:bodyPr rtlCol="0" anchor="ctr"/>
          <a:lstStyle/>
          <a:p>
            <a:pPr algn="ctr"/>
          </a:p>
        </p:txBody>
      </p:sp>
      <p:sp>
        <p:nvSpPr>
          <p:cNvPr id="37" name="deckkit-motif-quiet"/>
          <p:cNvSpPr/>
          <p:nvPr/>
        </p:nvSpPr>
        <p:spPr>
          <a:xfrm>
            <a:off x="6095847" y="1097280"/>
            <a:ext cx="9144" cy="4005072"/>
          </a:xfrm>
          <a:custGeom>
            <a:avLst/>
            <a:gdLst/>
            <a:ahLst/>
            <a:cxnLst/>
            <a:rect l="0" t="0" r="r" b="b"/>
            <a:pathLst>
              <a:path w="100000" h="100000" fill="none">
                <a:moveTo>
                  <a:pt x="0" y="0"/>
                </a:moveTo>
                <a:lnTo>
                  <a:pt x="0" y="100000"/>
                </a:lnTo>
              </a:path>
            </a:pathLst>
          </a:custGeom>
          <a:noFill/>
          <a:ln w="5080" cap="rnd">
            <a:solidFill>
              <a:srgbClr val="B7C5D6"/>
            </a:solidFill>
            <a:prstDash val="dash"/>
          </a:ln>
        </p:spPr>
        <p:txBody>
          <a:bodyPr rtlCol="0" anchor="ctr"/>
          <a:lstStyle/>
          <a:p>
            <a:pPr algn="ctr"/>
          </a:p>
        </p:txBody>
      </p:sp>
      <p:sp>
        <p:nvSpPr>
          <p:cNvPr id="38" name="Rectangle 37"/>
          <p:cNvSpPr/>
          <p:nvPr/>
        </p:nvSpPr>
        <p:spPr>
          <a:xfrm>
            <a:off x="6370167" y="1097280"/>
            <a:ext cx="420624" cy="420624"/>
          </a:xfrm>
          <a:prstGeom prst="ellipse">
            <a:avLst/>
          </a:prstGeom>
          <a:solidFill>
            <a:srgbClr val="123254"/>
          </a:solidFill>
          <a:ln w="11430">
            <a:solidFill>
              <a:srgbClr val="E4ECF5"/>
            </a:solidFill>
          </a:ln>
          <a:effectLst/>
        </p:spPr>
        <p:txBody>
          <a:bodyPr rtlCol="0" anchor="ctr"/>
          <a:lstStyle/>
          <a:p>
            <a:pPr algn="ctr"/>
          </a:p>
        </p:txBody>
      </p:sp>
      <p:sp>
        <p:nvSpPr>
          <p:cNvPr id="39" name="deckkit-overlap:a numbered balloon: the number sits inside its circle"/>
          <p:cNvSpPr txBox="1"/>
          <p:nvPr/>
        </p:nvSpPr>
        <p:spPr>
          <a:xfrm>
            <a:off x="6370167" y="1097280"/>
            <a:ext cx="420624" cy="420624"/>
          </a:xfrm>
          <a:prstGeom prst="rect">
            <a:avLst/>
          </a:prstGeom>
          <a:noFill/>
          <a:ln/>
        </p:spPr>
        <p:txBody>
          <a:bodyPr wrap="square" anchor="ctr" lIns="25400" rIns="25400" tIns="25400" bIns="25400">
            <a:noAutofit/>
          </a:bodyPr>
          <a:lstStyle/>
          <a:p>
            <a:pPr algn="ctr">
              <a:lnSpc>
                <a:spcPct val="100000"/>
              </a:lnSpc>
              <a:spcBef>
                <a:spcPts val="0"/>
              </a:spcBef>
              <a:spcAft>
                <a:spcPts val="0"/>
              </a:spcAft>
            </a:pPr>
            <a:r>
              <a:rPr sz="1324" b="1" i="0">
                <a:solidFill>
                  <a:srgbClr val="E4ECF5"/>
                </a:solidFill>
                <a:latin typeface="Courier New"/>
                <a:ea typeface="Hiragino Sans GB"/>
              </a:rPr>
              <a:t>Q</a:t>
            </a:r>
          </a:p>
        </p:txBody>
      </p:sp>
      <p:sp>
        <p:nvSpPr>
          <p:cNvPr id="40" name="TextBox 39"/>
          <p:cNvSpPr txBox="1"/>
          <p:nvPr/>
        </p:nvSpPr>
        <p:spPr>
          <a:xfrm>
            <a:off x="6937095" y="1097280"/>
            <a:ext cx="4431639" cy="282448"/>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600" b="1" i="0">
                <a:solidFill>
                  <a:srgbClr val="E4ECF5"/>
                </a:solidFill>
                <a:latin typeface="Georgia"/>
                <a:ea typeface="Hiragino Sans GB"/>
              </a:rPr>
              <a:t>What about timing and delay?</a:t>
            </a:r>
          </a:p>
        </p:txBody>
      </p:sp>
      <p:sp>
        <p:nvSpPr>
          <p:cNvPr id="41" name="deckkit-motif-quiet"/>
          <p:cNvSpPr/>
          <p:nvPr/>
        </p:nvSpPr>
        <p:spPr>
          <a:xfrm>
            <a:off x="6370167" y="1645919"/>
            <a:ext cx="4998567" cy="9144"/>
          </a:xfrm>
          <a:custGeom>
            <a:avLst/>
            <a:gdLst/>
            <a:ahLst/>
            <a:cxnLst/>
            <a:rect l="0" t="0" r="r" b="b"/>
            <a:pathLst>
              <a:path w="100000" h="100000" fill="none">
                <a:moveTo>
                  <a:pt x="0" y="0"/>
                </a:moveTo>
                <a:lnTo>
                  <a:pt x="100000" y="0"/>
                </a:lnTo>
              </a:path>
            </a:pathLst>
          </a:custGeom>
          <a:noFill/>
          <a:ln w="6350" cap="rnd">
            <a:solidFill>
              <a:srgbClr val="E4ECF5"/>
            </a:solidFill>
          </a:ln>
        </p:spPr>
        <p:txBody>
          <a:bodyPr rtlCol="0" anchor="ctr"/>
          <a:lstStyle/>
          <a:p>
            <a:pPr algn="ctr"/>
          </a:p>
        </p:txBody>
      </p:sp>
      <p:sp>
        <p:nvSpPr>
          <p:cNvPr id="42" name="TextBox 41"/>
          <p:cNvSpPr txBox="1"/>
          <p:nvPr/>
        </p:nvSpPr>
        <p:spPr>
          <a:xfrm>
            <a:off x="6370167" y="1719072"/>
            <a:ext cx="4998567" cy="1106424"/>
          </a:xfrm>
          <a:prstGeom prst="rect">
            <a:avLst/>
          </a:prstGeom>
          <a:noFill/>
          <a:ln/>
        </p:spPr>
        <p:txBody>
          <a:bodyPr wrap="square" anchor="t" lIns="25400" rIns="25400" tIns="25400" bIns="25400">
            <a:spAutoFit/>
          </a:bodyPr>
          <a:lstStyle/>
          <a:p>
            <a:pPr algn="l">
              <a:lnSpc>
                <a:spcPct val="100000"/>
              </a:lnSpc>
              <a:spcBef>
                <a:spcPts val="0"/>
              </a:spcBef>
              <a:spcAft>
                <a:spcPts val="400"/>
              </a:spcAft>
            </a:pPr>
            <a:r>
              <a:rPr sz="1350" b="0" i="0">
                <a:solidFill>
                  <a:srgbClr val="E4ECF5"/>
                </a:solidFill>
                <a:latin typeface="Georgia"/>
                <a:ea typeface="Hiragino Sans GB"/>
              </a:rPr>
              <a:t>Not just combinational circuits. Section III treats delayed relays: X(t − p) is a contact delayed by p seconds. Section IV adds a new variable per extra stage of operation, as in the Section V lock. A general method for sequential synthesis and state reduction came later, from Huffman in </a:t>
            </a:r>
            <a:r>
              <a:rPr sz="1350" b="0" i="0">
                <a:solidFill>
                  <a:srgbClr val="E4ECF5"/>
                </a:solidFill>
                <a:latin typeface="Times New Roman"/>
                <a:ea typeface="Hiragino Sans GB"/>
              </a:rPr>
              <a:t>1954</a:t>
            </a:r>
            <a:r>
              <a:rPr sz="1350" b="0" i="0">
                <a:solidFill>
                  <a:srgbClr val="E4ECF5"/>
                </a:solidFill>
                <a:latin typeface="Georgia"/>
                <a:ea typeface="Hiragino Sans GB"/>
              </a:rPr>
              <a:t>.</a:t>
            </a:r>
          </a:p>
        </p:txBody>
      </p:sp>
      <p:sp>
        <p:nvSpPr>
          <p:cNvPr id="43" name="TextBox 42"/>
          <p:cNvSpPr txBox="1"/>
          <p:nvPr/>
        </p:nvSpPr>
        <p:spPr>
          <a:xfrm>
            <a:off x="6370167" y="2843784"/>
            <a:ext cx="4998567" cy="274320"/>
          </a:xfrm>
          <a:prstGeom prst="rect">
            <a:avLst/>
          </a:prstGeom>
          <a:noFill/>
          <a:ln/>
        </p:spPr>
        <p:txBody>
          <a:bodyPr wrap="square" anchor="t" lIns="25400" rIns="25400" tIns="25400" bIns="25400">
            <a:spAutoFit/>
          </a:bodyPr>
          <a:lstStyle/>
          <a:p>
            <a:pPr algn="l">
              <a:lnSpc>
                <a:spcPct val="100000"/>
              </a:lnSpc>
              <a:spcBef>
                <a:spcPts val="0"/>
              </a:spcBef>
              <a:spcAft>
                <a:spcPts val="0"/>
              </a:spcAft>
            </a:pPr>
            <a:r>
              <a:rPr sz="1050" b="0" i="0">
                <a:solidFill>
                  <a:srgbClr val="B7C5D6"/>
                </a:solidFill>
                <a:latin typeface="Georgia"/>
                <a:ea typeface="Hiragino Sans GB"/>
              </a:rPr>
              <a:t>Source: AIEE paper, Sections III (delay, p.</a:t>
            </a:r>
            <a:r>
              <a:rPr sz="1050" b="0" i="0">
                <a:solidFill>
                  <a:srgbClr val="B7C5D6"/>
                </a:solidFill>
                <a:latin typeface="Times New Roman"/>
                <a:ea typeface="Hiragino Sans GB"/>
              </a:rPr>
              <a:t>718</a:t>
            </a:r>
            <a:r>
              <a:rPr sz="1050" b="0" i="0">
                <a:solidFill>
                  <a:srgbClr val="B7C5D6"/>
                </a:solidFill>
                <a:latin typeface="Georgia"/>
                <a:ea typeface="Hiragino Sans GB"/>
              </a:rPr>
              <a:t>), IV (extra variables, p.</a:t>
            </a:r>
            <a:r>
              <a:rPr sz="1050" b="0" i="0">
                <a:solidFill>
                  <a:srgbClr val="B7C5D6"/>
                </a:solidFill>
                <a:latin typeface="Times New Roman"/>
                <a:ea typeface="Hiragino Sans GB"/>
              </a:rPr>
              <a:t>721</a:t>
            </a:r>
            <a:r>
              <a:rPr sz="1050" b="0" i="0">
                <a:solidFill>
                  <a:srgbClr val="B7C5D6"/>
                </a:solidFill>
                <a:latin typeface="Georgia"/>
                <a:ea typeface="Hiragino Sans GB"/>
              </a:rPr>
              <a:t>), V (lock); Huffman (</a:t>
            </a:r>
            <a:r>
              <a:rPr sz="1050" b="0" i="0">
                <a:solidFill>
                  <a:srgbClr val="B7C5D6"/>
                </a:solidFill>
                <a:latin typeface="Times New Roman"/>
                <a:ea typeface="Hiragino Sans GB"/>
              </a:rPr>
              <a:t>1954</a:t>
            </a:r>
            <a:r>
              <a:rPr sz="1050" b="0" i="0">
                <a:solidFill>
                  <a:srgbClr val="B7C5D6"/>
                </a:solidFill>
                <a:latin typeface="Georgia"/>
                <a:ea typeface="Hiragino Sans GB"/>
              </a:rPr>
              <a:t>).</a:t>
            </a:r>
          </a:p>
        </p:txBody>
      </p:sp>
      <p:sp>
        <p:nvSpPr>
          <p:cNvPr id="44" name="TextBox 43"/>
          <p:cNvSpPr txBox="1"/>
          <p:nvPr/>
        </p:nvSpPr>
        <p:spPr>
          <a:xfrm>
            <a:off x="6370167" y="3419856"/>
            <a:ext cx="1325880" cy="329184"/>
          </a:xfrm>
          <a:prstGeom prst="rect">
            <a:avLst/>
          </a:prstGeom>
          <a:noFill/>
          <a:ln/>
        </p:spPr>
        <p:txBody>
          <a:bodyPr wrap="square" anchor="ctr" lIns="18288" rIns="18288" tIns="18288" bIns="18288">
            <a:spAutoFit/>
          </a:bodyPr>
          <a:lstStyle/>
          <a:p>
            <a:pPr algn="r"/>
            <a:r>
              <a:rPr sz="1350" b="0" i="1">
                <a:solidFill>
                  <a:srgbClr val="E4ECF5"/>
                </a:solidFill>
                <a:latin typeface="Times New Roman"/>
                <a:ea typeface="Hiragino Sans GB"/>
              </a:rPr>
              <a:t>X</a:t>
            </a:r>
            <a:r>
              <a:rPr sz="1350" b="0" i="0">
                <a:solidFill>
                  <a:srgbClr val="E4ECF5"/>
                </a:solidFill>
                <a:latin typeface="Times New Roman"/>
                <a:ea typeface="Hiragino Sans GB"/>
              </a:rPr>
              <a:t>(</a:t>
            </a:r>
            <a:r>
              <a:rPr sz="1350" b="0" i="1">
                <a:solidFill>
                  <a:srgbClr val="E4ECF5"/>
                </a:solidFill>
                <a:latin typeface="Times New Roman"/>
                <a:ea typeface="Hiragino Sans GB"/>
              </a:rPr>
              <a:t>t</a:t>
            </a:r>
            <a:r>
              <a:rPr sz="1350" b="0" i="0">
                <a:solidFill>
                  <a:srgbClr val="E4ECF5"/>
                </a:solidFill>
                <a:latin typeface="Times New Roman"/>
                <a:ea typeface="Hiragino Sans GB"/>
              </a:rPr>
              <a:t>)</a:t>
            </a:r>
          </a:p>
        </p:txBody>
      </p:sp>
      <p:sp>
        <p:nvSpPr>
          <p:cNvPr id="45" name="deckkit-motif-quiet"/>
          <p:cNvSpPr/>
          <p:nvPr/>
        </p:nvSpPr>
        <p:spPr>
          <a:xfrm>
            <a:off x="7787487" y="3346703"/>
            <a:ext cx="3489807" cy="365759"/>
          </a:xfrm>
          <a:custGeom>
            <a:avLst/>
            <a:gdLst/>
            <a:ahLst/>
            <a:cxnLst/>
            <a:rect l="0" t="0" r="r" b="b"/>
            <a:pathLst>
              <a:path w="100000" h="100000" fill="none">
                <a:moveTo>
                  <a:pt x="0" y="100000"/>
                </a:moveTo>
                <a:lnTo>
                  <a:pt x="15721" y="100000"/>
                </a:lnTo>
                <a:moveTo>
                  <a:pt x="15721" y="100000"/>
                </a:moveTo>
                <a:lnTo>
                  <a:pt x="15721" y="0"/>
                </a:lnTo>
                <a:moveTo>
                  <a:pt x="15721" y="0"/>
                </a:moveTo>
                <a:lnTo>
                  <a:pt x="100000" y="0"/>
                </a:lnTo>
              </a:path>
            </a:pathLst>
          </a:custGeom>
          <a:noFill/>
          <a:ln w="16510" cap="rnd">
            <a:solidFill>
              <a:srgbClr val="E4ECF5"/>
            </a:solidFill>
          </a:ln>
        </p:spPr>
        <p:txBody>
          <a:bodyPr rtlCol="0" anchor="ctr"/>
          <a:lstStyle/>
          <a:p>
            <a:pPr algn="ctr"/>
          </a:p>
        </p:txBody>
      </p:sp>
      <p:sp>
        <p:nvSpPr>
          <p:cNvPr id="46" name="TextBox 45"/>
          <p:cNvSpPr txBox="1"/>
          <p:nvPr/>
        </p:nvSpPr>
        <p:spPr>
          <a:xfrm>
            <a:off x="6370167" y="4105655"/>
            <a:ext cx="1325880" cy="329184"/>
          </a:xfrm>
          <a:prstGeom prst="rect">
            <a:avLst/>
          </a:prstGeom>
          <a:noFill/>
          <a:ln/>
        </p:spPr>
        <p:txBody>
          <a:bodyPr wrap="square" anchor="ctr" lIns="18288" rIns="18288" tIns="18288" bIns="18288">
            <a:spAutoFit/>
          </a:bodyPr>
          <a:lstStyle/>
          <a:p>
            <a:pPr algn="r"/>
            <a:r>
              <a:rPr sz="1350" b="0" i="1">
                <a:solidFill>
                  <a:srgbClr val="E4ECF5"/>
                </a:solidFill>
                <a:latin typeface="Times New Roman"/>
                <a:ea typeface="Hiragino Sans GB"/>
              </a:rPr>
              <a:t>X</a:t>
            </a:r>
            <a:r>
              <a:rPr sz="1350" b="0" i="0">
                <a:solidFill>
                  <a:srgbClr val="E4ECF5"/>
                </a:solidFill>
                <a:latin typeface="Times New Roman"/>
                <a:ea typeface="Hiragino Sans GB"/>
              </a:rPr>
              <a:t>(</a:t>
            </a:r>
            <a:r>
              <a:rPr sz="1350" b="0" i="1">
                <a:solidFill>
                  <a:srgbClr val="E4ECF5"/>
                </a:solidFill>
                <a:latin typeface="Times New Roman"/>
                <a:ea typeface="Hiragino Sans GB"/>
              </a:rPr>
              <a:t>t</a:t>
            </a:r>
            <a:r>
              <a:rPr sz="1350" b="0" i="0">
                <a:solidFill>
                  <a:srgbClr val="E4ECF5"/>
                </a:solidFill>
                <a:latin typeface="Times New Roman"/>
                <a:ea typeface="Hiragino Sans GB"/>
              </a:rPr>
              <a:t> </a:t>
            </a:r>
            <a:r>
              <a:rPr sz="1350" b="0" i="0">
                <a:solidFill>
                  <a:srgbClr val="E4ECF5"/>
                </a:solidFill>
                <a:latin typeface="Times New Roman"/>
                <a:ea typeface="Hiragino Sans GB"/>
              </a:rPr>
              <a:t>−</a:t>
            </a:r>
            <a:r>
              <a:rPr sz="1350" b="0" i="0">
                <a:solidFill>
                  <a:srgbClr val="E4ECF5"/>
                </a:solidFill>
                <a:latin typeface="Times New Roman"/>
                <a:ea typeface="Hiragino Sans GB"/>
              </a:rPr>
              <a:t> </a:t>
            </a:r>
            <a:r>
              <a:rPr sz="1350" b="0" i="1">
                <a:solidFill>
                  <a:srgbClr val="E4ECF5"/>
                </a:solidFill>
                <a:latin typeface="Times New Roman"/>
                <a:ea typeface="Hiragino Sans GB"/>
              </a:rPr>
              <a:t>p</a:t>
            </a:r>
            <a:r>
              <a:rPr sz="1350" b="0" i="0">
                <a:solidFill>
                  <a:srgbClr val="E4ECF5"/>
                </a:solidFill>
                <a:latin typeface="Times New Roman"/>
                <a:ea typeface="Hiragino Sans GB"/>
              </a:rPr>
              <a:t>)</a:t>
            </a:r>
          </a:p>
        </p:txBody>
      </p:sp>
      <p:sp>
        <p:nvSpPr>
          <p:cNvPr id="47" name="deckkit-motif-quiet"/>
          <p:cNvSpPr/>
          <p:nvPr/>
        </p:nvSpPr>
        <p:spPr>
          <a:xfrm>
            <a:off x="7787487" y="4032503"/>
            <a:ext cx="3489807" cy="365760"/>
          </a:xfrm>
          <a:custGeom>
            <a:avLst/>
            <a:gdLst/>
            <a:ahLst/>
            <a:cxnLst/>
            <a:rect l="0" t="0" r="r" b="b"/>
            <a:pathLst>
              <a:path w="100000" h="100000" fill="none">
                <a:moveTo>
                  <a:pt x="0" y="100000"/>
                </a:moveTo>
                <a:lnTo>
                  <a:pt x="44543" y="100000"/>
                </a:lnTo>
                <a:moveTo>
                  <a:pt x="44543" y="100000"/>
                </a:moveTo>
                <a:lnTo>
                  <a:pt x="44543" y="0"/>
                </a:lnTo>
                <a:moveTo>
                  <a:pt x="44543" y="0"/>
                </a:moveTo>
                <a:lnTo>
                  <a:pt x="100000" y="0"/>
                </a:lnTo>
              </a:path>
            </a:pathLst>
          </a:custGeom>
          <a:noFill/>
          <a:ln w="16510" cap="rnd">
            <a:solidFill>
              <a:srgbClr val="F59A72"/>
            </a:solidFill>
          </a:ln>
        </p:spPr>
        <p:txBody>
          <a:bodyPr rtlCol="0" anchor="ctr"/>
          <a:lstStyle/>
          <a:p>
            <a:pPr algn="ctr"/>
          </a:p>
        </p:txBody>
      </p:sp>
      <p:sp>
        <p:nvSpPr>
          <p:cNvPr id="48" name="deckkit-motif-quiet"/>
          <p:cNvSpPr/>
          <p:nvPr/>
        </p:nvSpPr>
        <p:spPr>
          <a:xfrm>
            <a:off x="8262975" y="4617720"/>
            <a:ext cx="1152143" cy="146304"/>
          </a:xfrm>
          <a:custGeom>
            <a:avLst/>
            <a:gdLst/>
            <a:ahLst/>
            <a:cxnLst/>
            <a:rect l="0" t="0" r="r" b="b"/>
            <a:pathLst>
              <a:path w="100000" h="100000" fill="none">
                <a:moveTo>
                  <a:pt x="6349" y="50000"/>
                </a:moveTo>
                <a:lnTo>
                  <a:pt x="93651" y="50000"/>
                </a:lnTo>
                <a:moveTo>
                  <a:pt x="0" y="100000"/>
                </a:moveTo>
                <a:lnTo>
                  <a:pt x="12698" y="0"/>
                </a:lnTo>
                <a:moveTo>
                  <a:pt x="87302" y="100000"/>
                </a:moveTo>
                <a:lnTo>
                  <a:pt x="100000" y="0"/>
                </a:lnTo>
              </a:path>
            </a:pathLst>
          </a:custGeom>
          <a:noFill/>
          <a:ln w="7620" cap="rnd">
            <a:solidFill>
              <a:srgbClr val="E4ECF5"/>
            </a:solidFill>
          </a:ln>
        </p:spPr>
        <p:txBody>
          <a:bodyPr rtlCol="0" anchor="ctr"/>
          <a:lstStyle/>
          <a:p>
            <a:pPr algn="ctr"/>
          </a:p>
        </p:txBody>
      </p:sp>
      <p:sp>
        <p:nvSpPr>
          <p:cNvPr id="49" name="TextBox 48"/>
          <p:cNvSpPr txBox="1"/>
          <p:nvPr/>
        </p:nvSpPr>
        <p:spPr>
          <a:xfrm>
            <a:off x="8336127" y="4809744"/>
            <a:ext cx="1005839" cy="292608"/>
          </a:xfrm>
          <a:prstGeom prst="rect">
            <a:avLst/>
          </a:prstGeom>
          <a:noFill/>
          <a:ln/>
        </p:spPr>
        <p:txBody>
          <a:bodyPr wrap="square" anchor="ctr" lIns="18288" rIns="18288" tIns="18288" bIns="18288">
            <a:spAutoFit/>
          </a:bodyPr>
          <a:lstStyle/>
          <a:p>
            <a:pPr algn="ctr"/>
            <a:r>
              <a:rPr sz="1500" b="0" i="1">
                <a:solidFill>
                  <a:srgbClr val="F59A72"/>
                </a:solidFill>
                <a:latin typeface="Times New Roman"/>
                <a:ea typeface="Hiragino Sans GB"/>
              </a:rPr>
              <a:t>p</a:t>
            </a:r>
          </a:p>
        </p:txBody>
      </p:sp>
      <p:sp>
        <p:nvSpPr>
          <p:cNvPr id="50" name="deckkit-motif-quiet"/>
          <p:cNvSpPr/>
          <p:nvPr/>
        </p:nvSpPr>
        <p:spPr>
          <a:xfrm>
            <a:off x="8336127" y="3346703"/>
            <a:ext cx="1005839" cy="1344168"/>
          </a:xfrm>
          <a:custGeom>
            <a:avLst/>
            <a:gdLst/>
            <a:ahLst/>
            <a:cxnLst/>
            <a:rect l="0" t="0" r="r" b="b"/>
            <a:pathLst>
              <a:path w="100000" h="100000" fill="none">
                <a:moveTo>
                  <a:pt x="0" y="0"/>
                </a:moveTo>
                <a:lnTo>
                  <a:pt x="0" y="100000"/>
                </a:lnTo>
                <a:moveTo>
                  <a:pt x="100000" y="51020"/>
                </a:moveTo>
                <a:lnTo>
                  <a:pt x="100000" y="100000"/>
                </a:lnTo>
              </a:path>
            </a:pathLst>
          </a:custGeom>
          <a:noFill/>
          <a:ln w="6350" cap="rnd">
            <a:solidFill>
              <a:srgbClr val="B7C5D6"/>
            </a:solidFill>
            <a:prstDash val="dash"/>
          </a:ln>
        </p:spPr>
        <p:txBody>
          <a:bodyPr rtlCol="0" anchor="ctr"/>
          <a:lstStyle/>
          <a:p>
            <a:pPr algn="ctr"/>
          </a:p>
        </p:txBody>
      </p:sp>
      <p:sp>
        <p:nvSpPr>
          <p:cNvPr id="51" name="TextBox 50"/>
          <p:cNvSpPr txBox="1"/>
          <p:nvPr/>
        </p:nvSpPr>
        <p:spPr>
          <a:xfrm>
            <a:off x="6370167" y="5084064"/>
            <a:ext cx="4998567" cy="256032"/>
          </a:xfrm>
          <a:prstGeom prst="rect">
            <a:avLst/>
          </a:prstGeom>
          <a:noFill/>
          <a:ln/>
        </p:spPr>
        <p:txBody>
          <a:bodyPr wrap="square" anchor="t" lIns="25400" rIns="25400" tIns="25400" bIns="25400">
            <a:spAutoFit/>
          </a:bodyPr>
          <a:lstStyle/>
          <a:p>
            <a:pPr algn="ctr">
              <a:lnSpc>
                <a:spcPct val="100000"/>
              </a:lnSpc>
              <a:spcBef>
                <a:spcPts val="0"/>
              </a:spcBef>
              <a:spcAft>
                <a:spcPts val="0"/>
              </a:spcAft>
            </a:pPr>
            <a:r>
              <a:rPr sz="1050" b="0" i="0">
                <a:solidFill>
                  <a:srgbClr val="B7C5D6"/>
                </a:solidFill>
                <a:latin typeface="Courier New"/>
                <a:ea typeface="Hiragino Sans GB"/>
              </a:rPr>
              <a:t>High = 1 (open), low = 0 (closed); contact lags coil by p</a:t>
            </a:r>
          </a:p>
        </p:txBody>
      </p:sp>
      <p:sp>
        <p:nvSpPr>
          <p:cNvPr id="52" name="Rounded Rectangle 51">
            <a:hlinkClick action="ppaction://hlinksldjump" r:id="rId4"/>
          </p:cNvPr>
          <p:cNvSpPr/>
          <p:nvPr/>
        </p:nvSpPr>
        <p:spPr>
          <a:xfrm>
            <a:off x="822960" y="5806440"/>
            <a:ext cx="1493516" cy="310896"/>
          </a:xfrm>
          <a:prstGeom prst="roundRect">
            <a:avLst>
              <a:gd name="adj" fmla="val 50000"/>
            </a:avLst>
          </a:prstGeom>
          <a:noFill/>
          <a:ln w="10160">
            <a:solidFill>
              <a:srgbClr val="667C94"/>
            </a:solidFill>
          </a:ln>
          <a:effectLst/>
        </p:spPr>
        <p:txBody>
          <a:bodyPr rtlCol="0" anchor="ctr"/>
          <a:lstStyle/>
          <a:p>
            <a:pPr algn="ctr"/>
          </a:p>
        </p:txBody>
      </p:sp>
      <p:sp>
        <p:nvSpPr>
          <p:cNvPr id="53" name="TextBox 52"/>
          <p:cNvSpPr txBox="1"/>
          <p:nvPr/>
        </p:nvSpPr>
        <p:spPr>
          <a:xfrm>
            <a:off x="822960" y="5843016"/>
            <a:ext cx="1493516" cy="237744"/>
          </a:xfrm>
          <a:prstGeom prst="rect">
            <a:avLst/>
          </a:prstGeom>
          <a:noFill/>
          <a:ln/>
        </p:spPr>
        <p:txBody>
          <a:bodyPr wrap="none" anchor="t" lIns="25400" rIns="25400" tIns="25400" bIns="25400">
            <a:spAutoFit/>
          </a:bodyPr>
          <a:lstStyle/>
          <a:p>
            <a:pPr algn="ctr">
              <a:lnSpc>
                <a:spcPct val="100000"/>
              </a:lnSpc>
              <a:spcBef>
                <a:spcPts val="0"/>
              </a:spcBef>
              <a:spcAft>
                <a:spcPts val="0"/>
              </a:spcAft>
            </a:pPr>
            <a:r>
              <a:rPr sz="1000" b="0" i="0">
                <a:solidFill>
                  <a:srgbClr val="E4ECF5"/>
                </a:solidFill>
                <a:latin typeface="Hiragino Sans GB"/>
                <a:ea typeface="Hiragino Sans GB"/>
              </a:rPr>
              <a:t>← Back to sheet 8</a:t>
            </a:r>
          </a:p>
        </p:txBody>
      </p:sp>
      <p:sp>
        <p:nvSpPr>
          <p:cNvPr id="54" name="Rounded Rectangle 53">
            <a:hlinkClick action="ppaction://hlinksldjump" r:id="rId5"/>
          </p:cNvPr>
          <p:cNvSpPr/>
          <p:nvPr/>
        </p:nvSpPr>
        <p:spPr>
          <a:xfrm>
            <a:off x="2468880" y="5806440"/>
            <a:ext cx="1574329" cy="310896"/>
          </a:xfrm>
          <a:prstGeom prst="roundRect">
            <a:avLst>
              <a:gd name="adj" fmla="val 50000"/>
            </a:avLst>
          </a:prstGeom>
          <a:noFill/>
          <a:ln w="10160">
            <a:solidFill>
              <a:srgbClr val="667C94"/>
            </a:solidFill>
          </a:ln>
          <a:effectLst/>
        </p:spPr>
        <p:txBody>
          <a:bodyPr rtlCol="0" anchor="ctr"/>
          <a:lstStyle/>
          <a:p>
            <a:pPr algn="ctr"/>
          </a:p>
        </p:txBody>
      </p:sp>
      <p:sp>
        <p:nvSpPr>
          <p:cNvPr id="55" name="TextBox 54"/>
          <p:cNvSpPr txBox="1"/>
          <p:nvPr/>
        </p:nvSpPr>
        <p:spPr>
          <a:xfrm>
            <a:off x="2468880" y="5843016"/>
            <a:ext cx="1574329" cy="237744"/>
          </a:xfrm>
          <a:prstGeom prst="rect">
            <a:avLst/>
          </a:prstGeom>
          <a:noFill/>
          <a:ln/>
        </p:spPr>
        <p:txBody>
          <a:bodyPr wrap="none" anchor="t" lIns="25400" rIns="25400" tIns="25400" bIns="25400">
            <a:spAutoFit/>
          </a:bodyPr>
          <a:lstStyle/>
          <a:p>
            <a:pPr algn="ctr">
              <a:lnSpc>
                <a:spcPct val="100000"/>
              </a:lnSpc>
              <a:spcBef>
                <a:spcPts val="0"/>
              </a:spcBef>
              <a:spcAft>
                <a:spcPts val="0"/>
              </a:spcAft>
            </a:pPr>
            <a:r>
              <a:rPr sz="1000" b="0" i="0">
                <a:solidFill>
                  <a:srgbClr val="E4ECF5"/>
                </a:solidFill>
                <a:latin typeface="Hiragino Sans GB"/>
                <a:ea typeface="Hiragino Sans GB"/>
              </a:rPr>
              <a:t>← Back to contents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