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AirBed &amp; Breakfast, San Francisco, 2008. The pitch is one line: book rooms with locals, rather than hotels. Everything on the next thirteen pages is either from the original deck or from reporting published at the time — and where the original gave a number with no source, this deck says so.</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Two axes, both from the original deck: affordable to expensive, offline to online transaction. The affordable options settle offline. The online options are expensive. The top-right corner is close to empty, and that empty corner is the whole thesis.</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Six claimed advantages, in the deck's own words. Read them again in 2026 and five are features anybody can copy. The second one is not: paying the host changes who is willing to be a host. That is supply, and supply is the business.</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Joe Gebbia on interface and PR, Brian Chesky on business development and brand — both RISD industrial designers. Nathan Blecharczyk writes the software; computer science at Harvard, and Facebook apps with real users behind him. Michael Seibel of justin.tv advises.</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ask: five hundred thousand dollars of angel money, twelve months of runway, eighty thousand transactions, two million in revenue. Note that the ask itself is the dimmest thing on the brightest page — it is the one number nobody can source, because it has not happened yet. For the record: they did not raise five hundred. Y Combinator put in twenty thousand that January, and in April 2009 Sequoia led six hundred.</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Five sources. The original deck, TechCrunch from the day of launch, the founders' own financing account, the attributions printed inside the original deck itself, and the arithmetic done here — which introduces no new assumptions. The three meters are defined on the right.</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Three problems, in the deck's own words. Price. Disconnection from the city. And — the one that matters — no mechanism: in 2008 there is no way to book a room with a local, or to become a host.</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solution, verbatim: a web platform where users rent out their space to host travellers. Save money when travelling, make money when hosting, share culture. Only the middle one is a business — Couchsurfing already gives away the other two.</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Both sides of this market already exist. 660,000 people on Couchsurfing prove travellers will sleep in a stranger's home. 50,000 temporary housing listings a week on Craigslist prove hosts will offer the room. Neither product takes a transaction.</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Two billion trips booked worldwide, from the Travel Industry Association and the World Tourism Organization. 560 million of them budget and online, from comScore. Both cited. The third number, 84 million, is 15% of the second — and nothing on the page says where the 15% comes from. That is why it is the darkest thing here.</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Three steps. Search by city. Review listings — price, location, dates, and the host's own profile. Book it. The screenshot is the real listing page from page six of the deck: a room, a price, a host, and a Book It button.</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site went live on the eleventh of August 2008, timed to the Democratic National Convention in Denver. TechCrunch covered it that day. In San Francisco, rooms were listed from ten dollars to a hundred and seventy-five, median eighty-five. Fifty to a hundred new listings were going up every day. The whole site had been built on under twenty thousand dollars from friends and family.</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We take ten percent of each transaction. That is the only number on this page that is a fact rather than a forecast — it is a policy we set. Everything downstream of it is an assumption stacked on an assumption: 84 million trips, times a twenty-five dollar fee, gives 2.1 billion. And the page contradicts itself on the fee.</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Three channels. Events — we target one a month, where a city's hotel stock is oversubscribed for a week. Partnerships with cheap and alternative travel. And Craigslist: a host lists once with us and it cross-posts there. Note the attendance numbers carry no source on the original page, so they are unlit.</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13.png"/><Relationship Id="rId7" Type="http://schemas.openxmlformats.org/officeDocument/2006/relationships/image" Target="../media/image14.png"/><Relationship Id="rId8"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0B0C"/>
          </a:solidFill>
          <a:ln>
            <a:noFill/>
          </a:ln>
          <a:effectLst/>
        </p:spPr>
        <p:txBody>
          <a:bodyPr rtlCol="0" anchor="ctr"/>
          <a:lstStyle/>
          <a:p>
            <a:pPr algn="ctr"/>
          </a:p>
        </p:txBody>
      </p:sp>
      <p:pic>
        <p:nvPicPr>
          <p:cNvPr id="3" name="Picture 2" descr="A bare inflatable air mattress on the floor of an empty dark loft, lit only by a window at the right." title="A bare inflatable air mattress on the floor of an empty dark loft, lit only by a window at the right."/>
          <p:cNvPicPr>
            <a:picLocks noChangeAspect="1"/>
          </p:cNvPicPr>
          <p:nvPr/>
        </p:nvPicPr>
        <p:blipFill>
          <a:blip r:embed="rId2">
            <a:alphaModFix amt="62000"/>
          </a:blip>
          <a:srcRect t="25" b="25"/>
          <a:stretch>
            <a:fillRect/>
          </a:stretch>
        </p:blipFill>
        <p:spPr>
          <a:xfrm>
            <a:off x="0" y="0"/>
            <a:ext cx="12191695" cy="6858000"/>
          </a:xfrm>
          <a:prstGeom prst="rect">
            <a:avLst/>
          </a:prstGeom>
        </p:spPr>
      </p:pic>
      <p:sp>
        <p:nvSpPr>
          <p:cNvPr id="4" name="Rectangle 3"/>
          <p:cNvSpPr/>
          <p:nvPr/>
        </p:nvSpPr>
        <p:spPr>
          <a:xfrm>
            <a:off x="0" y="0"/>
            <a:ext cx="12191695" cy="6858000"/>
          </a:xfrm>
          <a:prstGeom prst="rect">
            <a:avLst/>
          </a:prstGeom>
          <a:gradFill>
            <a:gsLst>
              <a:gs pos="0">
                <a:srgbClr val="0B0B0C">
                  <a:alpha val="82000"/>
                </a:srgbClr>
              </a:gs>
              <a:gs pos="100000">
                <a:srgbClr val="0B0B0C">
                  <a:alpha val="4000"/>
                </a:srgbClr>
              </a:gs>
            </a:gsLst>
            <a:lin ang="0" scaled="1"/>
          </a:gradFill>
          <a:ln>
            <a:noFill/>
          </a:ln>
          <a:effectLst/>
        </p:spPr>
        <p:txBody>
          <a:bodyPr rtlCol="0" anchor="ctr"/>
          <a:lstStyle/>
          <a:p>
            <a:pPr algn="ctr"/>
          </a:p>
        </p:txBody>
      </p:sp>
      <p:sp>
        <p:nvSpPr>
          <p:cNvPr id="5" name="deckkit-intent:{&quot;envelope&quot;: &quot;bleed&quot;, &quot;reason&quot;: &quot;cover plate is deliberately full-bleed&quot;}"/>
          <p:cNvSpPr txBox="1"/>
          <p:nvPr/>
        </p:nvSpPr>
        <p:spPr>
          <a:xfrm>
            <a:off x="0" y="0"/>
            <a:ext cx="9144" cy="9144"/>
          </a:xfrm>
          <a:prstGeom prst="rect">
            <a:avLst/>
          </a:prstGeom>
          <a:noFill/>
        </p:spPr>
        <p:txBody>
          <a:bodyPr wrap="none">
            <a:spAutoFit/>
          </a:bodyPr>
          <a:lstStyle/>
          <a:p/>
        </p:txBody>
      </p:sp>
      <p:sp>
        <p:nvSpPr>
          <p:cNvPr id="6" name="TextBox 5"/>
          <p:cNvSpPr txBox="1"/>
          <p:nvPr/>
        </p:nvSpPr>
        <p:spPr>
          <a:xfrm>
            <a:off x="918972" y="566928"/>
            <a:ext cx="5486400" cy="384048"/>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2000" b="0" i="0" spc="20">
                <a:solidFill>
                  <a:srgbClr val="F2F2EE"/>
                </a:solidFill>
                <a:latin typeface="Helvetica Neue"/>
              </a:rPr>
              <a:t>AirBed</a:t>
            </a:r>
            <a:r>
              <a:rPr sz="2000" b="1" i="0" spc="20">
                <a:solidFill>
                  <a:srgbClr val="D6FF3A"/>
                </a:solidFill>
                <a:latin typeface="Helvetica Neue"/>
              </a:rPr>
              <a:t>&amp;</a:t>
            </a:r>
            <a:r>
              <a:rPr sz="2000" b="0" i="0" spc="20">
                <a:solidFill>
                  <a:srgbClr val="F2F2EE"/>
                </a:solidFill>
                <a:latin typeface="Helvetica Neue"/>
              </a:rPr>
              <a:t>Breakfast</a:t>
            </a:r>
          </a:p>
        </p:txBody>
      </p:sp>
      <p:sp>
        <p:nvSpPr>
          <p:cNvPr id="7" name="TextBox 6"/>
          <p:cNvSpPr txBox="1"/>
          <p:nvPr/>
        </p:nvSpPr>
        <p:spPr>
          <a:xfrm>
            <a:off x="905256" y="2331720"/>
            <a:ext cx="10058400" cy="2194560"/>
          </a:xfrm>
          <a:prstGeom prst="rect">
            <a:avLst/>
          </a:prstGeom>
          <a:noFill/>
          <a:ln/>
        </p:spPr>
        <p:txBody>
          <a:bodyPr wrap="square" anchor="t" lIns="25400" rIns="25400" tIns="25400" bIns="25400">
            <a:spAutoFit/>
          </a:bodyPr>
          <a:lstStyle/>
          <a:p>
            <a:pPr algn="l">
              <a:lnSpc>
                <a:spcPct val="106000"/>
              </a:lnSpc>
              <a:spcBef>
                <a:spcPts val="0"/>
              </a:spcBef>
              <a:spcAft>
                <a:spcPts val="0"/>
              </a:spcAft>
            </a:pPr>
            <a:r>
              <a:rPr sz="6000" b="0" i="0">
                <a:solidFill>
                  <a:srgbClr val="F2F2EE"/>
                </a:solidFill>
                <a:latin typeface="Helvetica Neue"/>
              </a:rPr>
              <a:t>Book rooms with locals,</a:t>
            </a:r>
          </a:p>
          <a:p>
            <a:pPr algn="l">
              <a:lnSpc>
                <a:spcPct val="106000"/>
              </a:lnSpc>
              <a:spcBef>
                <a:spcPts val="0"/>
              </a:spcBef>
              <a:spcAft>
                <a:spcPts val="0"/>
              </a:spcAft>
            </a:pPr>
            <a:r>
              <a:rPr sz="6000" b="0" i="0">
                <a:solidFill>
                  <a:srgbClr val="F2F2EE"/>
                </a:solidFill>
                <a:latin typeface="Helvetica Neue"/>
              </a:rPr>
              <a:t>rather than hotels.</a:t>
            </a:r>
          </a:p>
        </p:txBody>
      </p:sp>
      <p:sp>
        <p:nvSpPr>
          <p:cNvPr id="8" name="Rectangle 7"/>
          <p:cNvSpPr/>
          <p:nvPr/>
        </p:nvSpPr>
        <p:spPr>
          <a:xfrm>
            <a:off x="960120" y="4617720"/>
            <a:ext cx="1965960" cy="50292"/>
          </a:xfrm>
          <a:prstGeom prst="rect">
            <a:avLst/>
          </a:prstGeom>
          <a:solidFill>
            <a:srgbClr val="D6FF3A"/>
          </a:solidFill>
          <a:ln>
            <a:noFill/>
          </a:ln>
          <a:effectLst/>
        </p:spPr>
        <p:txBody>
          <a:bodyPr rtlCol="0" anchor="ctr"/>
          <a:lstStyle/>
          <a:p>
            <a:pPr algn="ctr"/>
          </a:p>
        </p:txBody>
      </p:sp>
      <p:sp>
        <p:nvSpPr>
          <p:cNvPr id="9" name="TextBox 8"/>
          <p:cNvSpPr txBox="1"/>
          <p:nvPr/>
        </p:nvSpPr>
        <p:spPr>
          <a:xfrm>
            <a:off x="960120" y="4864608"/>
            <a:ext cx="8595360" cy="640080"/>
          </a:xfrm>
          <a:prstGeom prst="rect">
            <a:avLst/>
          </a:prstGeom>
          <a:noFill/>
          <a:ln/>
        </p:spPr>
        <p:txBody>
          <a:bodyPr wrap="square" anchor="t" lIns="25400" rIns="25400" tIns="25400" bIns="25400">
            <a:spAutoFit/>
          </a:bodyPr>
          <a:lstStyle/>
          <a:p>
            <a:pPr algn="l">
              <a:lnSpc>
                <a:spcPct val="125000"/>
              </a:lnSpc>
              <a:spcBef>
                <a:spcPts val="0"/>
              </a:spcBef>
              <a:spcAft>
                <a:spcPts val="0"/>
              </a:spcAft>
            </a:pPr>
            <a:r>
              <a:rPr sz="2000" b="0" i="0">
                <a:solidFill>
                  <a:srgbClr val="A6A6A0"/>
                </a:solidFill>
                <a:latin typeface="Helvetica Neue"/>
              </a:rPr>
              <a:t>A seed pitch, restaged. Every figure traced to a named source.</a:t>
            </a:r>
          </a:p>
        </p:txBody>
      </p:sp>
      <p:sp>
        <p:nvSpPr>
          <p:cNvPr id="10" name="Rectangle 9"/>
          <p:cNvSpPr/>
          <p:nvPr/>
        </p:nvSpPr>
        <p:spPr>
          <a:xfrm>
            <a:off x="0" y="5852160"/>
            <a:ext cx="12191695" cy="1005839"/>
          </a:xfrm>
          <a:prstGeom prst="rect">
            <a:avLst/>
          </a:prstGeom>
          <a:solidFill>
            <a:srgbClr val="D6FF3A"/>
          </a:solidFill>
          <a:ln>
            <a:noFill/>
          </a:ln>
          <a:effectLst/>
        </p:spPr>
        <p:txBody>
          <a:bodyPr rtlCol="0" anchor="ctr"/>
          <a:lstStyle/>
          <a:p>
            <a:pPr algn="ctr"/>
          </a:p>
        </p:txBody>
      </p:sp>
      <p:sp>
        <p:nvSpPr>
          <p:cNvPr id="11" name="TextBox 10"/>
          <p:cNvSpPr txBox="1"/>
          <p:nvPr/>
        </p:nvSpPr>
        <p:spPr>
          <a:xfrm>
            <a:off x="960120" y="6053328"/>
            <a:ext cx="6583680" cy="274320"/>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1150" b="1" i="0" spc="300">
                <a:solidFill>
                  <a:srgbClr val="0B0B0C"/>
                </a:solidFill>
                <a:latin typeface="Menlo"/>
              </a:rPr>
              <a:t>SEED ROUND · SAN FRANCISCO · 2008</a:t>
            </a:r>
          </a:p>
        </p:txBody>
      </p:sp>
      <p:sp>
        <p:nvSpPr>
          <p:cNvPr id="12" name="TextBox 11"/>
          <p:cNvSpPr txBox="1"/>
          <p:nvPr/>
        </p:nvSpPr>
        <p:spPr>
          <a:xfrm>
            <a:off x="960120" y="6345936"/>
            <a:ext cx="7680960" cy="457200"/>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850" b="0" i="0" spc="60">
                <a:solidFill>
                  <a:srgbClr val="2A3208"/>
                </a:solidFill>
                <a:latin typeface="Menlo"/>
              </a:rPr>
              <a:t>Restaged from the original AirBed &amp; Breakfast seed deck, 14 pp. Sources on p.14.</a:t>
            </a:r>
          </a:p>
        </p:txBody>
      </p:sp>
      <p:sp>
        <p:nvSpPr>
          <p:cNvPr id="13" name="TextBox 12"/>
          <p:cNvSpPr txBox="1"/>
          <p:nvPr/>
        </p:nvSpPr>
        <p:spPr>
          <a:xfrm>
            <a:off x="7025335" y="6053328"/>
            <a:ext cx="4206240" cy="274320"/>
          </a:xfrm>
          <a:prstGeom prst="rect">
            <a:avLst/>
          </a:prstGeom>
          <a:noFill/>
          <a:ln/>
        </p:spPr>
        <p:txBody>
          <a:bodyPr wrap="square" anchor="t" lIns="25400" rIns="25400" tIns="25400" bIns="25400">
            <a:spAutoFit/>
          </a:bodyPr>
          <a:lstStyle/>
          <a:p>
            <a:pPr algn="r">
              <a:lnSpc>
                <a:spcPct val="100000"/>
              </a:lnSpc>
              <a:spcBef>
                <a:spcPts val="0"/>
              </a:spcBef>
              <a:spcAft>
                <a:spcPts val="0"/>
              </a:spcAft>
            </a:pPr>
            <a:r>
              <a:rPr sz="1150" b="1" i="0" spc="300">
                <a:solidFill>
                  <a:srgbClr val="0B0B0C"/>
                </a:solidFill>
                <a:latin typeface="Menlo"/>
              </a:rPr>
              <a:t>$500,000 SOUGHT · 10% COMMISSION</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0B0C"/>
          </a:solidFill>
          <a:ln>
            <a:noFill/>
          </a:ln>
          <a:effectLst/>
        </p:spPr>
        <p:txBody>
          <a:bodyPr rtlCol="0" anchor="ctr"/>
          <a:lstStyle/>
          <a:p>
            <a:pPr algn="ctr"/>
          </a:p>
        </p:txBody>
      </p:sp>
      <p:sp>
        <p:nvSpPr>
          <p:cNvPr id="3" name="Rectangle 2"/>
          <p:cNvSpPr/>
          <p:nvPr/>
        </p:nvSpPr>
        <p:spPr>
          <a:xfrm>
            <a:off x="566928" y="420624"/>
            <a:ext cx="8229" cy="6016752"/>
          </a:xfrm>
          <a:prstGeom prst="rect">
            <a:avLst/>
          </a:prstGeom>
          <a:solidFill>
            <a:srgbClr val="3A3A3E"/>
          </a:solidFill>
          <a:ln>
            <a:noFill/>
          </a:ln>
          <a:effectLst/>
        </p:spPr>
        <p:txBody>
          <a:bodyPr rtlCol="0" anchor="ctr"/>
          <a:lstStyle/>
          <a:p>
            <a:pPr algn="ctr"/>
          </a:p>
        </p:txBody>
      </p:sp>
      <p:sp>
        <p:nvSpPr>
          <p:cNvPr id="4" name="Rectangle 3"/>
          <p:cNvSpPr/>
          <p:nvPr/>
        </p:nvSpPr>
        <p:spPr>
          <a:xfrm>
            <a:off x="550468" y="4288536"/>
            <a:ext cx="50292" cy="429768"/>
          </a:xfrm>
          <a:prstGeom prst="rect">
            <a:avLst/>
          </a:prstGeom>
          <a:solidFill>
            <a:srgbClr val="D6FF3A"/>
          </a:solidFill>
          <a:ln>
            <a:noFill/>
          </a:ln>
          <a:effectLst/>
        </p:spPr>
        <p:txBody>
          <a:bodyPr rtlCol="0" anchor="ctr"/>
          <a:lstStyle/>
          <a:p>
            <a:pPr algn="ctr"/>
          </a:p>
        </p:txBody>
      </p:sp>
      <p:sp>
        <p:nvSpPr>
          <p:cNvPr id="5" name="TextBox 4"/>
          <p:cNvSpPr txBox="1"/>
          <p:nvPr/>
        </p:nvSpPr>
        <p:spPr>
          <a:xfrm>
            <a:off x="960120" y="420624"/>
            <a:ext cx="640080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000" b="0" i="0" spc="260">
                <a:solidFill>
                  <a:srgbClr val="82827C"/>
                </a:solidFill>
                <a:latin typeface="Menlo"/>
              </a:rPr>
              <a:t>COMPETITION</a:t>
            </a:r>
          </a:p>
        </p:txBody>
      </p:sp>
      <p:sp>
        <p:nvSpPr>
          <p:cNvPr id="6" name="TextBox 5"/>
          <p:cNvSpPr txBox="1"/>
          <p:nvPr/>
        </p:nvSpPr>
        <p:spPr>
          <a:xfrm>
            <a:off x="8488375" y="420624"/>
            <a:ext cx="2743200" cy="274320"/>
          </a:xfrm>
          <a:prstGeom prst="rect">
            <a:avLst/>
          </a:prstGeom>
          <a:noFill/>
          <a:ln/>
        </p:spPr>
        <p:txBody>
          <a:bodyPr wrap="square" anchor="t" lIns="25400" rIns="25400" tIns="25400" bIns="25400">
            <a:spAutoFit/>
          </a:bodyPr>
          <a:lstStyle/>
          <a:p>
            <a:pPr algn="r">
              <a:lnSpc>
                <a:spcPct val="100000"/>
              </a:lnSpc>
              <a:spcBef>
                <a:spcPts val="0"/>
              </a:spcBef>
              <a:spcAft>
                <a:spcPts val="600"/>
              </a:spcAft>
            </a:pPr>
            <a:r>
              <a:rPr sz="1000" b="0" i="0" spc="200">
                <a:solidFill>
                  <a:srgbClr val="82827C"/>
                </a:solidFill>
                <a:latin typeface="Menlo"/>
              </a:rPr>
              <a:t>10 / 14</a:t>
            </a:r>
          </a:p>
        </p:txBody>
      </p:sp>
      <p:sp>
        <p:nvSpPr>
          <p:cNvPr id="7" name="Rectangle 6"/>
          <p:cNvSpPr/>
          <p:nvPr/>
        </p:nvSpPr>
        <p:spPr>
          <a:xfrm>
            <a:off x="960120" y="6126480"/>
            <a:ext cx="10271455" cy="8229"/>
          </a:xfrm>
          <a:prstGeom prst="rect">
            <a:avLst/>
          </a:prstGeom>
          <a:solidFill>
            <a:srgbClr val="26262A"/>
          </a:solidFill>
          <a:ln>
            <a:noFill/>
          </a:ln>
          <a:effectLst/>
        </p:spPr>
        <p:txBody>
          <a:bodyPr rtlCol="0" anchor="ctr"/>
          <a:lstStyle/>
          <a:p>
            <a:pPr algn="ctr"/>
          </a:p>
        </p:txBody>
      </p:sp>
      <p:sp>
        <p:nvSpPr>
          <p:cNvPr id="8" name="TextBox 7"/>
          <p:cNvSpPr txBox="1"/>
          <p:nvPr/>
        </p:nvSpPr>
        <p:spPr>
          <a:xfrm>
            <a:off x="960120" y="6217920"/>
            <a:ext cx="10271455"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70">
                <a:solidFill>
                  <a:srgbClr val="82827C"/>
                </a:solidFill>
                <a:latin typeface="Menlo"/>
              </a:rPr>
              <a:t>Ten players and their positions as plotted on p.9 of the original deck. Axes are the deck's own: affordable–expensive against offline–online.</a:t>
            </a:r>
          </a:p>
        </p:txBody>
      </p:sp>
      <p:sp>
        <p:nvSpPr>
          <p:cNvPr id="9" name="TextBox 8"/>
          <p:cNvSpPr txBox="1"/>
          <p:nvPr/>
        </p:nvSpPr>
        <p:spPr>
          <a:xfrm>
            <a:off x="918972" y="676656"/>
            <a:ext cx="10271455" cy="822960"/>
          </a:xfrm>
          <a:prstGeom prst="rect">
            <a:avLst/>
          </a:prstGeom>
          <a:noFill/>
          <a:ln/>
        </p:spPr>
        <p:txBody>
          <a:bodyPr wrap="square" anchor="t" lIns="25400" rIns="25400" tIns="25400" bIns="25400">
            <a:spAutoFit/>
          </a:bodyPr>
          <a:lstStyle/>
          <a:p>
            <a:pPr algn="l">
              <a:lnSpc>
                <a:spcPct val="105000"/>
              </a:lnSpc>
              <a:spcBef>
                <a:spcPts val="0"/>
              </a:spcBef>
              <a:spcAft>
                <a:spcPts val="0"/>
              </a:spcAft>
            </a:pPr>
            <a:r>
              <a:rPr sz="3400" b="0" i="0">
                <a:solidFill>
                  <a:srgbClr val="F2F2EE"/>
                </a:solidFill>
                <a:latin typeface="Helvetica Neue"/>
              </a:rPr>
              <a:t>Affordable, and you can actually transact.</a:t>
            </a:r>
          </a:p>
        </p:txBody>
      </p:sp>
      <p:sp>
        <p:nvSpPr>
          <p:cNvPr id="10" name="deckkit-intent:{&quot;envelope&quot;: &quot;quiet&quot;, &quot;reason&quot;: &quot;the empty middle of the map is the argument, not a gap to fill&quot;}"/>
          <p:cNvSpPr txBox="1"/>
          <p:nvPr/>
        </p:nvSpPr>
        <p:spPr>
          <a:xfrm>
            <a:off x="0" y="0"/>
            <a:ext cx="9144" cy="9144"/>
          </a:xfrm>
          <a:prstGeom prst="rect">
            <a:avLst/>
          </a:prstGeom>
          <a:noFill/>
        </p:spPr>
        <p:txBody>
          <a:bodyPr wrap="none">
            <a:spAutoFit/>
          </a:bodyPr>
          <a:lstStyle/>
          <a:p/>
        </p:txBody>
      </p:sp>
      <p:sp>
        <p:nvSpPr>
          <p:cNvPr id="11" name="Rectangle 10"/>
          <p:cNvSpPr/>
          <p:nvPr/>
        </p:nvSpPr>
        <p:spPr>
          <a:xfrm>
            <a:off x="4969764" y="1901952"/>
            <a:ext cx="3643884" cy="1805939"/>
          </a:xfrm>
          <a:prstGeom prst="rect">
            <a:avLst/>
          </a:prstGeom>
          <a:solidFill>
            <a:srgbClr val="101308"/>
          </a:solidFill>
          <a:ln>
            <a:noFill/>
          </a:ln>
          <a:effectLst/>
        </p:spPr>
        <p:txBody>
          <a:bodyPr rtlCol="0" anchor="ctr"/>
          <a:lstStyle/>
          <a:p>
            <a:pPr algn="ctr"/>
          </a:p>
        </p:txBody>
      </p:sp>
      <p:sp>
        <p:nvSpPr>
          <p:cNvPr id="12" name="Rectangle 11"/>
          <p:cNvSpPr/>
          <p:nvPr/>
        </p:nvSpPr>
        <p:spPr>
          <a:xfrm>
            <a:off x="4969764" y="1901952"/>
            <a:ext cx="8229" cy="3611880"/>
          </a:xfrm>
          <a:prstGeom prst="rect">
            <a:avLst/>
          </a:prstGeom>
          <a:solidFill>
            <a:srgbClr val="3A3A3E"/>
          </a:solidFill>
          <a:ln>
            <a:noFill/>
          </a:ln>
          <a:effectLst/>
        </p:spPr>
        <p:txBody>
          <a:bodyPr rtlCol="0" anchor="ctr"/>
          <a:lstStyle/>
          <a:p>
            <a:pPr algn="ctr"/>
          </a:p>
        </p:txBody>
      </p:sp>
      <p:sp>
        <p:nvSpPr>
          <p:cNvPr id="13" name="Rectangle 12"/>
          <p:cNvSpPr/>
          <p:nvPr/>
        </p:nvSpPr>
        <p:spPr>
          <a:xfrm>
            <a:off x="1325880" y="3707891"/>
            <a:ext cx="7287768" cy="8229"/>
          </a:xfrm>
          <a:prstGeom prst="rect">
            <a:avLst/>
          </a:prstGeom>
          <a:solidFill>
            <a:srgbClr val="3A3A3E"/>
          </a:solidFill>
          <a:ln>
            <a:noFill/>
          </a:ln>
          <a:effectLst/>
        </p:spPr>
        <p:txBody>
          <a:bodyPr rtlCol="0" anchor="ctr"/>
          <a:lstStyle/>
          <a:p>
            <a:pPr algn="ctr"/>
          </a:p>
        </p:txBody>
      </p:sp>
      <p:sp>
        <p:nvSpPr>
          <p:cNvPr id="14" name="Rectangle 13"/>
          <p:cNvSpPr/>
          <p:nvPr/>
        </p:nvSpPr>
        <p:spPr>
          <a:xfrm>
            <a:off x="1325880" y="5568696"/>
            <a:ext cx="7269480" cy="14630"/>
          </a:xfrm>
          <a:prstGeom prst="rect">
            <a:avLst/>
          </a:prstGeom>
          <a:solidFill>
            <a:srgbClr val="82827C"/>
          </a:solidFill>
          <a:ln>
            <a:noFill/>
          </a:ln>
          <a:effectLst/>
        </p:spPr>
        <p:txBody>
          <a:bodyPr rtlCol="0" anchor="ctr"/>
          <a:lstStyle/>
          <a:p>
            <a:pPr algn="ctr"/>
          </a:p>
        </p:txBody>
      </p:sp>
      <p:sp>
        <p:nvSpPr>
          <p:cNvPr id="15" name="Rectangle 14"/>
          <p:cNvSpPr/>
          <p:nvPr/>
        </p:nvSpPr>
        <p:spPr>
          <a:xfrm>
            <a:off x="1325880" y="1911095"/>
            <a:ext cx="14630" cy="3657600"/>
          </a:xfrm>
          <a:prstGeom prst="rect">
            <a:avLst/>
          </a:prstGeom>
          <a:solidFill>
            <a:srgbClr val="82827C"/>
          </a:solidFill>
          <a:ln>
            <a:noFill/>
          </a:ln>
          <a:effectLst/>
        </p:spPr>
        <p:txBody>
          <a:bodyPr rtlCol="0" anchor="ctr"/>
          <a:lstStyle/>
          <a:p>
            <a:pPr algn="ctr"/>
          </a:p>
        </p:txBody>
      </p:sp>
      <p:sp>
        <p:nvSpPr>
          <p:cNvPr id="16" name="TextBox 15"/>
          <p:cNvSpPr txBox="1"/>
          <p:nvPr/>
        </p:nvSpPr>
        <p:spPr>
          <a:xfrm>
            <a:off x="1325880" y="5623559"/>
            <a:ext cx="1645920" cy="182880"/>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900" b="0" i="0">
                <a:solidFill>
                  <a:srgbClr val="82827C"/>
                </a:solidFill>
                <a:latin typeface="Menlo"/>
              </a:rPr>
              <a:t>OFFLINE TRANSACTION</a:t>
            </a:r>
          </a:p>
        </p:txBody>
      </p:sp>
      <p:sp>
        <p:nvSpPr>
          <p:cNvPr id="17" name="TextBox 16"/>
          <p:cNvSpPr txBox="1"/>
          <p:nvPr/>
        </p:nvSpPr>
        <p:spPr>
          <a:xfrm>
            <a:off x="6949440" y="5623559"/>
            <a:ext cx="1645920" cy="182880"/>
          </a:xfrm>
          <a:prstGeom prst="rect">
            <a:avLst/>
          </a:prstGeom>
          <a:noFill/>
          <a:ln/>
        </p:spPr>
        <p:txBody>
          <a:bodyPr wrap="square" anchor="t" lIns="25400" rIns="25400" tIns="25400" bIns="25400">
            <a:spAutoFit/>
          </a:bodyPr>
          <a:lstStyle/>
          <a:p>
            <a:pPr algn="r">
              <a:lnSpc>
                <a:spcPct val="100000"/>
              </a:lnSpc>
              <a:spcBef>
                <a:spcPts val="0"/>
              </a:spcBef>
              <a:spcAft>
                <a:spcPts val="0"/>
              </a:spcAft>
            </a:pPr>
            <a:r>
              <a:rPr sz="900" b="0" i="0">
                <a:solidFill>
                  <a:srgbClr val="82827C"/>
                </a:solidFill>
                <a:latin typeface="Menlo"/>
              </a:rPr>
              <a:t>ONLINE TRANSACTION</a:t>
            </a:r>
          </a:p>
        </p:txBody>
      </p:sp>
      <p:sp>
        <p:nvSpPr>
          <p:cNvPr id="18" name="TextBox 17"/>
          <p:cNvSpPr txBox="1"/>
          <p:nvPr/>
        </p:nvSpPr>
        <p:spPr>
          <a:xfrm>
            <a:off x="1380744" y="5349240"/>
            <a:ext cx="1645920" cy="182880"/>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900" b="0" i="0">
                <a:solidFill>
                  <a:srgbClr val="82827C"/>
                </a:solidFill>
                <a:latin typeface="Menlo"/>
              </a:rPr>
              <a:t>EXPENSIVE</a:t>
            </a:r>
          </a:p>
        </p:txBody>
      </p:sp>
      <p:sp>
        <p:nvSpPr>
          <p:cNvPr id="19" name="TextBox 18"/>
          <p:cNvSpPr txBox="1"/>
          <p:nvPr/>
        </p:nvSpPr>
        <p:spPr>
          <a:xfrm>
            <a:off x="1380744" y="1911095"/>
            <a:ext cx="1645920" cy="182880"/>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900" b="0" i="0">
                <a:solidFill>
                  <a:srgbClr val="82827C"/>
                </a:solidFill>
                <a:latin typeface="Menlo"/>
              </a:rPr>
              <a:t>AFFORDABLE</a:t>
            </a:r>
          </a:p>
        </p:txBody>
      </p:sp>
      <p:sp>
        <p:nvSpPr>
          <p:cNvPr id="20" name="Oval 19"/>
          <p:cNvSpPr/>
          <p:nvPr/>
        </p:nvSpPr>
        <p:spPr>
          <a:xfrm>
            <a:off x="7486449" y="2239958"/>
            <a:ext cx="100584" cy="100584"/>
          </a:xfrm>
          <a:prstGeom prst="ellipse">
            <a:avLst/>
          </a:prstGeom>
          <a:solidFill>
            <a:srgbClr val="F2F2EE"/>
          </a:solidFill>
          <a:ln w="12700">
            <a:solidFill>
              <a:srgbClr val="FFFFFF"/>
            </a:solidFill>
          </a:ln>
          <a:effectLst/>
        </p:spPr>
        <p:txBody>
          <a:bodyPr rtlCol="0" anchor="ctr"/>
          <a:lstStyle/>
          <a:p>
            <a:pPr algn="ctr"/>
          </a:p>
        </p:txBody>
      </p:sp>
      <p:sp>
        <p:nvSpPr>
          <p:cNvPr id="21" name="TextBox 20"/>
          <p:cNvSpPr txBox="1"/>
          <p:nvPr/>
        </p:nvSpPr>
        <p:spPr>
          <a:xfrm>
            <a:off x="6206289" y="2194238"/>
            <a:ext cx="1234440" cy="192024"/>
          </a:xfrm>
          <a:prstGeom prst="rect">
            <a:avLst/>
          </a:prstGeom>
          <a:noFill/>
          <a:ln/>
        </p:spPr>
        <p:txBody>
          <a:bodyPr wrap="square" anchor="t" lIns="25400" rIns="25400" tIns="25400" bIns="25400">
            <a:spAutoFit/>
          </a:bodyPr>
          <a:lstStyle/>
          <a:p>
            <a:pPr algn="r">
              <a:lnSpc>
                <a:spcPct val="100000"/>
              </a:lnSpc>
              <a:spcBef>
                <a:spcPts val="0"/>
              </a:spcBef>
              <a:spcAft>
                <a:spcPts val="0"/>
              </a:spcAft>
            </a:pPr>
            <a:r>
              <a:rPr sz="1000" b="1" i="0">
                <a:solidFill>
                  <a:srgbClr val="F2F2EE"/>
                </a:solidFill>
                <a:latin typeface="Menlo"/>
              </a:rPr>
              <a:t>AirBed &amp; Breakfast</a:t>
            </a:r>
          </a:p>
        </p:txBody>
      </p:sp>
      <p:sp>
        <p:nvSpPr>
          <p:cNvPr id="22" name="Oval 21"/>
          <p:cNvSpPr/>
          <p:nvPr/>
        </p:nvSpPr>
        <p:spPr>
          <a:xfrm>
            <a:off x="1857146" y="2153412"/>
            <a:ext cx="100584" cy="100584"/>
          </a:xfrm>
          <a:prstGeom prst="ellipse">
            <a:avLst/>
          </a:prstGeom>
          <a:solidFill>
            <a:srgbClr val="9AA1AE"/>
          </a:solidFill>
          <a:ln w="12700">
            <a:solidFill>
              <a:srgbClr val="FFFFFF"/>
            </a:solidFill>
          </a:ln>
          <a:effectLst/>
        </p:spPr>
        <p:txBody>
          <a:bodyPr rtlCol="0" anchor="ctr"/>
          <a:lstStyle/>
          <a:p>
            <a:pPr algn="ctr"/>
          </a:p>
        </p:txBody>
      </p:sp>
      <p:sp>
        <p:nvSpPr>
          <p:cNvPr id="23" name="TextBox 22"/>
          <p:cNvSpPr txBox="1"/>
          <p:nvPr/>
        </p:nvSpPr>
        <p:spPr>
          <a:xfrm>
            <a:off x="2003450" y="2107692"/>
            <a:ext cx="1234440" cy="192024"/>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1000" b="0" i="0">
                <a:solidFill>
                  <a:srgbClr val="82827C"/>
                </a:solidFill>
                <a:latin typeface="Menlo"/>
              </a:rPr>
              <a:t>Couchsurfing</a:t>
            </a:r>
          </a:p>
        </p:txBody>
      </p:sp>
      <p:sp>
        <p:nvSpPr>
          <p:cNvPr id="24" name="Oval 23"/>
          <p:cNvSpPr/>
          <p:nvPr/>
        </p:nvSpPr>
        <p:spPr>
          <a:xfrm>
            <a:off x="2143382" y="2542869"/>
            <a:ext cx="100584" cy="100584"/>
          </a:xfrm>
          <a:prstGeom prst="ellipse">
            <a:avLst/>
          </a:prstGeom>
          <a:solidFill>
            <a:srgbClr val="9AA1AE"/>
          </a:solidFill>
          <a:ln w="12700">
            <a:solidFill>
              <a:srgbClr val="FFFFFF"/>
            </a:solidFill>
          </a:ln>
          <a:effectLst/>
        </p:spPr>
        <p:txBody>
          <a:bodyPr rtlCol="0" anchor="ctr"/>
          <a:lstStyle/>
          <a:p>
            <a:pPr algn="ctr"/>
          </a:p>
        </p:txBody>
      </p:sp>
      <p:sp>
        <p:nvSpPr>
          <p:cNvPr id="25" name="TextBox 24"/>
          <p:cNvSpPr txBox="1"/>
          <p:nvPr/>
        </p:nvSpPr>
        <p:spPr>
          <a:xfrm>
            <a:off x="2289686" y="2497149"/>
            <a:ext cx="1234440" cy="192024"/>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1000" b="0" i="0">
                <a:solidFill>
                  <a:srgbClr val="82827C"/>
                </a:solidFill>
                <a:latin typeface="Menlo"/>
              </a:rPr>
              <a:t>craigslist</a:t>
            </a:r>
          </a:p>
        </p:txBody>
      </p:sp>
      <p:sp>
        <p:nvSpPr>
          <p:cNvPr id="26" name="Oval 25"/>
          <p:cNvSpPr/>
          <p:nvPr/>
        </p:nvSpPr>
        <p:spPr>
          <a:xfrm>
            <a:off x="2811265" y="3105418"/>
            <a:ext cx="100584" cy="100584"/>
          </a:xfrm>
          <a:prstGeom prst="ellipse">
            <a:avLst/>
          </a:prstGeom>
          <a:solidFill>
            <a:srgbClr val="9AA1AE"/>
          </a:solidFill>
          <a:ln w="12700">
            <a:solidFill>
              <a:srgbClr val="FFFFFF"/>
            </a:solidFill>
          </a:ln>
          <a:effectLst/>
        </p:spPr>
        <p:txBody>
          <a:bodyPr rtlCol="0" anchor="ctr"/>
          <a:lstStyle/>
          <a:p>
            <a:pPr algn="ctr"/>
          </a:p>
        </p:txBody>
      </p:sp>
      <p:sp>
        <p:nvSpPr>
          <p:cNvPr id="27" name="TextBox 26"/>
          <p:cNvSpPr txBox="1"/>
          <p:nvPr/>
        </p:nvSpPr>
        <p:spPr>
          <a:xfrm>
            <a:off x="2957569" y="3059698"/>
            <a:ext cx="1234440" cy="192024"/>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1000" b="0" i="0">
                <a:solidFill>
                  <a:srgbClr val="82827C"/>
                </a:solidFill>
                <a:latin typeface="Menlo"/>
              </a:rPr>
              <a:t>BedandBreakfast.com</a:t>
            </a:r>
          </a:p>
        </p:txBody>
      </p:sp>
      <p:sp>
        <p:nvSpPr>
          <p:cNvPr id="28" name="Oval 27"/>
          <p:cNvSpPr/>
          <p:nvPr/>
        </p:nvSpPr>
        <p:spPr>
          <a:xfrm>
            <a:off x="7868097" y="2889053"/>
            <a:ext cx="100584" cy="100584"/>
          </a:xfrm>
          <a:prstGeom prst="ellipse">
            <a:avLst/>
          </a:prstGeom>
          <a:solidFill>
            <a:srgbClr val="9AA1AE"/>
          </a:solidFill>
          <a:ln w="12700">
            <a:solidFill>
              <a:srgbClr val="FFFFFF"/>
            </a:solidFill>
          </a:ln>
          <a:effectLst/>
        </p:spPr>
        <p:txBody>
          <a:bodyPr rtlCol="0" anchor="ctr"/>
          <a:lstStyle/>
          <a:p>
            <a:pPr algn="ctr"/>
          </a:p>
        </p:txBody>
      </p:sp>
      <p:sp>
        <p:nvSpPr>
          <p:cNvPr id="29" name="TextBox 28"/>
          <p:cNvSpPr txBox="1"/>
          <p:nvPr/>
        </p:nvSpPr>
        <p:spPr>
          <a:xfrm>
            <a:off x="6587937" y="2843333"/>
            <a:ext cx="1234440" cy="192024"/>
          </a:xfrm>
          <a:prstGeom prst="rect">
            <a:avLst/>
          </a:prstGeom>
          <a:noFill/>
          <a:ln/>
        </p:spPr>
        <p:txBody>
          <a:bodyPr wrap="square" anchor="t" lIns="25400" rIns="25400" tIns="25400" bIns="25400">
            <a:spAutoFit/>
          </a:bodyPr>
          <a:lstStyle/>
          <a:p>
            <a:pPr algn="r">
              <a:lnSpc>
                <a:spcPct val="100000"/>
              </a:lnSpc>
              <a:spcBef>
                <a:spcPts val="0"/>
              </a:spcBef>
              <a:spcAft>
                <a:spcPts val="0"/>
              </a:spcAft>
            </a:pPr>
            <a:r>
              <a:rPr sz="1000" b="0" i="0">
                <a:solidFill>
                  <a:srgbClr val="82827C"/>
                </a:solidFill>
                <a:latin typeface="Menlo"/>
              </a:rPr>
              <a:t>Hostels.com</a:t>
            </a:r>
          </a:p>
        </p:txBody>
      </p:sp>
      <p:sp>
        <p:nvSpPr>
          <p:cNvPr id="30" name="Oval 29"/>
          <p:cNvSpPr/>
          <p:nvPr/>
        </p:nvSpPr>
        <p:spPr>
          <a:xfrm>
            <a:off x="7963509" y="4100697"/>
            <a:ext cx="100584" cy="100584"/>
          </a:xfrm>
          <a:prstGeom prst="ellipse">
            <a:avLst/>
          </a:prstGeom>
          <a:solidFill>
            <a:srgbClr val="9AA1AE"/>
          </a:solidFill>
          <a:ln w="12700">
            <a:solidFill>
              <a:srgbClr val="FFFFFF"/>
            </a:solidFill>
          </a:ln>
          <a:effectLst/>
        </p:spPr>
        <p:txBody>
          <a:bodyPr rtlCol="0" anchor="ctr"/>
          <a:lstStyle/>
          <a:p>
            <a:pPr algn="ctr"/>
          </a:p>
        </p:txBody>
      </p:sp>
      <p:sp>
        <p:nvSpPr>
          <p:cNvPr id="31" name="TextBox 30"/>
          <p:cNvSpPr txBox="1"/>
          <p:nvPr/>
        </p:nvSpPr>
        <p:spPr>
          <a:xfrm>
            <a:off x="6683349" y="4054977"/>
            <a:ext cx="1234440" cy="192024"/>
          </a:xfrm>
          <a:prstGeom prst="rect">
            <a:avLst/>
          </a:prstGeom>
          <a:noFill/>
          <a:ln/>
        </p:spPr>
        <p:txBody>
          <a:bodyPr wrap="square" anchor="t" lIns="25400" rIns="25400" tIns="25400" bIns="25400">
            <a:spAutoFit/>
          </a:bodyPr>
          <a:lstStyle/>
          <a:p>
            <a:pPr algn="r">
              <a:lnSpc>
                <a:spcPct val="100000"/>
              </a:lnSpc>
              <a:spcBef>
                <a:spcPts val="0"/>
              </a:spcBef>
              <a:spcAft>
                <a:spcPts val="0"/>
              </a:spcAft>
            </a:pPr>
            <a:r>
              <a:rPr sz="1000" b="0" i="0">
                <a:solidFill>
                  <a:srgbClr val="82827C"/>
                </a:solidFill>
                <a:latin typeface="Menlo"/>
              </a:rPr>
              <a:t>rentahome</a:t>
            </a:r>
          </a:p>
        </p:txBody>
      </p:sp>
      <p:sp>
        <p:nvSpPr>
          <p:cNvPr id="32" name="Oval 31"/>
          <p:cNvSpPr/>
          <p:nvPr/>
        </p:nvSpPr>
        <p:spPr>
          <a:xfrm>
            <a:off x="7868097" y="4576700"/>
            <a:ext cx="100584" cy="100584"/>
          </a:xfrm>
          <a:prstGeom prst="ellipse">
            <a:avLst/>
          </a:prstGeom>
          <a:solidFill>
            <a:srgbClr val="9AA1AE"/>
          </a:solidFill>
          <a:ln w="12700">
            <a:solidFill>
              <a:srgbClr val="FFFFFF"/>
            </a:solidFill>
          </a:ln>
          <a:effectLst/>
        </p:spPr>
        <p:txBody>
          <a:bodyPr rtlCol="0" anchor="ctr"/>
          <a:lstStyle/>
          <a:p>
            <a:pPr algn="ctr"/>
          </a:p>
        </p:txBody>
      </p:sp>
      <p:sp>
        <p:nvSpPr>
          <p:cNvPr id="33" name="TextBox 32"/>
          <p:cNvSpPr txBox="1"/>
          <p:nvPr/>
        </p:nvSpPr>
        <p:spPr>
          <a:xfrm>
            <a:off x="6587937" y="4530980"/>
            <a:ext cx="1234440" cy="192024"/>
          </a:xfrm>
          <a:prstGeom prst="rect">
            <a:avLst/>
          </a:prstGeom>
          <a:noFill/>
          <a:ln/>
        </p:spPr>
        <p:txBody>
          <a:bodyPr wrap="square" anchor="t" lIns="25400" rIns="25400" tIns="25400" bIns="25400">
            <a:spAutoFit/>
          </a:bodyPr>
          <a:lstStyle/>
          <a:p>
            <a:pPr algn="r">
              <a:lnSpc>
                <a:spcPct val="100000"/>
              </a:lnSpc>
              <a:spcBef>
                <a:spcPts val="0"/>
              </a:spcBef>
              <a:spcAft>
                <a:spcPts val="0"/>
              </a:spcAft>
            </a:pPr>
            <a:r>
              <a:rPr sz="1000" b="0" i="0">
                <a:solidFill>
                  <a:srgbClr val="82827C"/>
                </a:solidFill>
                <a:latin typeface="Menlo"/>
              </a:rPr>
              <a:t>Orbitz</a:t>
            </a:r>
          </a:p>
        </p:txBody>
      </p:sp>
      <p:sp>
        <p:nvSpPr>
          <p:cNvPr id="34" name="Oval 33"/>
          <p:cNvSpPr/>
          <p:nvPr/>
        </p:nvSpPr>
        <p:spPr>
          <a:xfrm>
            <a:off x="7868097" y="5052703"/>
            <a:ext cx="100584" cy="100584"/>
          </a:xfrm>
          <a:prstGeom prst="ellipse">
            <a:avLst/>
          </a:prstGeom>
          <a:solidFill>
            <a:srgbClr val="9AA1AE"/>
          </a:solidFill>
          <a:ln w="12700">
            <a:solidFill>
              <a:srgbClr val="FFFFFF"/>
            </a:solidFill>
          </a:ln>
          <a:effectLst/>
        </p:spPr>
        <p:txBody>
          <a:bodyPr rtlCol="0" anchor="ctr"/>
          <a:lstStyle/>
          <a:p>
            <a:pPr algn="ctr"/>
          </a:p>
        </p:txBody>
      </p:sp>
      <p:sp>
        <p:nvSpPr>
          <p:cNvPr id="35" name="TextBox 34"/>
          <p:cNvSpPr txBox="1"/>
          <p:nvPr/>
        </p:nvSpPr>
        <p:spPr>
          <a:xfrm>
            <a:off x="6587937" y="5006983"/>
            <a:ext cx="1234440" cy="192024"/>
          </a:xfrm>
          <a:prstGeom prst="rect">
            <a:avLst/>
          </a:prstGeom>
          <a:noFill/>
          <a:ln/>
        </p:spPr>
        <p:txBody>
          <a:bodyPr wrap="square" anchor="t" lIns="25400" rIns="25400" tIns="25400" bIns="25400">
            <a:spAutoFit/>
          </a:bodyPr>
          <a:lstStyle/>
          <a:p>
            <a:pPr algn="r">
              <a:lnSpc>
                <a:spcPct val="100000"/>
              </a:lnSpc>
              <a:spcBef>
                <a:spcPts val="0"/>
              </a:spcBef>
              <a:spcAft>
                <a:spcPts val="0"/>
              </a:spcAft>
            </a:pPr>
            <a:r>
              <a:rPr sz="1000" b="0" i="0">
                <a:solidFill>
                  <a:srgbClr val="82827C"/>
                </a:solidFill>
                <a:latin typeface="Menlo"/>
              </a:rPr>
              <a:t>hotels.com</a:t>
            </a:r>
          </a:p>
        </p:txBody>
      </p:sp>
      <p:sp>
        <p:nvSpPr>
          <p:cNvPr id="36" name="Oval 35"/>
          <p:cNvSpPr/>
          <p:nvPr/>
        </p:nvSpPr>
        <p:spPr>
          <a:xfrm>
            <a:off x="2429617" y="4836338"/>
            <a:ext cx="100584" cy="100584"/>
          </a:xfrm>
          <a:prstGeom prst="ellipse">
            <a:avLst/>
          </a:prstGeom>
          <a:solidFill>
            <a:srgbClr val="9AA1AE"/>
          </a:solidFill>
          <a:ln w="12700">
            <a:solidFill>
              <a:srgbClr val="FFFFFF"/>
            </a:solidFill>
          </a:ln>
          <a:effectLst/>
        </p:spPr>
        <p:txBody>
          <a:bodyPr rtlCol="0" anchor="ctr"/>
          <a:lstStyle/>
          <a:p>
            <a:pPr algn="ctr"/>
          </a:p>
        </p:txBody>
      </p:sp>
      <p:sp>
        <p:nvSpPr>
          <p:cNvPr id="37" name="TextBox 36"/>
          <p:cNvSpPr txBox="1"/>
          <p:nvPr/>
        </p:nvSpPr>
        <p:spPr>
          <a:xfrm>
            <a:off x="2575921" y="4790618"/>
            <a:ext cx="1234440" cy="192024"/>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1000" b="0" i="0">
                <a:solidFill>
                  <a:srgbClr val="82827C"/>
                </a:solidFill>
                <a:latin typeface="Menlo"/>
              </a:rPr>
              <a:t>rentobi.com</a:t>
            </a:r>
          </a:p>
        </p:txBody>
      </p:sp>
      <p:sp>
        <p:nvSpPr>
          <p:cNvPr id="38" name="Oval 37"/>
          <p:cNvSpPr/>
          <p:nvPr/>
        </p:nvSpPr>
        <p:spPr>
          <a:xfrm>
            <a:off x="2811265" y="5225796"/>
            <a:ext cx="100584" cy="100584"/>
          </a:xfrm>
          <a:prstGeom prst="ellipse">
            <a:avLst/>
          </a:prstGeom>
          <a:solidFill>
            <a:srgbClr val="9AA1AE"/>
          </a:solidFill>
          <a:ln w="12700">
            <a:solidFill>
              <a:srgbClr val="FFFFFF"/>
            </a:solidFill>
          </a:ln>
          <a:effectLst/>
        </p:spPr>
        <p:txBody>
          <a:bodyPr rtlCol="0" anchor="ctr"/>
          <a:lstStyle/>
          <a:p>
            <a:pPr algn="ctr"/>
          </a:p>
        </p:txBody>
      </p:sp>
      <p:sp>
        <p:nvSpPr>
          <p:cNvPr id="39" name="TextBox 38"/>
          <p:cNvSpPr txBox="1"/>
          <p:nvPr/>
        </p:nvSpPr>
        <p:spPr>
          <a:xfrm>
            <a:off x="2957569" y="5180075"/>
            <a:ext cx="1234440" cy="192024"/>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1000" b="0" i="0">
                <a:solidFill>
                  <a:srgbClr val="82827C"/>
                </a:solidFill>
                <a:latin typeface="Menlo"/>
              </a:rPr>
              <a:t>VRBO</a:t>
            </a:r>
          </a:p>
        </p:txBody>
      </p:sp>
      <p:sp>
        <p:nvSpPr>
          <p:cNvPr id="40" name="TextBox 39"/>
          <p:cNvSpPr txBox="1"/>
          <p:nvPr/>
        </p:nvSpPr>
        <p:spPr>
          <a:xfrm>
            <a:off x="5097779" y="1993392"/>
            <a:ext cx="237744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200">
                <a:solidFill>
                  <a:srgbClr val="82827C"/>
                </a:solidFill>
                <a:latin typeface="Menlo"/>
              </a:rPr>
              <a:t>AFFORDABLE + ONLINE</a:t>
            </a:r>
          </a:p>
        </p:txBody>
      </p:sp>
      <p:sp>
        <p:nvSpPr>
          <p:cNvPr id="41" name="Rectangle 40"/>
          <p:cNvSpPr/>
          <p:nvPr/>
        </p:nvSpPr>
        <p:spPr>
          <a:xfrm>
            <a:off x="8732520" y="1938528"/>
            <a:ext cx="2514600" cy="8229"/>
          </a:xfrm>
          <a:prstGeom prst="rect">
            <a:avLst/>
          </a:prstGeom>
          <a:solidFill>
            <a:srgbClr val="3A3A3E"/>
          </a:solidFill>
          <a:ln>
            <a:noFill/>
          </a:ln>
          <a:effectLst/>
        </p:spPr>
        <p:txBody>
          <a:bodyPr rtlCol="0" anchor="ctr"/>
          <a:lstStyle/>
          <a:p>
            <a:pPr algn="ctr"/>
          </a:p>
        </p:txBody>
      </p:sp>
      <p:sp>
        <p:nvSpPr>
          <p:cNvPr id="42" name="TextBox 41"/>
          <p:cNvSpPr txBox="1"/>
          <p:nvPr/>
        </p:nvSpPr>
        <p:spPr>
          <a:xfrm>
            <a:off x="8732520" y="2057400"/>
            <a:ext cx="251460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240">
                <a:solidFill>
                  <a:srgbClr val="A6A6A0"/>
                </a:solidFill>
                <a:latin typeface="Menlo"/>
              </a:rPr>
              <a:t>READING — THE EMPTY CORNER</a:t>
            </a:r>
          </a:p>
        </p:txBody>
      </p:sp>
      <p:sp>
        <p:nvSpPr>
          <p:cNvPr id="43" name="TextBox 42"/>
          <p:cNvSpPr txBox="1"/>
          <p:nvPr/>
        </p:nvSpPr>
        <p:spPr>
          <a:xfrm>
            <a:off x="8732520" y="2322576"/>
            <a:ext cx="2514600" cy="1097280"/>
          </a:xfrm>
          <a:prstGeom prst="rect">
            <a:avLst/>
          </a:prstGeom>
          <a:noFill/>
          <a:ln/>
        </p:spPr>
        <p:txBody>
          <a:bodyPr wrap="square" anchor="t" lIns="25400" rIns="25400" tIns="25400" bIns="25400">
            <a:spAutoFit/>
          </a:bodyPr>
          <a:lstStyle/>
          <a:p>
            <a:pPr algn="l">
              <a:lnSpc>
                <a:spcPct val="140000"/>
              </a:lnSpc>
              <a:spcBef>
                <a:spcPts val="0"/>
              </a:spcBef>
              <a:spcAft>
                <a:spcPts val="0"/>
              </a:spcAft>
            </a:pPr>
            <a:r>
              <a:rPr sz="1350" b="0" i="0">
                <a:solidFill>
                  <a:srgbClr val="A6A6A0"/>
                </a:solidFill>
                <a:latin typeface="Helvetica Neue"/>
              </a:rPr>
              <a:t>The top-right quadrant is the argument. Couchsurfing and Craigslist are affordable but settle offline. Orbitz and hotels.com transact online but sell hotel inventory. Only Hostels.com is in the same corner — and it does not put you in someone's home.</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0B0C"/>
          </a:solidFill>
          <a:ln>
            <a:noFill/>
          </a:ln>
          <a:effectLst/>
        </p:spPr>
        <p:txBody>
          <a:bodyPr rtlCol="0" anchor="ctr"/>
          <a:lstStyle/>
          <a:p>
            <a:pPr algn="ctr"/>
          </a:p>
        </p:txBody>
      </p:sp>
      <p:sp>
        <p:nvSpPr>
          <p:cNvPr id="3" name="Rectangle 2"/>
          <p:cNvSpPr/>
          <p:nvPr/>
        </p:nvSpPr>
        <p:spPr>
          <a:xfrm>
            <a:off x="566928" y="420624"/>
            <a:ext cx="8229" cy="6016752"/>
          </a:xfrm>
          <a:prstGeom prst="rect">
            <a:avLst/>
          </a:prstGeom>
          <a:solidFill>
            <a:srgbClr val="3A3A3E"/>
          </a:solidFill>
          <a:ln>
            <a:noFill/>
          </a:ln>
          <a:effectLst/>
        </p:spPr>
        <p:txBody>
          <a:bodyPr rtlCol="0" anchor="ctr"/>
          <a:lstStyle/>
          <a:p>
            <a:pPr algn="ctr"/>
          </a:p>
        </p:txBody>
      </p:sp>
      <p:sp>
        <p:nvSpPr>
          <p:cNvPr id="4" name="Rectangle 3"/>
          <p:cNvSpPr/>
          <p:nvPr/>
        </p:nvSpPr>
        <p:spPr>
          <a:xfrm>
            <a:off x="550468" y="4718304"/>
            <a:ext cx="50292" cy="429768"/>
          </a:xfrm>
          <a:prstGeom prst="rect">
            <a:avLst/>
          </a:prstGeom>
          <a:solidFill>
            <a:srgbClr val="D6FF3A"/>
          </a:solidFill>
          <a:ln>
            <a:noFill/>
          </a:ln>
          <a:effectLst/>
        </p:spPr>
        <p:txBody>
          <a:bodyPr rtlCol="0" anchor="ctr"/>
          <a:lstStyle/>
          <a:p>
            <a:pPr algn="ctr"/>
          </a:p>
        </p:txBody>
      </p:sp>
      <p:sp>
        <p:nvSpPr>
          <p:cNvPr id="5" name="TextBox 4"/>
          <p:cNvSpPr txBox="1"/>
          <p:nvPr/>
        </p:nvSpPr>
        <p:spPr>
          <a:xfrm>
            <a:off x="960120" y="420624"/>
            <a:ext cx="640080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000" b="0" i="0" spc="260">
                <a:solidFill>
                  <a:srgbClr val="82827C"/>
                </a:solidFill>
                <a:latin typeface="Menlo"/>
              </a:rPr>
              <a:t>WHY US</a:t>
            </a:r>
          </a:p>
        </p:txBody>
      </p:sp>
      <p:sp>
        <p:nvSpPr>
          <p:cNvPr id="6" name="Rectangle 5"/>
          <p:cNvSpPr/>
          <p:nvPr/>
        </p:nvSpPr>
        <p:spPr>
          <a:xfrm>
            <a:off x="960120" y="6126480"/>
            <a:ext cx="10271455" cy="8229"/>
          </a:xfrm>
          <a:prstGeom prst="rect">
            <a:avLst/>
          </a:prstGeom>
          <a:solidFill>
            <a:srgbClr val="26262A"/>
          </a:solidFill>
          <a:ln>
            <a:noFill/>
          </a:ln>
          <a:effectLst/>
        </p:spPr>
        <p:txBody>
          <a:bodyPr rtlCol="0" anchor="ctr"/>
          <a:lstStyle/>
          <a:p>
            <a:pPr algn="ctr"/>
          </a:p>
        </p:txBody>
      </p:sp>
      <p:sp>
        <p:nvSpPr>
          <p:cNvPr id="7" name="TextBox 6"/>
          <p:cNvSpPr txBox="1"/>
          <p:nvPr/>
        </p:nvSpPr>
        <p:spPr>
          <a:xfrm>
            <a:off x="960120" y="6217920"/>
            <a:ext cx="10271455"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70">
                <a:solidFill>
                  <a:srgbClr val="82827C"/>
                </a:solidFill>
                <a:latin typeface="Menlo"/>
              </a:rPr>
              <a:t>Six advantages reproduced exactly as printed on p.10 of the original deck. The 2026 reading is this deck's own and is labelled as such.</a:t>
            </a:r>
          </a:p>
        </p:txBody>
      </p:sp>
      <p:sp>
        <p:nvSpPr>
          <p:cNvPr id="8" name="TextBox 7"/>
          <p:cNvSpPr txBox="1"/>
          <p:nvPr/>
        </p:nvSpPr>
        <p:spPr>
          <a:xfrm>
            <a:off x="960120" y="713232"/>
            <a:ext cx="109728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500" b="0" i="0" spc="100">
                <a:solidFill>
                  <a:srgbClr val="82827C"/>
                </a:solidFill>
                <a:latin typeface="Menlo"/>
              </a:rPr>
              <a:t>11</a:t>
            </a:r>
          </a:p>
        </p:txBody>
      </p:sp>
      <p:sp>
        <p:nvSpPr>
          <p:cNvPr id="9" name="TextBox 8"/>
          <p:cNvSpPr txBox="1"/>
          <p:nvPr/>
        </p:nvSpPr>
        <p:spPr>
          <a:xfrm>
            <a:off x="2011680" y="676656"/>
            <a:ext cx="9219895" cy="822960"/>
          </a:xfrm>
          <a:prstGeom prst="rect">
            <a:avLst/>
          </a:prstGeom>
          <a:noFill/>
          <a:ln/>
        </p:spPr>
        <p:txBody>
          <a:bodyPr wrap="square" anchor="t" lIns="25400" rIns="25400" tIns="25400" bIns="25400">
            <a:spAutoFit/>
          </a:bodyPr>
          <a:lstStyle/>
          <a:p>
            <a:pPr algn="l">
              <a:lnSpc>
                <a:spcPct val="105000"/>
              </a:lnSpc>
              <a:spcBef>
                <a:spcPts val="0"/>
              </a:spcBef>
              <a:spcAft>
                <a:spcPts val="0"/>
              </a:spcAft>
            </a:pPr>
            <a:r>
              <a:rPr sz="3400" b="0" i="0">
                <a:solidFill>
                  <a:srgbClr val="F2F2EE"/>
                </a:solidFill>
                <a:latin typeface="Helvetica Neue"/>
              </a:rPr>
              <a:t>Six advantages. Five are features.</a:t>
            </a:r>
          </a:p>
        </p:txBody>
      </p:sp>
      <p:sp>
        <p:nvSpPr>
          <p:cNvPr id="10" name="Rectangle 9"/>
          <p:cNvSpPr/>
          <p:nvPr/>
        </p:nvSpPr>
        <p:spPr>
          <a:xfrm>
            <a:off x="960120" y="1901952"/>
            <a:ext cx="7635240" cy="8229"/>
          </a:xfrm>
          <a:prstGeom prst="rect">
            <a:avLst/>
          </a:prstGeom>
          <a:solidFill>
            <a:srgbClr val="3A3A3E"/>
          </a:solidFill>
          <a:ln>
            <a:noFill/>
          </a:ln>
          <a:effectLst/>
        </p:spPr>
        <p:txBody>
          <a:bodyPr rtlCol="0" anchor="ctr"/>
          <a:lstStyle/>
          <a:p>
            <a:pPr algn="ctr"/>
          </a:p>
        </p:txBody>
      </p:sp>
      <p:pic>
        <p:nvPicPr>
          <p:cNvPr id="11" name="Picture 10" descr="1st to market" title="1st to market"/>
          <p:cNvPicPr>
            <a:picLocks noChangeAspect="1"/>
          </p:cNvPicPr>
          <p:nvPr/>
        </p:nvPicPr>
        <p:blipFill>
          <a:blip r:embed="rId2"/>
          <a:stretch>
            <a:fillRect/>
          </a:stretch>
        </p:blipFill>
        <p:spPr>
          <a:xfrm>
            <a:off x="960120" y="2075688"/>
            <a:ext cx="228600" cy="228600"/>
          </a:xfrm>
          <a:prstGeom prst="rect">
            <a:avLst/>
          </a:prstGeom>
        </p:spPr>
      </p:pic>
      <p:sp>
        <p:nvSpPr>
          <p:cNvPr id="12" name="TextBox 11"/>
          <p:cNvSpPr txBox="1"/>
          <p:nvPr/>
        </p:nvSpPr>
        <p:spPr>
          <a:xfrm>
            <a:off x="1362456" y="2112264"/>
            <a:ext cx="54864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160">
                <a:solidFill>
                  <a:srgbClr val="82827C"/>
                </a:solidFill>
                <a:latin typeface="Menlo"/>
              </a:rPr>
              <a:t>01</a:t>
            </a:r>
          </a:p>
        </p:txBody>
      </p:sp>
      <p:sp>
        <p:nvSpPr>
          <p:cNvPr id="13" name="TextBox 12"/>
          <p:cNvSpPr txBox="1"/>
          <p:nvPr/>
        </p:nvSpPr>
        <p:spPr>
          <a:xfrm>
            <a:off x="1892808" y="2029968"/>
            <a:ext cx="2651760" cy="329184"/>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1650" b="1" i="0">
                <a:solidFill>
                  <a:srgbClr val="F2F2EE"/>
                </a:solidFill>
                <a:latin typeface="Helvetica Neue"/>
              </a:rPr>
              <a:t>1ST TO MARKET</a:t>
            </a:r>
          </a:p>
        </p:txBody>
      </p:sp>
      <p:sp>
        <p:nvSpPr>
          <p:cNvPr id="14" name="TextBox 13"/>
          <p:cNvSpPr txBox="1"/>
          <p:nvPr/>
        </p:nvSpPr>
        <p:spPr>
          <a:xfrm>
            <a:off x="4325112" y="2048256"/>
            <a:ext cx="4270248" cy="347472"/>
          </a:xfrm>
          <a:prstGeom prst="rect">
            <a:avLst/>
          </a:prstGeom>
          <a:noFill/>
          <a:ln/>
        </p:spPr>
        <p:txBody>
          <a:bodyPr wrap="square" anchor="t" lIns="25400" rIns="25400" tIns="25400" bIns="25400">
            <a:spAutoFit/>
          </a:bodyPr>
          <a:lstStyle/>
          <a:p>
            <a:pPr algn="l">
              <a:lnSpc>
                <a:spcPct val="128000"/>
              </a:lnSpc>
              <a:spcBef>
                <a:spcPts val="0"/>
              </a:spcBef>
              <a:spcAft>
                <a:spcPts val="0"/>
              </a:spcAft>
            </a:pPr>
            <a:r>
              <a:rPr sz="1200" b="0" i="0">
                <a:solidFill>
                  <a:srgbClr val="82827C"/>
                </a:solidFill>
                <a:latin typeface="Helvetica Neue"/>
              </a:rPr>
              <a:t>for transaction–based temporary housing site</a:t>
            </a:r>
          </a:p>
        </p:txBody>
      </p:sp>
      <p:sp>
        <p:nvSpPr>
          <p:cNvPr id="15" name="Rectangle 14"/>
          <p:cNvSpPr/>
          <p:nvPr/>
        </p:nvSpPr>
        <p:spPr>
          <a:xfrm>
            <a:off x="960120" y="2560320"/>
            <a:ext cx="7635240" cy="8229"/>
          </a:xfrm>
          <a:prstGeom prst="rect">
            <a:avLst/>
          </a:prstGeom>
          <a:solidFill>
            <a:srgbClr val="26262A"/>
          </a:solidFill>
          <a:ln>
            <a:noFill/>
          </a:ln>
          <a:effectLst/>
        </p:spPr>
        <p:txBody>
          <a:bodyPr rtlCol="0" anchor="ctr"/>
          <a:lstStyle/>
          <a:p>
            <a:pPr algn="ctr"/>
          </a:p>
        </p:txBody>
      </p:sp>
      <p:pic>
        <p:nvPicPr>
          <p:cNvPr id="16" name="Picture 15" descr="host incentive" title="host incentive"/>
          <p:cNvPicPr>
            <a:picLocks noChangeAspect="1"/>
          </p:cNvPicPr>
          <p:nvPr/>
        </p:nvPicPr>
        <p:blipFill>
          <a:blip r:embed="rId3"/>
          <a:stretch>
            <a:fillRect/>
          </a:stretch>
        </p:blipFill>
        <p:spPr>
          <a:xfrm>
            <a:off x="960120" y="2734056"/>
            <a:ext cx="228600" cy="228600"/>
          </a:xfrm>
          <a:prstGeom prst="rect">
            <a:avLst/>
          </a:prstGeom>
        </p:spPr>
      </p:pic>
      <p:sp>
        <p:nvSpPr>
          <p:cNvPr id="17" name="TextBox 16"/>
          <p:cNvSpPr txBox="1"/>
          <p:nvPr/>
        </p:nvSpPr>
        <p:spPr>
          <a:xfrm>
            <a:off x="1362456" y="2770632"/>
            <a:ext cx="54864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160">
                <a:solidFill>
                  <a:srgbClr val="82827C"/>
                </a:solidFill>
                <a:latin typeface="Menlo"/>
              </a:rPr>
              <a:t>02</a:t>
            </a:r>
          </a:p>
        </p:txBody>
      </p:sp>
      <p:sp>
        <p:nvSpPr>
          <p:cNvPr id="18" name="TextBox 17"/>
          <p:cNvSpPr txBox="1"/>
          <p:nvPr/>
        </p:nvSpPr>
        <p:spPr>
          <a:xfrm>
            <a:off x="1892808" y="2688336"/>
            <a:ext cx="2651760" cy="329184"/>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1650" b="1" i="0">
                <a:solidFill>
                  <a:srgbClr val="F2F2EE"/>
                </a:solidFill>
                <a:latin typeface="Helvetica Neue"/>
              </a:rPr>
              <a:t>HOST INCENTIVE</a:t>
            </a:r>
          </a:p>
        </p:txBody>
      </p:sp>
      <p:sp>
        <p:nvSpPr>
          <p:cNvPr id="19" name="TextBox 18"/>
          <p:cNvSpPr txBox="1"/>
          <p:nvPr/>
        </p:nvSpPr>
        <p:spPr>
          <a:xfrm>
            <a:off x="4325112" y="2706624"/>
            <a:ext cx="4270248" cy="347472"/>
          </a:xfrm>
          <a:prstGeom prst="rect">
            <a:avLst/>
          </a:prstGeom>
          <a:noFill/>
          <a:ln/>
        </p:spPr>
        <p:txBody>
          <a:bodyPr wrap="square" anchor="t" lIns="25400" rIns="25400" tIns="25400" bIns="25400">
            <a:spAutoFit/>
          </a:bodyPr>
          <a:lstStyle/>
          <a:p>
            <a:pPr algn="l">
              <a:lnSpc>
                <a:spcPct val="128000"/>
              </a:lnSpc>
              <a:spcBef>
                <a:spcPts val="0"/>
              </a:spcBef>
              <a:spcAft>
                <a:spcPts val="0"/>
              </a:spcAft>
            </a:pPr>
            <a:r>
              <a:rPr sz="1200" b="0" i="0">
                <a:solidFill>
                  <a:srgbClr val="A6A6A0"/>
                </a:solidFill>
                <a:latin typeface="Helvetica Neue"/>
              </a:rPr>
              <a:t>they can make money over couchsurfing.com</a:t>
            </a:r>
          </a:p>
        </p:txBody>
      </p:sp>
      <p:sp>
        <p:nvSpPr>
          <p:cNvPr id="20" name="Rectangle 19"/>
          <p:cNvSpPr/>
          <p:nvPr/>
        </p:nvSpPr>
        <p:spPr>
          <a:xfrm>
            <a:off x="960120" y="3218688"/>
            <a:ext cx="7635240" cy="8229"/>
          </a:xfrm>
          <a:prstGeom prst="rect">
            <a:avLst/>
          </a:prstGeom>
          <a:solidFill>
            <a:srgbClr val="26262A"/>
          </a:solidFill>
          <a:ln>
            <a:noFill/>
          </a:ln>
          <a:effectLst/>
        </p:spPr>
        <p:txBody>
          <a:bodyPr rtlCol="0" anchor="ctr"/>
          <a:lstStyle/>
          <a:p>
            <a:pPr algn="ctr"/>
          </a:p>
        </p:txBody>
      </p:sp>
      <p:pic>
        <p:nvPicPr>
          <p:cNvPr id="21" name="Picture 20" descr="list once" title="list once"/>
          <p:cNvPicPr>
            <a:picLocks noChangeAspect="1"/>
          </p:cNvPicPr>
          <p:nvPr/>
        </p:nvPicPr>
        <p:blipFill>
          <a:blip r:embed="rId4"/>
          <a:stretch>
            <a:fillRect/>
          </a:stretch>
        </p:blipFill>
        <p:spPr>
          <a:xfrm>
            <a:off x="960120" y="3392424"/>
            <a:ext cx="228600" cy="228600"/>
          </a:xfrm>
          <a:prstGeom prst="rect">
            <a:avLst/>
          </a:prstGeom>
        </p:spPr>
      </p:pic>
      <p:sp>
        <p:nvSpPr>
          <p:cNvPr id="22" name="TextBox 21"/>
          <p:cNvSpPr txBox="1"/>
          <p:nvPr/>
        </p:nvSpPr>
        <p:spPr>
          <a:xfrm>
            <a:off x="1362456" y="3429000"/>
            <a:ext cx="54864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160">
                <a:solidFill>
                  <a:srgbClr val="82827C"/>
                </a:solidFill>
                <a:latin typeface="Menlo"/>
              </a:rPr>
              <a:t>03</a:t>
            </a:r>
          </a:p>
        </p:txBody>
      </p:sp>
      <p:sp>
        <p:nvSpPr>
          <p:cNvPr id="23" name="TextBox 22"/>
          <p:cNvSpPr txBox="1"/>
          <p:nvPr/>
        </p:nvSpPr>
        <p:spPr>
          <a:xfrm>
            <a:off x="1892808" y="3346704"/>
            <a:ext cx="2651760" cy="329184"/>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1650" b="1" i="0">
                <a:solidFill>
                  <a:srgbClr val="F2F2EE"/>
                </a:solidFill>
                <a:latin typeface="Helvetica Neue"/>
              </a:rPr>
              <a:t>LIST ONCE</a:t>
            </a:r>
          </a:p>
        </p:txBody>
      </p:sp>
      <p:sp>
        <p:nvSpPr>
          <p:cNvPr id="24" name="TextBox 23"/>
          <p:cNvSpPr txBox="1"/>
          <p:nvPr/>
        </p:nvSpPr>
        <p:spPr>
          <a:xfrm>
            <a:off x="4325112" y="3364992"/>
            <a:ext cx="4270248" cy="347472"/>
          </a:xfrm>
          <a:prstGeom prst="rect">
            <a:avLst/>
          </a:prstGeom>
          <a:noFill/>
          <a:ln/>
        </p:spPr>
        <p:txBody>
          <a:bodyPr wrap="square" anchor="t" lIns="25400" rIns="25400" tIns="25400" bIns="25400">
            <a:spAutoFit/>
          </a:bodyPr>
          <a:lstStyle/>
          <a:p>
            <a:pPr algn="l">
              <a:lnSpc>
                <a:spcPct val="128000"/>
              </a:lnSpc>
              <a:spcBef>
                <a:spcPts val="0"/>
              </a:spcBef>
              <a:spcAft>
                <a:spcPts val="0"/>
              </a:spcAft>
            </a:pPr>
            <a:r>
              <a:rPr sz="1200" b="0" i="0">
                <a:solidFill>
                  <a:srgbClr val="82827C"/>
                </a:solidFill>
                <a:latin typeface="Helvetica Neue"/>
              </a:rPr>
              <a:t>hosts post one time with us vs. daily on craigslist</a:t>
            </a:r>
          </a:p>
        </p:txBody>
      </p:sp>
      <p:sp>
        <p:nvSpPr>
          <p:cNvPr id="25" name="Rectangle 24"/>
          <p:cNvSpPr/>
          <p:nvPr/>
        </p:nvSpPr>
        <p:spPr>
          <a:xfrm>
            <a:off x="960120" y="3877056"/>
            <a:ext cx="7635240" cy="8229"/>
          </a:xfrm>
          <a:prstGeom prst="rect">
            <a:avLst/>
          </a:prstGeom>
          <a:solidFill>
            <a:srgbClr val="26262A"/>
          </a:solidFill>
          <a:ln>
            <a:noFill/>
          </a:ln>
          <a:effectLst/>
        </p:spPr>
        <p:txBody>
          <a:bodyPr rtlCol="0" anchor="ctr"/>
          <a:lstStyle/>
          <a:p>
            <a:pPr algn="ctr"/>
          </a:p>
        </p:txBody>
      </p:sp>
      <p:pic>
        <p:nvPicPr>
          <p:cNvPr id="26" name="Picture 25" descr="ease of use" title="ease of use"/>
          <p:cNvPicPr>
            <a:picLocks noChangeAspect="1"/>
          </p:cNvPicPr>
          <p:nvPr/>
        </p:nvPicPr>
        <p:blipFill>
          <a:blip r:embed="rId5"/>
          <a:stretch>
            <a:fillRect/>
          </a:stretch>
        </p:blipFill>
        <p:spPr>
          <a:xfrm>
            <a:off x="960120" y="4050792"/>
            <a:ext cx="228600" cy="228600"/>
          </a:xfrm>
          <a:prstGeom prst="rect">
            <a:avLst/>
          </a:prstGeom>
        </p:spPr>
      </p:pic>
      <p:sp>
        <p:nvSpPr>
          <p:cNvPr id="27" name="TextBox 26"/>
          <p:cNvSpPr txBox="1"/>
          <p:nvPr/>
        </p:nvSpPr>
        <p:spPr>
          <a:xfrm>
            <a:off x="1362456" y="4087368"/>
            <a:ext cx="54864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160">
                <a:solidFill>
                  <a:srgbClr val="82827C"/>
                </a:solidFill>
                <a:latin typeface="Menlo"/>
              </a:rPr>
              <a:t>04</a:t>
            </a:r>
          </a:p>
        </p:txBody>
      </p:sp>
      <p:sp>
        <p:nvSpPr>
          <p:cNvPr id="28" name="TextBox 27"/>
          <p:cNvSpPr txBox="1"/>
          <p:nvPr/>
        </p:nvSpPr>
        <p:spPr>
          <a:xfrm>
            <a:off x="1892808" y="4005072"/>
            <a:ext cx="2651760" cy="329184"/>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1650" b="1" i="0">
                <a:solidFill>
                  <a:srgbClr val="F2F2EE"/>
                </a:solidFill>
                <a:latin typeface="Helvetica Neue"/>
              </a:rPr>
              <a:t>EASE OF USE</a:t>
            </a:r>
          </a:p>
        </p:txBody>
      </p:sp>
      <p:sp>
        <p:nvSpPr>
          <p:cNvPr id="29" name="TextBox 28"/>
          <p:cNvSpPr txBox="1"/>
          <p:nvPr/>
        </p:nvSpPr>
        <p:spPr>
          <a:xfrm>
            <a:off x="4325112" y="4023360"/>
            <a:ext cx="4270248" cy="347472"/>
          </a:xfrm>
          <a:prstGeom prst="rect">
            <a:avLst/>
          </a:prstGeom>
          <a:noFill/>
          <a:ln/>
        </p:spPr>
        <p:txBody>
          <a:bodyPr wrap="square" anchor="t" lIns="25400" rIns="25400" tIns="25400" bIns="25400">
            <a:spAutoFit/>
          </a:bodyPr>
          <a:lstStyle/>
          <a:p>
            <a:pPr algn="l">
              <a:lnSpc>
                <a:spcPct val="128000"/>
              </a:lnSpc>
              <a:spcBef>
                <a:spcPts val="0"/>
              </a:spcBef>
              <a:spcAft>
                <a:spcPts val="0"/>
              </a:spcAft>
            </a:pPr>
            <a:r>
              <a:rPr sz="1200" b="0" i="0">
                <a:solidFill>
                  <a:srgbClr val="82827C"/>
                </a:solidFill>
                <a:latin typeface="Helvetica Neue"/>
              </a:rPr>
              <a:t>search by price, location &amp; check-in/check-out dates</a:t>
            </a:r>
          </a:p>
        </p:txBody>
      </p:sp>
      <p:sp>
        <p:nvSpPr>
          <p:cNvPr id="30" name="Rectangle 29"/>
          <p:cNvSpPr/>
          <p:nvPr/>
        </p:nvSpPr>
        <p:spPr>
          <a:xfrm>
            <a:off x="960120" y="4535424"/>
            <a:ext cx="7635240" cy="8229"/>
          </a:xfrm>
          <a:prstGeom prst="rect">
            <a:avLst/>
          </a:prstGeom>
          <a:solidFill>
            <a:srgbClr val="26262A"/>
          </a:solidFill>
          <a:ln>
            <a:noFill/>
          </a:ln>
          <a:effectLst/>
        </p:spPr>
        <p:txBody>
          <a:bodyPr rtlCol="0" anchor="ctr"/>
          <a:lstStyle/>
          <a:p>
            <a:pPr algn="ctr"/>
          </a:p>
        </p:txBody>
      </p:sp>
      <p:pic>
        <p:nvPicPr>
          <p:cNvPr id="31" name="Picture 30" descr="profiles" title="profiles"/>
          <p:cNvPicPr>
            <a:picLocks noChangeAspect="1"/>
          </p:cNvPicPr>
          <p:nvPr/>
        </p:nvPicPr>
        <p:blipFill>
          <a:blip r:embed="rId6"/>
          <a:stretch>
            <a:fillRect/>
          </a:stretch>
        </p:blipFill>
        <p:spPr>
          <a:xfrm>
            <a:off x="960120" y="4709160"/>
            <a:ext cx="228600" cy="228600"/>
          </a:xfrm>
          <a:prstGeom prst="rect">
            <a:avLst/>
          </a:prstGeom>
        </p:spPr>
      </p:pic>
      <p:sp>
        <p:nvSpPr>
          <p:cNvPr id="32" name="TextBox 31"/>
          <p:cNvSpPr txBox="1"/>
          <p:nvPr/>
        </p:nvSpPr>
        <p:spPr>
          <a:xfrm>
            <a:off x="1362456" y="4745736"/>
            <a:ext cx="54864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160">
                <a:solidFill>
                  <a:srgbClr val="82827C"/>
                </a:solidFill>
                <a:latin typeface="Menlo"/>
              </a:rPr>
              <a:t>05</a:t>
            </a:r>
          </a:p>
        </p:txBody>
      </p:sp>
      <p:sp>
        <p:nvSpPr>
          <p:cNvPr id="33" name="TextBox 32"/>
          <p:cNvSpPr txBox="1"/>
          <p:nvPr/>
        </p:nvSpPr>
        <p:spPr>
          <a:xfrm>
            <a:off x="1892808" y="4663440"/>
            <a:ext cx="2651760" cy="329184"/>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1650" b="1" i="0">
                <a:solidFill>
                  <a:srgbClr val="F2F2EE"/>
                </a:solidFill>
                <a:latin typeface="Helvetica Neue"/>
              </a:rPr>
              <a:t>PROFILES</a:t>
            </a:r>
          </a:p>
        </p:txBody>
      </p:sp>
      <p:sp>
        <p:nvSpPr>
          <p:cNvPr id="34" name="TextBox 33"/>
          <p:cNvSpPr txBox="1"/>
          <p:nvPr/>
        </p:nvSpPr>
        <p:spPr>
          <a:xfrm>
            <a:off x="4325112" y="4681728"/>
            <a:ext cx="4270248" cy="347472"/>
          </a:xfrm>
          <a:prstGeom prst="rect">
            <a:avLst/>
          </a:prstGeom>
          <a:noFill/>
          <a:ln/>
        </p:spPr>
        <p:txBody>
          <a:bodyPr wrap="square" anchor="t" lIns="25400" rIns="25400" tIns="25400" bIns="25400">
            <a:spAutoFit/>
          </a:bodyPr>
          <a:lstStyle/>
          <a:p>
            <a:pPr algn="l">
              <a:lnSpc>
                <a:spcPct val="128000"/>
              </a:lnSpc>
              <a:spcBef>
                <a:spcPts val="0"/>
              </a:spcBef>
              <a:spcAft>
                <a:spcPts val="0"/>
              </a:spcAft>
            </a:pPr>
            <a:r>
              <a:rPr sz="1200" b="0" i="0">
                <a:solidFill>
                  <a:srgbClr val="82827C"/>
                </a:solidFill>
                <a:latin typeface="Helvetica Neue"/>
              </a:rPr>
              <a:t>browse host profiles, and book in 3 clicks</a:t>
            </a:r>
          </a:p>
        </p:txBody>
      </p:sp>
      <p:sp>
        <p:nvSpPr>
          <p:cNvPr id="35" name="Rectangle 34"/>
          <p:cNvSpPr/>
          <p:nvPr/>
        </p:nvSpPr>
        <p:spPr>
          <a:xfrm>
            <a:off x="960120" y="5193792"/>
            <a:ext cx="7635240" cy="8229"/>
          </a:xfrm>
          <a:prstGeom prst="rect">
            <a:avLst/>
          </a:prstGeom>
          <a:solidFill>
            <a:srgbClr val="26262A"/>
          </a:solidFill>
          <a:ln>
            <a:noFill/>
          </a:ln>
          <a:effectLst/>
        </p:spPr>
        <p:txBody>
          <a:bodyPr rtlCol="0" anchor="ctr"/>
          <a:lstStyle/>
          <a:p>
            <a:pPr algn="ctr"/>
          </a:p>
        </p:txBody>
      </p:sp>
      <p:pic>
        <p:nvPicPr>
          <p:cNvPr id="36" name="Picture 35" descr="design &amp; brand" title="design &amp; brand"/>
          <p:cNvPicPr>
            <a:picLocks noChangeAspect="1"/>
          </p:cNvPicPr>
          <p:nvPr/>
        </p:nvPicPr>
        <p:blipFill>
          <a:blip r:embed="rId7"/>
          <a:stretch>
            <a:fillRect/>
          </a:stretch>
        </p:blipFill>
        <p:spPr>
          <a:xfrm>
            <a:off x="960120" y="5367528"/>
            <a:ext cx="228600" cy="228600"/>
          </a:xfrm>
          <a:prstGeom prst="rect">
            <a:avLst/>
          </a:prstGeom>
        </p:spPr>
      </p:pic>
      <p:sp>
        <p:nvSpPr>
          <p:cNvPr id="37" name="TextBox 36"/>
          <p:cNvSpPr txBox="1"/>
          <p:nvPr/>
        </p:nvSpPr>
        <p:spPr>
          <a:xfrm>
            <a:off x="1362456" y="5404104"/>
            <a:ext cx="54864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160">
                <a:solidFill>
                  <a:srgbClr val="82827C"/>
                </a:solidFill>
                <a:latin typeface="Menlo"/>
              </a:rPr>
              <a:t>06</a:t>
            </a:r>
          </a:p>
        </p:txBody>
      </p:sp>
      <p:sp>
        <p:nvSpPr>
          <p:cNvPr id="38" name="TextBox 37"/>
          <p:cNvSpPr txBox="1"/>
          <p:nvPr/>
        </p:nvSpPr>
        <p:spPr>
          <a:xfrm>
            <a:off x="1892808" y="5321808"/>
            <a:ext cx="2651760" cy="329184"/>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1650" b="1" i="0">
                <a:solidFill>
                  <a:srgbClr val="F2F2EE"/>
                </a:solidFill>
                <a:latin typeface="Helvetica Neue"/>
              </a:rPr>
              <a:t>DESIGN &amp; BRAND</a:t>
            </a:r>
          </a:p>
        </p:txBody>
      </p:sp>
      <p:sp>
        <p:nvSpPr>
          <p:cNvPr id="39" name="TextBox 38"/>
          <p:cNvSpPr txBox="1"/>
          <p:nvPr/>
        </p:nvSpPr>
        <p:spPr>
          <a:xfrm>
            <a:off x="4325112" y="5340096"/>
            <a:ext cx="4270248" cy="347472"/>
          </a:xfrm>
          <a:prstGeom prst="rect">
            <a:avLst/>
          </a:prstGeom>
          <a:noFill/>
          <a:ln/>
        </p:spPr>
        <p:txBody>
          <a:bodyPr wrap="square" anchor="t" lIns="25400" rIns="25400" tIns="25400" bIns="25400">
            <a:spAutoFit/>
          </a:bodyPr>
          <a:lstStyle/>
          <a:p>
            <a:pPr algn="l">
              <a:lnSpc>
                <a:spcPct val="128000"/>
              </a:lnSpc>
              <a:spcBef>
                <a:spcPts val="0"/>
              </a:spcBef>
              <a:spcAft>
                <a:spcPts val="0"/>
              </a:spcAft>
            </a:pPr>
            <a:r>
              <a:rPr sz="1200" b="0" i="0">
                <a:solidFill>
                  <a:srgbClr val="82827C"/>
                </a:solidFill>
                <a:latin typeface="Helvetica Neue"/>
              </a:rPr>
              <a:t>memorable name will launch at historic DNC to gain share of mind</a:t>
            </a:r>
          </a:p>
        </p:txBody>
      </p:sp>
      <p:sp>
        <p:nvSpPr>
          <p:cNvPr id="40" name="Rectangle 39"/>
          <p:cNvSpPr/>
          <p:nvPr/>
        </p:nvSpPr>
        <p:spPr>
          <a:xfrm>
            <a:off x="960120" y="5852160"/>
            <a:ext cx="7635240" cy="8229"/>
          </a:xfrm>
          <a:prstGeom prst="rect">
            <a:avLst/>
          </a:prstGeom>
          <a:solidFill>
            <a:srgbClr val="26262A"/>
          </a:solidFill>
          <a:ln>
            <a:noFill/>
          </a:ln>
          <a:effectLst/>
        </p:spPr>
        <p:txBody>
          <a:bodyPr rtlCol="0" anchor="ctr"/>
          <a:lstStyle/>
          <a:p>
            <a:pPr algn="ctr"/>
          </a:p>
        </p:txBody>
      </p:sp>
      <p:sp>
        <p:nvSpPr>
          <p:cNvPr id="41" name="Rectangle 40"/>
          <p:cNvSpPr/>
          <p:nvPr/>
        </p:nvSpPr>
        <p:spPr>
          <a:xfrm>
            <a:off x="8732520" y="1993392"/>
            <a:ext cx="2514600" cy="8229"/>
          </a:xfrm>
          <a:prstGeom prst="rect">
            <a:avLst/>
          </a:prstGeom>
          <a:solidFill>
            <a:srgbClr val="3A3A3E"/>
          </a:solidFill>
          <a:ln>
            <a:noFill/>
          </a:ln>
          <a:effectLst/>
        </p:spPr>
        <p:txBody>
          <a:bodyPr rtlCol="0" anchor="ctr"/>
          <a:lstStyle/>
          <a:p>
            <a:pPr algn="ctr"/>
          </a:p>
        </p:txBody>
      </p:sp>
      <p:sp>
        <p:nvSpPr>
          <p:cNvPr id="42" name="TextBox 41"/>
          <p:cNvSpPr txBox="1"/>
          <p:nvPr/>
        </p:nvSpPr>
        <p:spPr>
          <a:xfrm>
            <a:off x="8732520" y="2112264"/>
            <a:ext cx="251460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240">
                <a:solidFill>
                  <a:srgbClr val="A6A6A0"/>
                </a:solidFill>
                <a:latin typeface="Menlo"/>
              </a:rPr>
              <a:t>EDITOR'S NOTE, 2026</a:t>
            </a:r>
          </a:p>
        </p:txBody>
      </p:sp>
      <p:sp>
        <p:nvSpPr>
          <p:cNvPr id="43" name="TextBox 42"/>
          <p:cNvSpPr txBox="1"/>
          <p:nvPr/>
        </p:nvSpPr>
        <p:spPr>
          <a:xfrm>
            <a:off x="8732520" y="2377440"/>
            <a:ext cx="2514600" cy="1097280"/>
          </a:xfrm>
          <a:prstGeom prst="rect">
            <a:avLst/>
          </a:prstGeom>
          <a:noFill/>
          <a:ln/>
        </p:spPr>
        <p:txBody>
          <a:bodyPr wrap="square" anchor="t" lIns="25400" rIns="25400" tIns="25400" bIns="25400">
            <a:spAutoFit/>
          </a:bodyPr>
          <a:lstStyle/>
          <a:p>
            <a:pPr algn="l">
              <a:lnSpc>
                <a:spcPct val="140000"/>
              </a:lnSpc>
              <a:spcBef>
                <a:spcPts val="0"/>
              </a:spcBef>
              <a:spcAft>
                <a:spcPts val="0"/>
              </a:spcAft>
            </a:pPr>
            <a:r>
              <a:rPr sz="1350" b="0" i="0">
                <a:solidFill>
                  <a:srgbClr val="A6A6A0"/>
                </a:solidFill>
                <a:latin typeface="Helvetica Neue"/>
              </a:rPr>
              <a:t>Five of these six are things a competitor ships in a sprint: search filters, profiles, one-time posting, a name. The second one is not a feature — paying the host changes who is willing to be a host at all. It is the only line on this page that still reads as a moat.</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0B0C"/>
          </a:solidFill>
          <a:ln>
            <a:noFill/>
          </a:ln>
          <a:effectLst/>
        </p:spPr>
        <p:txBody>
          <a:bodyPr rtlCol="0" anchor="ctr"/>
          <a:lstStyle/>
          <a:p>
            <a:pPr algn="ctr"/>
          </a:p>
        </p:txBody>
      </p:sp>
      <p:sp>
        <p:nvSpPr>
          <p:cNvPr id="3" name="Rectangle 2"/>
          <p:cNvSpPr/>
          <p:nvPr/>
        </p:nvSpPr>
        <p:spPr>
          <a:xfrm>
            <a:off x="566928" y="420624"/>
            <a:ext cx="8229" cy="6016752"/>
          </a:xfrm>
          <a:prstGeom prst="rect">
            <a:avLst/>
          </a:prstGeom>
          <a:solidFill>
            <a:srgbClr val="3A3A3E"/>
          </a:solidFill>
          <a:ln>
            <a:noFill/>
          </a:ln>
          <a:effectLst/>
        </p:spPr>
        <p:txBody>
          <a:bodyPr rtlCol="0" anchor="ctr"/>
          <a:lstStyle/>
          <a:p>
            <a:pPr algn="ctr"/>
          </a:p>
        </p:txBody>
      </p:sp>
      <p:sp>
        <p:nvSpPr>
          <p:cNvPr id="4" name="Rectangle 3"/>
          <p:cNvSpPr/>
          <p:nvPr/>
        </p:nvSpPr>
        <p:spPr>
          <a:xfrm>
            <a:off x="550468" y="5148072"/>
            <a:ext cx="50292" cy="429768"/>
          </a:xfrm>
          <a:prstGeom prst="rect">
            <a:avLst/>
          </a:prstGeom>
          <a:solidFill>
            <a:srgbClr val="D6FF3A"/>
          </a:solidFill>
          <a:ln>
            <a:noFill/>
          </a:ln>
          <a:effectLst/>
        </p:spPr>
        <p:txBody>
          <a:bodyPr rtlCol="0" anchor="ctr"/>
          <a:lstStyle/>
          <a:p>
            <a:pPr algn="ctr"/>
          </a:p>
        </p:txBody>
      </p:sp>
      <p:sp>
        <p:nvSpPr>
          <p:cNvPr id="5" name="TextBox 4"/>
          <p:cNvSpPr txBox="1"/>
          <p:nvPr/>
        </p:nvSpPr>
        <p:spPr>
          <a:xfrm>
            <a:off x="960120" y="420624"/>
            <a:ext cx="640080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000" b="0" i="0" spc="260">
                <a:solidFill>
                  <a:srgbClr val="82827C"/>
                </a:solidFill>
                <a:latin typeface="Menlo"/>
              </a:rPr>
              <a:t>TEAM</a:t>
            </a:r>
          </a:p>
        </p:txBody>
      </p:sp>
      <p:sp>
        <p:nvSpPr>
          <p:cNvPr id="6" name="TextBox 5"/>
          <p:cNvSpPr txBox="1"/>
          <p:nvPr/>
        </p:nvSpPr>
        <p:spPr>
          <a:xfrm>
            <a:off x="8488375" y="420624"/>
            <a:ext cx="2743200" cy="274320"/>
          </a:xfrm>
          <a:prstGeom prst="rect">
            <a:avLst/>
          </a:prstGeom>
          <a:noFill/>
          <a:ln/>
        </p:spPr>
        <p:txBody>
          <a:bodyPr wrap="square" anchor="t" lIns="25400" rIns="25400" tIns="25400" bIns="25400">
            <a:spAutoFit/>
          </a:bodyPr>
          <a:lstStyle/>
          <a:p>
            <a:pPr algn="r">
              <a:lnSpc>
                <a:spcPct val="100000"/>
              </a:lnSpc>
              <a:spcBef>
                <a:spcPts val="0"/>
              </a:spcBef>
              <a:spcAft>
                <a:spcPts val="600"/>
              </a:spcAft>
            </a:pPr>
            <a:r>
              <a:rPr sz="1000" b="0" i="0" spc="200">
                <a:solidFill>
                  <a:srgbClr val="82827C"/>
                </a:solidFill>
                <a:latin typeface="Menlo"/>
              </a:rPr>
              <a:t>12 / 14</a:t>
            </a:r>
          </a:p>
        </p:txBody>
      </p:sp>
      <p:sp>
        <p:nvSpPr>
          <p:cNvPr id="7" name="Rectangle 6"/>
          <p:cNvSpPr/>
          <p:nvPr/>
        </p:nvSpPr>
        <p:spPr>
          <a:xfrm>
            <a:off x="960120" y="6126480"/>
            <a:ext cx="10271455" cy="8229"/>
          </a:xfrm>
          <a:prstGeom prst="rect">
            <a:avLst/>
          </a:prstGeom>
          <a:solidFill>
            <a:srgbClr val="26262A"/>
          </a:solidFill>
          <a:ln>
            <a:noFill/>
          </a:ln>
          <a:effectLst/>
        </p:spPr>
        <p:txBody>
          <a:bodyPr rtlCol="0" anchor="ctr"/>
          <a:lstStyle/>
          <a:p>
            <a:pPr algn="ctr"/>
          </a:p>
        </p:txBody>
      </p:sp>
      <p:sp>
        <p:nvSpPr>
          <p:cNvPr id="8" name="TextBox 7"/>
          <p:cNvSpPr txBox="1"/>
          <p:nvPr/>
        </p:nvSpPr>
        <p:spPr>
          <a:xfrm>
            <a:off x="960120" y="6217920"/>
            <a:ext cx="10271455"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70">
                <a:solidFill>
                  <a:srgbClr val="82827C"/>
                </a:solidFill>
                <a:latin typeface="Menlo"/>
              </a:rPr>
              <a:t>Biographies reproduced exactly as printed on p.11 of the original deck. The 75,000-user figure for “Your neighbors” is as stated there, with no source.</a:t>
            </a:r>
          </a:p>
        </p:txBody>
      </p:sp>
      <p:sp>
        <p:nvSpPr>
          <p:cNvPr id="9" name="TextBox 8"/>
          <p:cNvSpPr txBox="1"/>
          <p:nvPr/>
        </p:nvSpPr>
        <p:spPr>
          <a:xfrm>
            <a:off x="918972" y="676656"/>
            <a:ext cx="10271455" cy="822960"/>
          </a:xfrm>
          <a:prstGeom prst="rect">
            <a:avLst/>
          </a:prstGeom>
          <a:noFill/>
          <a:ln/>
        </p:spPr>
        <p:txBody>
          <a:bodyPr wrap="square" anchor="t" lIns="25400" rIns="25400" tIns="25400" bIns="25400">
            <a:spAutoFit/>
          </a:bodyPr>
          <a:lstStyle/>
          <a:p>
            <a:pPr algn="l">
              <a:lnSpc>
                <a:spcPct val="105000"/>
              </a:lnSpc>
              <a:spcBef>
                <a:spcPts val="0"/>
              </a:spcBef>
              <a:spcAft>
                <a:spcPts val="0"/>
              </a:spcAft>
            </a:pPr>
            <a:r>
              <a:rPr sz="3400" b="0" i="0">
                <a:solidFill>
                  <a:srgbClr val="F2F2EE"/>
                </a:solidFill>
                <a:latin typeface="Helvetica Neue"/>
              </a:rPr>
              <a:t>Two RISD designers and a Harvard engineer.</a:t>
            </a:r>
          </a:p>
        </p:txBody>
      </p:sp>
      <p:sp>
        <p:nvSpPr>
          <p:cNvPr id="10" name="Rectangle 9"/>
          <p:cNvSpPr/>
          <p:nvPr/>
        </p:nvSpPr>
        <p:spPr>
          <a:xfrm>
            <a:off x="960120" y="1901952"/>
            <a:ext cx="10271455" cy="8229"/>
          </a:xfrm>
          <a:prstGeom prst="rect">
            <a:avLst/>
          </a:prstGeom>
          <a:solidFill>
            <a:srgbClr val="3A3A3E"/>
          </a:solidFill>
          <a:ln>
            <a:noFill/>
          </a:ln>
          <a:effectLst/>
        </p:spPr>
        <p:txBody>
          <a:bodyPr rtlCol="0" anchor="ctr"/>
          <a:lstStyle/>
          <a:p>
            <a:pPr algn="ctr"/>
          </a:p>
        </p:txBody>
      </p:sp>
      <p:sp>
        <p:nvSpPr>
          <p:cNvPr id="11" name="Rectangle 10"/>
          <p:cNvSpPr/>
          <p:nvPr/>
        </p:nvSpPr>
        <p:spPr>
          <a:xfrm>
            <a:off x="960120" y="2103120"/>
            <a:ext cx="621792" cy="621792"/>
          </a:xfrm>
          <a:prstGeom prst="rect">
            <a:avLst/>
          </a:prstGeom>
          <a:noFill/>
          <a:ln w="13970">
            <a:solidFill>
              <a:srgbClr val="3A3A3E"/>
            </a:solidFill>
          </a:ln>
          <a:effectLst/>
        </p:spPr>
        <p:txBody>
          <a:bodyPr rtlCol="0" anchor="ctr"/>
          <a:lstStyle/>
          <a:p>
            <a:pPr algn="ctr"/>
          </a:p>
        </p:txBody>
      </p:sp>
      <p:sp>
        <p:nvSpPr>
          <p:cNvPr id="12" name="TextBox 11"/>
          <p:cNvSpPr txBox="1"/>
          <p:nvPr/>
        </p:nvSpPr>
        <p:spPr>
          <a:xfrm>
            <a:off x="960120" y="2103120"/>
            <a:ext cx="621792" cy="621792"/>
          </a:xfrm>
          <a:prstGeom prst="rect">
            <a:avLst/>
          </a:prstGeom>
          <a:noFill/>
          <a:ln/>
        </p:spPr>
        <p:txBody>
          <a:bodyPr wrap="square" anchor="ctr" lIns="25400" rIns="25400" tIns="25400" bIns="25400">
            <a:spAutoFit/>
          </a:bodyPr>
          <a:lstStyle/>
          <a:p>
            <a:pPr algn="ctr">
              <a:lnSpc>
                <a:spcPct val="100000"/>
              </a:lnSpc>
              <a:spcBef>
                <a:spcPts val="0"/>
              </a:spcBef>
              <a:spcAft>
                <a:spcPts val="0"/>
              </a:spcAft>
            </a:pPr>
            <a:r>
              <a:rPr sz="1900" b="0" i="0">
                <a:solidFill>
                  <a:srgbClr val="A6A6A0"/>
                </a:solidFill>
                <a:latin typeface="Menlo"/>
              </a:rPr>
              <a:t>JG</a:t>
            </a:r>
          </a:p>
        </p:txBody>
      </p:sp>
      <p:sp>
        <p:nvSpPr>
          <p:cNvPr id="13" name="TextBox 12"/>
          <p:cNvSpPr txBox="1"/>
          <p:nvPr/>
        </p:nvSpPr>
        <p:spPr>
          <a:xfrm>
            <a:off x="1892808" y="2048256"/>
            <a:ext cx="3840480" cy="384048"/>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2400" b="0" i="0">
                <a:solidFill>
                  <a:srgbClr val="F2F2EE"/>
                </a:solidFill>
                <a:latin typeface="Helvetica Neue"/>
              </a:rPr>
              <a:t>Joe Gebbia</a:t>
            </a:r>
          </a:p>
        </p:txBody>
      </p:sp>
      <p:sp>
        <p:nvSpPr>
          <p:cNvPr id="14" name="TextBox 13"/>
          <p:cNvSpPr txBox="1"/>
          <p:nvPr/>
        </p:nvSpPr>
        <p:spPr>
          <a:xfrm>
            <a:off x="1892808" y="2487168"/>
            <a:ext cx="384048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220">
                <a:solidFill>
                  <a:srgbClr val="82827C"/>
                </a:solidFill>
                <a:latin typeface="Menlo"/>
              </a:rPr>
              <a:t>USER INTERFACE &amp; PR</a:t>
            </a:r>
          </a:p>
        </p:txBody>
      </p:sp>
      <p:sp>
        <p:nvSpPr>
          <p:cNvPr id="15" name="TextBox 14"/>
          <p:cNvSpPr txBox="1"/>
          <p:nvPr/>
        </p:nvSpPr>
        <p:spPr>
          <a:xfrm>
            <a:off x="5806440" y="2066544"/>
            <a:ext cx="5425135" cy="868680"/>
          </a:xfrm>
          <a:prstGeom prst="rect">
            <a:avLst/>
          </a:prstGeom>
          <a:noFill/>
          <a:ln/>
        </p:spPr>
        <p:txBody>
          <a:bodyPr wrap="square" anchor="t" lIns="25400" rIns="25400" tIns="25400" bIns="25400">
            <a:spAutoFit/>
          </a:bodyPr>
          <a:lstStyle/>
          <a:p>
            <a:pPr algn="l">
              <a:lnSpc>
                <a:spcPct val="130000"/>
              </a:lnSpc>
              <a:spcBef>
                <a:spcPts val="0"/>
              </a:spcBef>
              <a:spcAft>
                <a:spcPts val="0"/>
              </a:spcAft>
            </a:pPr>
            <a:r>
              <a:rPr sz="1200" b="0" i="0">
                <a:solidFill>
                  <a:srgbClr val="A6A6A0"/>
                </a:solidFill>
                <a:latin typeface="Helvetica Neue"/>
              </a:rPr>
              <a:t>Entrepreneur and designer. Holds a patent for his product, CritBuns®. A graduate of the Rhode Island School of Design (RISD), has dual BFA's in graphic design and industrial design.</a:t>
            </a:r>
          </a:p>
        </p:txBody>
      </p:sp>
      <p:sp>
        <p:nvSpPr>
          <p:cNvPr id="16" name="Rectangle 15"/>
          <p:cNvSpPr/>
          <p:nvPr/>
        </p:nvSpPr>
        <p:spPr>
          <a:xfrm>
            <a:off x="960120" y="3090672"/>
            <a:ext cx="10271455" cy="8229"/>
          </a:xfrm>
          <a:prstGeom prst="rect">
            <a:avLst/>
          </a:prstGeom>
          <a:solidFill>
            <a:srgbClr val="26262A"/>
          </a:solidFill>
          <a:ln>
            <a:noFill/>
          </a:ln>
          <a:effectLst/>
        </p:spPr>
        <p:txBody>
          <a:bodyPr rtlCol="0" anchor="ctr"/>
          <a:lstStyle/>
          <a:p>
            <a:pPr algn="ctr"/>
          </a:p>
        </p:txBody>
      </p:sp>
      <p:sp>
        <p:nvSpPr>
          <p:cNvPr id="17" name="Rectangle 16"/>
          <p:cNvSpPr/>
          <p:nvPr/>
        </p:nvSpPr>
        <p:spPr>
          <a:xfrm>
            <a:off x="960120" y="3291840"/>
            <a:ext cx="621792" cy="621792"/>
          </a:xfrm>
          <a:prstGeom prst="rect">
            <a:avLst/>
          </a:prstGeom>
          <a:noFill/>
          <a:ln w="13970">
            <a:solidFill>
              <a:srgbClr val="3A3A3E"/>
            </a:solidFill>
          </a:ln>
          <a:effectLst/>
        </p:spPr>
        <p:txBody>
          <a:bodyPr rtlCol="0" anchor="ctr"/>
          <a:lstStyle/>
          <a:p>
            <a:pPr algn="ctr"/>
          </a:p>
        </p:txBody>
      </p:sp>
      <p:sp>
        <p:nvSpPr>
          <p:cNvPr id="18" name="TextBox 17"/>
          <p:cNvSpPr txBox="1"/>
          <p:nvPr/>
        </p:nvSpPr>
        <p:spPr>
          <a:xfrm>
            <a:off x="960120" y="3291840"/>
            <a:ext cx="621792" cy="621792"/>
          </a:xfrm>
          <a:prstGeom prst="rect">
            <a:avLst/>
          </a:prstGeom>
          <a:noFill/>
          <a:ln/>
        </p:spPr>
        <p:txBody>
          <a:bodyPr wrap="square" anchor="ctr" lIns="25400" rIns="25400" tIns="25400" bIns="25400">
            <a:spAutoFit/>
          </a:bodyPr>
          <a:lstStyle/>
          <a:p>
            <a:pPr algn="ctr">
              <a:lnSpc>
                <a:spcPct val="100000"/>
              </a:lnSpc>
              <a:spcBef>
                <a:spcPts val="0"/>
              </a:spcBef>
              <a:spcAft>
                <a:spcPts val="0"/>
              </a:spcAft>
            </a:pPr>
            <a:r>
              <a:rPr sz="1900" b="0" i="0">
                <a:solidFill>
                  <a:srgbClr val="A6A6A0"/>
                </a:solidFill>
                <a:latin typeface="Menlo"/>
              </a:rPr>
              <a:t>BC</a:t>
            </a:r>
          </a:p>
        </p:txBody>
      </p:sp>
      <p:sp>
        <p:nvSpPr>
          <p:cNvPr id="19" name="TextBox 18"/>
          <p:cNvSpPr txBox="1"/>
          <p:nvPr/>
        </p:nvSpPr>
        <p:spPr>
          <a:xfrm>
            <a:off x="1892808" y="3236976"/>
            <a:ext cx="3840480" cy="384048"/>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2400" b="0" i="0">
                <a:solidFill>
                  <a:srgbClr val="F2F2EE"/>
                </a:solidFill>
                <a:latin typeface="Helvetica Neue"/>
              </a:rPr>
              <a:t>Brian Chesky</a:t>
            </a:r>
          </a:p>
        </p:txBody>
      </p:sp>
      <p:sp>
        <p:nvSpPr>
          <p:cNvPr id="20" name="TextBox 19"/>
          <p:cNvSpPr txBox="1"/>
          <p:nvPr/>
        </p:nvSpPr>
        <p:spPr>
          <a:xfrm>
            <a:off x="1892808" y="3675887"/>
            <a:ext cx="384048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220">
                <a:solidFill>
                  <a:srgbClr val="82827C"/>
                </a:solidFill>
                <a:latin typeface="Menlo"/>
              </a:rPr>
              <a:t>BUSINESS DEVELOPMENT &amp; BRAND</a:t>
            </a:r>
          </a:p>
        </p:txBody>
      </p:sp>
      <p:sp>
        <p:nvSpPr>
          <p:cNvPr id="21" name="TextBox 20"/>
          <p:cNvSpPr txBox="1"/>
          <p:nvPr/>
        </p:nvSpPr>
        <p:spPr>
          <a:xfrm>
            <a:off x="5806440" y="3255264"/>
            <a:ext cx="5425135" cy="868680"/>
          </a:xfrm>
          <a:prstGeom prst="rect">
            <a:avLst/>
          </a:prstGeom>
          <a:noFill/>
          <a:ln/>
        </p:spPr>
        <p:txBody>
          <a:bodyPr wrap="square" anchor="t" lIns="25400" rIns="25400" tIns="25400" bIns="25400">
            <a:spAutoFit/>
          </a:bodyPr>
          <a:lstStyle/>
          <a:p>
            <a:pPr algn="l">
              <a:lnSpc>
                <a:spcPct val="130000"/>
              </a:lnSpc>
              <a:spcBef>
                <a:spcPts val="0"/>
              </a:spcBef>
              <a:spcAft>
                <a:spcPts val="0"/>
              </a:spcAft>
            </a:pPr>
            <a:r>
              <a:rPr sz="1200" b="0" i="0">
                <a:solidFill>
                  <a:srgbClr val="A6A6A0"/>
                </a:solidFill>
                <a:latin typeface="Helvetica Neue"/>
              </a:rPr>
              <a:t>Founder of Brian Chesky, Inc, industrial design consultant. A graduate of the Rhode Island School of Design (RISD), has a BFA in industrial design.</a:t>
            </a:r>
          </a:p>
        </p:txBody>
      </p:sp>
      <p:sp>
        <p:nvSpPr>
          <p:cNvPr id="22" name="Rectangle 21"/>
          <p:cNvSpPr/>
          <p:nvPr/>
        </p:nvSpPr>
        <p:spPr>
          <a:xfrm>
            <a:off x="960120" y="4279392"/>
            <a:ext cx="10271455" cy="8229"/>
          </a:xfrm>
          <a:prstGeom prst="rect">
            <a:avLst/>
          </a:prstGeom>
          <a:solidFill>
            <a:srgbClr val="26262A"/>
          </a:solidFill>
          <a:ln>
            <a:noFill/>
          </a:ln>
          <a:effectLst/>
        </p:spPr>
        <p:txBody>
          <a:bodyPr rtlCol="0" anchor="ctr"/>
          <a:lstStyle/>
          <a:p>
            <a:pPr algn="ctr"/>
          </a:p>
        </p:txBody>
      </p:sp>
      <p:sp>
        <p:nvSpPr>
          <p:cNvPr id="23" name="Rectangle 22"/>
          <p:cNvSpPr/>
          <p:nvPr/>
        </p:nvSpPr>
        <p:spPr>
          <a:xfrm>
            <a:off x="960120" y="4480559"/>
            <a:ext cx="621792" cy="621792"/>
          </a:xfrm>
          <a:prstGeom prst="rect">
            <a:avLst/>
          </a:prstGeom>
          <a:noFill/>
          <a:ln w="13970">
            <a:solidFill>
              <a:srgbClr val="3A3A3E"/>
            </a:solidFill>
          </a:ln>
          <a:effectLst/>
        </p:spPr>
        <p:txBody>
          <a:bodyPr rtlCol="0" anchor="ctr"/>
          <a:lstStyle/>
          <a:p>
            <a:pPr algn="ctr"/>
          </a:p>
        </p:txBody>
      </p:sp>
      <p:sp>
        <p:nvSpPr>
          <p:cNvPr id="24" name="TextBox 23"/>
          <p:cNvSpPr txBox="1"/>
          <p:nvPr/>
        </p:nvSpPr>
        <p:spPr>
          <a:xfrm>
            <a:off x="960120" y="4480559"/>
            <a:ext cx="621792" cy="621792"/>
          </a:xfrm>
          <a:prstGeom prst="rect">
            <a:avLst/>
          </a:prstGeom>
          <a:noFill/>
          <a:ln/>
        </p:spPr>
        <p:txBody>
          <a:bodyPr wrap="square" anchor="ctr" lIns="25400" rIns="25400" tIns="25400" bIns="25400">
            <a:spAutoFit/>
          </a:bodyPr>
          <a:lstStyle/>
          <a:p>
            <a:pPr algn="ctr">
              <a:lnSpc>
                <a:spcPct val="100000"/>
              </a:lnSpc>
              <a:spcBef>
                <a:spcPts val="0"/>
              </a:spcBef>
              <a:spcAft>
                <a:spcPts val="0"/>
              </a:spcAft>
            </a:pPr>
            <a:r>
              <a:rPr sz="1900" b="0" i="0">
                <a:solidFill>
                  <a:srgbClr val="A6A6A0"/>
                </a:solidFill>
                <a:latin typeface="Menlo"/>
              </a:rPr>
              <a:t>NB</a:t>
            </a:r>
          </a:p>
        </p:txBody>
      </p:sp>
      <p:sp>
        <p:nvSpPr>
          <p:cNvPr id="25" name="TextBox 24"/>
          <p:cNvSpPr txBox="1"/>
          <p:nvPr/>
        </p:nvSpPr>
        <p:spPr>
          <a:xfrm>
            <a:off x="1892808" y="4425696"/>
            <a:ext cx="3840480" cy="384048"/>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2400" b="0" i="0">
                <a:solidFill>
                  <a:srgbClr val="F2F2EE"/>
                </a:solidFill>
                <a:latin typeface="Helvetica Neue"/>
              </a:rPr>
              <a:t>Nathan Blecharczyk</a:t>
            </a:r>
          </a:p>
        </p:txBody>
      </p:sp>
      <p:sp>
        <p:nvSpPr>
          <p:cNvPr id="26" name="TextBox 25"/>
          <p:cNvSpPr txBox="1"/>
          <p:nvPr/>
        </p:nvSpPr>
        <p:spPr>
          <a:xfrm>
            <a:off x="1892808" y="4864607"/>
            <a:ext cx="384048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220">
                <a:solidFill>
                  <a:srgbClr val="82827C"/>
                </a:solidFill>
                <a:latin typeface="Menlo"/>
              </a:rPr>
              <a:t>DEVELOPER</a:t>
            </a:r>
          </a:p>
        </p:txBody>
      </p:sp>
      <p:sp>
        <p:nvSpPr>
          <p:cNvPr id="27" name="TextBox 26"/>
          <p:cNvSpPr txBox="1"/>
          <p:nvPr/>
        </p:nvSpPr>
        <p:spPr>
          <a:xfrm>
            <a:off x="5806440" y="4443983"/>
            <a:ext cx="5425135" cy="868680"/>
          </a:xfrm>
          <a:prstGeom prst="rect">
            <a:avLst/>
          </a:prstGeom>
          <a:noFill/>
          <a:ln/>
        </p:spPr>
        <p:txBody>
          <a:bodyPr wrap="square" anchor="t" lIns="25400" rIns="25400" tIns="25400" bIns="25400">
            <a:spAutoFit/>
          </a:bodyPr>
          <a:lstStyle/>
          <a:p>
            <a:pPr algn="l">
              <a:lnSpc>
                <a:spcPct val="130000"/>
              </a:lnSpc>
              <a:spcBef>
                <a:spcPts val="0"/>
              </a:spcBef>
              <a:spcAft>
                <a:spcPts val="0"/>
              </a:spcAft>
            </a:pPr>
            <a:r>
              <a:rPr sz="1200" b="0" i="0">
                <a:solidFill>
                  <a:srgbClr val="A6A6A0"/>
                </a:solidFill>
                <a:latin typeface="Helvetica Neue"/>
              </a:rPr>
              <a:t>Created Facebook Apps “Your neighbors” (75,000 users) and “Rolodextrous”, recently launched “Identified Hits”. A graduate of computer science Harvard, Nate has worked at Microsoft, OPNET Technologies, and Batiq.</a:t>
            </a:r>
          </a:p>
        </p:txBody>
      </p:sp>
      <p:sp>
        <p:nvSpPr>
          <p:cNvPr id="28" name="Rectangle 27"/>
          <p:cNvSpPr/>
          <p:nvPr/>
        </p:nvSpPr>
        <p:spPr>
          <a:xfrm>
            <a:off x="960120" y="5468112"/>
            <a:ext cx="10271455" cy="8229"/>
          </a:xfrm>
          <a:prstGeom prst="rect">
            <a:avLst/>
          </a:prstGeom>
          <a:solidFill>
            <a:srgbClr val="26262A"/>
          </a:solidFill>
          <a:ln>
            <a:noFill/>
          </a:ln>
          <a:effectLst/>
        </p:spPr>
        <p:txBody>
          <a:bodyPr rtlCol="0" anchor="ctr"/>
          <a:lstStyle/>
          <a:p>
            <a:pPr algn="ctr"/>
          </a:p>
        </p:txBody>
      </p:sp>
      <p:sp>
        <p:nvSpPr>
          <p:cNvPr id="29" name="TextBox 28"/>
          <p:cNvSpPr txBox="1"/>
          <p:nvPr/>
        </p:nvSpPr>
        <p:spPr>
          <a:xfrm>
            <a:off x="960120" y="5650992"/>
            <a:ext cx="219456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240">
                <a:solidFill>
                  <a:srgbClr val="82827C"/>
                </a:solidFill>
                <a:latin typeface="Menlo"/>
              </a:rPr>
              <a:t>ADVISOR</a:t>
            </a:r>
          </a:p>
        </p:txBody>
      </p:sp>
      <p:sp>
        <p:nvSpPr>
          <p:cNvPr id="30" name="TextBox 29"/>
          <p:cNvSpPr txBox="1"/>
          <p:nvPr/>
        </p:nvSpPr>
        <p:spPr>
          <a:xfrm>
            <a:off x="1892808" y="5577840"/>
            <a:ext cx="9326880" cy="411480"/>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1700" b="0" i="0">
                <a:solidFill>
                  <a:srgbClr val="F2F2EE"/>
                </a:solidFill>
                <a:latin typeface="Helvetica Neue"/>
              </a:rPr>
              <a:t>Michael Seibel</a:t>
            </a:r>
            <a:r>
              <a:rPr sz="1350" b="0" i="0">
                <a:solidFill>
                  <a:srgbClr val="A6A6A0"/>
                </a:solidFill>
                <a:latin typeface="Helvetica Neue"/>
              </a:rPr>
              <a:t>  —  is the CEO and co-founder of www.justin.tv, a San Francisco based venture funded start up that delivers live video to the internet.</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D6FF3A"/>
          </a:solidFill>
          <a:ln>
            <a:noFill/>
          </a:ln>
          <a:effectLst/>
        </p:spPr>
        <p:txBody>
          <a:bodyPr rtlCol="0" anchor="ctr"/>
          <a:lstStyle/>
          <a:p>
            <a:pPr algn="ctr"/>
          </a:p>
        </p:txBody>
      </p:sp>
      <p:sp>
        <p:nvSpPr>
          <p:cNvPr id="3" name="Rectangle 2"/>
          <p:cNvSpPr/>
          <p:nvPr/>
        </p:nvSpPr>
        <p:spPr>
          <a:xfrm>
            <a:off x="0" y="4718304"/>
            <a:ext cx="12191695" cy="2139696"/>
          </a:xfrm>
          <a:prstGeom prst="rect">
            <a:avLst/>
          </a:prstGeom>
          <a:solidFill>
            <a:srgbClr val="0B0B0C"/>
          </a:solidFill>
          <a:ln>
            <a:noFill/>
          </a:ln>
          <a:effectLst/>
        </p:spPr>
        <p:txBody>
          <a:bodyPr rtlCol="0" anchor="ctr"/>
          <a:lstStyle/>
          <a:p>
            <a:pPr algn="ctr"/>
          </a:p>
        </p:txBody>
      </p:sp>
      <p:sp>
        <p:nvSpPr>
          <p:cNvPr id="4" name="deckkit-intent:{&quot;envelope&quot;: &quot;bleed&quot;, &quot;rhyme&quot;: &quot;cover foot band&quot;, &quot;reason&quot;: &quot;the volt band from the cover, grown to the whole page&quot;}"/>
          <p:cNvSpPr txBox="1"/>
          <p:nvPr/>
        </p:nvSpPr>
        <p:spPr>
          <a:xfrm>
            <a:off x="0" y="0"/>
            <a:ext cx="9144" cy="9144"/>
          </a:xfrm>
          <a:prstGeom prst="rect">
            <a:avLst/>
          </a:prstGeom>
          <a:noFill/>
        </p:spPr>
        <p:txBody>
          <a:bodyPr wrap="none">
            <a:spAutoFit/>
          </a:bodyPr>
          <a:lstStyle/>
          <a:p/>
        </p:txBody>
      </p:sp>
      <p:sp>
        <p:nvSpPr>
          <p:cNvPr id="5" name="Rectangle 4"/>
          <p:cNvSpPr/>
          <p:nvPr/>
        </p:nvSpPr>
        <p:spPr>
          <a:xfrm>
            <a:off x="566928" y="420624"/>
            <a:ext cx="8229" cy="4297680"/>
          </a:xfrm>
          <a:prstGeom prst="rect">
            <a:avLst/>
          </a:prstGeom>
          <a:solidFill>
            <a:srgbClr val="6E8020"/>
          </a:solidFill>
          <a:ln>
            <a:noFill/>
          </a:ln>
          <a:effectLst/>
        </p:spPr>
        <p:txBody>
          <a:bodyPr rtlCol="0" anchor="ctr"/>
          <a:lstStyle/>
          <a:p>
            <a:pPr algn="ctr"/>
          </a:p>
        </p:txBody>
      </p:sp>
      <p:sp>
        <p:nvSpPr>
          <p:cNvPr id="6" name="Rectangle 5"/>
          <p:cNvSpPr/>
          <p:nvPr/>
        </p:nvSpPr>
        <p:spPr>
          <a:xfrm>
            <a:off x="566928" y="4718304"/>
            <a:ext cx="8229" cy="1719072"/>
          </a:xfrm>
          <a:prstGeom prst="rect">
            <a:avLst/>
          </a:prstGeom>
          <a:solidFill>
            <a:srgbClr val="3A3A3E"/>
          </a:solidFill>
          <a:ln>
            <a:noFill/>
          </a:ln>
          <a:effectLst/>
        </p:spPr>
        <p:txBody>
          <a:bodyPr rtlCol="0" anchor="ctr"/>
          <a:lstStyle/>
          <a:p>
            <a:pPr algn="ctr"/>
          </a:p>
        </p:txBody>
      </p:sp>
      <p:sp>
        <p:nvSpPr>
          <p:cNvPr id="7" name="Rectangle 6"/>
          <p:cNvSpPr/>
          <p:nvPr/>
        </p:nvSpPr>
        <p:spPr>
          <a:xfrm>
            <a:off x="550468" y="5577840"/>
            <a:ext cx="50292" cy="429768"/>
          </a:xfrm>
          <a:prstGeom prst="rect">
            <a:avLst/>
          </a:prstGeom>
          <a:solidFill>
            <a:srgbClr val="D6FF3A"/>
          </a:solidFill>
          <a:ln>
            <a:noFill/>
          </a:ln>
          <a:effectLst/>
        </p:spPr>
        <p:txBody>
          <a:bodyPr rtlCol="0" anchor="ctr"/>
          <a:lstStyle/>
          <a:p>
            <a:pPr algn="ctr"/>
          </a:p>
        </p:txBody>
      </p:sp>
      <p:sp>
        <p:nvSpPr>
          <p:cNvPr id="8" name="TextBox 7"/>
          <p:cNvSpPr txBox="1"/>
          <p:nvPr/>
        </p:nvSpPr>
        <p:spPr>
          <a:xfrm>
            <a:off x="960120" y="420624"/>
            <a:ext cx="640080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000" b="0" i="0" spc="260">
                <a:solidFill>
                  <a:srgbClr val="0B0B0C"/>
                </a:solidFill>
                <a:latin typeface="Menlo"/>
              </a:rPr>
              <a:t>THE ASK</a:t>
            </a:r>
          </a:p>
        </p:txBody>
      </p:sp>
      <p:sp>
        <p:nvSpPr>
          <p:cNvPr id="9" name="TextBox 8"/>
          <p:cNvSpPr txBox="1"/>
          <p:nvPr/>
        </p:nvSpPr>
        <p:spPr>
          <a:xfrm>
            <a:off x="8488375" y="420624"/>
            <a:ext cx="2743200" cy="274320"/>
          </a:xfrm>
          <a:prstGeom prst="rect">
            <a:avLst/>
          </a:prstGeom>
          <a:noFill/>
          <a:ln/>
        </p:spPr>
        <p:txBody>
          <a:bodyPr wrap="square" anchor="t" lIns="25400" rIns="25400" tIns="25400" bIns="25400">
            <a:spAutoFit/>
          </a:bodyPr>
          <a:lstStyle/>
          <a:p>
            <a:pPr algn="r">
              <a:lnSpc>
                <a:spcPct val="100000"/>
              </a:lnSpc>
              <a:spcBef>
                <a:spcPts val="0"/>
              </a:spcBef>
              <a:spcAft>
                <a:spcPts val="600"/>
              </a:spcAft>
            </a:pPr>
            <a:r>
              <a:rPr sz="1000" b="0" i="0" spc="200">
                <a:solidFill>
                  <a:srgbClr val="0B0B0C"/>
                </a:solidFill>
                <a:latin typeface="Menlo"/>
              </a:rPr>
              <a:t>13 / 14</a:t>
            </a:r>
          </a:p>
        </p:txBody>
      </p:sp>
      <p:sp>
        <p:nvSpPr>
          <p:cNvPr id="10" name="Rectangle 9"/>
          <p:cNvSpPr/>
          <p:nvPr/>
        </p:nvSpPr>
        <p:spPr>
          <a:xfrm>
            <a:off x="960120" y="6126480"/>
            <a:ext cx="10271455" cy="8229"/>
          </a:xfrm>
          <a:prstGeom prst="rect">
            <a:avLst/>
          </a:prstGeom>
          <a:solidFill>
            <a:srgbClr val="26262A"/>
          </a:solidFill>
          <a:ln>
            <a:noFill/>
          </a:ln>
          <a:effectLst/>
        </p:spPr>
        <p:txBody>
          <a:bodyPr rtlCol="0" anchor="ctr"/>
          <a:lstStyle/>
          <a:p>
            <a:pPr algn="ctr"/>
          </a:p>
        </p:txBody>
      </p:sp>
      <p:sp>
        <p:nvSpPr>
          <p:cNvPr id="11" name="TextBox 10"/>
          <p:cNvSpPr txBox="1"/>
          <p:nvPr/>
        </p:nvSpPr>
        <p:spPr>
          <a:xfrm>
            <a:off x="960120" y="6217920"/>
            <a:ext cx="10271455"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70">
                <a:solidFill>
                  <a:srgbClr val="82827C"/>
                </a:solidFill>
                <a:latin typeface="Menlo"/>
              </a:rPr>
              <a:t>Ask and plan from p.14 of the original deck. Outcome from the founders' own financing history and from Sequoia Capital's own account; source 3 on p.14. Neither dates the Y Combinator investment to a month.</a:t>
            </a:r>
          </a:p>
        </p:txBody>
      </p:sp>
      <p:sp>
        <p:nvSpPr>
          <p:cNvPr id="12" name="TextBox 11"/>
          <p:cNvSpPr txBox="1"/>
          <p:nvPr/>
        </p:nvSpPr>
        <p:spPr>
          <a:xfrm>
            <a:off x="918972" y="676656"/>
            <a:ext cx="10271455" cy="822960"/>
          </a:xfrm>
          <a:prstGeom prst="rect">
            <a:avLst/>
          </a:prstGeom>
          <a:noFill/>
          <a:ln/>
        </p:spPr>
        <p:txBody>
          <a:bodyPr wrap="square" anchor="t" lIns="25400" rIns="25400" tIns="25400" bIns="25400">
            <a:spAutoFit/>
          </a:bodyPr>
          <a:lstStyle/>
          <a:p>
            <a:pPr algn="l">
              <a:lnSpc>
                <a:spcPct val="105000"/>
              </a:lnSpc>
              <a:spcBef>
                <a:spcPts val="0"/>
              </a:spcBef>
              <a:spcAft>
                <a:spcPts val="0"/>
              </a:spcAft>
            </a:pPr>
            <a:r>
              <a:rPr sz="3400" b="0" i="0">
                <a:solidFill>
                  <a:srgbClr val="0B0B0C"/>
                </a:solidFill>
                <a:latin typeface="Helvetica Neue"/>
              </a:rPr>
              <a:t>$500K for twelve months.</a:t>
            </a:r>
          </a:p>
        </p:txBody>
      </p:sp>
      <p:sp>
        <p:nvSpPr>
          <p:cNvPr id="13" name="TextBox 12"/>
          <p:cNvSpPr txBox="1"/>
          <p:nvPr/>
        </p:nvSpPr>
        <p:spPr>
          <a:xfrm>
            <a:off x="960120" y="1335024"/>
            <a:ext cx="10058400" cy="329184"/>
          </a:xfrm>
          <a:prstGeom prst="rect">
            <a:avLst/>
          </a:prstGeom>
          <a:noFill/>
          <a:ln/>
        </p:spPr>
        <p:txBody>
          <a:bodyPr wrap="square" anchor="t" lIns="25400" rIns="25400" tIns="25400" bIns="25400">
            <a:spAutoFit/>
          </a:bodyPr>
          <a:lstStyle/>
          <a:p>
            <a:pPr algn="l">
              <a:lnSpc>
                <a:spcPct val="120000"/>
              </a:lnSpc>
              <a:spcBef>
                <a:spcPts val="0"/>
              </a:spcBef>
              <a:spcAft>
                <a:spcPts val="0"/>
              </a:spcAft>
            </a:pPr>
            <a:r>
              <a:rPr sz="2000" b="0" i="0">
                <a:solidFill>
                  <a:srgbClr val="3E4A10"/>
                </a:solidFill>
                <a:latin typeface="Helvetica Neue"/>
              </a:rPr>
              <a:t>Enough runway to reach 80,000 transactions on AirBed &amp; Breakfast.</a:t>
            </a:r>
          </a:p>
        </p:txBody>
      </p:sp>
      <p:sp>
        <p:nvSpPr>
          <p:cNvPr id="14" name="TextBox 13"/>
          <p:cNvSpPr txBox="1"/>
          <p:nvPr/>
        </p:nvSpPr>
        <p:spPr>
          <a:xfrm>
            <a:off x="877824" y="1828800"/>
            <a:ext cx="5852160" cy="2084831"/>
          </a:xfrm>
          <a:prstGeom prst="rect">
            <a:avLst/>
          </a:prstGeom>
          <a:noFill/>
          <a:ln/>
        </p:spPr>
        <p:txBody>
          <a:bodyPr wrap="none" anchor="b" lIns="25400" rIns="25400" tIns="25400" bIns="25400">
            <a:spAutoFit/>
          </a:bodyPr>
          <a:lstStyle/>
          <a:p>
            <a:pPr algn="l">
              <a:lnSpc>
                <a:spcPct val="100000"/>
              </a:lnSpc>
              <a:spcBef>
                <a:spcPts val="0"/>
              </a:spcBef>
              <a:spcAft>
                <a:spcPts val="0"/>
              </a:spcAft>
            </a:pPr>
            <a:r>
              <a:rPr sz="12400" b="1" i="0">
                <a:solidFill>
                  <a:srgbClr val="5A6B18"/>
                </a:solidFill>
                <a:latin typeface="Helvetica Neue"/>
              </a:rPr>
              <a:t>$500K</a:t>
            </a:r>
          </a:p>
        </p:txBody>
      </p:sp>
      <p:sp>
        <p:nvSpPr>
          <p:cNvPr id="15" name="Rectangle 14"/>
          <p:cNvSpPr/>
          <p:nvPr/>
        </p:nvSpPr>
        <p:spPr>
          <a:xfrm>
            <a:off x="960120" y="4005072"/>
            <a:ext cx="4754880" cy="14630"/>
          </a:xfrm>
          <a:prstGeom prst="rect">
            <a:avLst/>
          </a:prstGeom>
          <a:solidFill>
            <a:srgbClr val="0B0B0C"/>
          </a:solidFill>
          <a:ln>
            <a:noFill/>
          </a:ln>
          <a:effectLst/>
        </p:spPr>
        <p:txBody>
          <a:bodyPr rtlCol="0" anchor="ctr"/>
          <a:lstStyle/>
          <a:p>
            <a:pPr algn="ctr"/>
          </a:p>
        </p:txBody>
      </p:sp>
      <p:sp>
        <p:nvSpPr>
          <p:cNvPr id="16" name="Rectangle 15"/>
          <p:cNvSpPr/>
          <p:nvPr/>
        </p:nvSpPr>
        <p:spPr>
          <a:xfrm>
            <a:off x="960120" y="4201668"/>
            <a:ext cx="137160" cy="68580"/>
          </a:xfrm>
          <a:prstGeom prst="rect">
            <a:avLst/>
          </a:prstGeom>
          <a:noFill/>
          <a:ln w="11430">
            <a:solidFill>
              <a:srgbClr val="5A6B18"/>
            </a:solidFill>
          </a:ln>
          <a:effectLst/>
        </p:spPr>
        <p:txBody>
          <a:bodyPr rtlCol="0" anchor="ctr"/>
          <a:lstStyle/>
          <a:p>
            <a:pPr algn="ctr"/>
          </a:p>
        </p:txBody>
      </p:sp>
      <p:sp>
        <p:nvSpPr>
          <p:cNvPr id="17" name="Rectangle 16"/>
          <p:cNvSpPr/>
          <p:nvPr/>
        </p:nvSpPr>
        <p:spPr>
          <a:xfrm>
            <a:off x="1147572" y="4201668"/>
            <a:ext cx="137160" cy="68580"/>
          </a:xfrm>
          <a:prstGeom prst="rect">
            <a:avLst/>
          </a:prstGeom>
          <a:noFill/>
          <a:ln w="11430">
            <a:solidFill>
              <a:srgbClr val="5A6B18"/>
            </a:solidFill>
          </a:ln>
          <a:effectLst/>
        </p:spPr>
        <p:txBody>
          <a:bodyPr rtlCol="0" anchor="ctr"/>
          <a:lstStyle/>
          <a:p>
            <a:pPr algn="ctr"/>
          </a:p>
        </p:txBody>
      </p:sp>
      <p:sp>
        <p:nvSpPr>
          <p:cNvPr id="18" name="Rectangle 17"/>
          <p:cNvSpPr/>
          <p:nvPr/>
        </p:nvSpPr>
        <p:spPr>
          <a:xfrm>
            <a:off x="1335024" y="4201668"/>
            <a:ext cx="137160" cy="68580"/>
          </a:xfrm>
          <a:prstGeom prst="rect">
            <a:avLst/>
          </a:prstGeom>
          <a:noFill/>
          <a:ln w="11430">
            <a:solidFill>
              <a:srgbClr val="5A6B18"/>
            </a:solidFill>
          </a:ln>
          <a:effectLst/>
        </p:spPr>
        <p:txBody>
          <a:bodyPr rtlCol="0" anchor="ctr"/>
          <a:lstStyle/>
          <a:p>
            <a:pPr algn="ctr"/>
          </a:p>
        </p:txBody>
      </p:sp>
      <p:sp>
        <p:nvSpPr>
          <p:cNvPr id="19" name="TextBox 18"/>
          <p:cNvSpPr txBox="1"/>
          <p:nvPr/>
        </p:nvSpPr>
        <p:spPr>
          <a:xfrm>
            <a:off x="1618487" y="4119372"/>
            <a:ext cx="292608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200">
                <a:solidFill>
                  <a:srgbClr val="3E4A10"/>
                </a:solidFill>
                <a:latin typeface="Menlo"/>
              </a:rPr>
              <a:t>UNSOURCED</a:t>
            </a:r>
          </a:p>
        </p:txBody>
      </p:sp>
      <p:sp>
        <p:nvSpPr>
          <p:cNvPr id="20" name="TextBox 19"/>
          <p:cNvSpPr txBox="1"/>
          <p:nvPr/>
        </p:nvSpPr>
        <p:spPr>
          <a:xfrm>
            <a:off x="960120" y="4498848"/>
            <a:ext cx="512064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200">
                <a:solidFill>
                  <a:srgbClr val="3E4A10"/>
                </a:solidFill>
                <a:latin typeface="Menlo"/>
              </a:rPr>
              <a:t>ANGEL ROUND · INITIAL INVESTMENT OPPORTUNITY (p.14)</a:t>
            </a:r>
          </a:p>
        </p:txBody>
      </p:sp>
      <p:sp>
        <p:nvSpPr>
          <p:cNvPr id="21" name="Rectangle 20"/>
          <p:cNvSpPr/>
          <p:nvPr/>
        </p:nvSpPr>
        <p:spPr>
          <a:xfrm>
            <a:off x="6217920" y="1920240"/>
            <a:ext cx="14630" cy="2487168"/>
          </a:xfrm>
          <a:prstGeom prst="rect">
            <a:avLst/>
          </a:prstGeom>
          <a:solidFill>
            <a:srgbClr val="9FBF2E"/>
          </a:solidFill>
          <a:ln>
            <a:noFill/>
          </a:ln>
          <a:effectLst/>
        </p:spPr>
        <p:txBody>
          <a:bodyPr rtlCol="0" anchor="ctr"/>
          <a:lstStyle/>
          <a:p>
            <a:pPr algn="ctr"/>
          </a:p>
        </p:txBody>
      </p:sp>
      <p:sp>
        <p:nvSpPr>
          <p:cNvPr id="22" name="TextBox 21"/>
          <p:cNvSpPr txBox="1"/>
          <p:nvPr/>
        </p:nvSpPr>
        <p:spPr>
          <a:xfrm>
            <a:off x="6675120" y="1938528"/>
            <a:ext cx="2743200" cy="493776"/>
          </a:xfrm>
          <a:prstGeom prst="rect">
            <a:avLst/>
          </a:prstGeom>
          <a:noFill/>
          <a:ln/>
        </p:spPr>
        <p:txBody>
          <a:bodyPr wrap="none" anchor="t" lIns="25400" rIns="25400" tIns="25400" bIns="25400">
            <a:spAutoFit/>
          </a:bodyPr>
          <a:lstStyle/>
          <a:p>
            <a:pPr algn="l">
              <a:lnSpc>
                <a:spcPct val="100000"/>
              </a:lnSpc>
              <a:spcBef>
                <a:spcPts val="0"/>
              </a:spcBef>
              <a:spcAft>
                <a:spcPts val="0"/>
              </a:spcAft>
            </a:pPr>
            <a:r>
              <a:rPr sz="3600" b="1" i="0">
                <a:solidFill>
                  <a:srgbClr val="5A6B18"/>
                </a:solidFill>
                <a:latin typeface="Helvetica Neue"/>
              </a:rPr>
              <a:t>80,000</a:t>
            </a:r>
          </a:p>
        </p:txBody>
      </p:sp>
      <p:sp>
        <p:nvSpPr>
          <p:cNvPr id="23" name="TextBox 22"/>
          <p:cNvSpPr txBox="1"/>
          <p:nvPr/>
        </p:nvSpPr>
        <p:spPr>
          <a:xfrm>
            <a:off x="6720840" y="2468880"/>
            <a:ext cx="420624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200">
                <a:solidFill>
                  <a:srgbClr val="3E4A10"/>
                </a:solidFill>
                <a:latin typeface="Menlo"/>
              </a:rPr>
              <a:t>TRANSACTIONS IN 12 MONTHS</a:t>
            </a:r>
          </a:p>
        </p:txBody>
      </p:sp>
      <p:sp>
        <p:nvSpPr>
          <p:cNvPr id="24" name="Rectangle 23"/>
          <p:cNvSpPr/>
          <p:nvPr/>
        </p:nvSpPr>
        <p:spPr>
          <a:xfrm>
            <a:off x="6720840" y="2702052"/>
            <a:ext cx="137160" cy="68580"/>
          </a:xfrm>
          <a:prstGeom prst="rect">
            <a:avLst/>
          </a:prstGeom>
          <a:noFill/>
          <a:ln w="11430">
            <a:solidFill>
              <a:srgbClr val="5A6B18"/>
            </a:solidFill>
          </a:ln>
          <a:effectLst/>
        </p:spPr>
        <p:txBody>
          <a:bodyPr rtlCol="0" anchor="ctr"/>
          <a:lstStyle/>
          <a:p>
            <a:pPr algn="ctr"/>
          </a:p>
        </p:txBody>
      </p:sp>
      <p:sp>
        <p:nvSpPr>
          <p:cNvPr id="25" name="Rectangle 24"/>
          <p:cNvSpPr/>
          <p:nvPr/>
        </p:nvSpPr>
        <p:spPr>
          <a:xfrm>
            <a:off x="6908292" y="2702052"/>
            <a:ext cx="137160" cy="68580"/>
          </a:xfrm>
          <a:prstGeom prst="rect">
            <a:avLst/>
          </a:prstGeom>
          <a:noFill/>
          <a:ln w="11430">
            <a:solidFill>
              <a:srgbClr val="5A6B18"/>
            </a:solidFill>
          </a:ln>
          <a:effectLst/>
        </p:spPr>
        <p:txBody>
          <a:bodyPr rtlCol="0" anchor="ctr"/>
          <a:lstStyle/>
          <a:p>
            <a:pPr algn="ctr"/>
          </a:p>
        </p:txBody>
      </p:sp>
      <p:sp>
        <p:nvSpPr>
          <p:cNvPr id="26" name="Rectangle 25"/>
          <p:cNvSpPr/>
          <p:nvPr/>
        </p:nvSpPr>
        <p:spPr>
          <a:xfrm>
            <a:off x="7095744" y="2702052"/>
            <a:ext cx="137160" cy="68580"/>
          </a:xfrm>
          <a:prstGeom prst="rect">
            <a:avLst/>
          </a:prstGeom>
          <a:noFill/>
          <a:ln w="11430">
            <a:solidFill>
              <a:srgbClr val="5A6B18"/>
            </a:solidFill>
          </a:ln>
          <a:effectLst/>
        </p:spPr>
        <p:txBody>
          <a:bodyPr rtlCol="0" anchor="ctr"/>
          <a:lstStyle/>
          <a:p>
            <a:pPr algn="ctr"/>
          </a:p>
        </p:txBody>
      </p:sp>
      <p:sp>
        <p:nvSpPr>
          <p:cNvPr id="27" name="TextBox 26"/>
          <p:cNvSpPr txBox="1"/>
          <p:nvPr/>
        </p:nvSpPr>
        <p:spPr>
          <a:xfrm>
            <a:off x="7379207" y="2619756"/>
            <a:ext cx="173736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200">
                <a:solidFill>
                  <a:srgbClr val="3E4A10"/>
                </a:solidFill>
                <a:latin typeface="Menlo"/>
              </a:rPr>
              <a:t>UNSOURCED</a:t>
            </a:r>
          </a:p>
        </p:txBody>
      </p:sp>
      <p:sp>
        <p:nvSpPr>
          <p:cNvPr id="28" name="TextBox 27"/>
          <p:cNvSpPr txBox="1"/>
          <p:nvPr/>
        </p:nvSpPr>
        <p:spPr>
          <a:xfrm>
            <a:off x="6675120" y="2761488"/>
            <a:ext cx="2743200" cy="493776"/>
          </a:xfrm>
          <a:prstGeom prst="rect">
            <a:avLst/>
          </a:prstGeom>
          <a:noFill/>
          <a:ln/>
        </p:spPr>
        <p:txBody>
          <a:bodyPr wrap="none" anchor="t" lIns="25400" rIns="25400" tIns="25400" bIns="25400">
            <a:spAutoFit/>
          </a:bodyPr>
          <a:lstStyle/>
          <a:p>
            <a:pPr algn="l">
              <a:lnSpc>
                <a:spcPct val="100000"/>
              </a:lnSpc>
              <a:spcBef>
                <a:spcPts val="0"/>
              </a:spcBef>
              <a:spcAft>
                <a:spcPts val="0"/>
              </a:spcAft>
            </a:pPr>
            <a:r>
              <a:rPr sz="3600" b="1" i="0">
                <a:solidFill>
                  <a:srgbClr val="5A6B18"/>
                </a:solidFill>
                <a:latin typeface="Helvetica Neue"/>
              </a:rPr>
              <a:t>$25</a:t>
            </a:r>
          </a:p>
        </p:txBody>
      </p:sp>
      <p:sp>
        <p:nvSpPr>
          <p:cNvPr id="29" name="TextBox 28"/>
          <p:cNvSpPr txBox="1"/>
          <p:nvPr/>
        </p:nvSpPr>
        <p:spPr>
          <a:xfrm>
            <a:off x="6720840" y="3291840"/>
            <a:ext cx="420624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200">
                <a:solidFill>
                  <a:srgbClr val="3E4A10"/>
                </a:solidFill>
                <a:latin typeface="Menlo"/>
              </a:rPr>
              <a:t>AVERAGE FEE — DISPUTED, SEE p.8</a:t>
            </a:r>
          </a:p>
        </p:txBody>
      </p:sp>
      <p:sp>
        <p:nvSpPr>
          <p:cNvPr id="30" name="Rectangle 29"/>
          <p:cNvSpPr/>
          <p:nvPr/>
        </p:nvSpPr>
        <p:spPr>
          <a:xfrm>
            <a:off x="6720840" y="3525012"/>
            <a:ext cx="137160" cy="68580"/>
          </a:xfrm>
          <a:prstGeom prst="rect">
            <a:avLst/>
          </a:prstGeom>
          <a:noFill/>
          <a:ln w="11430">
            <a:solidFill>
              <a:srgbClr val="5A6B18"/>
            </a:solidFill>
          </a:ln>
          <a:effectLst/>
        </p:spPr>
        <p:txBody>
          <a:bodyPr rtlCol="0" anchor="ctr"/>
          <a:lstStyle/>
          <a:p>
            <a:pPr algn="ctr"/>
          </a:p>
        </p:txBody>
      </p:sp>
      <p:sp>
        <p:nvSpPr>
          <p:cNvPr id="31" name="Rectangle 30"/>
          <p:cNvSpPr/>
          <p:nvPr/>
        </p:nvSpPr>
        <p:spPr>
          <a:xfrm>
            <a:off x="6908292" y="3525012"/>
            <a:ext cx="137160" cy="68580"/>
          </a:xfrm>
          <a:prstGeom prst="rect">
            <a:avLst/>
          </a:prstGeom>
          <a:noFill/>
          <a:ln w="11430">
            <a:solidFill>
              <a:srgbClr val="5A6B18"/>
            </a:solidFill>
          </a:ln>
          <a:effectLst/>
        </p:spPr>
        <p:txBody>
          <a:bodyPr rtlCol="0" anchor="ctr"/>
          <a:lstStyle/>
          <a:p>
            <a:pPr algn="ctr"/>
          </a:p>
        </p:txBody>
      </p:sp>
      <p:sp>
        <p:nvSpPr>
          <p:cNvPr id="32" name="Rectangle 31"/>
          <p:cNvSpPr/>
          <p:nvPr/>
        </p:nvSpPr>
        <p:spPr>
          <a:xfrm>
            <a:off x="7095744" y="3525012"/>
            <a:ext cx="137160" cy="68580"/>
          </a:xfrm>
          <a:prstGeom prst="rect">
            <a:avLst/>
          </a:prstGeom>
          <a:noFill/>
          <a:ln w="11430">
            <a:solidFill>
              <a:srgbClr val="5A6B18"/>
            </a:solidFill>
          </a:ln>
          <a:effectLst/>
        </p:spPr>
        <p:txBody>
          <a:bodyPr rtlCol="0" anchor="ctr"/>
          <a:lstStyle/>
          <a:p>
            <a:pPr algn="ctr"/>
          </a:p>
        </p:txBody>
      </p:sp>
      <p:sp>
        <p:nvSpPr>
          <p:cNvPr id="33" name="TextBox 32"/>
          <p:cNvSpPr txBox="1"/>
          <p:nvPr/>
        </p:nvSpPr>
        <p:spPr>
          <a:xfrm>
            <a:off x="7379207" y="3442716"/>
            <a:ext cx="173736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200">
                <a:solidFill>
                  <a:srgbClr val="3E4A10"/>
                </a:solidFill>
                <a:latin typeface="Menlo"/>
              </a:rPr>
              <a:t>UNSOURCED</a:t>
            </a:r>
          </a:p>
        </p:txBody>
      </p:sp>
      <p:sp>
        <p:nvSpPr>
          <p:cNvPr id="34" name="TextBox 33"/>
          <p:cNvSpPr txBox="1"/>
          <p:nvPr/>
        </p:nvSpPr>
        <p:spPr>
          <a:xfrm>
            <a:off x="6675120" y="3584448"/>
            <a:ext cx="2743200" cy="493776"/>
          </a:xfrm>
          <a:prstGeom prst="rect">
            <a:avLst/>
          </a:prstGeom>
          <a:noFill/>
          <a:ln/>
        </p:spPr>
        <p:txBody>
          <a:bodyPr wrap="none" anchor="t" lIns="25400" rIns="25400" tIns="25400" bIns="25400">
            <a:spAutoFit/>
          </a:bodyPr>
          <a:lstStyle/>
          <a:p>
            <a:pPr algn="l">
              <a:lnSpc>
                <a:spcPct val="100000"/>
              </a:lnSpc>
              <a:spcBef>
                <a:spcPts val="0"/>
              </a:spcBef>
              <a:spcAft>
                <a:spcPts val="0"/>
              </a:spcAft>
            </a:pPr>
            <a:r>
              <a:rPr sz="3600" b="1" i="0">
                <a:solidFill>
                  <a:srgbClr val="5A6B18"/>
                </a:solidFill>
                <a:latin typeface="Helvetica Neue"/>
              </a:rPr>
              <a:t>$2M</a:t>
            </a:r>
          </a:p>
        </p:txBody>
      </p:sp>
      <p:sp>
        <p:nvSpPr>
          <p:cNvPr id="35" name="TextBox 34"/>
          <p:cNvSpPr txBox="1"/>
          <p:nvPr/>
        </p:nvSpPr>
        <p:spPr>
          <a:xfrm>
            <a:off x="6720840" y="4114800"/>
            <a:ext cx="420624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200">
                <a:solidFill>
                  <a:srgbClr val="3E4A10"/>
                </a:solidFill>
                <a:latin typeface="Menlo"/>
              </a:rPr>
              <a:t>REVENUE OVER 12 MONTHS</a:t>
            </a:r>
          </a:p>
        </p:txBody>
      </p:sp>
      <p:sp>
        <p:nvSpPr>
          <p:cNvPr id="36" name="Rectangle 35"/>
          <p:cNvSpPr/>
          <p:nvPr/>
        </p:nvSpPr>
        <p:spPr>
          <a:xfrm>
            <a:off x="6720840" y="4347972"/>
            <a:ext cx="137160" cy="68580"/>
          </a:xfrm>
          <a:prstGeom prst="rect">
            <a:avLst/>
          </a:prstGeom>
          <a:noFill/>
          <a:ln w="11430">
            <a:solidFill>
              <a:srgbClr val="5A6B18"/>
            </a:solidFill>
          </a:ln>
          <a:effectLst/>
        </p:spPr>
        <p:txBody>
          <a:bodyPr rtlCol="0" anchor="ctr"/>
          <a:lstStyle/>
          <a:p>
            <a:pPr algn="ctr"/>
          </a:p>
        </p:txBody>
      </p:sp>
      <p:sp>
        <p:nvSpPr>
          <p:cNvPr id="37" name="Rectangle 36"/>
          <p:cNvSpPr/>
          <p:nvPr/>
        </p:nvSpPr>
        <p:spPr>
          <a:xfrm>
            <a:off x="6908292" y="4347972"/>
            <a:ext cx="137160" cy="68580"/>
          </a:xfrm>
          <a:prstGeom prst="rect">
            <a:avLst/>
          </a:prstGeom>
          <a:noFill/>
          <a:ln w="11430">
            <a:solidFill>
              <a:srgbClr val="5A6B18"/>
            </a:solidFill>
          </a:ln>
          <a:effectLst/>
        </p:spPr>
        <p:txBody>
          <a:bodyPr rtlCol="0" anchor="ctr"/>
          <a:lstStyle/>
          <a:p>
            <a:pPr algn="ctr"/>
          </a:p>
        </p:txBody>
      </p:sp>
      <p:sp>
        <p:nvSpPr>
          <p:cNvPr id="38" name="Rectangle 37"/>
          <p:cNvSpPr/>
          <p:nvPr/>
        </p:nvSpPr>
        <p:spPr>
          <a:xfrm>
            <a:off x="7095744" y="4347972"/>
            <a:ext cx="137160" cy="68580"/>
          </a:xfrm>
          <a:prstGeom prst="rect">
            <a:avLst/>
          </a:prstGeom>
          <a:noFill/>
          <a:ln w="11430">
            <a:solidFill>
              <a:srgbClr val="5A6B18"/>
            </a:solidFill>
          </a:ln>
          <a:effectLst/>
        </p:spPr>
        <p:txBody>
          <a:bodyPr rtlCol="0" anchor="ctr"/>
          <a:lstStyle/>
          <a:p>
            <a:pPr algn="ctr"/>
          </a:p>
        </p:txBody>
      </p:sp>
      <p:sp>
        <p:nvSpPr>
          <p:cNvPr id="39" name="TextBox 38"/>
          <p:cNvSpPr txBox="1"/>
          <p:nvPr/>
        </p:nvSpPr>
        <p:spPr>
          <a:xfrm>
            <a:off x="7379207" y="4265676"/>
            <a:ext cx="173736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200">
                <a:solidFill>
                  <a:srgbClr val="3E4A10"/>
                </a:solidFill>
                <a:latin typeface="Menlo"/>
              </a:rPr>
              <a:t>UNSOURCED</a:t>
            </a:r>
          </a:p>
        </p:txBody>
      </p:sp>
      <p:sp>
        <p:nvSpPr>
          <p:cNvPr id="40" name="TextBox 39"/>
          <p:cNvSpPr txBox="1"/>
          <p:nvPr/>
        </p:nvSpPr>
        <p:spPr>
          <a:xfrm>
            <a:off x="6720840" y="4498848"/>
            <a:ext cx="438912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70">
                <a:solidFill>
                  <a:srgbClr val="3E4A10"/>
                </a:solidFill>
                <a:latin typeface="Menlo"/>
              </a:rPr>
              <a:t>80,000 × $25 = $2.0M — COMPUTED HERE FROM p.14</a:t>
            </a:r>
          </a:p>
        </p:txBody>
      </p:sp>
      <p:sp>
        <p:nvSpPr>
          <p:cNvPr id="41" name="TextBox 40"/>
          <p:cNvSpPr txBox="1"/>
          <p:nvPr/>
        </p:nvSpPr>
        <p:spPr>
          <a:xfrm>
            <a:off x="960120" y="4901184"/>
            <a:ext cx="548640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260">
                <a:solidFill>
                  <a:srgbClr val="A6A6A0"/>
                </a:solidFill>
                <a:latin typeface="Menlo"/>
              </a:rPr>
              <a:t>EPILOGUE — WHAT ACTUALLY HAPPENED</a:t>
            </a:r>
          </a:p>
        </p:txBody>
      </p:sp>
      <p:sp>
        <p:nvSpPr>
          <p:cNvPr id="42" name="TextBox 41"/>
          <p:cNvSpPr txBox="1"/>
          <p:nvPr/>
        </p:nvSpPr>
        <p:spPr>
          <a:xfrm>
            <a:off x="918972" y="5120640"/>
            <a:ext cx="7315200" cy="475488"/>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2600" b="0" i="0">
                <a:solidFill>
                  <a:srgbClr val="F2F2EE"/>
                </a:solidFill>
                <a:latin typeface="Helvetica Neue"/>
              </a:rPr>
              <a:t>They did not raise $500K.</a:t>
            </a:r>
          </a:p>
        </p:txBody>
      </p:sp>
      <p:sp>
        <p:nvSpPr>
          <p:cNvPr id="43" name="TextBox 42"/>
          <p:cNvSpPr txBox="1"/>
          <p:nvPr/>
        </p:nvSpPr>
        <p:spPr>
          <a:xfrm>
            <a:off x="960120" y="5650992"/>
            <a:ext cx="7360920" cy="640080"/>
          </a:xfrm>
          <a:prstGeom prst="rect">
            <a:avLst/>
          </a:prstGeom>
          <a:noFill/>
          <a:ln/>
        </p:spPr>
        <p:txBody>
          <a:bodyPr wrap="square" anchor="t" lIns="25400" rIns="25400" tIns="25400" bIns="25400">
            <a:spAutoFit/>
          </a:bodyPr>
          <a:lstStyle/>
          <a:p>
            <a:pPr algn="l">
              <a:lnSpc>
                <a:spcPct val="130000"/>
              </a:lnSpc>
              <a:spcBef>
                <a:spcPts val="0"/>
              </a:spcBef>
              <a:spcAft>
                <a:spcPts val="0"/>
              </a:spcAft>
            </a:pPr>
            <a:r>
              <a:rPr sz="1200" b="0" i="0">
                <a:solidFill>
                  <a:srgbClr val="A6A6A0"/>
                </a:solidFill>
                <a:latin typeface="Helvetica Neue"/>
              </a:rPr>
              <a:t>Y Combinator put in $20,000 in the Winter 2009 batch. Sequoia then led a seed round, with Greg McAdoo leading it — $600,000 in the founders' telling, $585,000 in Sequoia's own, dated April 2009.</a:t>
            </a:r>
          </a:p>
        </p:txBody>
      </p:sp>
      <p:sp>
        <p:nvSpPr>
          <p:cNvPr id="44" name="TextBox 43"/>
          <p:cNvSpPr txBox="1"/>
          <p:nvPr/>
        </p:nvSpPr>
        <p:spPr>
          <a:xfrm>
            <a:off x="8613648" y="5029200"/>
            <a:ext cx="2743200" cy="640080"/>
          </a:xfrm>
          <a:prstGeom prst="rect">
            <a:avLst/>
          </a:prstGeom>
          <a:noFill/>
          <a:ln/>
        </p:spPr>
        <p:txBody>
          <a:bodyPr wrap="none" anchor="t" lIns="25400" rIns="25400" tIns="25400" bIns="25400">
            <a:spAutoFit/>
          </a:bodyPr>
          <a:lstStyle/>
          <a:p>
            <a:pPr algn="l">
              <a:lnSpc>
                <a:spcPct val="100000"/>
              </a:lnSpc>
              <a:spcBef>
                <a:spcPts val="0"/>
              </a:spcBef>
              <a:spcAft>
                <a:spcPts val="0"/>
              </a:spcAft>
            </a:pPr>
            <a:r>
              <a:rPr sz="4600" b="1" i="0">
                <a:solidFill>
                  <a:srgbClr val="D6FF3A"/>
                </a:solidFill>
                <a:latin typeface="Helvetica Neue"/>
              </a:rPr>
              <a:t>$600K</a:t>
            </a:r>
          </a:p>
        </p:txBody>
      </p:sp>
      <p:sp>
        <p:nvSpPr>
          <p:cNvPr id="45" name="TextBox 44"/>
          <p:cNvSpPr txBox="1"/>
          <p:nvPr/>
        </p:nvSpPr>
        <p:spPr>
          <a:xfrm>
            <a:off x="8659368" y="5724144"/>
            <a:ext cx="310896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200">
                <a:solidFill>
                  <a:srgbClr val="82827C"/>
                </a:solidFill>
                <a:latin typeface="Menlo"/>
              </a:rPr>
              <a:t>RAISED, APRIL 2009</a:t>
            </a:r>
          </a:p>
        </p:txBody>
      </p:sp>
      <p:sp>
        <p:nvSpPr>
          <p:cNvPr id="46" name="Rectangle 45"/>
          <p:cNvSpPr/>
          <p:nvPr/>
        </p:nvSpPr>
        <p:spPr>
          <a:xfrm>
            <a:off x="8659368" y="5993892"/>
            <a:ext cx="137160" cy="68580"/>
          </a:xfrm>
          <a:prstGeom prst="rect">
            <a:avLst/>
          </a:prstGeom>
          <a:solidFill>
            <a:srgbClr val="D6FF3A"/>
          </a:solidFill>
          <a:ln>
            <a:noFill/>
          </a:ln>
          <a:effectLst/>
        </p:spPr>
        <p:txBody>
          <a:bodyPr rtlCol="0" anchor="ctr"/>
          <a:lstStyle/>
          <a:p>
            <a:pPr algn="ctr"/>
          </a:p>
        </p:txBody>
      </p:sp>
      <p:sp>
        <p:nvSpPr>
          <p:cNvPr id="47" name="Rectangle 46"/>
          <p:cNvSpPr/>
          <p:nvPr/>
        </p:nvSpPr>
        <p:spPr>
          <a:xfrm>
            <a:off x="8846820" y="5993892"/>
            <a:ext cx="137160" cy="68580"/>
          </a:xfrm>
          <a:prstGeom prst="rect">
            <a:avLst/>
          </a:prstGeom>
          <a:solidFill>
            <a:srgbClr val="D6FF3A"/>
          </a:solidFill>
          <a:ln>
            <a:noFill/>
          </a:ln>
          <a:effectLst/>
        </p:spPr>
        <p:txBody>
          <a:bodyPr rtlCol="0" anchor="ctr"/>
          <a:lstStyle/>
          <a:p>
            <a:pPr algn="ctr"/>
          </a:p>
        </p:txBody>
      </p:sp>
      <p:sp>
        <p:nvSpPr>
          <p:cNvPr id="48" name="Rectangle 47"/>
          <p:cNvSpPr/>
          <p:nvPr/>
        </p:nvSpPr>
        <p:spPr>
          <a:xfrm>
            <a:off x="9034272" y="5993892"/>
            <a:ext cx="137160" cy="68580"/>
          </a:xfrm>
          <a:prstGeom prst="rect">
            <a:avLst/>
          </a:prstGeom>
          <a:noFill/>
          <a:ln w="11430">
            <a:solidFill>
              <a:srgbClr val="3A3A3E"/>
            </a:solidFill>
          </a:ln>
          <a:effectLst/>
        </p:spPr>
        <p:txBody>
          <a:bodyPr rtlCol="0" anchor="ctr"/>
          <a:lstStyle/>
          <a:p>
            <a:pPr algn="ctr"/>
          </a:p>
        </p:txBody>
      </p:sp>
      <p:sp>
        <p:nvSpPr>
          <p:cNvPr id="49" name="TextBox 48"/>
          <p:cNvSpPr txBox="1"/>
          <p:nvPr/>
        </p:nvSpPr>
        <p:spPr>
          <a:xfrm>
            <a:off x="9317736" y="5911596"/>
            <a:ext cx="173736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200">
                <a:solidFill>
                  <a:srgbClr val="D6FF3A"/>
                </a:solidFill>
                <a:latin typeface="Menlo"/>
              </a:rPr>
              <a:t>CITED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41416"/>
          </a:solidFill>
          <a:ln>
            <a:noFill/>
          </a:ln>
          <a:effectLst/>
        </p:spPr>
        <p:txBody>
          <a:bodyPr rtlCol="0" anchor="ctr"/>
          <a:lstStyle/>
          <a:p>
            <a:pPr algn="ctr"/>
          </a:p>
        </p:txBody>
      </p:sp>
      <p:sp>
        <p:nvSpPr>
          <p:cNvPr id="3" name="deckkit-intent:{&quot;envelope&quot;: &quot;bleed&quot;, &quot;rhyme&quot;: &quot;cover foot band&quot;, &quot;reason&quot;: &quot;the colophon band is the footer on this page, full-bleed by design&quot;}"/>
          <p:cNvSpPr txBox="1"/>
          <p:nvPr/>
        </p:nvSpPr>
        <p:spPr>
          <a:xfrm>
            <a:off x="0" y="0"/>
            <a:ext cx="9144" cy="9144"/>
          </a:xfrm>
          <a:prstGeom prst="rect">
            <a:avLst/>
          </a:prstGeom>
          <a:noFill/>
        </p:spPr>
        <p:txBody>
          <a:bodyPr wrap="none">
            <a:spAutoFit/>
          </a:bodyPr>
          <a:lstStyle/>
          <a:p/>
        </p:txBody>
      </p:sp>
      <p:sp>
        <p:nvSpPr>
          <p:cNvPr id="4" name="Rectangle 3"/>
          <p:cNvSpPr/>
          <p:nvPr/>
        </p:nvSpPr>
        <p:spPr>
          <a:xfrm>
            <a:off x="566928" y="420624"/>
            <a:ext cx="8229" cy="6016752"/>
          </a:xfrm>
          <a:prstGeom prst="rect">
            <a:avLst/>
          </a:prstGeom>
          <a:solidFill>
            <a:srgbClr val="3A3A3E"/>
          </a:solidFill>
          <a:ln>
            <a:noFill/>
          </a:ln>
          <a:effectLst/>
        </p:spPr>
        <p:txBody>
          <a:bodyPr rtlCol="0" anchor="ctr"/>
          <a:lstStyle/>
          <a:p>
            <a:pPr algn="ctr"/>
          </a:p>
        </p:txBody>
      </p:sp>
      <p:sp>
        <p:nvSpPr>
          <p:cNvPr id="5" name="Rectangle 4"/>
          <p:cNvSpPr/>
          <p:nvPr/>
        </p:nvSpPr>
        <p:spPr>
          <a:xfrm>
            <a:off x="550468" y="6007608"/>
            <a:ext cx="50292" cy="429768"/>
          </a:xfrm>
          <a:prstGeom prst="rect">
            <a:avLst/>
          </a:prstGeom>
          <a:solidFill>
            <a:srgbClr val="D6FF3A"/>
          </a:solidFill>
          <a:ln>
            <a:noFill/>
          </a:ln>
          <a:effectLst/>
        </p:spPr>
        <p:txBody>
          <a:bodyPr rtlCol="0" anchor="ctr"/>
          <a:lstStyle/>
          <a:p>
            <a:pPr algn="ctr"/>
          </a:p>
        </p:txBody>
      </p:sp>
      <p:sp>
        <p:nvSpPr>
          <p:cNvPr id="6" name="TextBox 5"/>
          <p:cNvSpPr txBox="1"/>
          <p:nvPr/>
        </p:nvSpPr>
        <p:spPr>
          <a:xfrm>
            <a:off x="960120" y="420624"/>
            <a:ext cx="640080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000" b="0" i="0" spc="260">
                <a:solidFill>
                  <a:srgbClr val="82827C"/>
                </a:solidFill>
                <a:latin typeface="Menlo"/>
              </a:rPr>
              <a:t>SOURCES &amp; METHOD</a:t>
            </a:r>
          </a:p>
        </p:txBody>
      </p:sp>
      <p:sp>
        <p:nvSpPr>
          <p:cNvPr id="7" name="TextBox 6"/>
          <p:cNvSpPr txBox="1"/>
          <p:nvPr/>
        </p:nvSpPr>
        <p:spPr>
          <a:xfrm>
            <a:off x="8488375" y="420624"/>
            <a:ext cx="2743200" cy="274320"/>
          </a:xfrm>
          <a:prstGeom prst="rect">
            <a:avLst/>
          </a:prstGeom>
          <a:noFill/>
          <a:ln/>
        </p:spPr>
        <p:txBody>
          <a:bodyPr wrap="square" anchor="t" lIns="25400" rIns="25400" tIns="25400" bIns="25400">
            <a:spAutoFit/>
          </a:bodyPr>
          <a:lstStyle/>
          <a:p>
            <a:pPr algn="r">
              <a:lnSpc>
                <a:spcPct val="100000"/>
              </a:lnSpc>
              <a:spcBef>
                <a:spcPts val="0"/>
              </a:spcBef>
              <a:spcAft>
                <a:spcPts val="600"/>
              </a:spcAft>
            </a:pPr>
            <a:r>
              <a:rPr sz="1000" b="0" i="0" spc="200">
                <a:solidFill>
                  <a:srgbClr val="82827C"/>
                </a:solidFill>
                <a:latin typeface="Menlo"/>
              </a:rPr>
              <a:t>14 / 14</a:t>
            </a:r>
          </a:p>
        </p:txBody>
      </p:sp>
      <p:sp>
        <p:nvSpPr>
          <p:cNvPr id="8" name="Rectangle 7"/>
          <p:cNvSpPr/>
          <p:nvPr/>
        </p:nvSpPr>
        <p:spPr>
          <a:xfrm>
            <a:off x="960120" y="6126480"/>
            <a:ext cx="10271455" cy="8229"/>
          </a:xfrm>
          <a:prstGeom prst="rect">
            <a:avLst/>
          </a:prstGeom>
          <a:solidFill>
            <a:srgbClr val="26262A"/>
          </a:solidFill>
          <a:ln>
            <a:noFill/>
          </a:ln>
          <a:effectLst/>
        </p:spPr>
        <p:txBody>
          <a:bodyPr rtlCol="0" anchor="ctr"/>
          <a:lstStyle/>
          <a:p>
            <a:pPr algn="ctr"/>
          </a:p>
        </p:txBody>
      </p:sp>
      <p:sp>
        <p:nvSpPr>
          <p:cNvPr id="9" name="TextBox 8"/>
          <p:cNvSpPr txBox="1"/>
          <p:nvPr/>
        </p:nvSpPr>
        <p:spPr>
          <a:xfrm>
            <a:off x="918972" y="676656"/>
            <a:ext cx="10271455" cy="822960"/>
          </a:xfrm>
          <a:prstGeom prst="rect">
            <a:avLst/>
          </a:prstGeom>
          <a:noFill/>
          <a:ln/>
        </p:spPr>
        <p:txBody>
          <a:bodyPr wrap="square" anchor="t" lIns="25400" rIns="25400" tIns="25400" bIns="25400">
            <a:spAutoFit/>
          </a:bodyPr>
          <a:lstStyle/>
          <a:p>
            <a:pPr algn="l">
              <a:lnSpc>
                <a:spcPct val="105000"/>
              </a:lnSpc>
              <a:spcBef>
                <a:spcPts val="0"/>
              </a:spcBef>
              <a:spcAft>
                <a:spcPts val="0"/>
              </a:spcAft>
            </a:pPr>
            <a:r>
              <a:rPr sz="3400" b="0" i="0">
                <a:solidFill>
                  <a:srgbClr val="F2F2EE"/>
                </a:solidFill>
                <a:latin typeface="Helvetica Neue"/>
              </a:rPr>
              <a:t>Every figure, traced.</a:t>
            </a:r>
          </a:p>
        </p:txBody>
      </p:sp>
      <p:sp>
        <p:nvSpPr>
          <p:cNvPr id="10" name="Rectangle 9"/>
          <p:cNvSpPr/>
          <p:nvPr/>
        </p:nvSpPr>
        <p:spPr>
          <a:xfrm>
            <a:off x="960120" y="1792224"/>
            <a:ext cx="6675120" cy="8229"/>
          </a:xfrm>
          <a:prstGeom prst="rect">
            <a:avLst/>
          </a:prstGeom>
          <a:solidFill>
            <a:srgbClr val="26262A"/>
          </a:solidFill>
          <a:ln>
            <a:noFill/>
          </a:ln>
          <a:effectLst/>
        </p:spPr>
        <p:txBody>
          <a:bodyPr rtlCol="0" anchor="ctr"/>
          <a:lstStyle/>
          <a:p>
            <a:pPr algn="ctr"/>
          </a:p>
        </p:txBody>
      </p:sp>
      <p:sp>
        <p:nvSpPr>
          <p:cNvPr id="11" name="TextBox 10"/>
          <p:cNvSpPr txBox="1"/>
          <p:nvPr/>
        </p:nvSpPr>
        <p:spPr>
          <a:xfrm>
            <a:off x="960120" y="1920240"/>
            <a:ext cx="45720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140">
                <a:solidFill>
                  <a:srgbClr val="82827C"/>
                </a:solidFill>
                <a:latin typeface="Menlo"/>
              </a:rPr>
              <a:t>1</a:t>
            </a:r>
          </a:p>
        </p:txBody>
      </p:sp>
      <p:sp>
        <p:nvSpPr>
          <p:cNvPr id="12" name="TextBox 11"/>
          <p:cNvSpPr txBox="1"/>
          <p:nvPr/>
        </p:nvSpPr>
        <p:spPr>
          <a:xfrm>
            <a:off x="1435608" y="1865376"/>
            <a:ext cx="6400800" cy="274320"/>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1400" b="0" i="0">
                <a:solidFill>
                  <a:srgbClr val="F2F2EE"/>
                </a:solidFill>
                <a:latin typeface="Helvetica Neue"/>
              </a:rPr>
              <a:t>AirBed &amp; Breakfast</a:t>
            </a:r>
          </a:p>
        </p:txBody>
      </p:sp>
      <p:sp>
        <p:nvSpPr>
          <p:cNvPr id="13" name="TextBox 12"/>
          <p:cNvSpPr txBox="1"/>
          <p:nvPr/>
        </p:nvSpPr>
        <p:spPr>
          <a:xfrm>
            <a:off x="1435608" y="2075688"/>
            <a:ext cx="6263640" cy="559308"/>
          </a:xfrm>
          <a:prstGeom prst="rect">
            <a:avLst/>
          </a:prstGeom>
          <a:noFill/>
          <a:ln/>
        </p:spPr>
        <p:txBody>
          <a:bodyPr wrap="square" anchor="t" lIns="25400" rIns="25400" tIns="25400" bIns="25400">
            <a:spAutoFit/>
          </a:bodyPr>
          <a:lstStyle/>
          <a:p>
            <a:pPr algn="l">
              <a:lnSpc>
                <a:spcPct val="130000"/>
              </a:lnSpc>
              <a:spcBef>
                <a:spcPts val="0"/>
              </a:spcBef>
              <a:spcAft>
                <a:spcPts val="0"/>
              </a:spcAft>
            </a:pPr>
            <a:r>
              <a:rPr sz="1000" b="0" i="0">
                <a:solidFill>
                  <a:srgbClr val="82827C"/>
                </a:solidFill>
                <a:latin typeface="Helvetica Neue"/>
              </a:rPr>
              <a:t>Seed pitch deck, 14 pp., cited throughout as “p.N”. Its pages carry no date; internal evidence puts it in summer 2008 — Craigslist data for 9–16 July 2008 (p.4), screenshots dated August 2008 (p.6), and the August DNC written about in the future tense (p.10).</a:t>
            </a:r>
          </a:p>
        </p:txBody>
      </p:sp>
      <p:sp>
        <p:nvSpPr>
          <p:cNvPr id="14" name="Rectangle 13"/>
          <p:cNvSpPr/>
          <p:nvPr/>
        </p:nvSpPr>
        <p:spPr>
          <a:xfrm>
            <a:off x="960120" y="2736291"/>
            <a:ext cx="6675120" cy="8229"/>
          </a:xfrm>
          <a:prstGeom prst="rect">
            <a:avLst/>
          </a:prstGeom>
          <a:solidFill>
            <a:srgbClr val="26262A"/>
          </a:solidFill>
          <a:ln>
            <a:noFill/>
          </a:ln>
          <a:effectLst/>
        </p:spPr>
        <p:txBody>
          <a:bodyPr rtlCol="0" anchor="ctr"/>
          <a:lstStyle/>
          <a:p>
            <a:pPr algn="ctr"/>
          </a:p>
        </p:txBody>
      </p:sp>
      <p:sp>
        <p:nvSpPr>
          <p:cNvPr id="15" name="TextBox 14"/>
          <p:cNvSpPr txBox="1"/>
          <p:nvPr/>
        </p:nvSpPr>
        <p:spPr>
          <a:xfrm>
            <a:off x="960120" y="2864307"/>
            <a:ext cx="45720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140">
                <a:solidFill>
                  <a:srgbClr val="82827C"/>
                </a:solidFill>
                <a:latin typeface="Menlo"/>
              </a:rPr>
              <a:t>2</a:t>
            </a:r>
          </a:p>
        </p:txBody>
      </p:sp>
      <p:sp>
        <p:nvSpPr>
          <p:cNvPr id="16" name="TextBox 15"/>
          <p:cNvSpPr txBox="1"/>
          <p:nvPr/>
        </p:nvSpPr>
        <p:spPr>
          <a:xfrm>
            <a:off x="1435608" y="2809443"/>
            <a:ext cx="6400800" cy="274320"/>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1400" b="0" i="0">
                <a:solidFill>
                  <a:srgbClr val="F2F2EE"/>
                </a:solidFill>
                <a:latin typeface="Helvetica Neue"/>
              </a:rPr>
              <a:t>Erick Schonfeld, TechCrunch</a:t>
            </a:r>
          </a:p>
        </p:txBody>
      </p:sp>
      <p:sp>
        <p:nvSpPr>
          <p:cNvPr id="17" name="TextBox 16"/>
          <p:cNvSpPr txBox="1"/>
          <p:nvPr/>
        </p:nvSpPr>
        <p:spPr>
          <a:xfrm>
            <a:off x="1435608" y="3019755"/>
            <a:ext cx="6263640" cy="229108"/>
          </a:xfrm>
          <a:prstGeom prst="rect">
            <a:avLst/>
          </a:prstGeom>
          <a:noFill/>
          <a:ln/>
        </p:spPr>
        <p:txBody>
          <a:bodyPr wrap="square" anchor="t" lIns="25400" rIns="25400" tIns="25400" bIns="25400">
            <a:spAutoFit/>
          </a:bodyPr>
          <a:lstStyle/>
          <a:p>
            <a:pPr algn="l">
              <a:lnSpc>
                <a:spcPct val="130000"/>
              </a:lnSpc>
              <a:spcBef>
                <a:spcPts val="0"/>
              </a:spcBef>
              <a:spcAft>
                <a:spcPts val="0"/>
              </a:spcAft>
            </a:pPr>
            <a:r>
              <a:rPr sz="1000" b="0" i="0">
                <a:solidFill>
                  <a:srgbClr val="82827C"/>
                </a:solidFill>
                <a:latin typeface="Helvetica Neue"/>
              </a:rPr>
              <a:t>“AirBed And Breakfast Takes Pad Crashing To A Whole New Level,” 11 August 2008. Every figure on p.7.</a:t>
            </a:r>
          </a:p>
        </p:txBody>
      </p:sp>
      <p:sp>
        <p:nvSpPr>
          <p:cNvPr id="18" name="Rectangle 17"/>
          <p:cNvSpPr/>
          <p:nvPr/>
        </p:nvSpPr>
        <p:spPr>
          <a:xfrm>
            <a:off x="960120" y="3350158"/>
            <a:ext cx="6675120" cy="8229"/>
          </a:xfrm>
          <a:prstGeom prst="rect">
            <a:avLst/>
          </a:prstGeom>
          <a:solidFill>
            <a:srgbClr val="26262A"/>
          </a:solidFill>
          <a:ln>
            <a:noFill/>
          </a:ln>
          <a:effectLst/>
        </p:spPr>
        <p:txBody>
          <a:bodyPr rtlCol="0" anchor="ctr"/>
          <a:lstStyle/>
          <a:p>
            <a:pPr algn="ctr"/>
          </a:p>
        </p:txBody>
      </p:sp>
      <p:sp>
        <p:nvSpPr>
          <p:cNvPr id="19" name="TextBox 18"/>
          <p:cNvSpPr txBox="1"/>
          <p:nvPr/>
        </p:nvSpPr>
        <p:spPr>
          <a:xfrm>
            <a:off x="960120" y="3478174"/>
            <a:ext cx="45720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140">
                <a:solidFill>
                  <a:srgbClr val="82827C"/>
                </a:solidFill>
                <a:latin typeface="Menlo"/>
              </a:rPr>
              <a:t>3</a:t>
            </a:r>
          </a:p>
        </p:txBody>
      </p:sp>
      <p:sp>
        <p:nvSpPr>
          <p:cNvPr id="20" name="TextBox 19"/>
          <p:cNvSpPr txBox="1"/>
          <p:nvPr/>
        </p:nvSpPr>
        <p:spPr>
          <a:xfrm>
            <a:off x="1435608" y="3423310"/>
            <a:ext cx="6400800" cy="274320"/>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1400" b="0" i="0">
                <a:solidFill>
                  <a:srgbClr val="F2F2EE"/>
                </a:solidFill>
                <a:latin typeface="Helvetica Neue"/>
              </a:rPr>
              <a:t>The founders, and Sequoia Capital</a:t>
            </a:r>
          </a:p>
        </p:txBody>
      </p:sp>
      <p:sp>
        <p:nvSpPr>
          <p:cNvPr id="21" name="TextBox 20"/>
          <p:cNvSpPr txBox="1"/>
          <p:nvPr/>
        </p:nvSpPr>
        <p:spPr>
          <a:xfrm>
            <a:off x="1435608" y="3633622"/>
            <a:ext cx="6263640" cy="559308"/>
          </a:xfrm>
          <a:prstGeom prst="rect">
            <a:avLst/>
          </a:prstGeom>
          <a:noFill/>
          <a:ln/>
        </p:spPr>
        <p:txBody>
          <a:bodyPr wrap="square" anchor="t" lIns="25400" rIns="25400" tIns="25400" bIns="25400">
            <a:spAutoFit/>
          </a:bodyPr>
          <a:lstStyle/>
          <a:p>
            <a:pPr algn="l">
              <a:lnSpc>
                <a:spcPct val="130000"/>
              </a:lnSpc>
              <a:spcBef>
                <a:spcPts val="0"/>
              </a:spcBef>
              <a:spcAft>
                <a:spcPts val="0"/>
              </a:spcAft>
            </a:pPr>
            <a:r>
              <a:rPr sz="1000" b="0" i="0">
                <a:solidFill>
                  <a:srgbClr val="82827C"/>
                </a:solidFill>
                <a:latin typeface="Helvetica Neue"/>
              </a:rPr>
              <a:t>Two first-party accounts, and they disagree. The founders' financing history gives Y Combinator's $20,000 and a $600,000 seed led by Greg McAdoo, with Youniversity Ventures; Sequoia's own account dates it April 2009 and puts its investment at $585,000.</a:t>
            </a:r>
          </a:p>
        </p:txBody>
      </p:sp>
      <p:sp>
        <p:nvSpPr>
          <p:cNvPr id="22" name="Rectangle 21"/>
          <p:cNvSpPr/>
          <p:nvPr/>
        </p:nvSpPr>
        <p:spPr>
          <a:xfrm>
            <a:off x="960120" y="4294225"/>
            <a:ext cx="6675120" cy="8229"/>
          </a:xfrm>
          <a:prstGeom prst="rect">
            <a:avLst/>
          </a:prstGeom>
          <a:solidFill>
            <a:srgbClr val="26262A"/>
          </a:solidFill>
          <a:ln>
            <a:noFill/>
          </a:ln>
          <a:effectLst/>
        </p:spPr>
        <p:txBody>
          <a:bodyPr rtlCol="0" anchor="ctr"/>
          <a:lstStyle/>
          <a:p>
            <a:pPr algn="ctr"/>
          </a:p>
        </p:txBody>
      </p:sp>
      <p:sp>
        <p:nvSpPr>
          <p:cNvPr id="23" name="TextBox 22"/>
          <p:cNvSpPr txBox="1"/>
          <p:nvPr/>
        </p:nvSpPr>
        <p:spPr>
          <a:xfrm>
            <a:off x="960120" y="4422241"/>
            <a:ext cx="45720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140">
                <a:solidFill>
                  <a:srgbClr val="82827C"/>
                </a:solidFill>
                <a:latin typeface="Menlo"/>
              </a:rPr>
              <a:t>4</a:t>
            </a:r>
          </a:p>
        </p:txBody>
      </p:sp>
      <p:sp>
        <p:nvSpPr>
          <p:cNvPr id="24" name="TextBox 23"/>
          <p:cNvSpPr txBox="1"/>
          <p:nvPr/>
        </p:nvSpPr>
        <p:spPr>
          <a:xfrm>
            <a:off x="1435608" y="4367377"/>
            <a:ext cx="6400800" cy="274320"/>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1400" b="0" i="0">
                <a:solidFill>
                  <a:srgbClr val="F2F2EE"/>
                </a:solidFill>
                <a:latin typeface="Helvetica Neue"/>
              </a:rPr>
              <a:t>Attributions printed in the original deck</a:t>
            </a:r>
          </a:p>
        </p:txBody>
      </p:sp>
      <p:sp>
        <p:nvSpPr>
          <p:cNvPr id="25" name="TextBox 24"/>
          <p:cNvSpPr txBox="1"/>
          <p:nvPr/>
        </p:nvSpPr>
        <p:spPr>
          <a:xfrm>
            <a:off x="1435608" y="4577689"/>
            <a:ext cx="6263640" cy="394208"/>
          </a:xfrm>
          <a:prstGeom prst="rect">
            <a:avLst/>
          </a:prstGeom>
          <a:noFill/>
          <a:ln/>
        </p:spPr>
        <p:txBody>
          <a:bodyPr wrap="square" anchor="t" lIns="25400" rIns="25400" tIns="25400" bIns="25400">
            <a:spAutoFit/>
          </a:bodyPr>
          <a:lstStyle/>
          <a:p>
            <a:pPr algn="l">
              <a:lnSpc>
                <a:spcPct val="130000"/>
              </a:lnSpc>
              <a:spcBef>
                <a:spcPts val="0"/>
              </a:spcBef>
              <a:spcAft>
                <a:spcPts val="0"/>
              </a:spcAft>
            </a:pPr>
            <a:r>
              <a:rPr sz="1000" b="0" i="0">
                <a:solidFill>
                  <a:srgbClr val="82827C"/>
                </a:solidFill>
                <a:latin typeface="Helvetica Neue"/>
              </a:rPr>
              <a:t>couchsurfing.com and craigslist.org (p.4); Travel Industry Association of America &amp; World Tourism Organization, and comScore (p.5)</a:t>
            </a:r>
          </a:p>
        </p:txBody>
      </p:sp>
      <p:sp>
        <p:nvSpPr>
          <p:cNvPr id="26" name="Rectangle 25"/>
          <p:cNvSpPr/>
          <p:nvPr/>
        </p:nvSpPr>
        <p:spPr>
          <a:xfrm>
            <a:off x="960120" y="5073192"/>
            <a:ext cx="6675120" cy="8229"/>
          </a:xfrm>
          <a:prstGeom prst="rect">
            <a:avLst/>
          </a:prstGeom>
          <a:solidFill>
            <a:srgbClr val="26262A"/>
          </a:solidFill>
          <a:ln>
            <a:noFill/>
          </a:ln>
          <a:effectLst/>
        </p:spPr>
        <p:txBody>
          <a:bodyPr rtlCol="0" anchor="ctr"/>
          <a:lstStyle/>
          <a:p>
            <a:pPr algn="ctr"/>
          </a:p>
        </p:txBody>
      </p:sp>
      <p:sp>
        <p:nvSpPr>
          <p:cNvPr id="27" name="TextBox 26"/>
          <p:cNvSpPr txBox="1"/>
          <p:nvPr/>
        </p:nvSpPr>
        <p:spPr>
          <a:xfrm>
            <a:off x="960120" y="5201208"/>
            <a:ext cx="45720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140">
                <a:solidFill>
                  <a:srgbClr val="82827C"/>
                </a:solidFill>
                <a:latin typeface="Menlo"/>
              </a:rPr>
              <a:t>5</a:t>
            </a:r>
          </a:p>
        </p:txBody>
      </p:sp>
      <p:sp>
        <p:nvSpPr>
          <p:cNvPr id="28" name="TextBox 27"/>
          <p:cNvSpPr txBox="1"/>
          <p:nvPr/>
        </p:nvSpPr>
        <p:spPr>
          <a:xfrm>
            <a:off x="1435608" y="5146344"/>
            <a:ext cx="6400800" cy="274320"/>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1400" b="0" i="0">
                <a:solidFill>
                  <a:srgbClr val="F2F2EE"/>
                </a:solidFill>
                <a:latin typeface="Helvetica Neue"/>
              </a:rPr>
              <a:t>Computed by this deck</a:t>
            </a:r>
          </a:p>
        </p:txBody>
      </p:sp>
      <p:sp>
        <p:nvSpPr>
          <p:cNvPr id="29" name="TextBox 28"/>
          <p:cNvSpPr txBox="1"/>
          <p:nvPr/>
        </p:nvSpPr>
        <p:spPr>
          <a:xfrm>
            <a:off x="1435608" y="5356656"/>
            <a:ext cx="6263640" cy="394208"/>
          </a:xfrm>
          <a:prstGeom prst="rect">
            <a:avLst/>
          </a:prstGeom>
          <a:noFill/>
          <a:ln/>
        </p:spPr>
        <p:txBody>
          <a:bodyPr wrap="square" anchor="t" lIns="25400" rIns="25400" tIns="25400" bIns="25400">
            <a:spAutoFit/>
          </a:bodyPr>
          <a:lstStyle/>
          <a:p>
            <a:pPr algn="l">
              <a:lnSpc>
                <a:spcPct val="130000"/>
              </a:lnSpc>
              <a:spcBef>
                <a:spcPts val="0"/>
              </a:spcBef>
              <a:spcAft>
                <a:spcPts val="0"/>
              </a:spcAft>
            </a:pPr>
            <a:r>
              <a:rPr sz="1000" b="0" i="0">
                <a:solidFill>
                  <a:srgbClr val="82827C"/>
                </a:solidFill>
                <a:latin typeface="Helvetica Neue"/>
              </a:rPr>
              <a:t>84 ÷ 560 = 15.0%; 84M × $25 / $24 / $21 = $2.1B / $2.0B / $1.8B; 80,000 × $25 = $2.0M; 10% of $80×3 = $24, of $70×3 = $21.</a:t>
            </a:r>
          </a:p>
        </p:txBody>
      </p:sp>
      <p:sp>
        <p:nvSpPr>
          <p:cNvPr id="30" name="Rectangle 29"/>
          <p:cNvSpPr/>
          <p:nvPr/>
        </p:nvSpPr>
        <p:spPr>
          <a:xfrm>
            <a:off x="7772400" y="1810512"/>
            <a:ext cx="3493008" cy="8229"/>
          </a:xfrm>
          <a:prstGeom prst="rect">
            <a:avLst/>
          </a:prstGeom>
          <a:solidFill>
            <a:srgbClr val="3A3A3E"/>
          </a:solidFill>
          <a:ln>
            <a:noFill/>
          </a:ln>
          <a:effectLst/>
        </p:spPr>
        <p:txBody>
          <a:bodyPr rtlCol="0" anchor="ctr"/>
          <a:lstStyle/>
          <a:p>
            <a:pPr algn="ctr"/>
          </a:p>
        </p:txBody>
      </p:sp>
      <p:sp>
        <p:nvSpPr>
          <p:cNvPr id="31" name="TextBox 30"/>
          <p:cNvSpPr txBox="1"/>
          <p:nvPr/>
        </p:nvSpPr>
        <p:spPr>
          <a:xfrm>
            <a:off x="7772400" y="1920240"/>
            <a:ext cx="338328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240">
                <a:solidFill>
                  <a:srgbClr val="A6A6A0"/>
                </a:solidFill>
                <a:latin typeface="Menlo"/>
              </a:rPr>
              <a:t>METHOD — READING THE METERS</a:t>
            </a:r>
          </a:p>
        </p:txBody>
      </p:sp>
      <p:sp>
        <p:nvSpPr>
          <p:cNvPr id="32" name="Rectangle 31"/>
          <p:cNvSpPr/>
          <p:nvPr/>
        </p:nvSpPr>
        <p:spPr>
          <a:xfrm>
            <a:off x="7772400" y="2226564"/>
            <a:ext cx="137160" cy="68580"/>
          </a:xfrm>
          <a:prstGeom prst="rect">
            <a:avLst/>
          </a:prstGeom>
          <a:solidFill>
            <a:srgbClr val="D6FF3A"/>
          </a:solidFill>
          <a:ln>
            <a:noFill/>
          </a:ln>
          <a:effectLst/>
        </p:spPr>
        <p:txBody>
          <a:bodyPr rtlCol="0" anchor="ctr"/>
          <a:lstStyle/>
          <a:p>
            <a:pPr algn="ctr"/>
          </a:p>
        </p:txBody>
      </p:sp>
      <p:sp>
        <p:nvSpPr>
          <p:cNvPr id="33" name="Rectangle 32"/>
          <p:cNvSpPr/>
          <p:nvPr/>
        </p:nvSpPr>
        <p:spPr>
          <a:xfrm>
            <a:off x="7959852" y="2226564"/>
            <a:ext cx="137160" cy="68580"/>
          </a:xfrm>
          <a:prstGeom prst="rect">
            <a:avLst/>
          </a:prstGeom>
          <a:solidFill>
            <a:srgbClr val="D6FF3A"/>
          </a:solidFill>
          <a:ln>
            <a:noFill/>
          </a:ln>
          <a:effectLst/>
        </p:spPr>
        <p:txBody>
          <a:bodyPr rtlCol="0" anchor="ctr"/>
          <a:lstStyle/>
          <a:p>
            <a:pPr algn="ctr"/>
          </a:p>
        </p:txBody>
      </p:sp>
      <p:sp>
        <p:nvSpPr>
          <p:cNvPr id="34" name="Rectangle 33"/>
          <p:cNvSpPr/>
          <p:nvPr/>
        </p:nvSpPr>
        <p:spPr>
          <a:xfrm>
            <a:off x="8147304" y="2226564"/>
            <a:ext cx="137160" cy="68580"/>
          </a:xfrm>
          <a:prstGeom prst="rect">
            <a:avLst/>
          </a:prstGeom>
          <a:solidFill>
            <a:srgbClr val="D6FF3A"/>
          </a:solidFill>
          <a:ln>
            <a:noFill/>
          </a:ln>
          <a:effectLst/>
        </p:spPr>
        <p:txBody>
          <a:bodyPr rtlCol="0" anchor="ctr"/>
          <a:lstStyle/>
          <a:p>
            <a:pPr algn="ctr"/>
          </a:p>
        </p:txBody>
      </p:sp>
      <p:sp>
        <p:nvSpPr>
          <p:cNvPr id="35" name="TextBox 34"/>
          <p:cNvSpPr txBox="1"/>
          <p:nvPr/>
        </p:nvSpPr>
        <p:spPr>
          <a:xfrm>
            <a:off x="8430768" y="2144268"/>
            <a:ext cx="237744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200">
                <a:solidFill>
                  <a:srgbClr val="D6FF3A"/>
                </a:solidFill>
                <a:latin typeface="Menlo"/>
              </a:rPr>
              <a:t>MEASURED</a:t>
            </a:r>
          </a:p>
        </p:txBody>
      </p:sp>
      <p:sp>
        <p:nvSpPr>
          <p:cNvPr id="36" name="TextBox 35"/>
          <p:cNvSpPr txBox="1"/>
          <p:nvPr/>
        </p:nvSpPr>
        <p:spPr>
          <a:xfrm>
            <a:off x="7772400" y="2432304"/>
            <a:ext cx="3493008" cy="229108"/>
          </a:xfrm>
          <a:prstGeom prst="rect">
            <a:avLst/>
          </a:prstGeom>
          <a:noFill/>
          <a:ln/>
        </p:spPr>
        <p:txBody>
          <a:bodyPr wrap="square" anchor="t" lIns="25400" rIns="25400" tIns="25400" bIns="25400">
            <a:spAutoFit/>
          </a:bodyPr>
          <a:lstStyle/>
          <a:p>
            <a:pPr algn="l">
              <a:lnSpc>
                <a:spcPct val="130000"/>
              </a:lnSpc>
              <a:spcBef>
                <a:spcPts val="0"/>
              </a:spcBef>
              <a:spcAft>
                <a:spcPts val="0"/>
              </a:spcAft>
            </a:pPr>
            <a:r>
              <a:rPr sz="1000" b="0" i="0">
                <a:solidFill>
                  <a:srgbClr val="82827C"/>
                </a:solidFill>
                <a:latin typeface="Helvetica Neue"/>
              </a:rPr>
              <a:t>An observed count, published by a third party at the time.</a:t>
            </a:r>
          </a:p>
        </p:txBody>
      </p:sp>
      <p:sp>
        <p:nvSpPr>
          <p:cNvPr id="37" name="Rectangle 36"/>
          <p:cNvSpPr/>
          <p:nvPr/>
        </p:nvSpPr>
        <p:spPr>
          <a:xfrm>
            <a:off x="7772400" y="2822244"/>
            <a:ext cx="137160" cy="68580"/>
          </a:xfrm>
          <a:prstGeom prst="rect">
            <a:avLst/>
          </a:prstGeom>
          <a:solidFill>
            <a:srgbClr val="D6FF3A"/>
          </a:solidFill>
          <a:ln>
            <a:noFill/>
          </a:ln>
          <a:effectLst/>
        </p:spPr>
        <p:txBody>
          <a:bodyPr rtlCol="0" anchor="ctr"/>
          <a:lstStyle/>
          <a:p>
            <a:pPr algn="ctr"/>
          </a:p>
        </p:txBody>
      </p:sp>
      <p:sp>
        <p:nvSpPr>
          <p:cNvPr id="38" name="Rectangle 37"/>
          <p:cNvSpPr/>
          <p:nvPr/>
        </p:nvSpPr>
        <p:spPr>
          <a:xfrm>
            <a:off x="7959852" y="2822244"/>
            <a:ext cx="137160" cy="68580"/>
          </a:xfrm>
          <a:prstGeom prst="rect">
            <a:avLst/>
          </a:prstGeom>
          <a:solidFill>
            <a:srgbClr val="D6FF3A"/>
          </a:solidFill>
          <a:ln>
            <a:noFill/>
          </a:ln>
          <a:effectLst/>
        </p:spPr>
        <p:txBody>
          <a:bodyPr rtlCol="0" anchor="ctr"/>
          <a:lstStyle/>
          <a:p>
            <a:pPr algn="ctr"/>
          </a:p>
        </p:txBody>
      </p:sp>
      <p:sp>
        <p:nvSpPr>
          <p:cNvPr id="39" name="Rectangle 38"/>
          <p:cNvSpPr/>
          <p:nvPr/>
        </p:nvSpPr>
        <p:spPr>
          <a:xfrm>
            <a:off x="8147304" y="2822244"/>
            <a:ext cx="137160" cy="68580"/>
          </a:xfrm>
          <a:prstGeom prst="rect">
            <a:avLst/>
          </a:prstGeom>
          <a:noFill/>
          <a:ln w="11430">
            <a:solidFill>
              <a:srgbClr val="3A3A3E"/>
            </a:solidFill>
          </a:ln>
          <a:effectLst/>
        </p:spPr>
        <p:txBody>
          <a:bodyPr rtlCol="0" anchor="ctr"/>
          <a:lstStyle/>
          <a:p>
            <a:pPr algn="ctr"/>
          </a:p>
        </p:txBody>
      </p:sp>
      <p:sp>
        <p:nvSpPr>
          <p:cNvPr id="40" name="TextBox 39"/>
          <p:cNvSpPr txBox="1"/>
          <p:nvPr/>
        </p:nvSpPr>
        <p:spPr>
          <a:xfrm>
            <a:off x="8430768" y="2739948"/>
            <a:ext cx="237744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200">
                <a:solidFill>
                  <a:srgbClr val="D6FF3A"/>
                </a:solidFill>
                <a:latin typeface="Menlo"/>
              </a:rPr>
              <a:t>CITED</a:t>
            </a:r>
          </a:p>
        </p:txBody>
      </p:sp>
      <p:sp>
        <p:nvSpPr>
          <p:cNvPr id="41" name="TextBox 40"/>
          <p:cNvSpPr txBox="1"/>
          <p:nvPr/>
        </p:nvSpPr>
        <p:spPr>
          <a:xfrm>
            <a:off x="7772400" y="3027984"/>
            <a:ext cx="3493008" cy="229108"/>
          </a:xfrm>
          <a:prstGeom prst="rect">
            <a:avLst/>
          </a:prstGeom>
          <a:noFill/>
          <a:ln/>
        </p:spPr>
        <p:txBody>
          <a:bodyPr wrap="square" anchor="t" lIns="25400" rIns="25400" tIns="25400" bIns="25400">
            <a:spAutoFit/>
          </a:bodyPr>
          <a:lstStyle/>
          <a:p>
            <a:pPr algn="l">
              <a:lnSpc>
                <a:spcPct val="130000"/>
              </a:lnSpc>
              <a:spcBef>
                <a:spcPts val="0"/>
              </a:spcBef>
              <a:spcAft>
                <a:spcPts val="0"/>
              </a:spcAft>
            </a:pPr>
            <a:r>
              <a:rPr sz="1000" b="0" i="0">
                <a:solidFill>
                  <a:srgbClr val="82827C"/>
                </a:solidFill>
                <a:latin typeface="Helvetica Neue"/>
              </a:rPr>
              <a:t>An external source is named for the figure.</a:t>
            </a:r>
          </a:p>
        </p:txBody>
      </p:sp>
      <p:sp>
        <p:nvSpPr>
          <p:cNvPr id="42" name="Rectangle 41"/>
          <p:cNvSpPr/>
          <p:nvPr/>
        </p:nvSpPr>
        <p:spPr>
          <a:xfrm>
            <a:off x="7772400" y="3417925"/>
            <a:ext cx="137160" cy="68580"/>
          </a:xfrm>
          <a:prstGeom prst="rect">
            <a:avLst/>
          </a:prstGeom>
          <a:noFill/>
          <a:ln w="11430">
            <a:solidFill>
              <a:srgbClr val="3A3A3E"/>
            </a:solidFill>
          </a:ln>
          <a:effectLst/>
        </p:spPr>
        <p:txBody>
          <a:bodyPr rtlCol="0" anchor="ctr"/>
          <a:lstStyle/>
          <a:p>
            <a:pPr algn="ctr"/>
          </a:p>
        </p:txBody>
      </p:sp>
      <p:sp>
        <p:nvSpPr>
          <p:cNvPr id="43" name="Rectangle 42"/>
          <p:cNvSpPr/>
          <p:nvPr/>
        </p:nvSpPr>
        <p:spPr>
          <a:xfrm>
            <a:off x="7959852" y="3417925"/>
            <a:ext cx="137160" cy="68580"/>
          </a:xfrm>
          <a:prstGeom prst="rect">
            <a:avLst/>
          </a:prstGeom>
          <a:noFill/>
          <a:ln w="11430">
            <a:solidFill>
              <a:srgbClr val="3A3A3E"/>
            </a:solidFill>
          </a:ln>
          <a:effectLst/>
        </p:spPr>
        <p:txBody>
          <a:bodyPr rtlCol="0" anchor="ctr"/>
          <a:lstStyle/>
          <a:p>
            <a:pPr algn="ctr"/>
          </a:p>
        </p:txBody>
      </p:sp>
      <p:sp>
        <p:nvSpPr>
          <p:cNvPr id="44" name="Rectangle 43"/>
          <p:cNvSpPr/>
          <p:nvPr/>
        </p:nvSpPr>
        <p:spPr>
          <a:xfrm>
            <a:off x="8147304" y="3417925"/>
            <a:ext cx="137160" cy="68580"/>
          </a:xfrm>
          <a:prstGeom prst="rect">
            <a:avLst/>
          </a:prstGeom>
          <a:noFill/>
          <a:ln w="11430">
            <a:solidFill>
              <a:srgbClr val="3A3A3E"/>
            </a:solidFill>
          </a:ln>
          <a:effectLst/>
        </p:spPr>
        <p:txBody>
          <a:bodyPr rtlCol="0" anchor="ctr"/>
          <a:lstStyle/>
          <a:p>
            <a:pPr algn="ctr"/>
          </a:p>
        </p:txBody>
      </p:sp>
      <p:sp>
        <p:nvSpPr>
          <p:cNvPr id="45" name="TextBox 44"/>
          <p:cNvSpPr txBox="1"/>
          <p:nvPr/>
        </p:nvSpPr>
        <p:spPr>
          <a:xfrm>
            <a:off x="8430768" y="3335629"/>
            <a:ext cx="237744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200">
                <a:solidFill>
                  <a:srgbClr val="82827C"/>
                </a:solidFill>
                <a:latin typeface="Menlo"/>
              </a:rPr>
              <a:t>UNSOURCED</a:t>
            </a:r>
          </a:p>
        </p:txBody>
      </p:sp>
      <p:sp>
        <p:nvSpPr>
          <p:cNvPr id="46" name="TextBox 45"/>
          <p:cNvSpPr txBox="1"/>
          <p:nvPr/>
        </p:nvSpPr>
        <p:spPr>
          <a:xfrm>
            <a:off x="7772400" y="3623665"/>
            <a:ext cx="3493008" cy="394208"/>
          </a:xfrm>
          <a:prstGeom prst="rect">
            <a:avLst/>
          </a:prstGeom>
          <a:noFill/>
          <a:ln/>
        </p:spPr>
        <p:txBody>
          <a:bodyPr wrap="square" anchor="t" lIns="25400" rIns="25400" tIns="25400" bIns="25400">
            <a:spAutoFit/>
          </a:bodyPr>
          <a:lstStyle/>
          <a:p>
            <a:pPr algn="l">
              <a:lnSpc>
                <a:spcPct val="130000"/>
              </a:lnSpc>
              <a:spcBef>
                <a:spcPts val="0"/>
              </a:spcBef>
              <a:spcAft>
                <a:spcPts val="0"/>
              </a:spcAft>
            </a:pPr>
            <a:r>
              <a:rPr sz="1000" b="0" i="0">
                <a:solidFill>
                  <a:srgbClr val="82827C"/>
                </a:solidFill>
                <a:latin typeface="Helvetica Neue"/>
              </a:rPr>
              <a:t>Asserted with no source: an assumption, a projection, or the ask.</a:t>
            </a:r>
          </a:p>
        </p:txBody>
      </p:sp>
      <p:sp>
        <p:nvSpPr>
          <p:cNvPr id="47" name="Rectangle 46"/>
          <p:cNvSpPr/>
          <p:nvPr/>
        </p:nvSpPr>
        <p:spPr>
          <a:xfrm>
            <a:off x="7772400" y="4178706"/>
            <a:ext cx="512063" cy="68580"/>
          </a:xfrm>
          <a:prstGeom prst="rect">
            <a:avLst/>
          </a:prstGeom>
          <a:solidFill>
            <a:srgbClr val="D6FF3A"/>
          </a:solidFill>
          <a:ln>
            <a:noFill/>
          </a:ln>
          <a:effectLst/>
        </p:spPr>
        <p:txBody>
          <a:bodyPr rtlCol="0" anchor="ctr"/>
          <a:lstStyle/>
          <a:p>
            <a:pPr algn="ctr"/>
          </a:p>
        </p:txBody>
      </p:sp>
      <p:sp>
        <p:nvSpPr>
          <p:cNvPr id="48" name="TextBox 47"/>
          <p:cNvSpPr txBox="1"/>
          <p:nvPr/>
        </p:nvSpPr>
        <p:spPr>
          <a:xfrm>
            <a:off x="8430768" y="4096410"/>
            <a:ext cx="237744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200">
                <a:solidFill>
                  <a:srgbClr val="D6FF3A"/>
                </a:solidFill>
                <a:latin typeface="Menlo"/>
              </a:rPr>
              <a:t>POLICY · SET BY US</a:t>
            </a:r>
          </a:p>
        </p:txBody>
      </p:sp>
      <p:sp>
        <p:nvSpPr>
          <p:cNvPr id="49" name="TextBox 48"/>
          <p:cNvSpPr txBox="1"/>
          <p:nvPr/>
        </p:nvSpPr>
        <p:spPr>
          <a:xfrm>
            <a:off x="7772400" y="4384446"/>
            <a:ext cx="3493008" cy="229108"/>
          </a:xfrm>
          <a:prstGeom prst="rect">
            <a:avLst/>
          </a:prstGeom>
          <a:noFill/>
          <a:ln/>
        </p:spPr>
        <p:txBody>
          <a:bodyPr wrap="square" anchor="t" lIns="25400" rIns="25400" tIns="25400" bIns="25400">
            <a:spAutoFit/>
          </a:bodyPr>
          <a:lstStyle/>
          <a:p>
            <a:pPr algn="l">
              <a:lnSpc>
                <a:spcPct val="130000"/>
              </a:lnSpc>
              <a:spcBef>
                <a:spcPts val="0"/>
              </a:spcBef>
              <a:spcAft>
                <a:spcPts val="0"/>
              </a:spcAft>
            </a:pPr>
            <a:r>
              <a:rPr sz="1000" b="0" i="0">
                <a:solidFill>
                  <a:srgbClr val="82827C"/>
                </a:solidFill>
                <a:latin typeface="Helvetica Neue"/>
              </a:rPr>
              <a:t>Off the evidence scale — the company sets it.</a:t>
            </a:r>
          </a:p>
        </p:txBody>
      </p:sp>
      <p:sp>
        <p:nvSpPr>
          <p:cNvPr id="50" name="TextBox 49"/>
          <p:cNvSpPr txBox="1"/>
          <p:nvPr/>
        </p:nvSpPr>
        <p:spPr>
          <a:xfrm>
            <a:off x="7772400" y="4742383"/>
            <a:ext cx="3493008" cy="889508"/>
          </a:xfrm>
          <a:prstGeom prst="rect">
            <a:avLst/>
          </a:prstGeom>
          <a:noFill/>
          <a:ln/>
        </p:spPr>
        <p:txBody>
          <a:bodyPr wrap="square" anchor="t" lIns="25400" rIns="25400" tIns="25400" bIns="25400">
            <a:spAutoFit/>
          </a:bodyPr>
          <a:lstStyle/>
          <a:p>
            <a:pPr algn="l">
              <a:lnSpc>
                <a:spcPct val="130000"/>
              </a:lnSpc>
              <a:spcBef>
                <a:spcPts val="0"/>
              </a:spcBef>
              <a:spcAft>
                <a:spcPts val="0"/>
              </a:spcAft>
            </a:pPr>
            <a:r>
              <a:rPr sz="1000" b="0" i="0">
                <a:solidFill>
                  <a:srgbClr val="82827C"/>
                </a:solidFill>
                <a:latin typeface="Helvetica Neue"/>
              </a:rPr>
              <a:t>Quoted text is set as printed, the original's own “a important” on p.2 included. Volt marks a traced figure and this deck's navigation — never its opinions, which carry a READING or EDITOR'S NOTE label. The cover wordmark is this deck's own type; the 2008 logo is in the p.6 screenshot.</a:t>
            </a:r>
          </a:p>
        </p:txBody>
      </p:sp>
      <p:sp>
        <p:nvSpPr>
          <p:cNvPr id="51" name="Rectangle 50"/>
          <p:cNvSpPr/>
          <p:nvPr/>
        </p:nvSpPr>
        <p:spPr>
          <a:xfrm>
            <a:off x="0" y="5870448"/>
            <a:ext cx="12191695" cy="987552"/>
          </a:xfrm>
          <a:prstGeom prst="rect">
            <a:avLst/>
          </a:prstGeom>
          <a:solidFill>
            <a:srgbClr val="D6FF3A"/>
          </a:solidFill>
          <a:ln>
            <a:noFill/>
          </a:ln>
          <a:effectLst/>
        </p:spPr>
        <p:txBody>
          <a:bodyPr rtlCol="0" anchor="ctr"/>
          <a:lstStyle/>
          <a:p>
            <a:pPr algn="ctr"/>
          </a:p>
        </p:txBody>
      </p:sp>
      <p:sp>
        <p:nvSpPr>
          <p:cNvPr id="52" name="TextBox 51"/>
          <p:cNvSpPr txBox="1"/>
          <p:nvPr/>
        </p:nvSpPr>
        <p:spPr>
          <a:xfrm>
            <a:off x="960120" y="6071616"/>
            <a:ext cx="7315200" cy="274320"/>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1150" b="1" i="0" spc="300">
                <a:solidFill>
                  <a:srgbClr val="0B0B0C"/>
                </a:solidFill>
                <a:latin typeface="Menlo"/>
              </a:rPr>
              <a:t>AIRBED &amp; BREAKFAST · SEED ROUND · SAN FRANCISCO · 2008</a:t>
            </a:r>
          </a:p>
        </p:txBody>
      </p:sp>
      <p:sp>
        <p:nvSpPr>
          <p:cNvPr id="53" name="TextBox 52"/>
          <p:cNvSpPr txBox="1"/>
          <p:nvPr/>
        </p:nvSpPr>
        <p:spPr>
          <a:xfrm>
            <a:off x="960120" y="6364224"/>
            <a:ext cx="9144000" cy="274320"/>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850" b="0" i="0" spc="60">
                <a:solidFill>
                  <a:srgbClr val="2A3208"/>
                </a:solidFill>
                <a:latin typeface="Menlo"/>
              </a:rPr>
              <a:t>Anything that could not be traced to a named source was left out rather than estimated.</a:t>
            </a:r>
          </a:p>
        </p:txBody>
      </p:sp>
      <p:sp>
        <p:nvSpPr>
          <p:cNvPr id="54" name="TextBox 53"/>
          <p:cNvSpPr txBox="1"/>
          <p:nvPr/>
        </p:nvSpPr>
        <p:spPr>
          <a:xfrm>
            <a:off x="960120" y="6528816"/>
            <a:ext cx="10058400" cy="274320"/>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850" b="0" i="0" spc="60">
                <a:solidFill>
                  <a:srgbClr val="2A3208"/>
                </a:solidFill>
                <a:latin typeface="Menlo"/>
              </a:rPr>
              <a:t>Pages 12 (press) and 13 (testimonials) of the original are not restaged here; this deck carries traction on p.7 instead.</a:t>
            </a:r>
          </a:p>
        </p:txBody>
      </p:sp>
      <p:sp>
        <p:nvSpPr>
          <p:cNvPr id="55" name="TextBox 54"/>
          <p:cNvSpPr txBox="1"/>
          <p:nvPr/>
        </p:nvSpPr>
        <p:spPr>
          <a:xfrm>
            <a:off x="7025335" y="6071616"/>
            <a:ext cx="4206240" cy="274320"/>
          </a:xfrm>
          <a:prstGeom prst="rect">
            <a:avLst/>
          </a:prstGeom>
          <a:noFill/>
          <a:ln/>
        </p:spPr>
        <p:txBody>
          <a:bodyPr wrap="square" anchor="t" lIns="25400" rIns="25400" tIns="25400" bIns="25400">
            <a:spAutoFit/>
          </a:bodyPr>
          <a:lstStyle/>
          <a:p>
            <a:pPr algn="r">
              <a:lnSpc>
                <a:spcPct val="100000"/>
              </a:lnSpc>
              <a:spcBef>
                <a:spcPts val="0"/>
              </a:spcBef>
              <a:spcAft>
                <a:spcPts val="0"/>
              </a:spcAft>
            </a:pPr>
            <a:r>
              <a:rPr sz="1150" b="1" i="0" spc="300">
                <a:solidFill>
                  <a:srgbClr val="0B0B0C"/>
                </a:solidFill>
                <a:latin typeface="Menlo"/>
              </a:rPr>
              <a:t>VERIFIED JULY 2026</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0B0C"/>
          </a:solidFill>
          <a:ln>
            <a:noFill/>
          </a:ln>
          <a:effectLst/>
        </p:spPr>
        <p:txBody>
          <a:bodyPr rtlCol="0" anchor="ctr"/>
          <a:lstStyle/>
          <a:p>
            <a:pPr algn="ctr"/>
          </a:p>
        </p:txBody>
      </p:sp>
      <p:sp>
        <p:nvSpPr>
          <p:cNvPr id="3" name="Rectangle 2"/>
          <p:cNvSpPr/>
          <p:nvPr/>
        </p:nvSpPr>
        <p:spPr>
          <a:xfrm>
            <a:off x="566928" y="420624"/>
            <a:ext cx="8229" cy="6016752"/>
          </a:xfrm>
          <a:prstGeom prst="rect">
            <a:avLst/>
          </a:prstGeom>
          <a:solidFill>
            <a:srgbClr val="3A3A3E"/>
          </a:solidFill>
          <a:ln>
            <a:noFill/>
          </a:ln>
          <a:effectLst/>
        </p:spPr>
        <p:txBody>
          <a:bodyPr rtlCol="0" anchor="ctr"/>
          <a:lstStyle/>
          <a:p>
            <a:pPr algn="ctr"/>
          </a:p>
        </p:txBody>
      </p:sp>
      <p:sp>
        <p:nvSpPr>
          <p:cNvPr id="4" name="Rectangle 3"/>
          <p:cNvSpPr/>
          <p:nvPr/>
        </p:nvSpPr>
        <p:spPr>
          <a:xfrm>
            <a:off x="550468" y="850392"/>
            <a:ext cx="50292" cy="429768"/>
          </a:xfrm>
          <a:prstGeom prst="rect">
            <a:avLst/>
          </a:prstGeom>
          <a:solidFill>
            <a:srgbClr val="D6FF3A"/>
          </a:solidFill>
          <a:ln>
            <a:noFill/>
          </a:ln>
          <a:effectLst/>
        </p:spPr>
        <p:txBody>
          <a:bodyPr rtlCol="0" anchor="ctr"/>
          <a:lstStyle/>
          <a:p>
            <a:pPr algn="ctr"/>
          </a:p>
        </p:txBody>
      </p:sp>
      <p:sp>
        <p:nvSpPr>
          <p:cNvPr id="5" name="TextBox 4"/>
          <p:cNvSpPr txBox="1"/>
          <p:nvPr/>
        </p:nvSpPr>
        <p:spPr>
          <a:xfrm>
            <a:off x="960120" y="420624"/>
            <a:ext cx="640080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000" b="0" i="0" spc="260">
                <a:solidFill>
                  <a:srgbClr val="82827C"/>
                </a:solidFill>
                <a:latin typeface="Menlo"/>
              </a:rPr>
              <a:t>THE PROBLEM</a:t>
            </a:r>
          </a:p>
        </p:txBody>
      </p:sp>
      <p:sp>
        <p:nvSpPr>
          <p:cNvPr id="6" name="TextBox 5"/>
          <p:cNvSpPr txBox="1"/>
          <p:nvPr/>
        </p:nvSpPr>
        <p:spPr>
          <a:xfrm>
            <a:off x="8488375" y="420624"/>
            <a:ext cx="2743200" cy="274320"/>
          </a:xfrm>
          <a:prstGeom prst="rect">
            <a:avLst/>
          </a:prstGeom>
          <a:noFill/>
          <a:ln/>
        </p:spPr>
        <p:txBody>
          <a:bodyPr wrap="square" anchor="t" lIns="25400" rIns="25400" tIns="25400" bIns="25400">
            <a:spAutoFit/>
          </a:bodyPr>
          <a:lstStyle/>
          <a:p>
            <a:pPr algn="r">
              <a:lnSpc>
                <a:spcPct val="100000"/>
              </a:lnSpc>
              <a:spcBef>
                <a:spcPts val="0"/>
              </a:spcBef>
              <a:spcAft>
                <a:spcPts val="600"/>
              </a:spcAft>
            </a:pPr>
            <a:r>
              <a:rPr sz="1000" b="0" i="0" spc="200">
                <a:solidFill>
                  <a:srgbClr val="82827C"/>
                </a:solidFill>
                <a:latin typeface="Menlo"/>
              </a:rPr>
              <a:t>02 / 14</a:t>
            </a:r>
          </a:p>
        </p:txBody>
      </p:sp>
      <p:sp>
        <p:nvSpPr>
          <p:cNvPr id="7" name="Rectangle 6"/>
          <p:cNvSpPr/>
          <p:nvPr/>
        </p:nvSpPr>
        <p:spPr>
          <a:xfrm>
            <a:off x="960120" y="6126480"/>
            <a:ext cx="10271455" cy="8229"/>
          </a:xfrm>
          <a:prstGeom prst="rect">
            <a:avLst/>
          </a:prstGeom>
          <a:solidFill>
            <a:srgbClr val="26262A"/>
          </a:solidFill>
          <a:ln>
            <a:noFill/>
          </a:ln>
          <a:effectLst/>
        </p:spPr>
        <p:txBody>
          <a:bodyPr rtlCol="0" anchor="ctr"/>
          <a:lstStyle/>
          <a:p>
            <a:pPr algn="ctr"/>
          </a:p>
        </p:txBody>
      </p:sp>
      <p:sp>
        <p:nvSpPr>
          <p:cNvPr id="8" name="TextBox 7"/>
          <p:cNvSpPr txBox="1"/>
          <p:nvPr/>
        </p:nvSpPr>
        <p:spPr>
          <a:xfrm>
            <a:off x="960120" y="6217920"/>
            <a:ext cx="10271455"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70">
                <a:solidFill>
                  <a:srgbClr val="82827C"/>
                </a:solidFill>
                <a:latin typeface="Menlo"/>
              </a:rPr>
              <a:t>Problem statements reproduced exactly as printed on p.2 of the AirBed &amp; Breakfast seed deck — the original's own “a important” included. Method note on p.14.</a:t>
            </a:r>
          </a:p>
        </p:txBody>
      </p:sp>
      <p:sp>
        <p:nvSpPr>
          <p:cNvPr id="9" name="TextBox 8"/>
          <p:cNvSpPr txBox="1"/>
          <p:nvPr/>
        </p:nvSpPr>
        <p:spPr>
          <a:xfrm>
            <a:off x="918972" y="676656"/>
            <a:ext cx="10271455" cy="822960"/>
          </a:xfrm>
          <a:prstGeom prst="rect">
            <a:avLst/>
          </a:prstGeom>
          <a:noFill/>
          <a:ln/>
        </p:spPr>
        <p:txBody>
          <a:bodyPr wrap="square" anchor="t" lIns="25400" rIns="25400" tIns="25400" bIns="25400">
            <a:spAutoFit/>
          </a:bodyPr>
          <a:lstStyle/>
          <a:p>
            <a:pPr algn="l">
              <a:lnSpc>
                <a:spcPct val="105000"/>
              </a:lnSpc>
              <a:spcBef>
                <a:spcPts val="0"/>
              </a:spcBef>
              <a:spcAft>
                <a:spcPts val="0"/>
              </a:spcAft>
            </a:pPr>
            <a:r>
              <a:rPr sz="3400" b="0" i="0">
                <a:solidFill>
                  <a:srgbClr val="F2F2EE"/>
                </a:solidFill>
                <a:latin typeface="Helvetica Neue"/>
              </a:rPr>
              <a:t>Cheap, local, bookable — no product is all three.</a:t>
            </a:r>
          </a:p>
        </p:txBody>
      </p:sp>
      <p:sp>
        <p:nvSpPr>
          <p:cNvPr id="10" name="Rectangle 9"/>
          <p:cNvSpPr/>
          <p:nvPr/>
        </p:nvSpPr>
        <p:spPr>
          <a:xfrm>
            <a:off x="960120" y="2048256"/>
            <a:ext cx="10271455" cy="8229"/>
          </a:xfrm>
          <a:prstGeom prst="rect">
            <a:avLst/>
          </a:prstGeom>
          <a:solidFill>
            <a:srgbClr val="3A3A3E"/>
          </a:solidFill>
          <a:ln>
            <a:noFill/>
          </a:ln>
          <a:effectLst/>
        </p:spPr>
        <p:txBody>
          <a:bodyPr rtlCol="0" anchor="ctr"/>
          <a:lstStyle/>
          <a:p>
            <a:pPr algn="ctr"/>
          </a:p>
        </p:txBody>
      </p:sp>
      <p:sp>
        <p:nvSpPr>
          <p:cNvPr id="11" name="TextBox 10"/>
          <p:cNvSpPr txBox="1"/>
          <p:nvPr/>
        </p:nvSpPr>
        <p:spPr>
          <a:xfrm>
            <a:off x="960120" y="2249424"/>
            <a:ext cx="91440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000" b="0" i="0" spc="200">
                <a:solidFill>
                  <a:srgbClr val="82827C"/>
                </a:solidFill>
                <a:latin typeface="Menlo"/>
              </a:rPr>
              <a:t>01</a:t>
            </a:r>
          </a:p>
        </p:txBody>
      </p:sp>
      <p:sp>
        <p:nvSpPr>
          <p:cNvPr id="12" name="TextBox 11"/>
          <p:cNvSpPr txBox="1"/>
          <p:nvPr/>
        </p:nvSpPr>
        <p:spPr>
          <a:xfrm>
            <a:off x="2011680" y="2176272"/>
            <a:ext cx="8991295" cy="731520"/>
          </a:xfrm>
          <a:prstGeom prst="rect">
            <a:avLst/>
          </a:prstGeom>
          <a:noFill/>
          <a:ln/>
        </p:spPr>
        <p:txBody>
          <a:bodyPr wrap="square" anchor="t" lIns="25400" rIns="25400" tIns="25400" bIns="25400">
            <a:spAutoFit/>
          </a:bodyPr>
          <a:lstStyle/>
          <a:p>
            <a:pPr algn="l">
              <a:lnSpc>
                <a:spcPct val="116000"/>
              </a:lnSpc>
              <a:spcBef>
                <a:spcPts val="0"/>
              </a:spcBef>
              <a:spcAft>
                <a:spcPts val="0"/>
              </a:spcAft>
            </a:pPr>
            <a:r>
              <a:rPr sz="2000" b="0" i="0">
                <a:solidFill>
                  <a:srgbClr val="F2F2EE"/>
                </a:solidFill>
                <a:latin typeface="Helvetica Neue"/>
              </a:rPr>
              <a:t>Price </a:t>
            </a:r>
            <a:r>
              <a:rPr sz="2000" b="0" i="0">
                <a:solidFill>
                  <a:srgbClr val="A6A6A0"/>
                </a:solidFill>
                <a:latin typeface="Helvetica Neue"/>
              </a:rPr>
              <a:t>is a important concern for customers booking travel online.</a:t>
            </a:r>
          </a:p>
        </p:txBody>
      </p:sp>
      <p:sp>
        <p:nvSpPr>
          <p:cNvPr id="13" name="Rectangle 12"/>
          <p:cNvSpPr/>
          <p:nvPr/>
        </p:nvSpPr>
        <p:spPr>
          <a:xfrm>
            <a:off x="960120" y="2871216"/>
            <a:ext cx="10271455" cy="8229"/>
          </a:xfrm>
          <a:prstGeom prst="rect">
            <a:avLst/>
          </a:prstGeom>
          <a:solidFill>
            <a:srgbClr val="26262A"/>
          </a:solidFill>
          <a:ln>
            <a:noFill/>
          </a:ln>
          <a:effectLst/>
        </p:spPr>
        <p:txBody>
          <a:bodyPr rtlCol="0" anchor="ctr"/>
          <a:lstStyle/>
          <a:p>
            <a:pPr algn="ctr"/>
          </a:p>
        </p:txBody>
      </p:sp>
      <p:sp>
        <p:nvSpPr>
          <p:cNvPr id="14" name="TextBox 13"/>
          <p:cNvSpPr txBox="1"/>
          <p:nvPr/>
        </p:nvSpPr>
        <p:spPr>
          <a:xfrm>
            <a:off x="960120" y="3072384"/>
            <a:ext cx="91440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000" b="0" i="0" spc="200">
                <a:solidFill>
                  <a:srgbClr val="82827C"/>
                </a:solidFill>
                <a:latin typeface="Menlo"/>
              </a:rPr>
              <a:t>02</a:t>
            </a:r>
          </a:p>
        </p:txBody>
      </p:sp>
      <p:sp>
        <p:nvSpPr>
          <p:cNvPr id="15" name="TextBox 14"/>
          <p:cNvSpPr txBox="1"/>
          <p:nvPr/>
        </p:nvSpPr>
        <p:spPr>
          <a:xfrm>
            <a:off x="2011680" y="2999232"/>
            <a:ext cx="8991295" cy="731520"/>
          </a:xfrm>
          <a:prstGeom prst="rect">
            <a:avLst/>
          </a:prstGeom>
          <a:noFill/>
          <a:ln/>
        </p:spPr>
        <p:txBody>
          <a:bodyPr wrap="square" anchor="t" lIns="25400" rIns="25400" tIns="25400" bIns="25400">
            <a:spAutoFit/>
          </a:bodyPr>
          <a:lstStyle/>
          <a:p>
            <a:pPr algn="l">
              <a:lnSpc>
                <a:spcPct val="116000"/>
              </a:lnSpc>
              <a:spcBef>
                <a:spcPts val="0"/>
              </a:spcBef>
              <a:spcAft>
                <a:spcPts val="0"/>
              </a:spcAft>
            </a:pPr>
            <a:r>
              <a:rPr sz="2000" b="0" i="0">
                <a:solidFill>
                  <a:srgbClr val="F2F2EE"/>
                </a:solidFill>
                <a:latin typeface="Helvetica Neue"/>
              </a:rPr>
              <a:t>Hotels </a:t>
            </a:r>
            <a:r>
              <a:rPr sz="2000" b="0" i="0">
                <a:solidFill>
                  <a:srgbClr val="A6A6A0"/>
                </a:solidFill>
                <a:latin typeface="Helvetica Neue"/>
              </a:rPr>
              <a:t>leave you disconnected from the city and its culture.</a:t>
            </a:r>
          </a:p>
        </p:txBody>
      </p:sp>
      <p:sp>
        <p:nvSpPr>
          <p:cNvPr id="16" name="Rectangle 15"/>
          <p:cNvSpPr/>
          <p:nvPr/>
        </p:nvSpPr>
        <p:spPr>
          <a:xfrm>
            <a:off x="960120" y="3694176"/>
            <a:ext cx="10271455" cy="8229"/>
          </a:xfrm>
          <a:prstGeom prst="rect">
            <a:avLst/>
          </a:prstGeom>
          <a:solidFill>
            <a:srgbClr val="26262A"/>
          </a:solidFill>
          <a:ln>
            <a:noFill/>
          </a:ln>
          <a:effectLst/>
        </p:spPr>
        <p:txBody>
          <a:bodyPr rtlCol="0" anchor="ctr"/>
          <a:lstStyle/>
          <a:p>
            <a:pPr algn="ctr"/>
          </a:p>
        </p:txBody>
      </p:sp>
      <p:sp>
        <p:nvSpPr>
          <p:cNvPr id="17" name="TextBox 16"/>
          <p:cNvSpPr txBox="1"/>
          <p:nvPr/>
        </p:nvSpPr>
        <p:spPr>
          <a:xfrm>
            <a:off x="960120" y="4005072"/>
            <a:ext cx="91440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000" b="0" i="0" spc="200">
                <a:solidFill>
                  <a:srgbClr val="82827C"/>
                </a:solidFill>
                <a:latin typeface="Menlo"/>
              </a:rPr>
              <a:t>03</a:t>
            </a:r>
          </a:p>
        </p:txBody>
      </p:sp>
      <p:sp>
        <p:nvSpPr>
          <p:cNvPr id="18" name="TextBox 17"/>
          <p:cNvSpPr txBox="1"/>
          <p:nvPr/>
        </p:nvSpPr>
        <p:spPr>
          <a:xfrm>
            <a:off x="2011680" y="3913632"/>
            <a:ext cx="8991295" cy="1371600"/>
          </a:xfrm>
          <a:prstGeom prst="rect">
            <a:avLst/>
          </a:prstGeom>
          <a:noFill/>
          <a:ln/>
        </p:spPr>
        <p:txBody>
          <a:bodyPr wrap="square" anchor="t" lIns="25400" rIns="25400" tIns="25400" bIns="25400">
            <a:spAutoFit/>
          </a:bodyPr>
          <a:lstStyle/>
          <a:p>
            <a:pPr algn="l">
              <a:lnSpc>
                <a:spcPct val="116000"/>
              </a:lnSpc>
              <a:spcBef>
                <a:spcPts val="0"/>
              </a:spcBef>
              <a:spcAft>
                <a:spcPts val="0"/>
              </a:spcAft>
            </a:pPr>
            <a:r>
              <a:rPr sz="3000" b="0" i="0">
                <a:solidFill>
                  <a:srgbClr val="F2F2EE"/>
                </a:solidFill>
                <a:latin typeface="Helvetica Neue"/>
              </a:rPr>
              <a:t>No easy way exists </a:t>
            </a:r>
            <a:r>
              <a:rPr sz="3000" b="0" i="0">
                <a:solidFill>
                  <a:srgbClr val="F2F2EE"/>
                </a:solidFill>
                <a:latin typeface="Helvetica Neue"/>
              </a:rPr>
              <a:t>to book a room with a local or become a host.</a:t>
            </a:r>
          </a:p>
        </p:txBody>
      </p:sp>
      <p:sp>
        <p:nvSpPr>
          <p:cNvPr id="19" name="Rectangle 18"/>
          <p:cNvSpPr/>
          <p:nvPr/>
        </p:nvSpPr>
        <p:spPr>
          <a:xfrm>
            <a:off x="960120" y="5175504"/>
            <a:ext cx="10271455" cy="8229"/>
          </a:xfrm>
          <a:prstGeom prst="rect">
            <a:avLst/>
          </a:prstGeom>
          <a:solidFill>
            <a:srgbClr val="3A3A3E"/>
          </a:solidFill>
          <a:ln>
            <a:noFill/>
          </a:ln>
          <a:effectLst/>
        </p:spPr>
        <p:txBody>
          <a:bodyPr rtlCol="0" anchor="ctr"/>
          <a:lstStyle/>
          <a:p>
            <a:pPr algn="ctr"/>
          </a:p>
        </p:txBody>
      </p:sp>
      <p:sp>
        <p:nvSpPr>
          <p:cNvPr id="20" name="TextBox 19"/>
          <p:cNvSpPr txBox="1"/>
          <p:nvPr/>
        </p:nvSpPr>
        <p:spPr>
          <a:xfrm>
            <a:off x="960120" y="5294376"/>
            <a:ext cx="10271455"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240">
                <a:solidFill>
                  <a:srgbClr val="A6A6A0"/>
                </a:solidFill>
                <a:latin typeface="Menlo"/>
              </a:rPr>
              <a:t>READING</a:t>
            </a:r>
          </a:p>
        </p:txBody>
      </p:sp>
      <p:sp>
        <p:nvSpPr>
          <p:cNvPr id="21" name="TextBox 20"/>
          <p:cNvSpPr txBox="1"/>
          <p:nvPr/>
        </p:nvSpPr>
        <p:spPr>
          <a:xfrm>
            <a:off x="960120" y="5559552"/>
            <a:ext cx="10271455" cy="1097280"/>
          </a:xfrm>
          <a:prstGeom prst="rect">
            <a:avLst/>
          </a:prstGeom>
          <a:noFill/>
          <a:ln/>
        </p:spPr>
        <p:txBody>
          <a:bodyPr wrap="square" anchor="t" lIns="25400" rIns="25400" tIns="25400" bIns="25400">
            <a:spAutoFit/>
          </a:bodyPr>
          <a:lstStyle/>
          <a:p>
            <a:pPr algn="l">
              <a:lnSpc>
                <a:spcPct val="140000"/>
              </a:lnSpc>
              <a:spcBef>
                <a:spcPts val="0"/>
              </a:spcBef>
              <a:spcAft>
                <a:spcPts val="0"/>
              </a:spcAft>
            </a:pPr>
            <a:r>
              <a:rPr sz="1350" b="0" i="0">
                <a:solidFill>
                  <a:srgbClr val="A6A6A0"/>
                </a:solidFill>
                <a:latin typeface="Helvetica Neue"/>
              </a:rPr>
              <a:t>The first two are complaints about hotels. The third is the only one that names a missing product — and it is the one this company is.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0B0C"/>
          </a:solidFill>
          <a:ln>
            <a:noFill/>
          </a:ln>
          <a:effectLst/>
        </p:spPr>
        <p:txBody>
          <a:bodyPr rtlCol="0" anchor="ctr"/>
          <a:lstStyle/>
          <a:p>
            <a:pPr algn="ctr"/>
          </a:p>
        </p:txBody>
      </p:sp>
      <p:sp>
        <p:nvSpPr>
          <p:cNvPr id="3" name="Rectangle 2"/>
          <p:cNvSpPr/>
          <p:nvPr/>
        </p:nvSpPr>
        <p:spPr>
          <a:xfrm>
            <a:off x="566928" y="420624"/>
            <a:ext cx="8229" cy="6016752"/>
          </a:xfrm>
          <a:prstGeom prst="rect">
            <a:avLst/>
          </a:prstGeom>
          <a:solidFill>
            <a:srgbClr val="3A3A3E"/>
          </a:solidFill>
          <a:ln>
            <a:noFill/>
          </a:ln>
          <a:effectLst/>
        </p:spPr>
        <p:txBody>
          <a:bodyPr rtlCol="0" anchor="ctr"/>
          <a:lstStyle/>
          <a:p>
            <a:pPr algn="ctr"/>
          </a:p>
        </p:txBody>
      </p:sp>
      <p:sp>
        <p:nvSpPr>
          <p:cNvPr id="4" name="Rectangle 3"/>
          <p:cNvSpPr/>
          <p:nvPr/>
        </p:nvSpPr>
        <p:spPr>
          <a:xfrm>
            <a:off x="550468" y="1280160"/>
            <a:ext cx="50292" cy="429768"/>
          </a:xfrm>
          <a:prstGeom prst="rect">
            <a:avLst/>
          </a:prstGeom>
          <a:solidFill>
            <a:srgbClr val="D6FF3A"/>
          </a:solidFill>
          <a:ln>
            <a:noFill/>
          </a:ln>
          <a:effectLst/>
        </p:spPr>
        <p:txBody>
          <a:bodyPr rtlCol="0" anchor="ctr"/>
          <a:lstStyle/>
          <a:p>
            <a:pPr algn="ctr"/>
          </a:p>
        </p:txBody>
      </p:sp>
      <p:sp>
        <p:nvSpPr>
          <p:cNvPr id="5" name="TextBox 4"/>
          <p:cNvSpPr txBox="1"/>
          <p:nvPr/>
        </p:nvSpPr>
        <p:spPr>
          <a:xfrm>
            <a:off x="960120" y="420624"/>
            <a:ext cx="640080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000" b="0" i="0" spc="260">
                <a:solidFill>
                  <a:srgbClr val="82827C"/>
                </a:solidFill>
                <a:latin typeface="Menlo"/>
              </a:rPr>
              <a:t>THE SOLUTION</a:t>
            </a:r>
          </a:p>
        </p:txBody>
      </p:sp>
      <p:sp>
        <p:nvSpPr>
          <p:cNvPr id="6" name="TextBox 5"/>
          <p:cNvSpPr txBox="1"/>
          <p:nvPr/>
        </p:nvSpPr>
        <p:spPr>
          <a:xfrm>
            <a:off x="8488375" y="420624"/>
            <a:ext cx="2743200" cy="274320"/>
          </a:xfrm>
          <a:prstGeom prst="rect">
            <a:avLst/>
          </a:prstGeom>
          <a:noFill/>
          <a:ln/>
        </p:spPr>
        <p:txBody>
          <a:bodyPr wrap="square" anchor="t" lIns="25400" rIns="25400" tIns="25400" bIns="25400">
            <a:spAutoFit/>
          </a:bodyPr>
          <a:lstStyle/>
          <a:p>
            <a:pPr algn="r">
              <a:lnSpc>
                <a:spcPct val="100000"/>
              </a:lnSpc>
              <a:spcBef>
                <a:spcPts val="0"/>
              </a:spcBef>
              <a:spcAft>
                <a:spcPts val="600"/>
              </a:spcAft>
            </a:pPr>
            <a:r>
              <a:rPr sz="1000" b="0" i="0" spc="200">
                <a:solidFill>
                  <a:srgbClr val="82827C"/>
                </a:solidFill>
                <a:latin typeface="Menlo"/>
              </a:rPr>
              <a:t>03 / 14</a:t>
            </a:r>
          </a:p>
        </p:txBody>
      </p:sp>
      <p:sp>
        <p:nvSpPr>
          <p:cNvPr id="7" name="Rectangle 6"/>
          <p:cNvSpPr/>
          <p:nvPr/>
        </p:nvSpPr>
        <p:spPr>
          <a:xfrm>
            <a:off x="960120" y="6126480"/>
            <a:ext cx="10271455" cy="8229"/>
          </a:xfrm>
          <a:prstGeom prst="rect">
            <a:avLst/>
          </a:prstGeom>
          <a:solidFill>
            <a:srgbClr val="26262A"/>
          </a:solidFill>
          <a:ln>
            <a:noFill/>
          </a:ln>
          <a:effectLst/>
        </p:spPr>
        <p:txBody>
          <a:bodyPr rtlCol="0" anchor="ctr"/>
          <a:lstStyle/>
          <a:p>
            <a:pPr algn="ctr"/>
          </a:p>
        </p:txBody>
      </p:sp>
      <p:sp>
        <p:nvSpPr>
          <p:cNvPr id="8" name="TextBox 7"/>
          <p:cNvSpPr txBox="1"/>
          <p:nvPr/>
        </p:nvSpPr>
        <p:spPr>
          <a:xfrm>
            <a:off x="960120" y="6217920"/>
            <a:ext cx="10271455"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70">
                <a:solidFill>
                  <a:srgbClr val="82827C"/>
                </a:solidFill>
                <a:latin typeface="Menlo"/>
              </a:rPr>
              <a:t>Platform description and the three benefits verbatim from p.3 of the original deck; the host-incentive reading is from p.10.</a:t>
            </a:r>
          </a:p>
        </p:txBody>
      </p:sp>
      <p:sp>
        <p:nvSpPr>
          <p:cNvPr id="9" name="Rectangle 8"/>
          <p:cNvSpPr/>
          <p:nvPr/>
        </p:nvSpPr>
        <p:spPr>
          <a:xfrm>
            <a:off x="960120" y="914400"/>
            <a:ext cx="365760" cy="50292"/>
          </a:xfrm>
          <a:prstGeom prst="rect">
            <a:avLst/>
          </a:prstGeom>
          <a:solidFill>
            <a:srgbClr val="D6FF3A"/>
          </a:solidFill>
          <a:ln>
            <a:noFill/>
          </a:ln>
          <a:effectLst/>
        </p:spPr>
        <p:txBody>
          <a:bodyPr rtlCol="0" anchor="ctr"/>
          <a:lstStyle/>
          <a:p>
            <a:pPr algn="ctr"/>
          </a:p>
        </p:txBody>
      </p:sp>
      <p:sp>
        <p:nvSpPr>
          <p:cNvPr id="10" name="TextBox 9"/>
          <p:cNvSpPr txBox="1"/>
          <p:nvPr/>
        </p:nvSpPr>
        <p:spPr>
          <a:xfrm>
            <a:off x="1527048" y="676656"/>
            <a:ext cx="9704527" cy="822960"/>
          </a:xfrm>
          <a:prstGeom prst="rect">
            <a:avLst/>
          </a:prstGeom>
          <a:noFill/>
          <a:ln/>
        </p:spPr>
        <p:txBody>
          <a:bodyPr wrap="square" anchor="t" lIns="25400" rIns="25400" tIns="25400" bIns="25400">
            <a:spAutoFit/>
          </a:bodyPr>
          <a:lstStyle/>
          <a:p>
            <a:pPr algn="l">
              <a:lnSpc>
                <a:spcPct val="105000"/>
              </a:lnSpc>
              <a:spcBef>
                <a:spcPts val="0"/>
              </a:spcBef>
              <a:spcAft>
                <a:spcPts val="0"/>
              </a:spcAft>
            </a:pPr>
            <a:r>
              <a:rPr sz="3400" b="0" i="0">
                <a:solidFill>
                  <a:srgbClr val="F2F2EE"/>
                </a:solidFill>
                <a:latin typeface="Helvetica Neue"/>
              </a:rPr>
              <a:t>A web platform where users can rent out their space to host travelers.</a:t>
            </a:r>
          </a:p>
        </p:txBody>
      </p:sp>
      <p:sp>
        <p:nvSpPr>
          <p:cNvPr id="11" name="Rectangle 10"/>
          <p:cNvSpPr/>
          <p:nvPr/>
        </p:nvSpPr>
        <p:spPr>
          <a:xfrm>
            <a:off x="960120" y="2103120"/>
            <a:ext cx="10271455" cy="8229"/>
          </a:xfrm>
          <a:prstGeom prst="rect">
            <a:avLst/>
          </a:prstGeom>
          <a:solidFill>
            <a:srgbClr val="3A3A3E"/>
          </a:solidFill>
          <a:ln>
            <a:noFill/>
          </a:ln>
          <a:effectLst/>
        </p:spPr>
        <p:txBody>
          <a:bodyPr rtlCol="0" anchor="ctr"/>
          <a:lstStyle/>
          <a:p>
            <a:pPr algn="ctr"/>
          </a:p>
        </p:txBody>
      </p:sp>
      <p:sp>
        <p:nvSpPr>
          <p:cNvPr id="12" name="TextBox 11"/>
          <p:cNvSpPr txBox="1"/>
          <p:nvPr/>
        </p:nvSpPr>
        <p:spPr>
          <a:xfrm>
            <a:off x="960120" y="2304288"/>
            <a:ext cx="91440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000" b="0" i="0" spc="200">
                <a:solidFill>
                  <a:srgbClr val="82827C"/>
                </a:solidFill>
                <a:latin typeface="Menlo"/>
              </a:rPr>
              <a:t>01</a:t>
            </a:r>
          </a:p>
        </p:txBody>
      </p:sp>
      <p:sp>
        <p:nvSpPr>
          <p:cNvPr id="13" name="TextBox 12"/>
          <p:cNvSpPr txBox="1"/>
          <p:nvPr/>
        </p:nvSpPr>
        <p:spPr>
          <a:xfrm>
            <a:off x="918972" y="2615184"/>
            <a:ext cx="3058058" cy="859536"/>
          </a:xfrm>
          <a:prstGeom prst="rect">
            <a:avLst/>
          </a:prstGeom>
          <a:noFill/>
          <a:ln/>
        </p:spPr>
        <p:txBody>
          <a:bodyPr wrap="square" anchor="t" lIns="25400" rIns="25400" tIns="25400" bIns="25400">
            <a:spAutoFit/>
          </a:bodyPr>
          <a:lstStyle/>
          <a:p>
            <a:pPr algn="l">
              <a:lnSpc>
                <a:spcPct val="104000"/>
              </a:lnSpc>
              <a:spcBef>
                <a:spcPts val="0"/>
              </a:spcBef>
              <a:spcAft>
                <a:spcPts val="0"/>
              </a:spcAft>
            </a:pPr>
            <a:r>
              <a:rPr sz="3200" b="0" i="0">
                <a:solidFill>
                  <a:srgbClr val="F2F2EE"/>
                </a:solidFill>
                <a:latin typeface="Helvetica Neue"/>
              </a:rPr>
              <a:t>SAVE</a:t>
            </a:r>
          </a:p>
          <a:p>
            <a:pPr algn="l">
              <a:lnSpc>
                <a:spcPct val="104000"/>
              </a:lnSpc>
              <a:spcBef>
                <a:spcPts val="0"/>
              </a:spcBef>
              <a:spcAft>
                <a:spcPts val="0"/>
              </a:spcAft>
            </a:pPr>
            <a:r>
              <a:rPr sz="3200" b="0" i="0">
                <a:solidFill>
                  <a:srgbClr val="F2F2EE"/>
                </a:solidFill>
                <a:latin typeface="Helvetica Neue"/>
              </a:rPr>
              <a:t>MONEY</a:t>
            </a:r>
          </a:p>
        </p:txBody>
      </p:sp>
      <p:sp>
        <p:nvSpPr>
          <p:cNvPr id="14" name="TextBox 13"/>
          <p:cNvSpPr txBox="1"/>
          <p:nvPr/>
        </p:nvSpPr>
        <p:spPr>
          <a:xfrm>
            <a:off x="960120" y="3584448"/>
            <a:ext cx="2966618" cy="365760"/>
          </a:xfrm>
          <a:prstGeom prst="rect">
            <a:avLst/>
          </a:prstGeom>
          <a:noFill/>
          <a:ln/>
        </p:spPr>
        <p:txBody>
          <a:bodyPr wrap="square" anchor="t" lIns="25400" rIns="25400" tIns="25400" bIns="25400">
            <a:spAutoFit/>
          </a:bodyPr>
          <a:lstStyle/>
          <a:p>
            <a:pPr algn="l">
              <a:lnSpc>
                <a:spcPct val="132000"/>
              </a:lnSpc>
              <a:spcBef>
                <a:spcPts val="0"/>
              </a:spcBef>
              <a:spcAft>
                <a:spcPts val="0"/>
              </a:spcAft>
            </a:pPr>
            <a:r>
              <a:rPr sz="1350" b="0" i="0">
                <a:solidFill>
                  <a:srgbClr val="A6A6A0"/>
                </a:solidFill>
                <a:latin typeface="Helvetica Neue"/>
              </a:rPr>
              <a:t>when traveling</a:t>
            </a:r>
          </a:p>
        </p:txBody>
      </p:sp>
      <p:sp>
        <p:nvSpPr>
          <p:cNvPr id="15" name="Rectangle 14"/>
          <p:cNvSpPr/>
          <p:nvPr/>
        </p:nvSpPr>
        <p:spPr>
          <a:xfrm>
            <a:off x="4383938" y="2103120"/>
            <a:ext cx="8229" cy="1847088"/>
          </a:xfrm>
          <a:prstGeom prst="rect">
            <a:avLst/>
          </a:prstGeom>
          <a:solidFill>
            <a:srgbClr val="26262A"/>
          </a:solidFill>
          <a:ln>
            <a:noFill/>
          </a:ln>
          <a:effectLst/>
        </p:spPr>
        <p:txBody>
          <a:bodyPr rtlCol="0" anchor="ctr"/>
          <a:lstStyle/>
          <a:p>
            <a:pPr algn="ctr"/>
          </a:p>
        </p:txBody>
      </p:sp>
      <p:sp>
        <p:nvSpPr>
          <p:cNvPr id="16" name="TextBox 15"/>
          <p:cNvSpPr txBox="1"/>
          <p:nvPr/>
        </p:nvSpPr>
        <p:spPr>
          <a:xfrm>
            <a:off x="4621682" y="2304288"/>
            <a:ext cx="91440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000" b="0" i="0" spc="200">
                <a:solidFill>
                  <a:srgbClr val="82827C"/>
                </a:solidFill>
                <a:latin typeface="Menlo"/>
              </a:rPr>
              <a:t>02</a:t>
            </a:r>
          </a:p>
        </p:txBody>
      </p:sp>
      <p:sp>
        <p:nvSpPr>
          <p:cNvPr id="17" name="TextBox 16"/>
          <p:cNvSpPr txBox="1"/>
          <p:nvPr/>
        </p:nvSpPr>
        <p:spPr>
          <a:xfrm>
            <a:off x="4603394" y="2615184"/>
            <a:ext cx="3058058" cy="859536"/>
          </a:xfrm>
          <a:prstGeom prst="rect">
            <a:avLst/>
          </a:prstGeom>
          <a:noFill/>
          <a:ln/>
        </p:spPr>
        <p:txBody>
          <a:bodyPr wrap="square" anchor="t" lIns="25400" rIns="25400" tIns="25400" bIns="25400">
            <a:spAutoFit/>
          </a:bodyPr>
          <a:lstStyle/>
          <a:p>
            <a:pPr algn="l">
              <a:lnSpc>
                <a:spcPct val="104000"/>
              </a:lnSpc>
              <a:spcBef>
                <a:spcPts val="0"/>
              </a:spcBef>
              <a:spcAft>
                <a:spcPts val="0"/>
              </a:spcAft>
            </a:pPr>
            <a:r>
              <a:rPr sz="3200" b="0" i="0">
                <a:solidFill>
                  <a:srgbClr val="F2F2EE"/>
                </a:solidFill>
                <a:latin typeface="Helvetica Neue"/>
              </a:rPr>
              <a:t>MAKE</a:t>
            </a:r>
          </a:p>
          <a:p>
            <a:pPr algn="l">
              <a:lnSpc>
                <a:spcPct val="104000"/>
              </a:lnSpc>
              <a:spcBef>
                <a:spcPts val="0"/>
              </a:spcBef>
              <a:spcAft>
                <a:spcPts val="0"/>
              </a:spcAft>
            </a:pPr>
            <a:r>
              <a:rPr sz="3200" b="0" i="0">
                <a:solidFill>
                  <a:srgbClr val="F2F2EE"/>
                </a:solidFill>
                <a:latin typeface="Helvetica Neue"/>
              </a:rPr>
              <a:t>MONEY</a:t>
            </a:r>
          </a:p>
        </p:txBody>
      </p:sp>
      <p:sp>
        <p:nvSpPr>
          <p:cNvPr id="18" name="TextBox 17"/>
          <p:cNvSpPr txBox="1"/>
          <p:nvPr/>
        </p:nvSpPr>
        <p:spPr>
          <a:xfrm>
            <a:off x="4621682" y="3584448"/>
            <a:ext cx="2966618" cy="365760"/>
          </a:xfrm>
          <a:prstGeom prst="rect">
            <a:avLst/>
          </a:prstGeom>
          <a:noFill/>
          <a:ln/>
        </p:spPr>
        <p:txBody>
          <a:bodyPr wrap="square" anchor="t" lIns="25400" rIns="25400" tIns="25400" bIns="25400">
            <a:spAutoFit/>
          </a:bodyPr>
          <a:lstStyle/>
          <a:p>
            <a:pPr algn="l">
              <a:lnSpc>
                <a:spcPct val="132000"/>
              </a:lnSpc>
              <a:spcBef>
                <a:spcPts val="0"/>
              </a:spcBef>
              <a:spcAft>
                <a:spcPts val="0"/>
              </a:spcAft>
            </a:pPr>
            <a:r>
              <a:rPr sz="1350" b="0" i="0">
                <a:solidFill>
                  <a:srgbClr val="A6A6A0"/>
                </a:solidFill>
                <a:latin typeface="Helvetica Neue"/>
              </a:rPr>
              <a:t>when hosting</a:t>
            </a:r>
          </a:p>
        </p:txBody>
      </p:sp>
      <p:sp>
        <p:nvSpPr>
          <p:cNvPr id="19" name="Rectangle 18"/>
          <p:cNvSpPr/>
          <p:nvPr/>
        </p:nvSpPr>
        <p:spPr>
          <a:xfrm>
            <a:off x="7807756" y="2103120"/>
            <a:ext cx="8229" cy="1847088"/>
          </a:xfrm>
          <a:prstGeom prst="rect">
            <a:avLst/>
          </a:prstGeom>
          <a:solidFill>
            <a:srgbClr val="26262A"/>
          </a:solidFill>
          <a:ln>
            <a:noFill/>
          </a:ln>
          <a:effectLst/>
        </p:spPr>
        <p:txBody>
          <a:bodyPr rtlCol="0" anchor="ctr"/>
          <a:lstStyle/>
          <a:p>
            <a:pPr algn="ctr"/>
          </a:p>
        </p:txBody>
      </p:sp>
      <p:sp>
        <p:nvSpPr>
          <p:cNvPr id="20" name="TextBox 19"/>
          <p:cNvSpPr txBox="1"/>
          <p:nvPr/>
        </p:nvSpPr>
        <p:spPr>
          <a:xfrm>
            <a:off x="8045500" y="2304288"/>
            <a:ext cx="91440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000" b="0" i="0" spc="200">
                <a:solidFill>
                  <a:srgbClr val="82827C"/>
                </a:solidFill>
                <a:latin typeface="Menlo"/>
              </a:rPr>
              <a:t>03</a:t>
            </a:r>
          </a:p>
        </p:txBody>
      </p:sp>
      <p:sp>
        <p:nvSpPr>
          <p:cNvPr id="21" name="TextBox 20"/>
          <p:cNvSpPr txBox="1"/>
          <p:nvPr/>
        </p:nvSpPr>
        <p:spPr>
          <a:xfrm>
            <a:off x="8027212" y="2615184"/>
            <a:ext cx="3058058" cy="859536"/>
          </a:xfrm>
          <a:prstGeom prst="rect">
            <a:avLst/>
          </a:prstGeom>
          <a:noFill/>
          <a:ln/>
        </p:spPr>
        <p:txBody>
          <a:bodyPr wrap="square" anchor="t" lIns="25400" rIns="25400" tIns="25400" bIns="25400">
            <a:spAutoFit/>
          </a:bodyPr>
          <a:lstStyle/>
          <a:p>
            <a:pPr algn="l">
              <a:lnSpc>
                <a:spcPct val="104000"/>
              </a:lnSpc>
              <a:spcBef>
                <a:spcPts val="0"/>
              </a:spcBef>
              <a:spcAft>
                <a:spcPts val="0"/>
              </a:spcAft>
            </a:pPr>
            <a:r>
              <a:rPr sz="3200" b="0" i="0">
                <a:solidFill>
                  <a:srgbClr val="F2F2EE"/>
                </a:solidFill>
                <a:latin typeface="Helvetica Neue"/>
              </a:rPr>
              <a:t>SHARE</a:t>
            </a:r>
          </a:p>
          <a:p>
            <a:pPr algn="l">
              <a:lnSpc>
                <a:spcPct val="104000"/>
              </a:lnSpc>
              <a:spcBef>
                <a:spcPts val="0"/>
              </a:spcBef>
              <a:spcAft>
                <a:spcPts val="0"/>
              </a:spcAft>
            </a:pPr>
            <a:r>
              <a:rPr sz="3200" b="0" i="0">
                <a:solidFill>
                  <a:srgbClr val="F2F2EE"/>
                </a:solidFill>
                <a:latin typeface="Helvetica Neue"/>
              </a:rPr>
              <a:t>CULTURE</a:t>
            </a:r>
          </a:p>
        </p:txBody>
      </p:sp>
      <p:sp>
        <p:nvSpPr>
          <p:cNvPr id="22" name="TextBox 21"/>
          <p:cNvSpPr txBox="1"/>
          <p:nvPr/>
        </p:nvSpPr>
        <p:spPr>
          <a:xfrm>
            <a:off x="8045500" y="3584448"/>
            <a:ext cx="2966618" cy="365760"/>
          </a:xfrm>
          <a:prstGeom prst="rect">
            <a:avLst/>
          </a:prstGeom>
          <a:noFill/>
          <a:ln/>
        </p:spPr>
        <p:txBody>
          <a:bodyPr wrap="square" anchor="t" lIns="25400" rIns="25400" tIns="25400" bIns="25400">
            <a:spAutoFit/>
          </a:bodyPr>
          <a:lstStyle/>
          <a:p>
            <a:pPr algn="l">
              <a:lnSpc>
                <a:spcPct val="132000"/>
              </a:lnSpc>
              <a:spcBef>
                <a:spcPts val="0"/>
              </a:spcBef>
              <a:spcAft>
                <a:spcPts val="0"/>
              </a:spcAft>
            </a:pPr>
            <a:r>
              <a:rPr sz="1350" b="0" i="0">
                <a:solidFill>
                  <a:srgbClr val="A6A6A0"/>
                </a:solidFill>
                <a:latin typeface="Helvetica Neue"/>
              </a:rPr>
              <a:t>local connection to the city</a:t>
            </a:r>
          </a:p>
        </p:txBody>
      </p:sp>
      <p:sp>
        <p:nvSpPr>
          <p:cNvPr id="23" name="Rectangle 22"/>
          <p:cNvSpPr/>
          <p:nvPr/>
        </p:nvSpPr>
        <p:spPr>
          <a:xfrm>
            <a:off x="960120" y="4443984"/>
            <a:ext cx="10271455" cy="8229"/>
          </a:xfrm>
          <a:prstGeom prst="rect">
            <a:avLst/>
          </a:prstGeom>
          <a:solidFill>
            <a:srgbClr val="3A3A3E"/>
          </a:solidFill>
          <a:ln>
            <a:noFill/>
          </a:ln>
          <a:effectLst/>
        </p:spPr>
        <p:txBody>
          <a:bodyPr rtlCol="0" anchor="ctr"/>
          <a:lstStyle/>
          <a:p>
            <a:pPr algn="ctr"/>
          </a:p>
        </p:txBody>
      </p:sp>
      <p:sp>
        <p:nvSpPr>
          <p:cNvPr id="24" name="TextBox 23"/>
          <p:cNvSpPr txBox="1"/>
          <p:nvPr/>
        </p:nvSpPr>
        <p:spPr>
          <a:xfrm>
            <a:off x="960120" y="4562856"/>
            <a:ext cx="10271455"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240">
                <a:solidFill>
                  <a:srgbClr val="A6A6A0"/>
                </a:solidFill>
                <a:latin typeface="Menlo"/>
              </a:rPr>
              <a:t>READING</a:t>
            </a:r>
          </a:p>
        </p:txBody>
      </p:sp>
      <p:sp>
        <p:nvSpPr>
          <p:cNvPr id="25" name="TextBox 24"/>
          <p:cNvSpPr txBox="1"/>
          <p:nvPr/>
        </p:nvSpPr>
        <p:spPr>
          <a:xfrm>
            <a:off x="960120" y="4828032"/>
            <a:ext cx="10271455" cy="1097280"/>
          </a:xfrm>
          <a:prstGeom prst="rect">
            <a:avLst/>
          </a:prstGeom>
          <a:noFill/>
          <a:ln/>
        </p:spPr>
        <p:txBody>
          <a:bodyPr wrap="square" anchor="t" lIns="25400" rIns="25400" tIns="25400" bIns="25400">
            <a:spAutoFit/>
          </a:bodyPr>
          <a:lstStyle/>
          <a:p>
            <a:pPr algn="l">
              <a:lnSpc>
                <a:spcPct val="140000"/>
              </a:lnSpc>
              <a:spcBef>
                <a:spcPts val="0"/>
              </a:spcBef>
              <a:spcAft>
                <a:spcPts val="0"/>
              </a:spcAft>
            </a:pPr>
            <a:r>
              <a:rPr sz="1350" b="0" i="0">
                <a:solidFill>
                  <a:srgbClr val="A6A6A0"/>
                </a:solidFill>
                <a:latin typeface="Helvetica Neue"/>
              </a:rPr>
              <a:t>Only one of these three is a business. Couchsurfing already delivers the other two, for free — and the original deck says so itself on p.10, where the advantage over Couchsurfing is HOST INCENTIVE: “they can make money over couchsurfing.com”.</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0B0C"/>
          </a:solidFill>
          <a:ln>
            <a:noFill/>
          </a:ln>
          <a:effectLst/>
        </p:spPr>
        <p:txBody>
          <a:bodyPr rtlCol="0" anchor="ctr"/>
          <a:lstStyle/>
          <a:p>
            <a:pPr algn="ctr"/>
          </a:p>
        </p:txBody>
      </p:sp>
      <p:sp>
        <p:nvSpPr>
          <p:cNvPr id="3" name="Rectangle 2"/>
          <p:cNvSpPr/>
          <p:nvPr/>
        </p:nvSpPr>
        <p:spPr>
          <a:xfrm>
            <a:off x="566928" y="420624"/>
            <a:ext cx="8229" cy="6016752"/>
          </a:xfrm>
          <a:prstGeom prst="rect">
            <a:avLst/>
          </a:prstGeom>
          <a:solidFill>
            <a:srgbClr val="3A3A3E"/>
          </a:solidFill>
          <a:ln>
            <a:noFill/>
          </a:ln>
          <a:effectLst/>
        </p:spPr>
        <p:txBody>
          <a:bodyPr rtlCol="0" anchor="ctr"/>
          <a:lstStyle/>
          <a:p>
            <a:pPr algn="ctr"/>
          </a:p>
        </p:txBody>
      </p:sp>
      <p:sp>
        <p:nvSpPr>
          <p:cNvPr id="4" name="Rectangle 3"/>
          <p:cNvSpPr/>
          <p:nvPr/>
        </p:nvSpPr>
        <p:spPr>
          <a:xfrm>
            <a:off x="550468" y="1709928"/>
            <a:ext cx="50292" cy="429768"/>
          </a:xfrm>
          <a:prstGeom prst="rect">
            <a:avLst/>
          </a:prstGeom>
          <a:solidFill>
            <a:srgbClr val="D6FF3A"/>
          </a:solidFill>
          <a:ln>
            <a:noFill/>
          </a:ln>
          <a:effectLst/>
        </p:spPr>
        <p:txBody>
          <a:bodyPr rtlCol="0" anchor="ctr"/>
          <a:lstStyle/>
          <a:p>
            <a:pPr algn="ctr"/>
          </a:p>
        </p:txBody>
      </p:sp>
      <p:sp>
        <p:nvSpPr>
          <p:cNvPr id="5" name="TextBox 4"/>
          <p:cNvSpPr txBox="1"/>
          <p:nvPr/>
        </p:nvSpPr>
        <p:spPr>
          <a:xfrm>
            <a:off x="960120" y="420624"/>
            <a:ext cx="640080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000" b="0" i="0" spc="260">
                <a:solidFill>
                  <a:srgbClr val="82827C"/>
                </a:solidFill>
                <a:latin typeface="Menlo"/>
              </a:rPr>
              <a:t>MARKET VALIDATION</a:t>
            </a:r>
          </a:p>
        </p:txBody>
      </p:sp>
      <p:sp>
        <p:nvSpPr>
          <p:cNvPr id="6" name="Rectangle 5"/>
          <p:cNvSpPr/>
          <p:nvPr/>
        </p:nvSpPr>
        <p:spPr>
          <a:xfrm>
            <a:off x="960120" y="6126480"/>
            <a:ext cx="10271455" cy="8229"/>
          </a:xfrm>
          <a:prstGeom prst="rect">
            <a:avLst/>
          </a:prstGeom>
          <a:solidFill>
            <a:srgbClr val="26262A"/>
          </a:solidFill>
          <a:ln>
            <a:noFill/>
          </a:ln>
          <a:effectLst/>
        </p:spPr>
        <p:txBody>
          <a:bodyPr rtlCol="0" anchor="ctr"/>
          <a:lstStyle/>
          <a:p>
            <a:pPr algn="ctr"/>
          </a:p>
        </p:txBody>
      </p:sp>
      <p:sp>
        <p:nvSpPr>
          <p:cNvPr id="7" name="TextBox 6"/>
          <p:cNvSpPr txBox="1"/>
          <p:nvPr/>
        </p:nvSpPr>
        <p:spPr>
          <a:xfrm>
            <a:off x="960120" y="6217920"/>
            <a:ext cx="10271455"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70">
                <a:solidFill>
                  <a:srgbClr val="82827C"/>
                </a:solidFill>
                <a:latin typeface="Menlo"/>
              </a:rPr>
              <a:t>p.4 of the original deck, where the two figures are cited to couchsurfing.com and craigslist.org for the week of 9–16 July 2008.</a:t>
            </a:r>
          </a:p>
        </p:txBody>
      </p:sp>
      <p:sp>
        <p:nvSpPr>
          <p:cNvPr id="8" name="TextBox 7"/>
          <p:cNvSpPr txBox="1"/>
          <p:nvPr/>
        </p:nvSpPr>
        <p:spPr>
          <a:xfrm>
            <a:off x="960120" y="713232"/>
            <a:ext cx="109728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500" b="0" i="0" spc="100">
                <a:solidFill>
                  <a:srgbClr val="82827C"/>
                </a:solidFill>
                <a:latin typeface="Menlo"/>
              </a:rPr>
              <a:t>04</a:t>
            </a:r>
          </a:p>
        </p:txBody>
      </p:sp>
      <p:sp>
        <p:nvSpPr>
          <p:cNvPr id="9" name="TextBox 8"/>
          <p:cNvSpPr txBox="1"/>
          <p:nvPr/>
        </p:nvSpPr>
        <p:spPr>
          <a:xfrm>
            <a:off x="2011680" y="676656"/>
            <a:ext cx="9219895" cy="822960"/>
          </a:xfrm>
          <a:prstGeom prst="rect">
            <a:avLst/>
          </a:prstGeom>
          <a:noFill/>
          <a:ln/>
        </p:spPr>
        <p:txBody>
          <a:bodyPr wrap="square" anchor="t" lIns="25400" rIns="25400" tIns="25400" bIns="25400">
            <a:spAutoFit/>
          </a:bodyPr>
          <a:lstStyle/>
          <a:p>
            <a:pPr algn="l">
              <a:lnSpc>
                <a:spcPct val="105000"/>
              </a:lnSpc>
              <a:spcBef>
                <a:spcPts val="0"/>
              </a:spcBef>
              <a:spcAft>
                <a:spcPts val="0"/>
              </a:spcAft>
            </a:pPr>
            <a:r>
              <a:rPr sz="3400" b="0" i="0">
                <a:solidFill>
                  <a:srgbClr val="F2F2EE"/>
                </a:solidFill>
                <a:latin typeface="Helvetica Neue"/>
              </a:rPr>
              <a:t>The demand already exists. It is just badly served.</a:t>
            </a:r>
          </a:p>
        </p:txBody>
      </p:sp>
      <p:sp>
        <p:nvSpPr>
          <p:cNvPr id="10" name="TextBox 9"/>
          <p:cNvSpPr txBox="1"/>
          <p:nvPr/>
        </p:nvSpPr>
        <p:spPr>
          <a:xfrm>
            <a:off x="960120" y="2340864"/>
            <a:ext cx="448056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000" b="0" i="0" spc="220">
                <a:solidFill>
                  <a:srgbClr val="82827C"/>
                </a:solidFill>
                <a:latin typeface="Menlo"/>
              </a:rPr>
              <a:t>COUCHSURFING.COM · TOTAL USERS</a:t>
            </a:r>
          </a:p>
        </p:txBody>
      </p:sp>
      <p:sp>
        <p:nvSpPr>
          <p:cNvPr id="11" name="TextBox 10"/>
          <p:cNvSpPr txBox="1"/>
          <p:nvPr/>
        </p:nvSpPr>
        <p:spPr>
          <a:xfrm>
            <a:off x="918972" y="2615184"/>
            <a:ext cx="5760720" cy="1561592"/>
          </a:xfrm>
          <a:prstGeom prst="rect">
            <a:avLst/>
          </a:prstGeom>
          <a:noFill/>
          <a:ln/>
        </p:spPr>
        <p:txBody>
          <a:bodyPr wrap="none" anchor="b" lIns="25400" rIns="25400" tIns="25400" bIns="25400">
            <a:spAutoFit/>
          </a:bodyPr>
          <a:lstStyle/>
          <a:p>
            <a:pPr algn="l">
              <a:lnSpc>
                <a:spcPct val="100000"/>
              </a:lnSpc>
              <a:spcBef>
                <a:spcPts val="0"/>
              </a:spcBef>
              <a:spcAft>
                <a:spcPts val="0"/>
              </a:spcAft>
            </a:pPr>
            <a:r>
              <a:rPr sz="10600" b="1" i="0">
                <a:solidFill>
                  <a:srgbClr val="D6FF3A"/>
                </a:solidFill>
                <a:latin typeface="Helvetica Neue"/>
              </a:rPr>
              <a:t>660,000</a:t>
            </a:r>
          </a:p>
        </p:txBody>
      </p:sp>
      <p:sp>
        <p:nvSpPr>
          <p:cNvPr id="12" name="Rectangle 11"/>
          <p:cNvSpPr/>
          <p:nvPr/>
        </p:nvSpPr>
        <p:spPr>
          <a:xfrm>
            <a:off x="960120" y="4240784"/>
            <a:ext cx="4480560" cy="8229"/>
          </a:xfrm>
          <a:prstGeom prst="rect">
            <a:avLst/>
          </a:prstGeom>
          <a:solidFill>
            <a:srgbClr val="3A3A3E"/>
          </a:solidFill>
          <a:ln>
            <a:noFill/>
          </a:ln>
          <a:effectLst/>
        </p:spPr>
        <p:txBody>
          <a:bodyPr rtlCol="0" anchor="ctr"/>
          <a:lstStyle/>
          <a:p>
            <a:pPr algn="ctr"/>
          </a:p>
        </p:txBody>
      </p:sp>
      <p:sp>
        <p:nvSpPr>
          <p:cNvPr id="13" name="Rectangle 12"/>
          <p:cNvSpPr/>
          <p:nvPr/>
        </p:nvSpPr>
        <p:spPr>
          <a:xfrm>
            <a:off x="960120" y="4446524"/>
            <a:ext cx="137160" cy="68580"/>
          </a:xfrm>
          <a:prstGeom prst="rect">
            <a:avLst/>
          </a:prstGeom>
          <a:solidFill>
            <a:srgbClr val="D6FF3A"/>
          </a:solidFill>
          <a:ln>
            <a:noFill/>
          </a:ln>
          <a:effectLst/>
        </p:spPr>
        <p:txBody>
          <a:bodyPr rtlCol="0" anchor="ctr"/>
          <a:lstStyle/>
          <a:p>
            <a:pPr algn="ctr"/>
          </a:p>
        </p:txBody>
      </p:sp>
      <p:sp>
        <p:nvSpPr>
          <p:cNvPr id="14" name="Rectangle 13"/>
          <p:cNvSpPr/>
          <p:nvPr/>
        </p:nvSpPr>
        <p:spPr>
          <a:xfrm>
            <a:off x="1147572" y="4446524"/>
            <a:ext cx="137160" cy="68580"/>
          </a:xfrm>
          <a:prstGeom prst="rect">
            <a:avLst/>
          </a:prstGeom>
          <a:solidFill>
            <a:srgbClr val="D6FF3A"/>
          </a:solidFill>
          <a:ln>
            <a:noFill/>
          </a:ln>
          <a:effectLst/>
        </p:spPr>
        <p:txBody>
          <a:bodyPr rtlCol="0" anchor="ctr"/>
          <a:lstStyle/>
          <a:p>
            <a:pPr algn="ctr"/>
          </a:p>
        </p:txBody>
      </p:sp>
      <p:sp>
        <p:nvSpPr>
          <p:cNvPr id="15" name="Rectangle 14"/>
          <p:cNvSpPr/>
          <p:nvPr/>
        </p:nvSpPr>
        <p:spPr>
          <a:xfrm>
            <a:off x="1335024" y="4446524"/>
            <a:ext cx="137160" cy="68580"/>
          </a:xfrm>
          <a:prstGeom prst="rect">
            <a:avLst/>
          </a:prstGeom>
          <a:noFill/>
          <a:ln w="11430">
            <a:solidFill>
              <a:srgbClr val="3A3A3E"/>
            </a:solidFill>
          </a:ln>
          <a:effectLst/>
        </p:spPr>
        <p:txBody>
          <a:bodyPr rtlCol="0" anchor="ctr"/>
          <a:lstStyle/>
          <a:p>
            <a:pPr algn="ctr"/>
          </a:p>
        </p:txBody>
      </p:sp>
      <p:sp>
        <p:nvSpPr>
          <p:cNvPr id="16" name="TextBox 15"/>
          <p:cNvSpPr txBox="1"/>
          <p:nvPr/>
        </p:nvSpPr>
        <p:spPr>
          <a:xfrm>
            <a:off x="1618487" y="4364228"/>
            <a:ext cx="173736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200">
                <a:solidFill>
                  <a:srgbClr val="D6FF3A"/>
                </a:solidFill>
                <a:latin typeface="Menlo"/>
              </a:rPr>
              <a:t>CITED</a:t>
            </a:r>
          </a:p>
        </p:txBody>
      </p:sp>
      <p:sp>
        <p:nvSpPr>
          <p:cNvPr id="17" name="TextBox 16"/>
          <p:cNvSpPr txBox="1"/>
          <p:nvPr/>
        </p:nvSpPr>
        <p:spPr>
          <a:xfrm>
            <a:off x="960120" y="4707128"/>
            <a:ext cx="219456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240">
                <a:solidFill>
                  <a:srgbClr val="A6A6A0"/>
                </a:solidFill>
                <a:latin typeface="Menlo"/>
              </a:rPr>
              <a:t>READING</a:t>
            </a:r>
          </a:p>
        </p:txBody>
      </p:sp>
      <p:sp>
        <p:nvSpPr>
          <p:cNvPr id="18" name="TextBox 17"/>
          <p:cNvSpPr txBox="1"/>
          <p:nvPr/>
        </p:nvSpPr>
        <p:spPr>
          <a:xfrm>
            <a:off x="960120" y="4963160"/>
            <a:ext cx="4206240" cy="1005840"/>
          </a:xfrm>
          <a:prstGeom prst="rect">
            <a:avLst/>
          </a:prstGeom>
          <a:noFill/>
          <a:ln/>
        </p:spPr>
        <p:txBody>
          <a:bodyPr wrap="square" anchor="t" lIns="25400" rIns="25400" tIns="25400" bIns="25400">
            <a:spAutoFit/>
          </a:bodyPr>
          <a:lstStyle/>
          <a:p>
            <a:pPr algn="l">
              <a:lnSpc>
                <a:spcPct val="135000"/>
              </a:lnSpc>
              <a:spcBef>
                <a:spcPts val="0"/>
              </a:spcBef>
              <a:spcAft>
                <a:spcPts val="0"/>
              </a:spcAft>
            </a:pPr>
            <a:r>
              <a:rPr sz="1350" b="0" i="0">
                <a:solidFill>
                  <a:srgbClr val="A6A6A0"/>
                </a:solidFill>
                <a:latin typeface="Helvetica Neue"/>
              </a:rPr>
              <a:t>People who already sleep in strangers' homes. No money changes hands, so no host has a reason to keep the room available.</a:t>
            </a:r>
          </a:p>
        </p:txBody>
      </p:sp>
      <p:sp>
        <p:nvSpPr>
          <p:cNvPr id="19" name="Rectangle 18"/>
          <p:cNvSpPr/>
          <p:nvPr/>
        </p:nvSpPr>
        <p:spPr>
          <a:xfrm>
            <a:off x="6217920" y="2286000"/>
            <a:ext cx="8229" cy="3310128"/>
          </a:xfrm>
          <a:prstGeom prst="rect">
            <a:avLst/>
          </a:prstGeom>
          <a:solidFill>
            <a:srgbClr val="26262A"/>
          </a:solidFill>
          <a:ln>
            <a:noFill/>
          </a:ln>
          <a:effectLst/>
        </p:spPr>
        <p:txBody>
          <a:bodyPr rtlCol="0" anchor="ctr"/>
          <a:lstStyle/>
          <a:p>
            <a:pPr algn="ctr"/>
          </a:p>
        </p:txBody>
      </p:sp>
      <p:sp>
        <p:nvSpPr>
          <p:cNvPr id="20" name="TextBox 19"/>
          <p:cNvSpPr txBox="1"/>
          <p:nvPr/>
        </p:nvSpPr>
        <p:spPr>
          <a:xfrm>
            <a:off x="6492240" y="2340864"/>
            <a:ext cx="448056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000" b="0" i="0" spc="220">
                <a:solidFill>
                  <a:srgbClr val="82827C"/>
                </a:solidFill>
                <a:latin typeface="Menlo"/>
              </a:rPr>
              <a:t>CRAIGSLIST.COM · US TEMPORARY HOUSING LISTINGS PER WEEK</a:t>
            </a:r>
          </a:p>
        </p:txBody>
      </p:sp>
      <p:sp>
        <p:nvSpPr>
          <p:cNvPr id="21" name="TextBox 20"/>
          <p:cNvSpPr txBox="1"/>
          <p:nvPr/>
        </p:nvSpPr>
        <p:spPr>
          <a:xfrm>
            <a:off x="6451092" y="2615184"/>
            <a:ext cx="5760720" cy="1561592"/>
          </a:xfrm>
          <a:prstGeom prst="rect">
            <a:avLst/>
          </a:prstGeom>
          <a:noFill/>
          <a:ln/>
        </p:spPr>
        <p:txBody>
          <a:bodyPr wrap="none" anchor="b" lIns="25400" rIns="25400" tIns="25400" bIns="25400">
            <a:spAutoFit/>
          </a:bodyPr>
          <a:lstStyle/>
          <a:p>
            <a:pPr algn="l">
              <a:lnSpc>
                <a:spcPct val="100000"/>
              </a:lnSpc>
              <a:spcBef>
                <a:spcPts val="0"/>
              </a:spcBef>
              <a:spcAft>
                <a:spcPts val="0"/>
              </a:spcAft>
            </a:pPr>
            <a:r>
              <a:rPr sz="10600" b="1" i="0">
                <a:solidFill>
                  <a:srgbClr val="D6FF3A"/>
                </a:solidFill>
                <a:latin typeface="Helvetica Neue"/>
              </a:rPr>
              <a:t>50,000</a:t>
            </a:r>
          </a:p>
        </p:txBody>
      </p:sp>
      <p:sp>
        <p:nvSpPr>
          <p:cNvPr id="22" name="Rectangle 21"/>
          <p:cNvSpPr/>
          <p:nvPr/>
        </p:nvSpPr>
        <p:spPr>
          <a:xfrm>
            <a:off x="6492240" y="4240784"/>
            <a:ext cx="4480560" cy="8229"/>
          </a:xfrm>
          <a:prstGeom prst="rect">
            <a:avLst/>
          </a:prstGeom>
          <a:solidFill>
            <a:srgbClr val="3A3A3E"/>
          </a:solidFill>
          <a:ln>
            <a:noFill/>
          </a:ln>
          <a:effectLst/>
        </p:spPr>
        <p:txBody>
          <a:bodyPr rtlCol="0" anchor="ctr"/>
          <a:lstStyle/>
          <a:p>
            <a:pPr algn="ctr"/>
          </a:p>
        </p:txBody>
      </p:sp>
      <p:sp>
        <p:nvSpPr>
          <p:cNvPr id="23" name="Rectangle 22"/>
          <p:cNvSpPr/>
          <p:nvPr/>
        </p:nvSpPr>
        <p:spPr>
          <a:xfrm>
            <a:off x="6492240" y="4446524"/>
            <a:ext cx="137160" cy="68580"/>
          </a:xfrm>
          <a:prstGeom prst="rect">
            <a:avLst/>
          </a:prstGeom>
          <a:solidFill>
            <a:srgbClr val="D6FF3A"/>
          </a:solidFill>
          <a:ln>
            <a:noFill/>
          </a:ln>
          <a:effectLst/>
        </p:spPr>
        <p:txBody>
          <a:bodyPr rtlCol="0" anchor="ctr"/>
          <a:lstStyle/>
          <a:p>
            <a:pPr algn="ctr"/>
          </a:p>
        </p:txBody>
      </p:sp>
      <p:sp>
        <p:nvSpPr>
          <p:cNvPr id="24" name="Rectangle 23"/>
          <p:cNvSpPr/>
          <p:nvPr/>
        </p:nvSpPr>
        <p:spPr>
          <a:xfrm>
            <a:off x="6679692" y="4446524"/>
            <a:ext cx="137160" cy="68580"/>
          </a:xfrm>
          <a:prstGeom prst="rect">
            <a:avLst/>
          </a:prstGeom>
          <a:solidFill>
            <a:srgbClr val="D6FF3A"/>
          </a:solidFill>
          <a:ln>
            <a:noFill/>
          </a:ln>
          <a:effectLst/>
        </p:spPr>
        <p:txBody>
          <a:bodyPr rtlCol="0" anchor="ctr"/>
          <a:lstStyle/>
          <a:p>
            <a:pPr algn="ctr"/>
          </a:p>
        </p:txBody>
      </p:sp>
      <p:sp>
        <p:nvSpPr>
          <p:cNvPr id="25" name="Rectangle 24"/>
          <p:cNvSpPr/>
          <p:nvPr/>
        </p:nvSpPr>
        <p:spPr>
          <a:xfrm>
            <a:off x="6867144" y="4446524"/>
            <a:ext cx="137160" cy="68580"/>
          </a:xfrm>
          <a:prstGeom prst="rect">
            <a:avLst/>
          </a:prstGeom>
          <a:noFill/>
          <a:ln w="11430">
            <a:solidFill>
              <a:srgbClr val="3A3A3E"/>
            </a:solidFill>
          </a:ln>
          <a:effectLst/>
        </p:spPr>
        <p:txBody>
          <a:bodyPr rtlCol="0" anchor="ctr"/>
          <a:lstStyle/>
          <a:p>
            <a:pPr algn="ctr"/>
          </a:p>
        </p:txBody>
      </p:sp>
      <p:sp>
        <p:nvSpPr>
          <p:cNvPr id="26" name="TextBox 25"/>
          <p:cNvSpPr txBox="1"/>
          <p:nvPr/>
        </p:nvSpPr>
        <p:spPr>
          <a:xfrm>
            <a:off x="7150607" y="4364228"/>
            <a:ext cx="173736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200">
                <a:solidFill>
                  <a:srgbClr val="D6FF3A"/>
                </a:solidFill>
                <a:latin typeface="Menlo"/>
              </a:rPr>
              <a:t>CITED</a:t>
            </a:r>
          </a:p>
        </p:txBody>
      </p:sp>
      <p:sp>
        <p:nvSpPr>
          <p:cNvPr id="27" name="TextBox 26"/>
          <p:cNvSpPr txBox="1"/>
          <p:nvPr/>
        </p:nvSpPr>
        <p:spPr>
          <a:xfrm>
            <a:off x="6492240" y="4707128"/>
            <a:ext cx="219456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240">
                <a:solidFill>
                  <a:srgbClr val="A6A6A0"/>
                </a:solidFill>
                <a:latin typeface="Menlo"/>
              </a:rPr>
              <a:t>READING</a:t>
            </a:r>
          </a:p>
        </p:txBody>
      </p:sp>
      <p:sp>
        <p:nvSpPr>
          <p:cNvPr id="28" name="TextBox 27"/>
          <p:cNvSpPr txBox="1"/>
          <p:nvPr/>
        </p:nvSpPr>
        <p:spPr>
          <a:xfrm>
            <a:off x="6492240" y="4963160"/>
            <a:ext cx="4480560" cy="1005840"/>
          </a:xfrm>
          <a:prstGeom prst="rect">
            <a:avLst/>
          </a:prstGeom>
          <a:noFill/>
          <a:ln/>
        </p:spPr>
        <p:txBody>
          <a:bodyPr wrap="square" anchor="t" lIns="25400" rIns="25400" tIns="25400" bIns="25400">
            <a:spAutoFit/>
          </a:bodyPr>
          <a:lstStyle/>
          <a:p>
            <a:pPr algn="l">
              <a:lnSpc>
                <a:spcPct val="135000"/>
              </a:lnSpc>
              <a:spcBef>
                <a:spcPts val="0"/>
              </a:spcBef>
              <a:spcAft>
                <a:spcPts val="0"/>
              </a:spcAft>
            </a:pPr>
            <a:r>
              <a:rPr sz="1350" b="0" i="0">
                <a:solidFill>
                  <a:srgbClr val="A6A6A0"/>
                </a:solidFill>
                <a:latin typeface="Helvetica Neue"/>
              </a:rPr>
              <a:t>Supply, already listed, on a classifieds board with no profiles, no dates and no transaction — re-posted daily (p.10).</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0B0C"/>
          </a:solidFill>
          <a:ln>
            <a:noFill/>
          </a:ln>
          <a:effectLst/>
        </p:spPr>
        <p:txBody>
          <a:bodyPr rtlCol="0" anchor="ctr"/>
          <a:lstStyle/>
          <a:p>
            <a:pPr algn="ctr"/>
          </a:p>
        </p:txBody>
      </p:sp>
      <p:sp>
        <p:nvSpPr>
          <p:cNvPr id="3" name="Rectangle 2"/>
          <p:cNvSpPr/>
          <p:nvPr/>
        </p:nvSpPr>
        <p:spPr>
          <a:xfrm>
            <a:off x="566928" y="420624"/>
            <a:ext cx="8229" cy="6016752"/>
          </a:xfrm>
          <a:prstGeom prst="rect">
            <a:avLst/>
          </a:prstGeom>
          <a:solidFill>
            <a:srgbClr val="3A3A3E"/>
          </a:solidFill>
          <a:ln>
            <a:noFill/>
          </a:ln>
          <a:effectLst/>
        </p:spPr>
        <p:txBody>
          <a:bodyPr rtlCol="0" anchor="ctr"/>
          <a:lstStyle/>
          <a:p>
            <a:pPr algn="ctr"/>
          </a:p>
        </p:txBody>
      </p:sp>
      <p:sp>
        <p:nvSpPr>
          <p:cNvPr id="4" name="Rectangle 3"/>
          <p:cNvSpPr/>
          <p:nvPr/>
        </p:nvSpPr>
        <p:spPr>
          <a:xfrm>
            <a:off x="550468" y="2139696"/>
            <a:ext cx="50292" cy="429768"/>
          </a:xfrm>
          <a:prstGeom prst="rect">
            <a:avLst/>
          </a:prstGeom>
          <a:solidFill>
            <a:srgbClr val="D6FF3A"/>
          </a:solidFill>
          <a:ln>
            <a:noFill/>
          </a:ln>
          <a:effectLst/>
        </p:spPr>
        <p:txBody>
          <a:bodyPr rtlCol="0" anchor="ctr"/>
          <a:lstStyle/>
          <a:p>
            <a:pPr algn="ctr"/>
          </a:p>
        </p:txBody>
      </p:sp>
      <p:sp>
        <p:nvSpPr>
          <p:cNvPr id="5" name="TextBox 4"/>
          <p:cNvSpPr txBox="1"/>
          <p:nvPr/>
        </p:nvSpPr>
        <p:spPr>
          <a:xfrm>
            <a:off x="960120" y="420624"/>
            <a:ext cx="640080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000" b="0" i="0" spc="260">
                <a:solidFill>
                  <a:srgbClr val="82827C"/>
                </a:solidFill>
                <a:latin typeface="Menlo"/>
              </a:rPr>
              <a:t>MARKET SIZE</a:t>
            </a:r>
          </a:p>
        </p:txBody>
      </p:sp>
      <p:sp>
        <p:nvSpPr>
          <p:cNvPr id="6" name="TextBox 5"/>
          <p:cNvSpPr txBox="1"/>
          <p:nvPr/>
        </p:nvSpPr>
        <p:spPr>
          <a:xfrm>
            <a:off x="8488375" y="420624"/>
            <a:ext cx="2743200" cy="274320"/>
          </a:xfrm>
          <a:prstGeom prst="rect">
            <a:avLst/>
          </a:prstGeom>
          <a:noFill/>
          <a:ln/>
        </p:spPr>
        <p:txBody>
          <a:bodyPr wrap="square" anchor="t" lIns="25400" rIns="25400" tIns="25400" bIns="25400">
            <a:spAutoFit/>
          </a:bodyPr>
          <a:lstStyle/>
          <a:p>
            <a:pPr algn="r">
              <a:lnSpc>
                <a:spcPct val="100000"/>
              </a:lnSpc>
              <a:spcBef>
                <a:spcPts val="0"/>
              </a:spcBef>
              <a:spcAft>
                <a:spcPts val="600"/>
              </a:spcAft>
            </a:pPr>
            <a:r>
              <a:rPr sz="1000" b="0" i="0" spc="200">
                <a:solidFill>
                  <a:srgbClr val="82827C"/>
                </a:solidFill>
                <a:latin typeface="Menlo"/>
              </a:rPr>
              <a:t>05 / 14</a:t>
            </a:r>
          </a:p>
        </p:txBody>
      </p:sp>
      <p:sp>
        <p:nvSpPr>
          <p:cNvPr id="7" name="Rectangle 6"/>
          <p:cNvSpPr/>
          <p:nvPr/>
        </p:nvSpPr>
        <p:spPr>
          <a:xfrm>
            <a:off x="960120" y="6126480"/>
            <a:ext cx="10271455" cy="8229"/>
          </a:xfrm>
          <a:prstGeom prst="rect">
            <a:avLst/>
          </a:prstGeom>
          <a:solidFill>
            <a:srgbClr val="26262A"/>
          </a:solidFill>
          <a:ln>
            <a:noFill/>
          </a:ln>
          <a:effectLst/>
        </p:spPr>
        <p:txBody>
          <a:bodyPr rtlCol="0" anchor="ctr"/>
          <a:lstStyle/>
          <a:p>
            <a:pPr algn="ctr"/>
          </a:p>
        </p:txBody>
      </p:sp>
      <p:sp>
        <p:nvSpPr>
          <p:cNvPr id="8" name="TextBox 7"/>
          <p:cNvSpPr txBox="1"/>
          <p:nvPr/>
        </p:nvSpPr>
        <p:spPr>
          <a:xfrm>
            <a:off x="960120" y="6217920"/>
            <a:ext cx="10271455"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70">
                <a:solidFill>
                  <a:srgbClr val="82827C"/>
                </a:solidFill>
                <a:latin typeface="Menlo"/>
              </a:rPr>
              <a:t>Figures and their attributions as printed on p.5 of the original deck. Percentage and product computed by this deck from those figures.</a:t>
            </a:r>
          </a:p>
        </p:txBody>
      </p:sp>
      <p:sp>
        <p:nvSpPr>
          <p:cNvPr id="9" name="TextBox 8"/>
          <p:cNvSpPr txBox="1"/>
          <p:nvPr/>
        </p:nvSpPr>
        <p:spPr>
          <a:xfrm>
            <a:off x="918972" y="676656"/>
            <a:ext cx="10271455" cy="822960"/>
          </a:xfrm>
          <a:prstGeom prst="rect">
            <a:avLst/>
          </a:prstGeom>
          <a:noFill/>
          <a:ln/>
        </p:spPr>
        <p:txBody>
          <a:bodyPr wrap="square" anchor="t" lIns="25400" rIns="25400" tIns="25400" bIns="25400">
            <a:spAutoFit/>
          </a:bodyPr>
          <a:lstStyle/>
          <a:p>
            <a:pPr algn="l">
              <a:lnSpc>
                <a:spcPct val="105000"/>
              </a:lnSpc>
              <a:spcBef>
                <a:spcPts val="0"/>
              </a:spcBef>
              <a:spcAft>
                <a:spcPts val="0"/>
              </a:spcAft>
            </a:pPr>
            <a:r>
              <a:rPr sz="3400" b="0" i="0">
                <a:solidFill>
                  <a:srgbClr val="F2F2EE"/>
                </a:solidFill>
                <a:latin typeface="Helvetica Neue"/>
              </a:rPr>
              <a:t>Two of these numbers are sourced. The third is an assumption.</a:t>
            </a:r>
          </a:p>
        </p:txBody>
      </p:sp>
      <p:sp>
        <p:nvSpPr>
          <p:cNvPr id="10" name="TextBox 9"/>
          <p:cNvSpPr txBox="1"/>
          <p:nvPr/>
        </p:nvSpPr>
        <p:spPr>
          <a:xfrm>
            <a:off x="960120" y="2121408"/>
            <a:ext cx="329184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000" b="0" i="0" spc="220">
                <a:solidFill>
                  <a:srgbClr val="82827C"/>
                </a:solidFill>
                <a:latin typeface="Menlo"/>
              </a:rPr>
              <a:t>TOTAL AVAILABLE MARKET</a:t>
            </a:r>
          </a:p>
        </p:txBody>
      </p:sp>
      <p:sp>
        <p:nvSpPr>
          <p:cNvPr id="11" name="TextBox 10"/>
          <p:cNvSpPr txBox="1"/>
          <p:nvPr/>
        </p:nvSpPr>
        <p:spPr>
          <a:xfrm>
            <a:off x="914400" y="2395727"/>
            <a:ext cx="3931920" cy="1463039"/>
          </a:xfrm>
          <a:prstGeom prst="rect">
            <a:avLst/>
          </a:prstGeom>
          <a:noFill/>
        </p:spPr>
        <p:txBody>
          <a:bodyPr wrap="none" anchor="b" lIns="25400" rIns="25400" tIns="25400" bIns="25400">
            <a:spAutoFit/>
          </a:bodyPr>
          <a:lstStyle/>
          <a:p>
            <a:pPr algn="l">
              <a:lnSpc>
                <a:spcPct val="100000"/>
              </a:lnSpc>
              <a:spcBef>
                <a:spcPts val="0"/>
              </a:spcBef>
              <a:spcAft>
                <a:spcPts val="0"/>
              </a:spcAft>
            </a:pPr>
            <a:r>
              <a:rPr sz="8800" b="1" i="0">
                <a:solidFill>
                  <a:srgbClr val="D6FF3A"/>
                </a:solidFill>
                <a:latin typeface="Helvetica Neue"/>
              </a:rPr>
              <a:t>2B+</a:t>
            </a:r>
          </a:p>
        </p:txBody>
      </p:sp>
      <p:sp>
        <p:nvSpPr>
          <p:cNvPr id="12" name="Rectangle 11"/>
          <p:cNvSpPr/>
          <p:nvPr/>
        </p:nvSpPr>
        <p:spPr>
          <a:xfrm>
            <a:off x="960120" y="4146804"/>
            <a:ext cx="137160" cy="68580"/>
          </a:xfrm>
          <a:prstGeom prst="rect">
            <a:avLst/>
          </a:prstGeom>
          <a:solidFill>
            <a:srgbClr val="D6FF3A"/>
          </a:solidFill>
          <a:ln>
            <a:noFill/>
          </a:ln>
          <a:effectLst/>
        </p:spPr>
        <p:txBody>
          <a:bodyPr rtlCol="0" anchor="ctr"/>
          <a:lstStyle/>
          <a:p>
            <a:pPr algn="ctr"/>
          </a:p>
        </p:txBody>
      </p:sp>
      <p:sp>
        <p:nvSpPr>
          <p:cNvPr id="13" name="Rectangle 12"/>
          <p:cNvSpPr/>
          <p:nvPr/>
        </p:nvSpPr>
        <p:spPr>
          <a:xfrm>
            <a:off x="1147572" y="4146804"/>
            <a:ext cx="137160" cy="68580"/>
          </a:xfrm>
          <a:prstGeom prst="rect">
            <a:avLst/>
          </a:prstGeom>
          <a:solidFill>
            <a:srgbClr val="D6FF3A"/>
          </a:solidFill>
          <a:ln>
            <a:noFill/>
          </a:ln>
          <a:effectLst/>
        </p:spPr>
        <p:txBody>
          <a:bodyPr rtlCol="0" anchor="ctr"/>
          <a:lstStyle/>
          <a:p>
            <a:pPr algn="ctr"/>
          </a:p>
        </p:txBody>
      </p:sp>
      <p:sp>
        <p:nvSpPr>
          <p:cNvPr id="14" name="Rectangle 13"/>
          <p:cNvSpPr/>
          <p:nvPr/>
        </p:nvSpPr>
        <p:spPr>
          <a:xfrm>
            <a:off x="1335024" y="4146804"/>
            <a:ext cx="137160" cy="68580"/>
          </a:xfrm>
          <a:prstGeom prst="rect">
            <a:avLst/>
          </a:prstGeom>
          <a:noFill/>
          <a:ln w="11430">
            <a:solidFill>
              <a:srgbClr val="3A3A3E"/>
            </a:solidFill>
          </a:ln>
          <a:effectLst/>
        </p:spPr>
        <p:txBody>
          <a:bodyPr rtlCol="0" anchor="ctr"/>
          <a:lstStyle/>
          <a:p>
            <a:pPr algn="ctr"/>
          </a:p>
        </p:txBody>
      </p:sp>
      <p:sp>
        <p:nvSpPr>
          <p:cNvPr id="15" name="TextBox 14"/>
          <p:cNvSpPr txBox="1"/>
          <p:nvPr/>
        </p:nvSpPr>
        <p:spPr>
          <a:xfrm>
            <a:off x="1618487" y="4064508"/>
            <a:ext cx="173736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200">
                <a:solidFill>
                  <a:srgbClr val="D6FF3A"/>
                </a:solidFill>
                <a:latin typeface="Menlo"/>
              </a:rPr>
              <a:t>CITED</a:t>
            </a:r>
          </a:p>
        </p:txBody>
      </p:sp>
      <p:sp>
        <p:nvSpPr>
          <p:cNvPr id="16" name="TextBox 15"/>
          <p:cNvSpPr txBox="1"/>
          <p:nvPr/>
        </p:nvSpPr>
        <p:spPr>
          <a:xfrm>
            <a:off x="960120" y="4425696"/>
            <a:ext cx="3063240" cy="365760"/>
          </a:xfrm>
          <a:prstGeom prst="rect">
            <a:avLst/>
          </a:prstGeom>
          <a:noFill/>
          <a:ln/>
        </p:spPr>
        <p:txBody>
          <a:bodyPr wrap="square" anchor="t" lIns="25400" rIns="25400" tIns="25400" bIns="25400">
            <a:spAutoFit/>
          </a:bodyPr>
          <a:lstStyle/>
          <a:p>
            <a:pPr algn="l">
              <a:lnSpc>
                <a:spcPct val="132000"/>
              </a:lnSpc>
              <a:spcBef>
                <a:spcPts val="0"/>
              </a:spcBef>
              <a:spcAft>
                <a:spcPts val="0"/>
              </a:spcAft>
            </a:pPr>
            <a:r>
              <a:rPr sz="1350" b="0" i="0">
                <a:solidFill>
                  <a:srgbClr val="A6A6A0"/>
                </a:solidFill>
                <a:latin typeface="Helvetica Neue"/>
              </a:rPr>
              <a:t>Trips booked worldwide.</a:t>
            </a:r>
          </a:p>
        </p:txBody>
      </p:sp>
      <p:sp>
        <p:nvSpPr>
          <p:cNvPr id="17" name="TextBox 16"/>
          <p:cNvSpPr txBox="1"/>
          <p:nvPr/>
        </p:nvSpPr>
        <p:spPr>
          <a:xfrm>
            <a:off x="960120" y="4773168"/>
            <a:ext cx="320040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70">
                <a:solidFill>
                  <a:srgbClr val="82827C"/>
                </a:solidFill>
                <a:latin typeface="Menlo"/>
              </a:rPr>
              <a:t>Travel Industry Association of America</a:t>
            </a:r>
          </a:p>
        </p:txBody>
      </p:sp>
      <p:sp>
        <p:nvSpPr>
          <p:cNvPr id="18" name="TextBox 17"/>
          <p:cNvSpPr txBox="1"/>
          <p:nvPr/>
        </p:nvSpPr>
        <p:spPr>
          <a:xfrm>
            <a:off x="960120" y="4956048"/>
            <a:ext cx="320040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70">
                <a:solidFill>
                  <a:srgbClr val="82827C"/>
                </a:solidFill>
                <a:latin typeface="Menlo"/>
              </a:rPr>
              <a:t>&amp; World Tourism Organization</a:t>
            </a:r>
          </a:p>
        </p:txBody>
      </p:sp>
      <p:sp>
        <p:nvSpPr>
          <p:cNvPr id="19" name="TextBox 18"/>
          <p:cNvSpPr txBox="1"/>
          <p:nvPr/>
        </p:nvSpPr>
        <p:spPr>
          <a:xfrm>
            <a:off x="4572000" y="2121408"/>
            <a:ext cx="329184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000" b="0" i="0" spc="220">
                <a:solidFill>
                  <a:srgbClr val="82827C"/>
                </a:solidFill>
                <a:latin typeface="Menlo"/>
              </a:rPr>
              <a:t>SERVICEABLE AVAILABLE MARKET</a:t>
            </a:r>
          </a:p>
        </p:txBody>
      </p:sp>
      <p:sp>
        <p:nvSpPr>
          <p:cNvPr id="20" name="TextBox 19"/>
          <p:cNvSpPr txBox="1"/>
          <p:nvPr/>
        </p:nvSpPr>
        <p:spPr>
          <a:xfrm>
            <a:off x="4526280" y="2395727"/>
            <a:ext cx="3931920" cy="1463039"/>
          </a:xfrm>
          <a:prstGeom prst="rect">
            <a:avLst/>
          </a:prstGeom>
          <a:noFill/>
        </p:spPr>
        <p:txBody>
          <a:bodyPr wrap="none" anchor="b" lIns="25400" rIns="25400" tIns="25400" bIns="25400">
            <a:spAutoFit/>
          </a:bodyPr>
          <a:lstStyle/>
          <a:p>
            <a:pPr algn="l">
              <a:lnSpc>
                <a:spcPct val="100000"/>
              </a:lnSpc>
              <a:spcBef>
                <a:spcPts val="0"/>
              </a:spcBef>
              <a:spcAft>
                <a:spcPts val="0"/>
              </a:spcAft>
            </a:pPr>
            <a:r>
              <a:rPr sz="8800" b="1" i="0">
                <a:solidFill>
                  <a:srgbClr val="D6FF3A"/>
                </a:solidFill>
                <a:latin typeface="Helvetica Neue"/>
              </a:rPr>
              <a:t>560M</a:t>
            </a:r>
          </a:p>
        </p:txBody>
      </p:sp>
      <p:sp>
        <p:nvSpPr>
          <p:cNvPr id="21" name="Rectangle 20"/>
          <p:cNvSpPr/>
          <p:nvPr/>
        </p:nvSpPr>
        <p:spPr>
          <a:xfrm>
            <a:off x="4572000" y="4146804"/>
            <a:ext cx="137160" cy="68580"/>
          </a:xfrm>
          <a:prstGeom prst="rect">
            <a:avLst/>
          </a:prstGeom>
          <a:solidFill>
            <a:srgbClr val="D6FF3A"/>
          </a:solidFill>
          <a:ln>
            <a:noFill/>
          </a:ln>
          <a:effectLst/>
        </p:spPr>
        <p:txBody>
          <a:bodyPr rtlCol="0" anchor="ctr"/>
          <a:lstStyle/>
          <a:p>
            <a:pPr algn="ctr"/>
          </a:p>
        </p:txBody>
      </p:sp>
      <p:sp>
        <p:nvSpPr>
          <p:cNvPr id="22" name="Rectangle 21"/>
          <p:cNvSpPr/>
          <p:nvPr/>
        </p:nvSpPr>
        <p:spPr>
          <a:xfrm>
            <a:off x="4759452" y="4146804"/>
            <a:ext cx="137160" cy="68580"/>
          </a:xfrm>
          <a:prstGeom prst="rect">
            <a:avLst/>
          </a:prstGeom>
          <a:solidFill>
            <a:srgbClr val="D6FF3A"/>
          </a:solidFill>
          <a:ln>
            <a:noFill/>
          </a:ln>
          <a:effectLst/>
        </p:spPr>
        <p:txBody>
          <a:bodyPr rtlCol="0" anchor="ctr"/>
          <a:lstStyle/>
          <a:p>
            <a:pPr algn="ctr"/>
          </a:p>
        </p:txBody>
      </p:sp>
      <p:sp>
        <p:nvSpPr>
          <p:cNvPr id="23" name="Rectangle 22"/>
          <p:cNvSpPr/>
          <p:nvPr/>
        </p:nvSpPr>
        <p:spPr>
          <a:xfrm>
            <a:off x="4946904" y="4146804"/>
            <a:ext cx="137160" cy="68580"/>
          </a:xfrm>
          <a:prstGeom prst="rect">
            <a:avLst/>
          </a:prstGeom>
          <a:noFill/>
          <a:ln w="11430">
            <a:solidFill>
              <a:srgbClr val="3A3A3E"/>
            </a:solidFill>
          </a:ln>
          <a:effectLst/>
        </p:spPr>
        <p:txBody>
          <a:bodyPr rtlCol="0" anchor="ctr"/>
          <a:lstStyle/>
          <a:p>
            <a:pPr algn="ctr"/>
          </a:p>
        </p:txBody>
      </p:sp>
      <p:sp>
        <p:nvSpPr>
          <p:cNvPr id="24" name="TextBox 23"/>
          <p:cNvSpPr txBox="1"/>
          <p:nvPr/>
        </p:nvSpPr>
        <p:spPr>
          <a:xfrm>
            <a:off x="5230368" y="4064508"/>
            <a:ext cx="173736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200">
                <a:solidFill>
                  <a:srgbClr val="D6FF3A"/>
                </a:solidFill>
                <a:latin typeface="Menlo"/>
              </a:rPr>
              <a:t>CITED</a:t>
            </a:r>
          </a:p>
        </p:txBody>
      </p:sp>
      <p:sp>
        <p:nvSpPr>
          <p:cNvPr id="25" name="TextBox 24"/>
          <p:cNvSpPr txBox="1"/>
          <p:nvPr/>
        </p:nvSpPr>
        <p:spPr>
          <a:xfrm>
            <a:off x="4572000" y="4425696"/>
            <a:ext cx="3063240" cy="365760"/>
          </a:xfrm>
          <a:prstGeom prst="rect">
            <a:avLst/>
          </a:prstGeom>
          <a:noFill/>
          <a:ln/>
        </p:spPr>
        <p:txBody>
          <a:bodyPr wrap="square" anchor="t" lIns="25400" rIns="25400" tIns="25400" bIns="25400">
            <a:spAutoFit/>
          </a:bodyPr>
          <a:lstStyle/>
          <a:p>
            <a:pPr algn="l">
              <a:lnSpc>
                <a:spcPct val="132000"/>
              </a:lnSpc>
              <a:spcBef>
                <a:spcPts val="0"/>
              </a:spcBef>
              <a:spcAft>
                <a:spcPts val="0"/>
              </a:spcAft>
            </a:pPr>
            <a:r>
              <a:rPr sz="1350" b="0" i="0">
                <a:solidFill>
                  <a:srgbClr val="A6A6A0"/>
                </a:solidFill>
                <a:latin typeface="Helvetica Neue"/>
              </a:rPr>
              <a:t>Budget and online.</a:t>
            </a:r>
          </a:p>
        </p:txBody>
      </p:sp>
      <p:sp>
        <p:nvSpPr>
          <p:cNvPr id="26" name="TextBox 25"/>
          <p:cNvSpPr txBox="1"/>
          <p:nvPr/>
        </p:nvSpPr>
        <p:spPr>
          <a:xfrm>
            <a:off x="4572000" y="4773168"/>
            <a:ext cx="320040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70">
                <a:solidFill>
                  <a:srgbClr val="82827C"/>
                </a:solidFill>
                <a:latin typeface="Menlo"/>
              </a:rPr>
              <a:t>comScore</a:t>
            </a:r>
          </a:p>
        </p:txBody>
      </p:sp>
      <p:sp>
        <p:nvSpPr>
          <p:cNvPr id="27" name="TextBox 26"/>
          <p:cNvSpPr txBox="1"/>
          <p:nvPr/>
        </p:nvSpPr>
        <p:spPr>
          <a:xfrm>
            <a:off x="8183880" y="2121408"/>
            <a:ext cx="329184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000" b="0" i="0" spc="220">
                <a:solidFill>
                  <a:srgbClr val="82827C"/>
                </a:solidFill>
                <a:latin typeface="Menlo"/>
              </a:rPr>
              <a:t>SHARE OF MARKET</a:t>
            </a:r>
          </a:p>
        </p:txBody>
      </p:sp>
      <p:sp>
        <p:nvSpPr>
          <p:cNvPr id="28" name="TextBox 27"/>
          <p:cNvSpPr txBox="1"/>
          <p:nvPr/>
        </p:nvSpPr>
        <p:spPr>
          <a:xfrm>
            <a:off x="8138160" y="2395727"/>
            <a:ext cx="3931920" cy="1463039"/>
          </a:xfrm>
          <a:prstGeom prst="rect">
            <a:avLst/>
          </a:prstGeom>
          <a:noFill/>
        </p:spPr>
        <p:txBody>
          <a:bodyPr wrap="none" anchor="b" lIns="25400" rIns="25400" tIns="25400" bIns="25400">
            <a:spAutoFit/>
          </a:bodyPr>
          <a:lstStyle/>
          <a:p>
            <a:pPr algn="l">
              <a:lnSpc>
                <a:spcPct val="100000"/>
              </a:lnSpc>
              <a:spcBef>
                <a:spcPts val="0"/>
              </a:spcBef>
              <a:spcAft>
                <a:spcPts val="0"/>
              </a:spcAft>
            </a:pPr>
            <a:r>
              <a:rPr sz="8800" b="1" i="0">
                <a:solidFill>
                  <a:srgbClr val="6E6E6A"/>
                </a:solidFill>
                <a:latin typeface="Helvetica Neue"/>
              </a:rPr>
              <a:t>84M</a:t>
            </a:r>
          </a:p>
        </p:txBody>
      </p:sp>
      <p:sp>
        <p:nvSpPr>
          <p:cNvPr id="29" name="Rectangle 28"/>
          <p:cNvSpPr/>
          <p:nvPr/>
        </p:nvSpPr>
        <p:spPr>
          <a:xfrm>
            <a:off x="8183880" y="4146804"/>
            <a:ext cx="137160" cy="68580"/>
          </a:xfrm>
          <a:prstGeom prst="rect">
            <a:avLst/>
          </a:prstGeom>
          <a:noFill/>
          <a:ln w="11430">
            <a:solidFill>
              <a:srgbClr val="3A3A3E"/>
            </a:solidFill>
          </a:ln>
          <a:effectLst/>
        </p:spPr>
        <p:txBody>
          <a:bodyPr rtlCol="0" anchor="ctr"/>
          <a:lstStyle/>
          <a:p>
            <a:pPr algn="ctr"/>
          </a:p>
        </p:txBody>
      </p:sp>
      <p:sp>
        <p:nvSpPr>
          <p:cNvPr id="30" name="Rectangle 29"/>
          <p:cNvSpPr/>
          <p:nvPr/>
        </p:nvSpPr>
        <p:spPr>
          <a:xfrm>
            <a:off x="8371332" y="4146804"/>
            <a:ext cx="137160" cy="68580"/>
          </a:xfrm>
          <a:prstGeom prst="rect">
            <a:avLst/>
          </a:prstGeom>
          <a:noFill/>
          <a:ln w="11430">
            <a:solidFill>
              <a:srgbClr val="3A3A3E"/>
            </a:solidFill>
          </a:ln>
          <a:effectLst/>
        </p:spPr>
        <p:txBody>
          <a:bodyPr rtlCol="0" anchor="ctr"/>
          <a:lstStyle/>
          <a:p>
            <a:pPr algn="ctr"/>
          </a:p>
        </p:txBody>
      </p:sp>
      <p:sp>
        <p:nvSpPr>
          <p:cNvPr id="31" name="Rectangle 30"/>
          <p:cNvSpPr/>
          <p:nvPr/>
        </p:nvSpPr>
        <p:spPr>
          <a:xfrm>
            <a:off x="8558784" y="4146804"/>
            <a:ext cx="137160" cy="68580"/>
          </a:xfrm>
          <a:prstGeom prst="rect">
            <a:avLst/>
          </a:prstGeom>
          <a:noFill/>
          <a:ln w="11430">
            <a:solidFill>
              <a:srgbClr val="3A3A3E"/>
            </a:solidFill>
          </a:ln>
          <a:effectLst/>
        </p:spPr>
        <p:txBody>
          <a:bodyPr rtlCol="0" anchor="ctr"/>
          <a:lstStyle/>
          <a:p>
            <a:pPr algn="ctr"/>
          </a:p>
        </p:txBody>
      </p:sp>
      <p:sp>
        <p:nvSpPr>
          <p:cNvPr id="32" name="TextBox 31"/>
          <p:cNvSpPr txBox="1"/>
          <p:nvPr/>
        </p:nvSpPr>
        <p:spPr>
          <a:xfrm>
            <a:off x="8842248" y="4064508"/>
            <a:ext cx="173736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200">
                <a:solidFill>
                  <a:srgbClr val="82827C"/>
                </a:solidFill>
                <a:latin typeface="Menlo"/>
              </a:rPr>
              <a:t>UNSOURCED</a:t>
            </a:r>
          </a:p>
        </p:txBody>
      </p:sp>
      <p:sp>
        <p:nvSpPr>
          <p:cNvPr id="33" name="TextBox 32"/>
          <p:cNvSpPr txBox="1"/>
          <p:nvPr/>
        </p:nvSpPr>
        <p:spPr>
          <a:xfrm>
            <a:off x="8183880" y="4425696"/>
            <a:ext cx="3063240" cy="365760"/>
          </a:xfrm>
          <a:prstGeom prst="rect">
            <a:avLst/>
          </a:prstGeom>
          <a:noFill/>
          <a:ln/>
        </p:spPr>
        <p:txBody>
          <a:bodyPr wrap="square" anchor="t" lIns="25400" rIns="25400" tIns="25400" bIns="25400">
            <a:spAutoFit/>
          </a:bodyPr>
          <a:lstStyle/>
          <a:p>
            <a:pPr algn="l">
              <a:lnSpc>
                <a:spcPct val="132000"/>
              </a:lnSpc>
              <a:spcBef>
                <a:spcPts val="0"/>
              </a:spcBef>
              <a:spcAft>
                <a:spcPts val="0"/>
              </a:spcAft>
            </a:pPr>
            <a:r>
              <a:rPr sz="1350" b="0" i="0">
                <a:solidFill>
                  <a:srgbClr val="A6A6A0"/>
                </a:solidFill>
                <a:latin typeface="Helvetica Neue"/>
              </a:rPr>
              <a:t>Trips with AirBed &amp; Breakfast.</a:t>
            </a:r>
          </a:p>
        </p:txBody>
      </p:sp>
      <p:sp>
        <p:nvSpPr>
          <p:cNvPr id="34" name="TextBox 33"/>
          <p:cNvSpPr txBox="1"/>
          <p:nvPr/>
        </p:nvSpPr>
        <p:spPr>
          <a:xfrm>
            <a:off x="8183880" y="4773168"/>
            <a:ext cx="320040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70">
                <a:solidFill>
                  <a:srgbClr val="82827C"/>
                </a:solidFill>
                <a:latin typeface="Menlo"/>
              </a:rPr>
              <a:t>No source given. It is 15% of the</a:t>
            </a:r>
          </a:p>
        </p:txBody>
      </p:sp>
      <p:sp>
        <p:nvSpPr>
          <p:cNvPr id="35" name="TextBox 34"/>
          <p:cNvSpPr txBox="1"/>
          <p:nvPr/>
        </p:nvSpPr>
        <p:spPr>
          <a:xfrm>
            <a:off x="8183880" y="4956048"/>
            <a:ext cx="320040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70">
                <a:solidFill>
                  <a:srgbClr val="82827C"/>
                </a:solidFill>
                <a:latin typeface="Menlo"/>
              </a:rPr>
              <a:t>serviceable market, assumed.</a:t>
            </a:r>
          </a:p>
        </p:txBody>
      </p:sp>
      <p:sp>
        <p:nvSpPr>
          <p:cNvPr id="36" name="Rectangle 35"/>
          <p:cNvSpPr/>
          <p:nvPr/>
        </p:nvSpPr>
        <p:spPr>
          <a:xfrm>
            <a:off x="960120" y="3941063"/>
            <a:ext cx="7059168" cy="12801"/>
          </a:xfrm>
          <a:prstGeom prst="rect">
            <a:avLst/>
          </a:prstGeom>
          <a:solidFill>
            <a:srgbClr val="D6FF3A"/>
          </a:solidFill>
          <a:ln>
            <a:noFill/>
          </a:ln>
          <a:effectLst/>
        </p:spPr>
        <p:txBody>
          <a:bodyPr rtlCol="0" anchor="ctr"/>
          <a:lstStyle/>
          <a:p>
            <a:pPr algn="ctr"/>
          </a:p>
        </p:txBody>
      </p:sp>
      <p:sp>
        <p:nvSpPr>
          <p:cNvPr id="37" name="Rectangle 36"/>
          <p:cNvSpPr/>
          <p:nvPr/>
        </p:nvSpPr>
        <p:spPr>
          <a:xfrm>
            <a:off x="8019288" y="3941063"/>
            <a:ext cx="3212287" cy="12801"/>
          </a:xfrm>
          <a:prstGeom prst="rect">
            <a:avLst/>
          </a:prstGeom>
          <a:solidFill>
            <a:srgbClr val="3A3A3E"/>
          </a:solidFill>
          <a:ln>
            <a:noFill/>
          </a:ln>
          <a:effectLst/>
        </p:spPr>
        <p:txBody>
          <a:bodyPr rtlCol="0" anchor="ctr"/>
          <a:lstStyle/>
          <a:p>
            <a:pPr algn="ctr"/>
          </a:p>
        </p:txBody>
      </p:sp>
      <p:sp>
        <p:nvSpPr>
          <p:cNvPr id="38" name="Rectangle 37"/>
          <p:cNvSpPr/>
          <p:nvPr/>
        </p:nvSpPr>
        <p:spPr>
          <a:xfrm>
            <a:off x="960120" y="5394960"/>
            <a:ext cx="10271455" cy="8229"/>
          </a:xfrm>
          <a:prstGeom prst="rect">
            <a:avLst/>
          </a:prstGeom>
          <a:solidFill>
            <a:srgbClr val="26262A"/>
          </a:solidFill>
          <a:ln>
            <a:noFill/>
          </a:ln>
          <a:effectLst/>
        </p:spPr>
        <p:txBody>
          <a:bodyPr rtlCol="0" anchor="ctr"/>
          <a:lstStyle/>
          <a:p>
            <a:pPr algn="ctr"/>
          </a:p>
        </p:txBody>
      </p:sp>
      <p:sp>
        <p:nvSpPr>
          <p:cNvPr id="39" name="TextBox 38"/>
          <p:cNvSpPr txBox="1"/>
          <p:nvPr/>
        </p:nvSpPr>
        <p:spPr>
          <a:xfrm>
            <a:off x="960120" y="5513832"/>
            <a:ext cx="274320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240">
                <a:solidFill>
                  <a:srgbClr val="82827C"/>
                </a:solidFill>
                <a:latin typeface="Menlo"/>
              </a:rPr>
              <a:t>READING THE METERS</a:t>
            </a:r>
          </a:p>
        </p:txBody>
      </p:sp>
      <p:sp>
        <p:nvSpPr>
          <p:cNvPr id="40" name="Rectangle 39"/>
          <p:cNvSpPr/>
          <p:nvPr/>
        </p:nvSpPr>
        <p:spPr>
          <a:xfrm>
            <a:off x="3291839" y="5545836"/>
            <a:ext cx="137160" cy="68580"/>
          </a:xfrm>
          <a:prstGeom prst="rect">
            <a:avLst/>
          </a:prstGeom>
          <a:solidFill>
            <a:srgbClr val="D6FF3A"/>
          </a:solidFill>
          <a:ln>
            <a:noFill/>
          </a:ln>
          <a:effectLst/>
        </p:spPr>
        <p:txBody>
          <a:bodyPr rtlCol="0" anchor="ctr"/>
          <a:lstStyle/>
          <a:p>
            <a:pPr algn="ctr"/>
          </a:p>
        </p:txBody>
      </p:sp>
      <p:sp>
        <p:nvSpPr>
          <p:cNvPr id="41" name="Rectangle 40"/>
          <p:cNvSpPr/>
          <p:nvPr/>
        </p:nvSpPr>
        <p:spPr>
          <a:xfrm>
            <a:off x="3479291" y="5545836"/>
            <a:ext cx="137160" cy="68580"/>
          </a:xfrm>
          <a:prstGeom prst="rect">
            <a:avLst/>
          </a:prstGeom>
          <a:solidFill>
            <a:srgbClr val="D6FF3A"/>
          </a:solidFill>
          <a:ln>
            <a:noFill/>
          </a:ln>
          <a:effectLst/>
        </p:spPr>
        <p:txBody>
          <a:bodyPr rtlCol="0" anchor="ctr"/>
          <a:lstStyle/>
          <a:p>
            <a:pPr algn="ctr"/>
          </a:p>
        </p:txBody>
      </p:sp>
      <p:sp>
        <p:nvSpPr>
          <p:cNvPr id="42" name="Rectangle 41"/>
          <p:cNvSpPr/>
          <p:nvPr/>
        </p:nvSpPr>
        <p:spPr>
          <a:xfrm>
            <a:off x="3666744" y="5545836"/>
            <a:ext cx="137160" cy="68580"/>
          </a:xfrm>
          <a:prstGeom prst="rect">
            <a:avLst/>
          </a:prstGeom>
          <a:solidFill>
            <a:srgbClr val="D6FF3A"/>
          </a:solidFill>
          <a:ln>
            <a:noFill/>
          </a:ln>
          <a:effectLst/>
        </p:spPr>
        <p:txBody>
          <a:bodyPr rtlCol="0" anchor="ctr"/>
          <a:lstStyle/>
          <a:p>
            <a:pPr algn="ctr"/>
          </a:p>
        </p:txBody>
      </p:sp>
      <p:sp>
        <p:nvSpPr>
          <p:cNvPr id="43" name="TextBox 42"/>
          <p:cNvSpPr txBox="1"/>
          <p:nvPr/>
        </p:nvSpPr>
        <p:spPr>
          <a:xfrm>
            <a:off x="3950207" y="5463540"/>
            <a:ext cx="173736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200">
                <a:solidFill>
                  <a:srgbClr val="D6FF3A"/>
                </a:solidFill>
                <a:latin typeface="Menlo"/>
              </a:rPr>
              <a:t>MEASURED</a:t>
            </a:r>
          </a:p>
        </p:txBody>
      </p:sp>
      <p:sp>
        <p:nvSpPr>
          <p:cNvPr id="44" name="Rectangle 43"/>
          <p:cNvSpPr/>
          <p:nvPr/>
        </p:nvSpPr>
        <p:spPr>
          <a:xfrm>
            <a:off x="5166359" y="5545836"/>
            <a:ext cx="137160" cy="68580"/>
          </a:xfrm>
          <a:prstGeom prst="rect">
            <a:avLst/>
          </a:prstGeom>
          <a:solidFill>
            <a:srgbClr val="D6FF3A"/>
          </a:solidFill>
          <a:ln>
            <a:noFill/>
          </a:ln>
          <a:effectLst/>
        </p:spPr>
        <p:txBody>
          <a:bodyPr rtlCol="0" anchor="ctr"/>
          <a:lstStyle/>
          <a:p>
            <a:pPr algn="ctr"/>
          </a:p>
        </p:txBody>
      </p:sp>
      <p:sp>
        <p:nvSpPr>
          <p:cNvPr id="45" name="Rectangle 44"/>
          <p:cNvSpPr/>
          <p:nvPr/>
        </p:nvSpPr>
        <p:spPr>
          <a:xfrm>
            <a:off x="5353812" y="5545836"/>
            <a:ext cx="137160" cy="68580"/>
          </a:xfrm>
          <a:prstGeom prst="rect">
            <a:avLst/>
          </a:prstGeom>
          <a:solidFill>
            <a:srgbClr val="D6FF3A"/>
          </a:solidFill>
          <a:ln>
            <a:noFill/>
          </a:ln>
          <a:effectLst/>
        </p:spPr>
        <p:txBody>
          <a:bodyPr rtlCol="0" anchor="ctr"/>
          <a:lstStyle/>
          <a:p>
            <a:pPr algn="ctr"/>
          </a:p>
        </p:txBody>
      </p:sp>
      <p:sp>
        <p:nvSpPr>
          <p:cNvPr id="46" name="Rectangle 45"/>
          <p:cNvSpPr/>
          <p:nvPr/>
        </p:nvSpPr>
        <p:spPr>
          <a:xfrm>
            <a:off x="5541264" y="5545836"/>
            <a:ext cx="137160" cy="68580"/>
          </a:xfrm>
          <a:prstGeom prst="rect">
            <a:avLst/>
          </a:prstGeom>
          <a:noFill/>
          <a:ln w="11430">
            <a:solidFill>
              <a:srgbClr val="3A3A3E"/>
            </a:solidFill>
          </a:ln>
          <a:effectLst/>
        </p:spPr>
        <p:txBody>
          <a:bodyPr rtlCol="0" anchor="ctr"/>
          <a:lstStyle/>
          <a:p>
            <a:pPr algn="ctr"/>
          </a:p>
        </p:txBody>
      </p:sp>
      <p:sp>
        <p:nvSpPr>
          <p:cNvPr id="47" name="TextBox 46"/>
          <p:cNvSpPr txBox="1"/>
          <p:nvPr/>
        </p:nvSpPr>
        <p:spPr>
          <a:xfrm>
            <a:off x="5824727" y="5463540"/>
            <a:ext cx="173736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200">
                <a:solidFill>
                  <a:srgbClr val="D6FF3A"/>
                </a:solidFill>
                <a:latin typeface="Menlo"/>
              </a:rPr>
              <a:t>CITED</a:t>
            </a:r>
          </a:p>
        </p:txBody>
      </p:sp>
      <p:sp>
        <p:nvSpPr>
          <p:cNvPr id="48" name="Rectangle 47"/>
          <p:cNvSpPr/>
          <p:nvPr/>
        </p:nvSpPr>
        <p:spPr>
          <a:xfrm>
            <a:off x="7040879" y="5545836"/>
            <a:ext cx="137160" cy="68580"/>
          </a:xfrm>
          <a:prstGeom prst="rect">
            <a:avLst/>
          </a:prstGeom>
          <a:noFill/>
          <a:ln w="11430">
            <a:solidFill>
              <a:srgbClr val="3A3A3E"/>
            </a:solidFill>
          </a:ln>
          <a:effectLst/>
        </p:spPr>
        <p:txBody>
          <a:bodyPr rtlCol="0" anchor="ctr"/>
          <a:lstStyle/>
          <a:p>
            <a:pPr algn="ctr"/>
          </a:p>
        </p:txBody>
      </p:sp>
      <p:sp>
        <p:nvSpPr>
          <p:cNvPr id="49" name="Rectangle 48"/>
          <p:cNvSpPr/>
          <p:nvPr/>
        </p:nvSpPr>
        <p:spPr>
          <a:xfrm>
            <a:off x="7228331" y="5545836"/>
            <a:ext cx="137160" cy="68580"/>
          </a:xfrm>
          <a:prstGeom prst="rect">
            <a:avLst/>
          </a:prstGeom>
          <a:noFill/>
          <a:ln w="11430">
            <a:solidFill>
              <a:srgbClr val="3A3A3E"/>
            </a:solidFill>
          </a:ln>
          <a:effectLst/>
        </p:spPr>
        <p:txBody>
          <a:bodyPr rtlCol="0" anchor="ctr"/>
          <a:lstStyle/>
          <a:p>
            <a:pPr algn="ctr"/>
          </a:p>
        </p:txBody>
      </p:sp>
      <p:sp>
        <p:nvSpPr>
          <p:cNvPr id="50" name="Rectangle 49"/>
          <p:cNvSpPr/>
          <p:nvPr/>
        </p:nvSpPr>
        <p:spPr>
          <a:xfrm>
            <a:off x="7415783" y="5545836"/>
            <a:ext cx="137160" cy="68580"/>
          </a:xfrm>
          <a:prstGeom prst="rect">
            <a:avLst/>
          </a:prstGeom>
          <a:noFill/>
          <a:ln w="11430">
            <a:solidFill>
              <a:srgbClr val="3A3A3E"/>
            </a:solidFill>
          </a:ln>
          <a:effectLst/>
        </p:spPr>
        <p:txBody>
          <a:bodyPr rtlCol="0" anchor="ctr"/>
          <a:lstStyle/>
          <a:p>
            <a:pPr algn="ctr"/>
          </a:p>
        </p:txBody>
      </p:sp>
      <p:sp>
        <p:nvSpPr>
          <p:cNvPr id="51" name="TextBox 50"/>
          <p:cNvSpPr txBox="1"/>
          <p:nvPr/>
        </p:nvSpPr>
        <p:spPr>
          <a:xfrm>
            <a:off x="7699248" y="5463540"/>
            <a:ext cx="173736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200">
                <a:solidFill>
                  <a:srgbClr val="82827C"/>
                </a:solidFill>
                <a:latin typeface="Menlo"/>
              </a:rPr>
              <a:t>UNSOURCED</a:t>
            </a:r>
          </a:p>
        </p:txBody>
      </p:sp>
      <p:sp>
        <p:nvSpPr>
          <p:cNvPr id="52" name="TextBox 51"/>
          <p:cNvSpPr txBox="1"/>
          <p:nvPr/>
        </p:nvSpPr>
        <p:spPr>
          <a:xfrm>
            <a:off x="8321040" y="5513832"/>
            <a:ext cx="2910535"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70">
                <a:solidFill>
                  <a:srgbClr val="A6A6A0"/>
                </a:solidFill>
                <a:latin typeface="Menlo"/>
              </a:rPr>
              <a:t>84 ÷ 560 = 15.0%. THE ARITHMETIC CHECKS; THE 15% DOES NOT.</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0B0C"/>
          </a:solidFill>
          <a:ln>
            <a:noFill/>
          </a:ln>
          <a:effectLst/>
        </p:spPr>
        <p:txBody>
          <a:bodyPr rtlCol="0" anchor="ctr"/>
          <a:lstStyle/>
          <a:p>
            <a:pPr algn="ctr"/>
          </a:p>
        </p:txBody>
      </p:sp>
      <p:sp>
        <p:nvSpPr>
          <p:cNvPr id="3" name="Rectangle 2"/>
          <p:cNvSpPr/>
          <p:nvPr/>
        </p:nvSpPr>
        <p:spPr>
          <a:xfrm>
            <a:off x="566928" y="420624"/>
            <a:ext cx="8229" cy="6016752"/>
          </a:xfrm>
          <a:prstGeom prst="rect">
            <a:avLst/>
          </a:prstGeom>
          <a:solidFill>
            <a:srgbClr val="3A3A3E"/>
          </a:solidFill>
          <a:ln>
            <a:noFill/>
          </a:ln>
          <a:effectLst/>
        </p:spPr>
        <p:txBody>
          <a:bodyPr rtlCol="0" anchor="ctr"/>
          <a:lstStyle/>
          <a:p>
            <a:pPr algn="ctr"/>
          </a:p>
        </p:txBody>
      </p:sp>
      <p:sp>
        <p:nvSpPr>
          <p:cNvPr id="4" name="Rectangle 3"/>
          <p:cNvSpPr/>
          <p:nvPr/>
        </p:nvSpPr>
        <p:spPr>
          <a:xfrm>
            <a:off x="550468" y="2569464"/>
            <a:ext cx="50292" cy="429768"/>
          </a:xfrm>
          <a:prstGeom prst="rect">
            <a:avLst/>
          </a:prstGeom>
          <a:solidFill>
            <a:srgbClr val="D6FF3A"/>
          </a:solidFill>
          <a:ln>
            <a:noFill/>
          </a:ln>
          <a:effectLst/>
        </p:spPr>
        <p:txBody>
          <a:bodyPr rtlCol="0" anchor="ctr"/>
          <a:lstStyle/>
          <a:p>
            <a:pPr algn="ctr"/>
          </a:p>
        </p:txBody>
      </p:sp>
      <p:sp>
        <p:nvSpPr>
          <p:cNvPr id="5" name="TextBox 4"/>
          <p:cNvSpPr txBox="1"/>
          <p:nvPr/>
        </p:nvSpPr>
        <p:spPr>
          <a:xfrm>
            <a:off x="960120" y="420624"/>
            <a:ext cx="640080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000" b="0" i="0" spc="260">
                <a:solidFill>
                  <a:srgbClr val="82827C"/>
                </a:solidFill>
                <a:latin typeface="Menlo"/>
              </a:rPr>
              <a:t>PRODUCT</a:t>
            </a:r>
          </a:p>
        </p:txBody>
      </p:sp>
      <p:sp>
        <p:nvSpPr>
          <p:cNvPr id="6" name="TextBox 5"/>
          <p:cNvSpPr txBox="1"/>
          <p:nvPr/>
        </p:nvSpPr>
        <p:spPr>
          <a:xfrm>
            <a:off x="8488375" y="420624"/>
            <a:ext cx="2743200" cy="274320"/>
          </a:xfrm>
          <a:prstGeom prst="rect">
            <a:avLst/>
          </a:prstGeom>
          <a:noFill/>
          <a:ln/>
        </p:spPr>
        <p:txBody>
          <a:bodyPr wrap="square" anchor="t" lIns="25400" rIns="25400" tIns="25400" bIns="25400">
            <a:spAutoFit/>
          </a:bodyPr>
          <a:lstStyle/>
          <a:p>
            <a:pPr algn="r">
              <a:lnSpc>
                <a:spcPct val="100000"/>
              </a:lnSpc>
              <a:spcBef>
                <a:spcPts val="0"/>
              </a:spcBef>
              <a:spcAft>
                <a:spcPts val="600"/>
              </a:spcAft>
            </a:pPr>
            <a:r>
              <a:rPr sz="1000" b="0" i="0" spc="200">
                <a:solidFill>
                  <a:srgbClr val="82827C"/>
                </a:solidFill>
                <a:latin typeface="Menlo"/>
              </a:rPr>
              <a:t>06 / 14</a:t>
            </a:r>
          </a:p>
        </p:txBody>
      </p:sp>
      <p:sp>
        <p:nvSpPr>
          <p:cNvPr id="7" name="Rectangle 6"/>
          <p:cNvSpPr/>
          <p:nvPr/>
        </p:nvSpPr>
        <p:spPr>
          <a:xfrm>
            <a:off x="960120" y="6126480"/>
            <a:ext cx="10271455" cy="8229"/>
          </a:xfrm>
          <a:prstGeom prst="rect">
            <a:avLst/>
          </a:prstGeom>
          <a:solidFill>
            <a:srgbClr val="26262A"/>
          </a:solidFill>
          <a:ln>
            <a:noFill/>
          </a:ln>
          <a:effectLst/>
        </p:spPr>
        <p:txBody>
          <a:bodyPr rtlCol="0" anchor="ctr"/>
          <a:lstStyle/>
          <a:p>
            <a:pPr algn="ctr"/>
          </a:p>
        </p:txBody>
      </p:sp>
      <p:sp>
        <p:nvSpPr>
          <p:cNvPr id="8" name="TextBox 7"/>
          <p:cNvSpPr txBox="1"/>
          <p:nvPr/>
        </p:nvSpPr>
        <p:spPr>
          <a:xfrm>
            <a:off x="960120" y="6217920"/>
            <a:ext cx="10271455"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70">
                <a:solidFill>
                  <a:srgbClr val="82827C"/>
                </a:solidFill>
                <a:latin typeface="Menlo"/>
              </a:rPr>
              <a:t>Flow and screenshot from p.6 of the original deck; the listing shown is the deck's own “DNC Chic” example.</a:t>
            </a:r>
          </a:p>
        </p:txBody>
      </p:sp>
      <p:sp>
        <p:nvSpPr>
          <p:cNvPr id="9" name="Rectangle 8"/>
          <p:cNvSpPr/>
          <p:nvPr/>
        </p:nvSpPr>
        <p:spPr>
          <a:xfrm>
            <a:off x="960120" y="914400"/>
            <a:ext cx="365760" cy="50292"/>
          </a:xfrm>
          <a:prstGeom prst="rect">
            <a:avLst/>
          </a:prstGeom>
          <a:solidFill>
            <a:srgbClr val="D6FF3A"/>
          </a:solidFill>
          <a:ln>
            <a:noFill/>
          </a:ln>
          <a:effectLst/>
        </p:spPr>
        <p:txBody>
          <a:bodyPr rtlCol="0" anchor="ctr"/>
          <a:lstStyle/>
          <a:p>
            <a:pPr algn="ctr"/>
          </a:p>
        </p:txBody>
      </p:sp>
      <p:sp>
        <p:nvSpPr>
          <p:cNvPr id="10" name="TextBox 9"/>
          <p:cNvSpPr txBox="1"/>
          <p:nvPr/>
        </p:nvSpPr>
        <p:spPr>
          <a:xfrm>
            <a:off x="1527048" y="676656"/>
            <a:ext cx="9704527" cy="822960"/>
          </a:xfrm>
          <a:prstGeom prst="rect">
            <a:avLst/>
          </a:prstGeom>
          <a:noFill/>
          <a:ln/>
        </p:spPr>
        <p:txBody>
          <a:bodyPr wrap="square" anchor="t" lIns="25400" rIns="25400" tIns="25400" bIns="25400">
            <a:spAutoFit/>
          </a:bodyPr>
          <a:lstStyle/>
          <a:p>
            <a:pPr algn="l">
              <a:lnSpc>
                <a:spcPct val="105000"/>
              </a:lnSpc>
              <a:spcBef>
                <a:spcPts val="0"/>
              </a:spcBef>
              <a:spcAft>
                <a:spcPts val="0"/>
              </a:spcAft>
            </a:pPr>
            <a:r>
              <a:rPr sz="3400" b="0" i="0">
                <a:solidFill>
                  <a:srgbClr val="F2F2EE"/>
                </a:solidFill>
                <a:latin typeface="Helvetica Neue"/>
              </a:rPr>
              <a:t>Search by city, review listings, book it.</a:t>
            </a:r>
          </a:p>
        </p:txBody>
      </p:sp>
      <p:pic>
        <p:nvPicPr>
          <p:cNvPr id="11" name="Picture 10" descr="search by city" title="search by city"/>
          <p:cNvPicPr>
            <a:picLocks noChangeAspect="1"/>
          </p:cNvPicPr>
          <p:nvPr/>
        </p:nvPicPr>
        <p:blipFill>
          <a:blip r:embed="rId2"/>
          <a:stretch>
            <a:fillRect/>
          </a:stretch>
        </p:blipFill>
        <p:spPr>
          <a:xfrm>
            <a:off x="960120" y="2176272"/>
            <a:ext cx="365760" cy="365760"/>
          </a:xfrm>
          <a:prstGeom prst="rect">
            <a:avLst/>
          </a:prstGeom>
        </p:spPr>
      </p:pic>
      <p:sp>
        <p:nvSpPr>
          <p:cNvPr id="12" name="TextBox 11"/>
          <p:cNvSpPr txBox="1"/>
          <p:nvPr/>
        </p:nvSpPr>
        <p:spPr>
          <a:xfrm>
            <a:off x="1618488" y="2167128"/>
            <a:ext cx="91440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000" b="0" i="0" spc="200">
                <a:solidFill>
                  <a:srgbClr val="82827C"/>
                </a:solidFill>
                <a:latin typeface="Menlo"/>
              </a:rPr>
              <a:t>01</a:t>
            </a:r>
          </a:p>
        </p:txBody>
      </p:sp>
      <p:sp>
        <p:nvSpPr>
          <p:cNvPr id="13" name="TextBox 12"/>
          <p:cNvSpPr txBox="1"/>
          <p:nvPr/>
        </p:nvSpPr>
        <p:spPr>
          <a:xfrm>
            <a:off x="2258568" y="2048256"/>
            <a:ext cx="4206240" cy="548640"/>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2600" b="0" i="0">
                <a:solidFill>
                  <a:srgbClr val="F2F2EE"/>
                </a:solidFill>
                <a:latin typeface="Helvetica Neue"/>
              </a:rPr>
              <a:t>SEARCH BY CITY</a:t>
            </a:r>
          </a:p>
        </p:txBody>
      </p:sp>
      <p:sp>
        <p:nvSpPr>
          <p:cNvPr id="14" name="TextBox 13"/>
          <p:cNvSpPr txBox="1"/>
          <p:nvPr/>
        </p:nvSpPr>
        <p:spPr>
          <a:xfrm>
            <a:off x="2258568" y="2542032"/>
            <a:ext cx="4114800" cy="457200"/>
          </a:xfrm>
          <a:prstGeom prst="rect">
            <a:avLst/>
          </a:prstGeom>
          <a:noFill/>
          <a:ln/>
        </p:spPr>
        <p:txBody>
          <a:bodyPr wrap="square" anchor="t" lIns="25400" rIns="25400" tIns="25400" bIns="25400">
            <a:spAutoFit/>
          </a:bodyPr>
          <a:lstStyle/>
          <a:p>
            <a:pPr algn="l">
              <a:lnSpc>
                <a:spcPct val="132000"/>
              </a:lnSpc>
              <a:spcBef>
                <a:spcPts val="0"/>
              </a:spcBef>
              <a:spcAft>
                <a:spcPts val="0"/>
              </a:spcAft>
            </a:pPr>
            <a:r>
              <a:rPr sz="1350" b="0" i="0">
                <a:solidFill>
                  <a:srgbClr val="A6A6A0"/>
                </a:solidFill>
                <a:latin typeface="Helvetica Neue"/>
              </a:rPr>
              <a:t>Where are you going, and when.</a:t>
            </a:r>
          </a:p>
        </p:txBody>
      </p:sp>
      <p:sp>
        <p:nvSpPr>
          <p:cNvPr id="15" name="Rectangle 14"/>
          <p:cNvSpPr/>
          <p:nvPr/>
        </p:nvSpPr>
        <p:spPr>
          <a:xfrm>
            <a:off x="1138428" y="2651760"/>
            <a:ext cx="8229" cy="713232"/>
          </a:xfrm>
          <a:prstGeom prst="rect">
            <a:avLst/>
          </a:prstGeom>
          <a:solidFill>
            <a:srgbClr val="3A3A3E"/>
          </a:solidFill>
          <a:ln>
            <a:noFill/>
          </a:ln>
          <a:effectLst/>
        </p:spPr>
        <p:txBody>
          <a:bodyPr rtlCol="0" anchor="ctr"/>
          <a:lstStyle/>
          <a:p>
            <a:pPr algn="ctr"/>
          </a:p>
        </p:txBody>
      </p:sp>
      <p:pic>
        <p:nvPicPr>
          <p:cNvPr id="16" name="Picture 15" descr="review listings" title="review listings"/>
          <p:cNvPicPr>
            <a:picLocks noChangeAspect="1"/>
          </p:cNvPicPr>
          <p:nvPr/>
        </p:nvPicPr>
        <p:blipFill>
          <a:blip r:embed="rId3"/>
          <a:stretch>
            <a:fillRect/>
          </a:stretch>
        </p:blipFill>
        <p:spPr>
          <a:xfrm>
            <a:off x="960120" y="3401568"/>
            <a:ext cx="365760" cy="365760"/>
          </a:xfrm>
          <a:prstGeom prst="rect">
            <a:avLst/>
          </a:prstGeom>
        </p:spPr>
      </p:pic>
      <p:sp>
        <p:nvSpPr>
          <p:cNvPr id="17" name="TextBox 16"/>
          <p:cNvSpPr txBox="1"/>
          <p:nvPr/>
        </p:nvSpPr>
        <p:spPr>
          <a:xfrm>
            <a:off x="1618488" y="3392424"/>
            <a:ext cx="91440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000" b="0" i="0" spc="200">
                <a:solidFill>
                  <a:srgbClr val="82827C"/>
                </a:solidFill>
                <a:latin typeface="Menlo"/>
              </a:rPr>
              <a:t>02</a:t>
            </a:r>
          </a:p>
        </p:txBody>
      </p:sp>
      <p:sp>
        <p:nvSpPr>
          <p:cNvPr id="18" name="TextBox 17"/>
          <p:cNvSpPr txBox="1"/>
          <p:nvPr/>
        </p:nvSpPr>
        <p:spPr>
          <a:xfrm>
            <a:off x="2258568" y="3273552"/>
            <a:ext cx="4206240" cy="548640"/>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2600" b="0" i="0">
                <a:solidFill>
                  <a:srgbClr val="F2F2EE"/>
                </a:solidFill>
                <a:latin typeface="Helvetica Neue"/>
              </a:rPr>
              <a:t>REVIEW LISTINGS</a:t>
            </a:r>
          </a:p>
        </p:txBody>
      </p:sp>
      <p:sp>
        <p:nvSpPr>
          <p:cNvPr id="19" name="TextBox 18"/>
          <p:cNvSpPr txBox="1"/>
          <p:nvPr/>
        </p:nvSpPr>
        <p:spPr>
          <a:xfrm>
            <a:off x="2258568" y="3767328"/>
            <a:ext cx="4114800" cy="457200"/>
          </a:xfrm>
          <a:prstGeom prst="rect">
            <a:avLst/>
          </a:prstGeom>
          <a:noFill/>
          <a:ln/>
        </p:spPr>
        <p:txBody>
          <a:bodyPr wrap="square" anchor="t" lIns="25400" rIns="25400" tIns="25400" bIns="25400">
            <a:spAutoFit/>
          </a:bodyPr>
          <a:lstStyle/>
          <a:p>
            <a:pPr algn="l">
              <a:lnSpc>
                <a:spcPct val="132000"/>
              </a:lnSpc>
              <a:spcBef>
                <a:spcPts val="0"/>
              </a:spcBef>
              <a:spcAft>
                <a:spcPts val="0"/>
              </a:spcAft>
            </a:pPr>
            <a:r>
              <a:rPr sz="1350" b="0" i="0">
                <a:solidFill>
                  <a:srgbClr val="A6A6A0"/>
                </a:solidFill>
                <a:latin typeface="Helvetica Neue"/>
              </a:rPr>
              <a:t>Price, location, host profile, dates.</a:t>
            </a:r>
          </a:p>
        </p:txBody>
      </p:sp>
      <p:sp>
        <p:nvSpPr>
          <p:cNvPr id="20" name="Rectangle 19"/>
          <p:cNvSpPr/>
          <p:nvPr/>
        </p:nvSpPr>
        <p:spPr>
          <a:xfrm>
            <a:off x="1138428" y="3877056"/>
            <a:ext cx="8229" cy="713232"/>
          </a:xfrm>
          <a:prstGeom prst="rect">
            <a:avLst/>
          </a:prstGeom>
          <a:solidFill>
            <a:srgbClr val="3A3A3E"/>
          </a:solidFill>
          <a:ln>
            <a:noFill/>
          </a:ln>
          <a:effectLst/>
        </p:spPr>
        <p:txBody>
          <a:bodyPr rtlCol="0" anchor="ctr"/>
          <a:lstStyle/>
          <a:p>
            <a:pPr algn="ctr"/>
          </a:p>
        </p:txBody>
      </p:sp>
      <p:pic>
        <p:nvPicPr>
          <p:cNvPr id="21" name="Picture 20" descr="book it" title="book it"/>
          <p:cNvPicPr>
            <a:picLocks noChangeAspect="1"/>
          </p:cNvPicPr>
          <p:nvPr/>
        </p:nvPicPr>
        <p:blipFill>
          <a:blip r:embed="rId4"/>
          <a:stretch>
            <a:fillRect/>
          </a:stretch>
        </p:blipFill>
        <p:spPr>
          <a:xfrm>
            <a:off x="960120" y="4626864"/>
            <a:ext cx="365760" cy="365760"/>
          </a:xfrm>
          <a:prstGeom prst="rect">
            <a:avLst/>
          </a:prstGeom>
        </p:spPr>
      </p:pic>
      <p:sp>
        <p:nvSpPr>
          <p:cNvPr id="22" name="TextBox 21"/>
          <p:cNvSpPr txBox="1"/>
          <p:nvPr/>
        </p:nvSpPr>
        <p:spPr>
          <a:xfrm>
            <a:off x="1618488" y="4617720"/>
            <a:ext cx="91440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000" b="0" i="0" spc="200">
                <a:solidFill>
                  <a:srgbClr val="82827C"/>
                </a:solidFill>
                <a:latin typeface="Menlo"/>
              </a:rPr>
              <a:t>03</a:t>
            </a:r>
          </a:p>
        </p:txBody>
      </p:sp>
      <p:sp>
        <p:nvSpPr>
          <p:cNvPr id="23" name="TextBox 22"/>
          <p:cNvSpPr txBox="1"/>
          <p:nvPr/>
        </p:nvSpPr>
        <p:spPr>
          <a:xfrm>
            <a:off x="2258568" y="4498848"/>
            <a:ext cx="4206240" cy="548640"/>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2600" b="0" i="0">
                <a:solidFill>
                  <a:srgbClr val="F2F2EE"/>
                </a:solidFill>
                <a:latin typeface="Helvetica Neue"/>
              </a:rPr>
              <a:t>BOOK IT</a:t>
            </a:r>
          </a:p>
        </p:txBody>
      </p:sp>
      <p:sp>
        <p:nvSpPr>
          <p:cNvPr id="24" name="TextBox 23"/>
          <p:cNvSpPr txBox="1"/>
          <p:nvPr/>
        </p:nvSpPr>
        <p:spPr>
          <a:xfrm>
            <a:off x="2258568" y="4992624"/>
            <a:ext cx="4114800" cy="457200"/>
          </a:xfrm>
          <a:prstGeom prst="rect">
            <a:avLst/>
          </a:prstGeom>
          <a:noFill/>
          <a:ln/>
        </p:spPr>
        <p:txBody>
          <a:bodyPr wrap="square" anchor="t" lIns="25400" rIns="25400" tIns="25400" bIns="25400">
            <a:spAutoFit/>
          </a:bodyPr>
          <a:lstStyle/>
          <a:p>
            <a:pPr algn="l">
              <a:lnSpc>
                <a:spcPct val="132000"/>
              </a:lnSpc>
              <a:spcBef>
                <a:spcPts val="0"/>
              </a:spcBef>
              <a:spcAft>
                <a:spcPts val="0"/>
              </a:spcAft>
            </a:pPr>
            <a:r>
              <a:rPr sz="1350" b="0" i="0">
                <a:solidFill>
                  <a:srgbClr val="A6A6A0"/>
                </a:solidFill>
                <a:latin typeface="Helvetica Neue"/>
              </a:rPr>
              <a:t>Three clicks, paid on the platform.</a:t>
            </a:r>
          </a:p>
        </p:txBody>
      </p:sp>
      <p:sp>
        <p:nvSpPr>
          <p:cNvPr id="25" name="Rectangle 24"/>
          <p:cNvSpPr/>
          <p:nvPr/>
        </p:nvSpPr>
        <p:spPr>
          <a:xfrm>
            <a:off x="6537960" y="1920240"/>
            <a:ext cx="8229" cy="3840480"/>
          </a:xfrm>
          <a:prstGeom prst="rect">
            <a:avLst/>
          </a:prstGeom>
          <a:solidFill>
            <a:srgbClr val="26262A"/>
          </a:solidFill>
          <a:ln>
            <a:noFill/>
          </a:ln>
          <a:effectLst/>
        </p:spPr>
        <p:txBody>
          <a:bodyPr rtlCol="0" anchor="ctr"/>
          <a:lstStyle/>
          <a:p>
            <a:pPr algn="ctr"/>
          </a:p>
        </p:txBody>
      </p:sp>
      <p:sp>
        <p:nvSpPr>
          <p:cNvPr id="26" name="Rectangle 25"/>
          <p:cNvSpPr/>
          <p:nvPr/>
        </p:nvSpPr>
        <p:spPr>
          <a:xfrm>
            <a:off x="7040880" y="1901952"/>
            <a:ext cx="3968496" cy="3401568"/>
          </a:xfrm>
          <a:prstGeom prst="rect">
            <a:avLst/>
          </a:prstGeom>
          <a:noFill/>
          <a:ln w="11430">
            <a:solidFill>
              <a:srgbClr val="3A3A3E"/>
            </a:solidFill>
          </a:ln>
          <a:effectLst/>
        </p:spPr>
        <p:txBody>
          <a:bodyPr rtlCol="0" anchor="ctr"/>
          <a:lstStyle/>
          <a:p>
            <a:pPr algn="ctr"/>
          </a:p>
        </p:txBody>
      </p:sp>
      <p:pic>
        <p:nvPicPr>
          <p:cNvPr id="27" name="Picture 26" descr="The AirBed &amp; Breakfast listing page of August 2008, in its own browser window: the host's photo and profile, the room description, a map, and a $75 per night price beside a Book It button." title="The AirBed &amp; Breakfast listing page of August 2008, in its own browser window: the host's photo and profile, the room de"/>
          <p:cNvPicPr>
            <a:picLocks noChangeAspect="1"/>
          </p:cNvPicPr>
          <p:nvPr/>
        </p:nvPicPr>
        <p:blipFill>
          <a:blip r:embed="rId5"/>
          <a:stretch>
            <a:fillRect/>
          </a:stretch>
        </p:blipFill>
        <p:spPr>
          <a:xfrm>
            <a:off x="7059168" y="1941428"/>
            <a:ext cx="3931920" cy="3322615"/>
          </a:xfrm>
          <a:prstGeom prst="rect">
            <a:avLst/>
          </a:prstGeom>
        </p:spPr>
      </p:pic>
      <p:sp>
        <p:nvSpPr>
          <p:cNvPr id="28" name="TextBox 27"/>
          <p:cNvSpPr txBox="1"/>
          <p:nvPr/>
        </p:nvSpPr>
        <p:spPr>
          <a:xfrm>
            <a:off x="7059168" y="5632704"/>
            <a:ext cx="457200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200">
                <a:solidFill>
                  <a:srgbClr val="82827C"/>
                </a:solidFill>
                <a:latin typeface="Menlo"/>
              </a:rPr>
              <a:t>A LISTING PAGE AS IT SHIPPED, AUGUST 2008</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0B0C"/>
          </a:solidFill>
          <a:ln>
            <a:noFill/>
          </a:ln>
          <a:effectLst/>
        </p:spPr>
        <p:txBody>
          <a:bodyPr rtlCol="0" anchor="ctr"/>
          <a:lstStyle/>
          <a:p>
            <a:pPr algn="ctr"/>
          </a:p>
        </p:txBody>
      </p:sp>
      <p:sp>
        <p:nvSpPr>
          <p:cNvPr id="3" name="Rectangle 2"/>
          <p:cNvSpPr/>
          <p:nvPr/>
        </p:nvSpPr>
        <p:spPr>
          <a:xfrm>
            <a:off x="566928" y="420624"/>
            <a:ext cx="8229" cy="6016752"/>
          </a:xfrm>
          <a:prstGeom prst="rect">
            <a:avLst/>
          </a:prstGeom>
          <a:solidFill>
            <a:srgbClr val="3A3A3E"/>
          </a:solidFill>
          <a:ln>
            <a:noFill/>
          </a:ln>
          <a:effectLst/>
        </p:spPr>
        <p:txBody>
          <a:bodyPr rtlCol="0" anchor="ctr"/>
          <a:lstStyle/>
          <a:p>
            <a:pPr algn="ctr"/>
          </a:p>
        </p:txBody>
      </p:sp>
      <p:sp>
        <p:nvSpPr>
          <p:cNvPr id="4" name="Rectangle 3"/>
          <p:cNvSpPr/>
          <p:nvPr/>
        </p:nvSpPr>
        <p:spPr>
          <a:xfrm>
            <a:off x="550468" y="2999232"/>
            <a:ext cx="50292" cy="429768"/>
          </a:xfrm>
          <a:prstGeom prst="rect">
            <a:avLst/>
          </a:prstGeom>
          <a:solidFill>
            <a:srgbClr val="D6FF3A"/>
          </a:solidFill>
          <a:ln>
            <a:noFill/>
          </a:ln>
          <a:effectLst/>
        </p:spPr>
        <p:txBody>
          <a:bodyPr rtlCol="0" anchor="ctr"/>
          <a:lstStyle/>
          <a:p>
            <a:pPr algn="ctr"/>
          </a:p>
        </p:txBody>
      </p:sp>
      <p:sp>
        <p:nvSpPr>
          <p:cNvPr id="5" name="TextBox 4"/>
          <p:cNvSpPr txBox="1"/>
          <p:nvPr/>
        </p:nvSpPr>
        <p:spPr>
          <a:xfrm>
            <a:off x="960120" y="420624"/>
            <a:ext cx="640080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000" b="0" i="0" spc="260">
                <a:solidFill>
                  <a:srgbClr val="82827C"/>
                </a:solidFill>
                <a:latin typeface="Menlo"/>
              </a:rPr>
              <a:t>TRACTION</a:t>
            </a:r>
          </a:p>
        </p:txBody>
      </p:sp>
      <p:sp>
        <p:nvSpPr>
          <p:cNvPr id="6" name="Rectangle 5"/>
          <p:cNvSpPr/>
          <p:nvPr/>
        </p:nvSpPr>
        <p:spPr>
          <a:xfrm>
            <a:off x="960120" y="6126480"/>
            <a:ext cx="10271455" cy="8229"/>
          </a:xfrm>
          <a:prstGeom prst="rect">
            <a:avLst/>
          </a:prstGeom>
          <a:solidFill>
            <a:srgbClr val="26262A"/>
          </a:solidFill>
          <a:ln>
            <a:noFill/>
          </a:ln>
          <a:effectLst/>
        </p:spPr>
        <p:txBody>
          <a:bodyPr rtlCol="0" anchor="ctr"/>
          <a:lstStyle/>
          <a:p>
            <a:pPr algn="ctr"/>
          </a:p>
        </p:txBody>
      </p:sp>
      <p:sp>
        <p:nvSpPr>
          <p:cNvPr id="7" name="TextBox 6"/>
          <p:cNvSpPr txBox="1"/>
          <p:nvPr/>
        </p:nvSpPr>
        <p:spPr>
          <a:xfrm>
            <a:off x="960120" y="6217920"/>
            <a:ext cx="10271455"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70">
                <a:solidFill>
                  <a:srgbClr val="82827C"/>
                </a:solidFill>
                <a:latin typeface="Menlo"/>
              </a:rPr>
              <a:t>All figures on this page: Erick Schonfeld, “AirBed And Breakfast Takes Pad Crashing To A Whole New Level,” TechCrunch, 11 August 2008. The 20,000 is the article's own estimate, given without a source — so it is unlit here.</a:t>
            </a:r>
          </a:p>
        </p:txBody>
      </p:sp>
      <p:sp>
        <p:nvSpPr>
          <p:cNvPr id="8" name="TextBox 7"/>
          <p:cNvSpPr txBox="1"/>
          <p:nvPr/>
        </p:nvSpPr>
        <p:spPr>
          <a:xfrm>
            <a:off x="960120" y="713232"/>
            <a:ext cx="109728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500" b="0" i="0" spc="100">
                <a:solidFill>
                  <a:srgbClr val="82827C"/>
                </a:solidFill>
                <a:latin typeface="Menlo"/>
              </a:rPr>
              <a:t>07</a:t>
            </a:r>
          </a:p>
        </p:txBody>
      </p:sp>
      <p:sp>
        <p:nvSpPr>
          <p:cNvPr id="9" name="TextBox 8"/>
          <p:cNvSpPr txBox="1"/>
          <p:nvPr/>
        </p:nvSpPr>
        <p:spPr>
          <a:xfrm>
            <a:off x="2011680" y="676656"/>
            <a:ext cx="9219895" cy="822960"/>
          </a:xfrm>
          <a:prstGeom prst="rect">
            <a:avLst/>
          </a:prstGeom>
          <a:noFill/>
          <a:ln/>
        </p:spPr>
        <p:txBody>
          <a:bodyPr wrap="square" anchor="t" lIns="25400" rIns="25400" tIns="25400" bIns="25400">
            <a:spAutoFit/>
          </a:bodyPr>
          <a:lstStyle/>
          <a:p>
            <a:pPr algn="l">
              <a:lnSpc>
                <a:spcPct val="105000"/>
              </a:lnSpc>
              <a:spcBef>
                <a:spcPts val="0"/>
              </a:spcBef>
              <a:spcAft>
                <a:spcPts val="0"/>
              </a:spcAft>
            </a:pPr>
            <a:r>
              <a:rPr sz="3400" b="0" i="0">
                <a:solidFill>
                  <a:srgbClr val="F2F2EE"/>
                </a:solidFill>
                <a:latin typeface="Helvetica Neue"/>
              </a:rPr>
              <a:t>Launched into a housing shortage.</a:t>
            </a:r>
          </a:p>
        </p:txBody>
      </p:sp>
      <p:sp>
        <p:nvSpPr>
          <p:cNvPr id="10" name="TextBox 9"/>
          <p:cNvSpPr txBox="1"/>
          <p:nvPr/>
        </p:nvSpPr>
        <p:spPr>
          <a:xfrm>
            <a:off x="2011680" y="1316736"/>
            <a:ext cx="8778240" cy="365760"/>
          </a:xfrm>
          <a:prstGeom prst="rect">
            <a:avLst/>
          </a:prstGeom>
          <a:noFill/>
          <a:ln/>
        </p:spPr>
        <p:txBody>
          <a:bodyPr wrap="square" anchor="t" lIns="25400" rIns="25400" tIns="25400" bIns="25400">
            <a:spAutoFit/>
          </a:bodyPr>
          <a:lstStyle/>
          <a:p>
            <a:pPr algn="l">
              <a:lnSpc>
                <a:spcPct val="132000"/>
              </a:lnSpc>
              <a:spcBef>
                <a:spcPts val="0"/>
              </a:spcBef>
              <a:spcAft>
                <a:spcPts val="0"/>
              </a:spcAft>
            </a:pPr>
            <a:r>
              <a:rPr sz="1350" b="0" i="0">
                <a:solidFill>
                  <a:srgbClr val="A6A6A0"/>
                </a:solidFill>
                <a:latin typeface="Helvetica Neue"/>
              </a:rPr>
              <a:t>Reported 11 August 2008 — two weeks before the Democratic National Convention opens in Denver, 25–28 August.</a:t>
            </a:r>
          </a:p>
        </p:txBody>
      </p:sp>
      <p:sp>
        <p:nvSpPr>
          <p:cNvPr id="11" name="TextBox 10"/>
          <p:cNvSpPr txBox="1"/>
          <p:nvPr/>
        </p:nvSpPr>
        <p:spPr>
          <a:xfrm>
            <a:off x="960120" y="2011680"/>
            <a:ext cx="676656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000" b="0" i="0" spc="220">
                <a:solidFill>
                  <a:srgbClr val="82827C"/>
                </a:solidFill>
                <a:latin typeface="Menlo"/>
              </a:rPr>
              <a:t>NIGHTLY RATES LISTED IN SAN FRANCISCO, US$</a:t>
            </a:r>
          </a:p>
        </p:txBody>
      </p:sp>
      <p:sp>
        <p:nvSpPr>
          <p:cNvPr id="12" name="Rounded Rectangle 11"/>
          <p:cNvSpPr/>
          <p:nvPr/>
        </p:nvSpPr>
        <p:spPr>
          <a:xfrm>
            <a:off x="2644902" y="2499603"/>
            <a:ext cx="4413123" cy="249448"/>
          </a:xfrm>
          <a:prstGeom prst="roundRect">
            <a:avLst>
              <a:gd name="adj" fmla="val 40000"/>
            </a:avLst>
          </a:prstGeom>
          <a:solidFill>
            <a:srgbClr val="D6FF3A"/>
          </a:solidFill>
          <a:ln>
            <a:noFill/>
          </a:ln>
          <a:effectLst/>
        </p:spPr>
        <p:txBody>
          <a:bodyPr rtlCol="0" anchor="ctr"/>
          <a:lstStyle/>
          <a:p>
            <a:pPr algn="ctr"/>
          </a:p>
        </p:txBody>
      </p:sp>
      <p:sp>
        <p:nvSpPr>
          <p:cNvPr id="13" name="TextBox 12"/>
          <p:cNvSpPr txBox="1"/>
          <p:nvPr/>
        </p:nvSpPr>
        <p:spPr>
          <a:xfrm>
            <a:off x="1803654" y="2505456"/>
            <a:ext cx="786384" cy="237744"/>
          </a:xfrm>
          <a:prstGeom prst="rect">
            <a:avLst/>
          </a:prstGeom>
          <a:noFill/>
          <a:ln/>
        </p:spPr>
        <p:txBody>
          <a:bodyPr wrap="square" anchor="ctr" lIns="25400" rIns="25400" tIns="25400" bIns="25400">
            <a:spAutoFit/>
          </a:bodyPr>
          <a:lstStyle/>
          <a:p>
            <a:pPr algn="r">
              <a:lnSpc>
                <a:spcPct val="100000"/>
              </a:lnSpc>
              <a:spcBef>
                <a:spcPts val="0"/>
              </a:spcBef>
              <a:spcAft>
                <a:spcPts val="0"/>
              </a:spcAft>
            </a:pPr>
            <a:r>
              <a:rPr sz="950" b="0" i="0">
                <a:solidFill>
                  <a:srgbClr val="82827C"/>
                </a:solidFill>
                <a:latin typeface="Menlo"/>
              </a:rPr>
              <a:t>10</a:t>
            </a:r>
          </a:p>
        </p:txBody>
      </p:sp>
      <p:sp>
        <p:nvSpPr>
          <p:cNvPr id="14" name="TextBox 13"/>
          <p:cNvSpPr txBox="1"/>
          <p:nvPr/>
        </p:nvSpPr>
        <p:spPr>
          <a:xfrm>
            <a:off x="7112889" y="2505456"/>
            <a:ext cx="841248" cy="237744"/>
          </a:xfrm>
          <a:prstGeom prst="rect">
            <a:avLst/>
          </a:prstGeom>
          <a:noFill/>
          <a:ln/>
        </p:spPr>
        <p:txBody>
          <a:bodyPr wrap="square" anchor="ctr" lIns="25400" rIns="25400" tIns="25400" bIns="25400">
            <a:spAutoFit/>
          </a:bodyPr>
          <a:lstStyle/>
          <a:p>
            <a:pPr algn="l">
              <a:lnSpc>
                <a:spcPct val="100000"/>
              </a:lnSpc>
              <a:spcBef>
                <a:spcPts val="0"/>
              </a:spcBef>
              <a:spcAft>
                <a:spcPts val="0"/>
              </a:spcAft>
            </a:pPr>
            <a:r>
              <a:rPr sz="950" b="0" i="0">
                <a:solidFill>
                  <a:srgbClr val="82827C"/>
                </a:solidFill>
                <a:latin typeface="Menlo"/>
              </a:rPr>
              <a:t>175</a:t>
            </a:r>
          </a:p>
        </p:txBody>
      </p:sp>
      <p:sp>
        <p:nvSpPr>
          <p:cNvPr id="15" name="Rectangle 14"/>
          <p:cNvSpPr/>
          <p:nvPr/>
        </p:nvSpPr>
        <p:spPr>
          <a:xfrm>
            <a:off x="4639894" y="2394835"/>
            <a:ext cx="21945" cy="458984"/>
          </a:xfrm>
          <a:prstGeom prst="rect">
            <a:avLst/>
          </a:prstGeom>
          <a:solidFill>
            <a:srgbClr val="0B0B0C"/>
          </a:solidFill>
          <a:ln>
            <a:noFill/>
          </a:ln>
          <a:effectLst/>
        </p:spPr>
        <p:txBody>
          <a:bodyPr rtlCol="0" anchor="ctr"/>
          <a:lstStyle/>
          <a:p>
            <a:pPr algn="ctr"/>
          </a:p>
        </p:txBody>
      </p:sp>
      <p:sp>
        <p:nvSpPr>
          <p:cNvPr id="16" name="TextBox 15"/>
          <p:cNvSpPr txBox="1"/>
          <p:nvPr/>
        </p:nvSpPr>
        <p:spPr>
          <a:xfrm>
            <a:off x="960120" y="2340864"/>
            <a:ext cx="1325880" cy="566928"/>
          </a:xfrm>
          <a:prstGeom prst="rect">
            <a:avLst/>
          </a:prstGeom>
          <a:noFill/>
          <a:ln/>
        </p:spPr>
        <p:txBody>
          <a:bodyPr wrap="square" anchor="ctr" lIns="25400" rIns="25400" tIns="25400" bIns="25400">
            <a:spAutoFit/>
          </a:bodyPr>
          <a:lstStyle/>
          <a:p>
            <a:pPr algn="l">
              <a:lnSpc>
                <a:spcPct val="100000"/>
              </a:lnSpc>
              <a:spcBef>
                <a:spcPts val="0"/>
              </a:spcBef>
              <a:spcAft>
                <a:spcPts val="0"/>
              </a:spcAft>
            </a:pPr>
            <a:r>
              <a:rPr sz="1100" b="1" i="0">
                <a:solidFill>
                  <a:srgbClr val="F2F2EE"/>
                </a:solidFill>
                <a:latin typeface="Menlo"/>
              </a:rPr>
              <a:t>ALL LISTINGS</a:t>
            </a:r>
          </a:p>
        </p:txBody>
      </p:sp>
      <p:sp>
        <p:nvSpPr>
          <p:cNvPr id="17" name="Rectangle 16"/>
          <p:cNvSpPr/>
          <p:nvPr/>
        </p:nvSpPr>
        <p:spPr>
          <a:xfrm>
            <a:off x="2377440" y="3033979"/>
            <a:ext cx="5349240" cy="21945"/>
          </a:xfrm>
          <a:prstGeom prst="rect">
            <a:avLst/>
          </a:prstGeom>
          <a:solidFill>
            <a:srgbClr val="3A3A3E"/>
          </a:solidFill>
          <a:ln>
            <a:noFill/>
          </a:ln>
          <a:effectLst/>
        </p:spPr>
        <p:txBody>
          <a:bodyPr rtlCol="0" anchor="ctr"/>
          <a:lstStyle/>
          <a:p>
            <a:pPr algn="ctr"/>
          </a:p>
        </p:txBody>
      </p:sp>
      <p:sp>
        <p:nvSpPr>
          <p:cNvPr id="18" name="TextBox 17"/>
          <p:cNvSpPr txBox="1"/>
          <p:nvPr/>
        </p:nvSpPr>
        <p:spPr>
          <a:xfrm>
            <a:off x="960120" y="3255264"/>
            <a:ext cx="676656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160">
                <a:solidFill>
                  <a:srgbClr val="82827C"/>
                </a:solidFill>
                <a:latin typeface="Menlo"/>
              </a:rPr>
              <a:t>AXIS $0–$200   ·   LOW $10   ·   MEDIAN $85 (THE TICK)   ·   HIGH $175</a:t>
            </a:r>
          </a:p>
        </p:txBody>
      </p:sp>
      <p:sp>
        <p:nvSpPr>
          <p:cNvPr id="19" name="Rectangle 18"/>
          <p:cNvSpPr/>
          <p:nvPr/>
        </p:nvSpPr>
        <p:spPr>
          <a:xfrm>
            <a:off x="960120" y="3579876"/>
            <a:ext cx="137160" cy="68580"/>
          </a:xfrm>
          <a:prstGeom prst="rect">
            <a:avLst/>
          </a:prstGeom>
          <a:solidFill>
            <a:srgbClr val="D6FF3A"/>
          </a:solidFill>
          <a:ln>
            <a:noFill/>
          </a:ln>
          <a:effectLst/>
        </p:spPr>
        <p:txBody>
          <a:bodyPr rtlCol="0" anchor="ctr"/>
          <a:lstStyle/>
          <a:p>
            <a:pPr algn="ctr"/>
          </a:p>
        </p:txBody>
      </p:sp>
      <p:sp>
        <p:nvSpPr>
          <p:cNvPr id="20" name="Rectangle 19"/>
          <p:cNvSpPr/>
          <p:nvPr/>
        </p:nvSpPr>
        <p:spPr>
          <a:xfrm>
            <a:off x="1147572" y="3579876"/>
            <a:ext cx="137160" cy="68580"/>
          </a:xfrm>
          <a:prstGeom prst="rect">
            <a:avLst/>
          </a:prstGeom>
          <a:solidFill>
            <a:srgbClr val="D6FF3A"/>
          </a:solidFill>
          <a:ln>
            <a:noFill/>
          </a:ln>
          <a:effectLst/>
        </p:spPr>
        <p:txBody>
          <a:bodyPr rtlCol="0" anchor="ctr"/>
          <a:lstStyle/>
          <a:p>
            <a:pPr algn="ctr"/>
          </a:p>
        </p:txBody>
      </p:sp>
      <p:sp>
        <p:nvSpPr>
          <p:cNvPr id="21" name="Rectangle 20"/>
          <p:cNvSpPr/>
          <p:nvPr/>
        </p:nvSpPr>
        <p:spPr>
          <a:xfrm>
            <a:off x="1335024" y="3579876"/>
            <a:ext cx="137160" cy="68580"/>
          </a:xfrm>
          <a:prstGeom prst="rect">
            <a:avLst/>
          </a:prstGeom>
          <a:solidFill>
            <a:srgbClr val="D6FF3A"/>
          </a:solidFill>
          <a:ln>
            <a:noFill/>
          </a:ln>
          <a:effectLst/>
        </p:spPr>
        <p:txBody>
          <a:bodyPr rtlCol="0" anchor="ctr"/>
          <a:lstStyle/>
          <a:p>
            <a:pPr algn="ctr"/>
          </a:p>
        </p:txBody>
      </p:sp>
      <p:sp>
        <p:nvSpPr>
          <p:cNvPr id="22" name="TextBox 21"/>
          <p:cNvSpPr txBox="1"/>
          <p:nvPr/>
        </p:nvSpPr>
        <p:spPr>
          <a:xfrm>
            <a:off x="1618487" y="3497579"/>
            <a:ext cx="173736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200">
                <a:solidFill>
                  <a:srgbClr val="D6FF3A"/>
                </a:solidFill>
                <a:latin typeface="Menlo"/>
              </a:rPr>
              <a:t>MEASURED</a:t>
            </a:r>
          </a:p>
        </p:txBody>
      </p:sp>
      <p:sp>
        <p:nvSpPr>
          <p:cNvPr id="23" name="Rectangle 22"/>
          <p:cNvSpPr/>
          <p:nvPr/>
        </p:nvSpPr>
        <p:spPr>
          <a:xfrm>
            <a:off x="960120" y="4041648"/>
            <a:ext cx="6766560" cy="8229"/>
          </a:xfrm>
          <a:prstGeom prst="rect">
            <a:avLst/>
          </a:prstGeom>
          <a:solidFill>
            <a:srgbClr val="3A3A3E"/>
          </a:solidFill>
          <a:ln>
            <a:noFill/>
          </a:ln>
          <a:effectLst/>
        </p:spPr>
        <p:txBody>
          <a:bodyPr rtlCol="0" anchor="ctr"/>
          <a:lstStyle/>
          <a:p>
            <a:pPr algn="ctr"/>
          </a:p>
        </p:txBody>
      </p:sp>
      <p:sp>
        <p:nvSpPr>
          <p:cNvPr id="24" name="TextBox 23"/>
          <p:cNvSpPr txBox="1"/>
          <p:nvPr/>
        </p:nvSpPr>
        <p:spPr>
          <a:xfrm>
            <a:off x="960120" y="4160520"/>
            <a:ext cx="676656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240">
                <a:solidFill>
                  <a:srgbClr val="A6A6A0"/>
                </a:solidFill>
                <a:latin typeface="Menlo"/>
              </a:rPr>
              <a:t>THE WIDER SPREAD</a:t>
            </a:r>
          </a:p>
        </p:txBody>
      </p:sp>
      <p:sp>
        <p:nvSpPr>
          <p:cNvPr id="25" name="TextBox 24"/>
          <p:cNvSpPr txBox="1"/>
          <p:nvPr/>
        </p:nvSpPr>
        <p:spPr>
          <a:xfrm>
            <a:off x="960120" y="4425696"/>
            <a:ext cx="6766560" cy="1097280"/>
          </a:xfrm>
          <a:prstGeom prst="rect">
            <a:avLst/>
          </a:prstGeom>
          <a:noFill/>
          <a:ln/>
        </p:spPr>
        <p:txBody>
          <a:bodyPr wrap="square" anchor="t" lIns="25400" rIns="25400" tIns="25400" bIns="25400">
            <a:spAutoFit/>
          </a:bodyPr>
          <a:lstStyle/>
          <a:p>
            <a:pPr algn="l">
              <a:lnSpc>
                <a:spcPct val="140000"/>
              </a:lnSpc>
              <a:spcBef>
                <a:spcPts val="0"/>
              </a:spcBef>
              <a:spcAft>
                <a:spcPts val="0"/>
              </a:spcAft>
            </a:pPr>
            <a:r>
              <a:rPr sz="1350" b="0" i="0">
                <a:solidFill>
                  <a:srgbClr val="A6A6A0"/>
                </a:solidFill>
                <a:latin typeface="Helvetica Neue"/>
              </a:rPr>
              <a:t>Listings ran from $20 a night for an airbed to $3,000 for an entire house — a different scale entirely, so it does not share the axis above. The article gives this range without naming a city; San Francisco is the only place it locates.</a:t>
            </a:r>
          </a:p>
        </p:txBody>
      </p:sp>
      <p:sp>
        <p:nvSpPr>
          <p:cNvPr id="26" name="Rectangle 25"/>
          <p:cNvSpPr/>
          <p:nvPr/>
        </p:nvSpPr>
        <p:spPr>
          <a:xfrm>
            <a:off x="7863840" y="2011680"/>
            <a:ext cx="8229" cy="3749040"/>
          </a:xfrm>
          <a:prstGeom prst="rect">
            <a:avLst/>
          </a:prstGeom>
          <a:solidFill>
            <a:srgbClr val="26262A"/>
          </a:solidFill>
          <a:ln>
            <a:noFill/>
          </a:ln>
          <a:effectLst/>
        </p:spPr>
        <p:txBody>
          <a:bodyPr rtlCol="0" anchor="ctr"/>
          <a:lstStyle/>
          <a:p>
            <a:pPr algn="ctr"/>
          </a:p>
        </p:txBody>
      </p:sp>
      <p:sp>
        <p:nvSpPr>
          <p:cNvPr id="27" name="TextBox 26"/>
          <p:cNvSpPr txBox="1"/>
          <p:nvPr/>
        </p:nvSpPr>
        <p:spPr>
          <a:xfrm>
            <a:off x="8229600" y="1993392"/>
            <a:ext cx="3108960" cy="566928"/>
          </a:xfrm>
          <a:prstGeom prst="rect">
            <a:avLst/>
          </a:prstGeom>
          <a:noFill/>
          <a:ln/>
        </p:spPr>
        <p:txBody>
          <a:bodyPr wrap="none" anchor="t" lIns="25400" rIns="25400" tIns="25400" bIns="25400">
            <a:spAutoFit/>
          </a:bodyPr>
          <a:lstStyle/>
          <a:p>
            <a:pPr algn="l">
              <a:lnSpc>
                <a:spcPct val="100000"/>
              </a:lnSpc>
              <a:spcBef>
                <a:spcPts val="0"/>
              </a:spcBef>
              <a:spcAft>
                <a:spcPts val="0"/>
              </a:spcAft>
            </a:pPr>
            <a:r>
              <a:rPr sz="4000" b="1" i="0">
                <a:solidFill>
                  <a:srgbClr val="D6FF3A"/>
                </a:solidFill>
                <a:latin typeface="Helvetica Neue"/>
              </a:rPr>
              <a:t>50–100</a:t>
            </a:r>
          </a:p>
        </p:txBody>
      </p:sp>
      <p:sp>
        <p:nvSpPr>
          <p:cNvPr id="28" name="TextBox 27"/>
          <p:cNvSpPr txBox="1"/>
          <p:nvPr/>
        </p:nvSpPr>
        <p:spPr>
          <a:xfrm>
            <a:off x="8275320" y="2596896"/>
            <a:ext cx="301752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160">
                <a:solidFill>
                  <a:srgbClr val="82827C"/>
                </a:solidFill>
                <a:latin typeface="Menlo"/>
              </a:rPr>
              <a:t>NEW LISTINGS PER DAY,</a:t>
            </a:r>
          </a:p>
        </p:txBody>
      </p:sp>
      <p:sp>
        <p:nvSpPr>
          <p:cNvPr id="29" name="TextBox 28"/>
          <p:cNvSpPr txBox="1"/>
          <p:nvPr/>
        </p:nvSpPr>
        <p:spPr>
          <a:xfrm>
            <a:off x="8275320" y="2779776"/>
            <a:ext cx="301752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160">
                <a:solidFill>
                  <a:srgbClr val="82827C"/>
                </a:solidFill>
                <a:latin typeface="Menlo"/>
              </a:rPr>
              <a:t>SITE-WIDE</a:t>
            </a:r>
          </a:p>
        </p:txBody>
      </p:sp>
      <p:sp>
        <p:nvSpPr>
          <p:cNvPr id="30" name="Rectangle 29"/>
          <p:cNvSpPr/>
          <p:nvPr/>
        </p:nvSpPr>
        <p:spPr>
          <a:xfrm>
            <a:off x="8275320" y="3086100"/>
            <a:ext cx="137160" cy="68580"/>
          </a:xfrm>
          <a:prstGeom prst="rect">
            <a:avLst/>
          </a:prstGeom>
          <a:solidFill>
            <a:srgbClr val="D6FF3A"/>
          </a:solidFill>
          <a:ln>
            <a:noFill/>
          </a:ln>
          <a:effectLst/>
        </p:spPr>
        <p:txBody>
          <a:bodyPr rtlCol="0" anchor="ctr"/>
          <a:lstStyle/>
          <a:p>
            <a:pPr algn="ctr"/>
          </a:p>
        </p:txBody>
      </p:sp>
      <p:sp>
        <p:nvSpPr>
          <p:cNvPr id="31" name="Rectangle 30"/>
          <p:cNvSpPr/>
          <p:nvPr/>
        </p:nvSpPr>
        <p:spPr>
          <a:xfrm>
            <a:off x="8462772" y="3086100"/>
            <a:ext cx="137160" cy="68580"/>
          </a:xfrm>
          <a:prstGeom prst="rect">
            <a:avLst/>
          </a:prstGeom>
          <a:solidFill>
            <a:srgbClr val="D6FF3A"/>
          </a:solidFill>
          <a:ln>
            <a:noFill/>
          </a:ln>
          <a:effectLst/>
        </p:spPr>
        <p:txBody>
          <a:bodyPr rtlCol="0" anchor="ctr"/>
          <a:lstStyle/>
          <a:p>
            <a:pPr algn="ctr"/>
          </a:p>
        </p:txBody>
      </p:sp>
      <p:sp>
        <p:nvSpPr>
          <p:cNvPr id="32" name="Rectangle 31"/>
          <p:cNvSpPr/>
          <p:nvPr/>
        </p:nvSpPr>
        <p:spPr>
          <a:xfrm>
            <a:off x="8650224" y="3086100"/>
            <a:ext cx="137160" cy="68580"/>
          </a:xfrm>
          <a:prstGeom prst="rect">
            <a:avLst/>
          </a:prstGeom>
          <a:solidFill>
            <a:srgbClr val="D6FF3A"/>
          </a:solidFill>
          <a:ln>
            <a:noFill/>
          </a:ln>
          <a:effectLst/>
        </p:spPr>
        <p:txBody>
          <a:bodyPr rtlCol="0" anchor="ctr"/>
          <a:lstStyle/>
          <a:p>
            <a:pPr algn="ctr"/>
          </a:p>
        </p:txBody>
      </p:sp>
      <p:sp>
        <p:nvSpPr>
          <p:cNvPr id="33" name="TextBox 32"/>
          <p:cNvSpPr txBox="1"/>
          <p:nvPr/>
        </p:nvSpPr>
        <p:spPr>
          <a:xfrm>
            <a:off x="8933688" y="3003804"/>
            <a:ext cx="173736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200">
                <a:solidFill>
                  <a:srgbClr val="D6FF3A"/>
                </a:solidFill>
                <a:latin typeface="Menlo"/>
              </a:rPr>
              <a:t>MEASURED</a:t>
            </a:r>
          </a:p>
        </p:txBody>
      </p:sp>
      <p:sp>
        <p:nvSpPr>
          <p:cNvPr id="34" name="Rectangle 33"/>
          <p:cNvSpPr/>
          <p:nvPr/>
        </p:nvSpPr>
        <p:spPr>
          <a:xfrm>
            <a:off x="8275320" y="3145536"/>
            <a:ext cx="2956255" cy="8229"/>
          </a:xfrm>
          <a:prstGeom prst="rect">
            <a:avLst/>
          </a:prstGeom>
          <a:solidFill>
            <a:srgbClr val="26262A"/>
          </a:solidFill>
          <a:ln>
            <a:noFill/>
          </a:ln>
          <a:effectLst/>
        </p:spPr>
        <p:txBody>
          <a:bodyPr rtlCol="0" anchor="ctr"/>
          <a:lstStyle/>
          <a:p>
            <a:pPr algn="ctr"/>
          </a:p>
        </p:txBody>
      </p:sp>
      <p:sp>
        <p:nvSpPr>
          <p:cNvPr id="35" name="TextBox 34"/>
          <p:cNvSpPr txBox="1"/>
          <p:nvPr/>
        </p:nvSpPr>
        <p:spPr>
          <a:xfrm>
            <a:off x="8229600" y="3328416"/>
            <a:ext cx="3108960" cy="566928"/>
          </a:xfrm>
          <a:prstGeom prst="rect">
            <a:avLst/>
          </a:prstGeom>
          <a:noFill/>
          <a:ln/>
        </p:spPr>
        <p:txBody>
          <a:bodyPr wrap="none" anchor="t" lIns="25400" rIns="25400" tIns="25400" bIns="25400">
            <a:spAutoFit/>
          </a:bodyPr>
          <a:lstStyle/>
          <a:p>
            <a:pPr algn="l">
              <a:lnSpc>
                <a:spcPct val="100000"/>
              </a:lnSpc>
              <a:spcBef>
                <a:spcPts val="0"/>
              </a:spcBef>
              <a:spcAft>
                <a:spcPts val="0"/>
              </a:spcAft>
            </a:pPr>
            <a:r>
              <a:rPr sz="4000" b="1" i="0">
                <a:solidFill>
                  <a:srgbClr val="D6FF3A"/>
                </a:solidFill>
                <a:latin typeface="Helvetica Neue"/>
              </a:rPr>
              <a:t>20,000</a:t>
            </a:r>
          </a:p>
        </p:txBody>
      </p:sp>
      <p:sp>
        <p:nvSpPr>
          <p:cNvPr id="36" name="TextBox 35"/>
          <p:cNvSpPr txBox="1"/>
          <p:nvPr/>
        </p:nvSpPr>
        <p:spPr>
          <a:xfrm>
            <a:off x="8275320" y="3931920"/>
            <a:ext cx="301752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160">
                <a:solidFill>
                  <a:srgbClr val="82827C"/>
                </a:solidFill>
                <a:latin typeface="Menlo"/>
              </a:rPr>
              <a:t>EXPECTED IN DENVER FOR THE DNC</a:t>
            </a:r>
          </a:p>
        </p:txBody>
      </p:sp>
      <p:sp>
        <p:nvSpPr>
          <p:cNvPr id="37" name="TextBox 36"/>
          <p:cNvSpPr txBox="1"/>
          <p:nvPr/>
        </p:nvSpPr>
        <p:spPr>
          <a:xfrm>
            <a:off x="8275320" y="4114800"/>
            <a:ext cx="301752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160">
                <a:solidFill>
                  <a:srgbClr val="82827C"/>
                </a:solidFill>
                <a:latin typeface="Menlo"/>
              </a:rPr>
              <a:t>— THE ARTICLE'S OWN ESTIMATE</a:t>
            </a:r>
          </a:p>
        </p:txBody>
      </p:sp>
      <p:sp>
        <p:nvSpPr>
          <p:cNvPr id="38" name="Rectangle 37"/>
          <p:cNvSpPr/>
          <p:nvPr/>
        </p:nvSpPr>
        <p:spPr>
          <a:xfrm>
            <a:off x="8275320" y="4421124"/>
            <a:ext cx="137160" cy="68580"/>
          </a:xfrm>
          <a:prstGeom prst="rect">
            <a:avLst/>
          </a:prstGeom>
          <a:noFill/>
          <a:ln w="11430">
            <a:solidFill>
              <a:srgbClr val="3A3A3E"/>
            </a:solidFill>
          </a:ln>
          <a:effectLst/>
        </p:spPr>
        <p:txBody>
          <a:bodyPr rtlCol="0" anchor="ctr"/>
          <a:lstStyle/>
          <a:p>
            <a:pPr algn="ctr"/>
          </a:p>
        </p:txBody>
      </p:sp>
      <p:sp>
        <p:nvSpPr>
          <p:cNvPr id="39" name="Rectangle 38"/>
          <p:cNvSpPr/>
          <p:nvPr/>
        </p:nvSpPr>
        <p:spPr>
          <a:xfrm>
            <a:off x="8462772" y="4421124"/>
            <a:ext cx="137160" cy="68580"/>
          </a:xfrm>
          <a:prstGeom prst="rect">
            <a:avLst/>
          </a:prstGeom>
          <a:noFill/>
          <a:ln w="11430">
            <a:solidFill>
              <a:srgbClr val="3A3A3E"/>
            </a:solidFill>
          </a:ln>
          <a:effectLst/>
        </p:spPr>
        <p:txBody>
          <a:bodyPr rtlCol="0" anchor="ctr"/>
          <a:lstStyle/>
          <a:p>
            <a:pPr algn="ctr"/>
          </a:p>
        </p:txBody>
      </p:sp>
      <p:sp>
        <p:nvSpPr>
          <p:cNvPr id="40" name="Rectangle 39"/>
          <p:cNvSpPr/>
          <p:nvPr/>
        </p:nvSpPr>
        <p:spPr>
          <a:xfrm>
            <a:off x="8650224" y="4421124"/>
            <a:ext cx="137160" cy="68580"/>
          </a:xfrm>
          <a:prstGeom prst="rect">
            <a:avLst/>
          </a:prstGeom>
          <a:noFill/>
          <a:ln w="11430">
            <a:solidFill>
              <a:srgbClr val="3A3A3E"/>
            </a:solidFill>
          </a:ln>
          <a:effectLst/>
        </p:spPr>
        <p:txBody>
          <a:bodyPr rtlCol="0" anchor="ctr"/>
          <a:lstStyle/>
          <a:p>
            <a:pPr algn="ctr"/>
          </a:p>
        </p:txBody>
      </p:sp>
      <p:sp>
        <p:nvSpPr>
          <p:cNvPr id="41" name="TextBox 40"/>
          <p:cNvSpPr txBox="1"/>
          <p:nvPr/>
        </p:nvSpPr>
        <p:spPr>
          <a:xfrm>
            <a:off x="8933688" y="4338828"/>
            <a:ext cx="173736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200">
                <a:solidFill>
                  <a:srgbClr val="82827C"/>
                </a:solidFill>
                <a:latin typeface="Menlo"/>
              </a:rPr>
              <a:t>UNSOURCED</a:t>
            </a:r>
          </a:p>
        </p:txBody>
      </p:sp>
      <p:sp>
        <p:nvSpPr>
          <p:cNvPr id="42" name="Rectangle 41"/>
          <p:cNvSpPr/>
          <p:nvPr/>
        </p:nvSpPr>
        <p:spPr>
          <a:xfrm>
            <a:off x="8275320" y="4480559"/>
            <a:ext cx="2956255" cy="8229"/>
          </a:xfrm>
          <a:prstGeom prst="rect">
            <a:avLst/>
          </a:prstGeom>
          <a:solidFill>
            <a:srgbClr val="26262A"/>
          </a:solidFill>
          <a:ln>
            <a:noFill/>
          </a:ln>
          <a:effectLst/>
        </p:spPr>
        <p:txBody>
          <a:bodyPr rtlCol="0" anchor="ctr"/>
          <a:lstStyle/>
          <a:p>
            <a:pPr algn="ctr"/>
          </a:p>
        </p:txBody>
      </p:sp>
      <p:sp>
        <p:nvSpPr>
          <p:cNvPr id="43" name="TextBox 42"/>
          <p:cNvSpPr txBox="1"/>
          <p:nvPr/>
        </p:nvSpPr>
        <p:spPr>
          <a:xfrm>
            <a:off x="8229600" y="4663440"/>
            <a:ext cx="3108960" cy="566928"/>
          </a:xfrm>
          <a:prstGeom prst="rect">
            <a:avLst/>
          </a:prstGeom>
          <a:noFill/>
          <a:ln/>
        </p:spPr>
        <p:txBody>
          <a:bodyPr wrap="none" anchor="t" lIns="25400" rIns="25400" tIns="25400" bIns="25400">
            <a:spAutoFit/>
          </a:bodyPr>
          <a:lstStyle/>
          <a:p>
            <a:pPr algn="l">
              <a:lnSpc>
                <a:spcPct val="100000"/>
              </a:lnSpc>
              <a:spcBef>
                <a:spcPts val="0"/>
              </a:spcBef>
              <a:spcAft>
                <a:spcPts val="0"/>
              </a:spcAft>
            </a:pPr>
            <a:r>
              <a:rPr sz="4000" b="1" i="0">
                <a:solidFill>
                  <a:srgbClr val="D6FF3A"/>
                </a:solidFill>
                <a:latin typeface="Helvetica Neue"/>
              </a:rPr>
              <a:t>&lt; $20,000</a:t>
            </a:r>
          </a:p>
        </p:txBody>
      </p:sp>
      <p:sp>
        <p:nvSpPr>
          <p:cNvPr id="44" name="TextBox 43"/>
          <p:cNvSpPr txBox="1"/>
          <p:nvPr/>
        </p:nvSpPr>
        <p:spPr>
          <a:xfrm>
            <a:off x="8275320" y="5266944"/>
            <a:ext cx="301752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160">
                <a:solidFill>
                  <a:srgbClr val="82827C"/>
                </a:solidFill>
                <a:latin typeface="Menlo"/>
              </a:rPr>
              <a:t>FRIENDS-AND-FAMILY CAPITAL</a:t>
            </a:r>
          </a:p>
        </p:txBody>
      </p:sp>
      <p:sp>
        <p:nvSpPr>
          <p:cNvPr id="45" name="TextBox 44"/>
          <p:cNvSpPr txBox="1"/>
          <p:nvPr/>
        </p:nvSpPr>
        <p:spPr>
          <a:xfrm>
            <a:off x="8275320" y="5449824"/>
            <a:ext cx="301752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160">
                <a:solidFill>
                  <a:srgbClr val="82827C"/>
                </a:solidFill>
                <a:latin typeface="Menlo"/>
              </a:rPr>
              <a:t>THAT BUILT THE SITE</a:t>
            </a:r>
          </a:p>
        </p:txBody>
      </p:sp>
      <p:sp>
        <p:nvSpPr>
          <p:cNvPr id="46" name="Rectangle 45"/>
          <p:cNvSpPr/>
          <p:nvPr/>
        </p:nvSpPr>
        <p:spPr>
          <a:xfrm>
            <a:off x="8275320" y="5756148"/>
            <a:ext cx="137160" cy="68580"/>
          </a:xfrm>
          <a:prstGeom prst="rect">
            <a:avLst/>
          </a:prstGeom>
          <a:solidFill>
            <a:srgbClr val="D6FF3A"/>
          </a:solidFill>
          <a:ln>
            <a:noFill/>
          </a:ln>
          <a:effectLst/>
        </p:spPr>
        <p:txBody>
          <a:bodyPr rtlCol="0" anchor="ctr"/>
          <a:lstStyle/>
          <a:p>
            <a:pPr algn="ctr"/>
          </a:p>
        </p:txBody>
      </p:sp>
      <p:sp>
        <p:nvSpPr>
          <p:cNvPr id="47" name="Rectangle 46"/>
          <p:cNvSpPr/>
          <p:nvPr/>
        </p:nvSpPr>
        <p:spPr>
          <a:xfrm>
            <a:off x="8462772" y="5756148"/>
            <a:ext cx="137160" cy="68580"/>
          </a:xfrm>
          <a:prstGeom prst="rect">
            <a:avLst/>
          </a:prstGeom>
          <a:solidFill>
            <a:srgbClr val="D6FF3A"/>
          </a:solidFill>
          <a:ln>
            <a:noFill/>
          </a:ln>
          <a:effectLst/>
        </p:spPr>
        <p:txBody>
          <a:bodyPr rtlCol="0" anchor="ctr"/>
          <a:lstStyle/>
          <a:p>
            <a:pPr algn="ctr"/>
          </a:p>
        </p:txBody>
      </p:sp>
      <p:sp>
        <p:nvSpPr>
          <p:cNvPr id="48" name="Rectangle 47"/>
          <p:cNvSpPr/>
          <p:nvPr/>
        </p:nvSpPr>
        <p:spPr>
          <a:xfrm>
            <a:off x="8650224" y="5756148"/>
            <a:ext cx="137160" cy="68580"/>
          </a:xfrm>
          <a:prstGeom prst="rect">
            <a:avLst/>
          </a:prstGeom>
          <a:noFill/>
          <a:ln w="11430">
            <a:solidFill>
              <a:srgbClr val="3A3A3E"/>
            </a:solidFill>
          </a:ln>
          <a:effectLst/>
        </p:spPr>
        <p:txBody>
          <a:bodyPr rtlCol="0" anchor="ctr"/>
          <a:lstStyle/>
          <a:p>
            <a:pPr algn="ctr"/>
          </a:p>
        </p:txBody>
      </p:sp>
      <p:sp>
        <p:nvSpPr>
          <p:cNvPr id="49" name="TextBox 48"/>
          <p:cNvSpPr txBox="1"/>
          <p:nvPr/>
        </p:nvSpPr>
        <p:spPr>
          <a:xfrm>
            <a:off x="8933688" y="5673852"/>
            <a:ext cx="173736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200">
                <a:solidFill>
                  <a:srgbClr val="D6FF3A"/>
                </a:solidFill>
                <a:latin typeface="Menlo"/>
              </a:rPr>
              <a:t>CITED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0B0C"/>
          </a:solidFill>
          <a:ln>
            <a:noFill/>
          </a:ln>
          <a:effectLst/>
        </p:spPr>
        <p:txBody>
          <a:bodyPr rtlCol="0" anchor="ctr"/>
          <a:lstStyle/>
          <a:p>
            <a:pPr algn="ctr"/>
          </a:p>
        </p:txBody>
      </p:sp>
      <p:sp>
        <p:nvSpPr>
          <p:cNvPr id="3" name="Rectangle 2"/>
          <p:cNvSpPr/>
          <p:nvPr/>
        </p:nvSpPr>
        <p:spPr>
          <a:xfrm>
            <a:off x="566928" y="420624"/>
            <a:ext cx="8229" cy="6016752"/>
          </a:xfrm>
          <a:prstGeom prst="rect">
            <a:avLst/>
          </a:prstGeom>
          <a:solidFill>
            <a:srgbClr val="3A3A3E"/>
          </a:solidFill>
          <a:ln>
            <a:noFill/>
          </a:ln>
          <a:effectLst/>
        </p:spPr>
        <p:txBody>
          <a:bodyPr rtlCol="0" anchor="ctr"/>
          <a:lstStyle/>
          <a:p>
            <a:pPr algn="ctr"/>
          </a:p>
        </p:txBody>
      </p:sp>
      <p:sp>
        <p:nvSpPr>
          <p:cNvPr id="4" name="Rectangle 3"/>
          <p:cNvSpPr/>
          <p:nvPr/>
        </p:nvSpPr>
        <p:spPr>
          <a:xfrm>
            <a:off x="550468" y="3429000"/>
            <a:ext cx="50292" cy="429768"/>
          </a:xfrm>
          <a:prstGeom prst="rect">
            <a:avLst/>
          </a:prstGeom>
          <a:solidFill>
            <a:srgbClr val="D6FF3A"/>
          </a:solidFill>
          <a:ln>
            <a:noFill/>
          </a:ln>
          <a:effectLst/>
        </p:spPr>
        <p:txBody>
          <a:bodyPr rtlCol="0" anchor="ctr"/>
          <a:lstStyle/>
          <a:p>
            <a:pPr algn="ctr"/>
          </a:p>
        </p:txBody>
      </p:sp>
      <p:sp>
        <p:nvSpPr>
          <p:cNvPr id="5" name="TextBox 4"/>
          <p:cNvSpPr txBox="1"/>
          <p:nvPr/>
        </p:nvSpPr>
        <p:spPr>
          <a:xfrm>
            <a:off x="960120" y="420624"/>
            <a:ext cx="640080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000" b="0" i="0" spc="260">
                <a:solidFill>
                  <a:srgbClr val="82827C"/>
                </a:solidFill>
                <a:latin typeface="Menlo"/>
              </a:rPr>
              <a:t>BUSINESS MODEL</a:t>
            </a:r>
          </a:p>
        </p:txBody>
      </p:sp>
      <p:sp>
        <p:nvSpPr>
          <p:cNvPr id="6" name="TextBox 5"/>
          <p:cNvSpPr txBox="1"/>
          <p:nvPr/>
        </p:nvSpPr>
        <p:spPr>
          <a:xfrm>
            <a:off x="8488375" y="420624"/>
            <a:ext cx="2743200" cy="274320"/>
          </a:xfrm>
          <a:prstGeom prst="rect">
            <a:avLst/>
          </a:prstGeom>
          <a:noFill/>
          <a:ln/>
        </p:spPr>
        <p:txBody>
          <a:bodyPr wrap="square" anchor="t" lIns="25400" rIns="25400" tIns="25400" bIns="25400">
            <a:spAutoFit/>
          </a:bodyPr>
          <a:lstStyle/>
          <a:p>
            <a:pPr algn="r">
              <a:lnSpc>
                <a:spcPct val="100000"/>
              </a:lnSpc>
              <a:spcBef>
                <a:spcPts val="0"/>
              </a:spcBef>
              <a:spcAft>
                <a:spcPts val="600"/>
              </a:spcAft>
            </a:pPr>
            <a:r>
              <a:rPr sz="1000" b="0" i="0" spc="200">
                <a:solidFill>
                  <a:srgbClr val="82827C"/>
                </a:solidFill>
                <a:latin typeface="Menlo"/>
              </a:rPr>
              <a:t>08 / 14</a:t>
            </a:r>
          </a:p>
        </p:txBody>
      </p:sp>
      <p:sp>
        <p:nvSpPr>
          <p:cNvPr id="7" name="Rectangle 6"/>
          <p:cNvSpPr/>
          <p:nvPr/>
        </p:nvSpPr>
        <p:spPr>
          <a:xfrm>
            <a:off x="960120" y="6126480"/>
            <a:ext cx="10271455" cy="8229"/>
          </a:xfrm>
          <a:prstGeom prst="rect">
            <a:avLst/>
          </a:prstGeom>
          <a:solidFill>
            <a:srgbClr val="26262A"/>
          </a:solidFill>
          <a:ln>
            <a:noFill/>
          </a:ln>
          <a:effectLst/>
        </p:spPr>
        <p:txBody>
          <a:bodyPr rtlCol="0" anchor="ctr"/>
          <a:lstStyle/>
          <a:p>
            <a:pPr algn="ctr"/>
          </a:p>
        </p:txBody>
      </p:sp>
      <p:sp>
        <p:nvSpPr>
          <p:cNvPr id="8" name="TextBox 7"/>
          <p:cNvSpPr txBox="1"/>
          <p:nvPr/>
        </p:nvSpPr>
        <p:spPr>
          <a:xfrm>
            <a:off x="960120" y="6217920"/>
            <a:ext cx="10271455"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70">
                <a:solidFill>
                  <a:srgbClr val="82827C"/>
                </a:solidFill>
                <a:latin typeface="Menlo"/>
              </a:rPr>
              <a:t>Commission, fee, method and revenue projection all printed on p.7 of the original deck. The $24 and $21 fees, and the $2.0B and $1.8B projections, are computed here from that page's own figures.</a:t>
            </a:r>
          </a:p>
        </p:txBody>
      </p:sp>
      <p:sp>
        <p:nvSpPr>
          <p:cNvPr id="9" name="TextBox 8"/>
          <p:cNvSpPr txBox="1"/>
          <p:nvPr/>
        </p:nvSpPr>
        <p:spPr>
          <a:xfrm>
            <a:off x="918972" y="676656"/>
            <a:ext cx="10271455" cy="822960"/>
          </a:xfrm>
          <a:prstGeom prst="rect">
            <a:avLst/>
          </a:prstGeom>
          <a:noFill/>
          <a:ln/>
        </p:spPr>
        <p:txBody>
          <a:bodyPr wrap="square" anchor="t" lIns="25400" rIns="25400" tIns="25400" bIns="25400">
            <a:spAutoFit/>
          </a:bodyPr>
          <a:lstStyle/>
          <a:p>
            <a:pPr algn="l">
              <a:lnSpc>
                <a:spcPct val="105000"/>
              </a:lnSpc>
              <a:spcBef>
                <a:spcPts val="0"/>
              </a:spcBef>
              <a:spcAft>
                <a:spcPts val="0"/>
              </a:spcAft>
            </a:pPr>
            <a:r>
              <a:rPr sz="3400" b="0" i="0">
                <a:solidFill>
                  <a:srgbClr val="F2F2EE"/>
                </a:solidFill>
                <a:latin typeface="Helvetica Neue"/>
              </a:rPr>
              <a:t>The 10% commission is the only fact in this model.</a:t>
            </a:r>
          </a:p>
        </p:txBody>
      </p:sp>
      <p:sp>
        <p:nvSpPr>
          <p:cNvPr id="10" name="TextBox 9"/>
          <p:cNvSpPr txBox="1"/>
          <p:nvPr/>
        </p:nvSpPr>
        <p:spPr>
          <a:xfrm>
            <a:off x="914400" y="1938528"/>
            <a:ext cx="2240280" cy="914400"/>
          </a:xfrm>
          <a:prstGeom prst="rect">
            <a:avLst/>
          </a:prstGeom>
          <a:noFill/>
        </p:spPr>
        <p:txBody>
          <a:bodyPr wrap="none" anchor="t" lIns="25400" rIns="25400" tIns="25400" bIns="25400">
            <a:spAutoFit/>
          </a:bodyPr>
          <a:lstStyle/>
          <a:p>
            <a:pPr algn="l">
              <a:lnSpc>
                <a:spcPct val="100000"/>
              </a:lnSpc>
              <a:spcBef>
                <a:spcPts val="0"/>
              </a:spcBef>
              <a:spcAft>
                <a:spcPts val="0"/>
              </a:spcAft>
            </a:pPr>
            <a:r>
              <a:rPr sz="5200" b="1" i="0">
                <a:solidFill>
                  <a:srgbClr val="D6FF3A"/>
                </a:solidFill>
                <a:latin typeface="Helvetica Neue"/>
              </a:rPr>
              <a:t>10%</a:t>
            </a:r>
          </a:p>
        </p:txBody>
      </p:sp>
      <p:sp>
        <p:nvSpPr>
          <p:cNvPr id="11" name="TextBox 10"/>
          <p:cNvSpPr txBox="1"/>
          <p:nvPr/>
        </p:nvSpPr>
        <p:spPr>
          <a:xfrm>
            <a:off x="960120" y="2834640"/>
            <a:ext cx="292608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000" b="0" i="0" spc="200">
                <a:solidFill>
                  <a:srgbClr val="82827C"/>
                </a:solidFill>
                <a:latin typeface="Menlo"/>
              </a:rPr>
              <a:t>COMMISSION PER TRANSACTION</a:t>
            </a:r>
          </a:p>
        </p:txBody>
      </p:sp>
      <p:sp>
        <p:nvSpPr>
          <p:cNvPr id="12" name="Rectangle 11"/>
          <p:cNvSpPr/>
          <p:nvPr/>
        </p:nvSpPr>
        <p:spPr>
          <a:xfrm>
            <a:off x="960120" y="3159252"/>
            <a:ext cx="512063" cy="68580"/>
          </a:xfrm>
          <a:prstGeom prst="rect">
            <a:avLst/>
          </a:prstGeom>
          <a:solidFill>
            <a:srgbClr val="D6FF3A"/>
          </a:solidFill>
          <a:ln>
            <a:noFill/>
          </a:ln>
          <a:effectLst/>
        </p:spPr>
        <p:txBody>
          <a:bodyPr rtlCol="0" anchor="ctr"/>
          <a:lstStyle/>
          <a:p>
            <a:pPr algn="ctr"/>
          </a:p>
        </p:txBody>
      </p:sp>
      <p:sp>
        <p:nvSpPr>
          <p:cNvPr id="13" name="TextBox 12"/>
          <p:cNvSpPr txBox="1"/>
          <p:nvPr/>
        </p:nvSpPr>
        <p:spPr>
          <a:xfrm>
            <a:off x="1618487" y="3076956"/>
            <a:ext cx="237744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200">
                <a:solidFill>
                  <a:srgbClr val="D6FF3A"/>
                </a:solidFill>
                <a:latin typeface="Menlo"/>
              </a:rPr>
              <a:t>POLICY · SET BY US</a:t>
            </a:r>
          </a:p>
        </p:txBody>
      </p:sp>
      <p:sp>
        <p:nvSpPr>
          <p:cNvPr id="14" name="TextBox 13"/>
          <p:cNvSpPr txBox="1"/>
          <p:nvPr/>
        </p:nvSpPr>
        <p:spPr>
          <a:xfrm>
            <a:off x="960120" y="3419856"/>
            <a:ext cx="301752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70">
                <a:solidFill>
                  <a:srgbClr val="82827C"/>
                </a:solidFill>
                <a:latin typeface="Menlo"/>
              </a:rPr>
              <a:t>the company sets it, so it is not
on the evidence scale at all</a:t>
            </a:r>
          </a:p>
        </p:txBody>
      </p:sp>
      <p:sp>
        <p:nvSpPr>
          <p:cNvPr id="15" name="TextBox 14"/>
          <p:cNvSpPr txBox="1"/>
          <p:nvPr/>
        </p:nvSpPr>
        <p:spPr>
          <a:xfrm>
            <a:off x="4709160" y="1938528"/>
            <a:ext cx="2240280" cy="914400"/>
          </a:xfrm>
          <a:prstGeom prst="rect">
            <a:avLst/>
          </a:prstGeom>
          <a:noFill/>
        </p:spPr>
        <p:txBody>
          <a:bodyPr wrap="none" anchor="t" lIns="25400" rIns="25400" tIns="25400" bIns="25400">
            <a:spAutoFit/>
          </a:bodyPr>
          <a:lstStyle/>
          <a:p>
            <a:pPr algn="l">
              <a:lnSpc>
                <a:spcPct val="100000"/>
              </a:lnSpc>
              <a:spcBef>
                <a:spcPts val="0"/>
              </a:spcBef>
              <a:spcAft>
                <a:spcPts val="0"/>
              </a:spcAft>
            </a:pPr>
            <a:r>
              <a:rPr sz="5200" b="1" i="0">
                <a:solidFill>
                  <a:srgbClr val="6E6E6A"/>
                </a:solidFill>
                <a:latin typeface="Helvetica Neue"/>
              </a:rPr>
              <a:t>84M</a:t>
            </a:r>
          </a:p>
        </p:txBody>
      </p:sp>
      <p:sp>
        <p:nvSpPr>
          <p:cNvPr id="16" name="TextBox 15"/>
          <p:cNvSpPr txBox="1"/>
          <p:nvPr/>
        </p:nvSpPr>
        <p:spPr>
          <a:xfrm>
            <a:off x="4754880" y="2834640"/>
            <a:ext cx="237744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000" b="0" i="0" spc="200">
                <a:solidFill>
                  <a:srgbClr val="82827C"/>
                </a:solidFill>
                <a:latin typeface="Menlo"/>
              </a:rPr>
              <a:t>TRIPS WITH AB&amp;B</a:t>
            </a:r>
          </a:p>
        </p:txBody>
      </p:sp>
      <p:sp>
        <p:nvSpPr>
          <p:cNvPr id="17" name="Rectangle 16"/>
          <p:cNvSpPr/>
          <p:nvPr/>
        </p:nvSpPr>
        <p:spPr>
          <a:xfrm>
            <a:off x="4754880" y="3159252"/>
            <a:ext cx="137160" cy="68580"/>
          </a:xfrm>
          <a:prstGeom prst="rect">
            <a:avLst/>
          </a:prstGeom>
          <a:noFill/>
          <a:ln w="11430">
            <a:solidFill>
              <a:srgbClr val="3A3A3E"/>
            </a:solidFill>
          </a:ln>
          <a:effectLst/>
        </p:spPr>
        <p:txBody>
          <a:bodyPr rtlCol="0" anchor="ctr"/>
          <a:lstStyle/>
          <a:p>
            <a:pPr algn="ctr"/>
          </a:p>
        </p:txBody>
      </p:sp>
      <p:sp>
        <p:nvSpPr>
          <p:cNvPr id="18" name="Rectangle 17"/>
          <p:cNvSpPr/>
          <p:nvPr/>
        </p:nvSpPr>
        <p:spPr>
          <a:xfrm>
            <a:off x="4942332" y="3159252"/>
            <a:ext cx="137160" cy="68580"/>
          </a:xfrm>
          <a:prstGeom prst="rect">
            <a:avLst/>
          </a:prstGeom>
          <a:noFill/>
          <a:ln w="11430">
            <a:solidFill>
              <a:srgbClr val="3A3A3E"/>
            </a:solidFill>
          </a:ln>
          <a:effectLst/>
        </p:spPr>
        <p:txBody>
          <a:bodyPr rtlCol="0" anchor="ctr"/>
          <a:lstStyle/>
          <a:p>
            <a:pPr algn="ctr"/>
          </a:p>
        </p:txBody>
      </p:sp>
      <p:sp>
        <p:nvSpPr>
          <p:cNvPr id="19" name="Rectangle 18"/>
          <p:cNvSpPr/>
          <p:nvPr/>
        </p:nvSpPr>
        <p:spPr>
          <a:xfrm>
            <a:off x="5129784" y="3159252"/>
            <a:ext cx="137160" cy="68580"/>
          </a:xfrm>
          <a:prstGeom prst="rect">
            <a:avLst/>
          </a:prstGeom>
          <a:noFill/>
          <a:ln w="11430">
            <a:solidFill>
              <a:srgbClr val="3A3A3E"/>
            </a:solidFill>
          </a:ln>
          <a:effectLst/>
        </p:spPr>
        <p:txBody>
          <a:bodyPr rtlCol="0" anchor="ctr"/>
          <a:lstStyle/>
          <a:p>
            <a:pPr algn="ctr"/>
          </a:p>
        </p:txBody>
      </p:sp>
      <p:sp>
        <p:nvSpPr>
          <p:cNvPr id="20" name="TextBox 19"/>
          <p:cNvSpPr txBox="1"/>
          <p:nvPr/>
        </p:nvSpPr>
        <p:spPr>
          <a:xfrm>
            <a:off x="5413248" y="3076956"/>
            <a:ext cx="173736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200">
                <a:solidFill>
                  <a:srgbClr val="82827C"/>
                </a:solidFill>
                <a:latin typeface="Menlo"/>
              </a:rPr>
              <a:t>UNSOURCED</a:t>
            </a:r>
          </a:p>
        </p:txBody>
      </p:sp>
      <p:sp>
        <p:nvSpPr>
          <p:cNvPr id="21" name="TextBox 20"/>
          <p:cNvSpPr txBox="1"/>
          <p:nvPr/>
        </p:nvSpPr>
        <p:spPr>
          <a:xfrm>
            <a:off x="4754880" y="3419856"/>
            <a:ext cx="2212848"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70">
                <a:solidFill>
                  <a:srgbClr val="82827C"/>
                </a:solidFill>
                <a:latin typeface="Menlo"/>
              </a:rPr>
              <a:t>15% of the serviceable market (p.5)</a:t>
            </a:r>
          </a:p>
        </p:txBody>
      </p:sp>
      <p:sp>
        <p:nvSpPr>
          <p:cNvPr id="22" name="TextBox 21"/>
          <p:cNvSpPr txBox="1"/>
          <p:nvPr/>
        </p:nvSpPr>
        <p:spPr>
          <a:xfrm>
            <a:off x="6601968" y="2048256"/>
            <a:ext cx="548640" cy="640080"/>
          </a:xfrm>
          <a:prstGeom prst="rect">
            <a:avLst/>
          </a:prstGeom>
          <a:noFill/>
          <a:ln/>
        </p:spPr>
        <p:txBody>
          <a:bodyPr wrap="square" anchor="t" lIns="25400" rIns="25400" tIns="25400" bIns="25400">
            <a:spAutoFit/>
          </a:bodyPr>
          <a:lstStyle/>
          <a:p>
            <a:pPr algn="ctr">
              <a:lnSpc>
                <a:spcPct val="100000"/>
              </a:lnSpc>
              <a:spcBef>
                <a:spcPts val="0"/>
              </a:spcBef>
              <a:spcAft>
                <a:spcPts val="0"/>
              </a:spcAft>
            </a:pPr>
            <a:r>
              <a:rPr sz="3000" b="0" i="0">
                <a:solidFill>
                  <a:srgbClr val="82827C"/>
                </a:solidFill>
                <a:latin typeface="Helvetica Neue"/>
              </a:rPr>
              <a:t>×</a:t>
            </a:r>
          </a:p>
        </p:txBody>
      </p:sp>
      <p:sp>
        <p:nvSpPr>
          <p:cNvPr id="23" name="TextBox 22"/>
          <p:cNvSpPr txBox="1"/>
          <p:nvPr/>
        </p:nvSpPr>
        <p:spPr>
          <a:xfrm>
            <a:off x="7269480" y="1938528"/>
            <a:ext cx="2240280" cy="914400"/>
          </a:xfrm>
          <a:prstGeom prst="rect">
            <a:avLst/>
          </a:prstGeom>
          <a:noFill/>
        </p:spPr>
        <p:txBody>
          <a:bodyPr wrap="none" anchor="t" lIns="25400" rIns="25400" tIns="25400" bIns="25400">
            <a:spAutoFit/>
          </a:bodyPr>
          <a:lstStyle/>
          <a:p>
            <a:pPr algn="l">
              <a:lnSpc>
                <a:spcPct val="100000"/>
              </a:lnSpc>
              <a:spcBef>
                <a:spcPts val="0"/>
              </a:spcBef>
              <a:spcAft>
                <a:spcPts val="0"/>
              </a:spcAft>
            </a:pPr>
            <a:r>
              <a:rPr sz="5200" b="1" i="0">
                <a:solidFill>
                  <a:srgbClr val="6E6E6A"/>
                </a:solidFill>
                <a:latin typeface="Helvetica Neue"/>
              </a:rPr>
              <a:t>$25</a:t>
            </a:r>
          </a:p>
        </p:txBody>
      </p:sp>
      <p:sp>
        <p:nvSpPr>
          <p:cNvPr id="24" name="TextBox 23"/>
          <p:cNvSpPr txBox="1"/>
          <p:nvPr/>
        </p:nvSpPr>
        <p:spPr>
          <a:xfrm>
            <a:off x="7315200" y="2834640"/>
            <a:ext cx="237744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000" b="0" i="0" spc="200">
                <a:solidFill>
                  <a:srgbClr val="82827C"/>
                </a:solidFill>
                <a:latin typeface="Menlo"/>
              </a:rPr>
              <a:t>AVERAGE FEE</a:t>
            </a:r>
          </a:p>
        </p:txBody>
      </p:sp>
      <p:sp>
        <p:nvSpPr>
          <p:cNvPr id="25" name="Rectangle 24"/>
          <p:cNvSpPr/>
          <p:nvPr/>
        </p:nvSpPr>
        <p:spPr>
          <a:xfrm>
            <a:off x="7315200" y="3159252"/>
            <a:ext cx="137160" cy="68580"/>
          </a:xfrm>
          <a:prstGeom prst="rect">
            <a:avLst/>
          </a:prstGeom>
          <a:noFill/>
          <a:ln w="11430">
            <a:solidFill>
              <a:srgbClr val="3A3A3E"/>
            </a:solidFill>
          </a:ln>
          <a:effectLst/>
        </p:spPr>
        <p:txBody>
          <a:bodyPr rtlCol="0" anchor="ctr"/>
          <a:lstStyle/>
          <a:p>
            <a:pPr algn="ctr"/>
          </a:p>
        </p:txBody>
      </p:sp>
      <p:sp>
        <p:nvSpPr>
          <p:cNvPr id="26" name="Rectangle 25"/>
          <p:cNvSpPr/>
          <p:nvPr/>
        </p:nvSpPr>
        <p:spPr>
          <a:xfrm>
            <a:off x="7502652" y="3159252"/>
            <a:ext cx="137160" cy="68580"/>
          </a:xfrm>
          <a:prstGeom prst="rect">
            <a:avLst/>
          </a:prstGeom>
          <a:noFill/>
          <a:ln w="11430">
            <a:solidFill>
              <a:srgbClr val="3A3A3E"/>
            </a:solidFill>
          </a:ln>
          <a:effectLst/>
        </p:spPr>
        <p:txBody>
          <a:bodyPr rtlCol="0" anchor="ctr"/>
          <a:lstStyle/>
          <a:p>
            <a:pPr algn="ctr"/>
          </a:p>
        </p:txBody>
      </p:sp>
      <p:sp>
        <p:nvSpPr>
          <p:cNvPr id="27" name="Rectangle 26"/>
          <p:cNvSpPr/>
          <p:nvPr/>
        </p:nvSpPr>
        <p:spPr>
          <a:xfrm>
            <a:off x="7690104" y="3159252"/>
            <a:ext cx="137160" cy="68580"/>
          </a:xfrm>
          <a:prstGeom prst="rect">
            <a:avLst/>
          </a:prstGeom>
          <a:noFill/>
          <a:ln w="11430">
            <a:solidFill>
              <a:srgbClr val="3A3A3E"/>
            </a:solidFill>
          </a:ln>
          <a:effectLst/>
        </p:spPr>
        <p:txBody>
          <a:bodyPr rtlCol="0" anchor="ctr"/>
          <a:lstStyle/>
          <a:p>
            <a:pPr algn="ctr"/>
          </a:p>
        </p:txBody>
      </p:sp>
      <p:sp>
        <p:nvSpPr>
          <p:cNvPr id="28" name="TextBox 27"/>
          <p:cNvSpPr txBox="1"/>
          <p:nvPr/>
        </p:nvSpPr>
        <p:spPr>
          <a:xfrm>
            <a:off x="7973568" y="3076956"/>
            <a:ext cx="173736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200">
                <a:solidFill>
                  <a:srgbClr val="82827C"/>
                </a:solidFill>
                <a:latin typeface="Menlo"/>
              </a:rPr>
              <a:t>UNSOURCED</a:t>
            </a:r>
          </a:p>
        </p:txBody>
      </p:sp>
      <p:sp>
        <p:nvSpPr>
          <p:cNvPr id="29" name="TextBox 28"/>
          <p:cNvSpPr txBox="1"/>
          <p:nvPr/>
        </p:nvSpPr>
        <p:spPr>
          <a:xfrm>
            <a:off x="7315200" y="3419856"/>
            <a:ext cx="2212848"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70">
                <a:solidFill>
                  <a:srgbClr val="82827C"/>
                </a:solidFill>
                <a:latin typeface="Menlo"/>
              </a:rPr>
              <a:t>printed on p.7 — but the
method beside it gives $24</a:t>
            </a:r>
          </a:p>
        </p:txBody>
      </p:sp>
      <p:sp>
        <p:nvSpPr>
          <p:cNvPr id="30" name="TextBox 29"/>
          <p:cNvSpPr txBox="1"/>
          <p:nvPr/>
        </p:nvSpPr>
        <p:spPr>
          <a:xfrm>
            <a:off x="8979408" y="2048256"/>
            <a:ext cx="548640" cy="640080"/>
          </a:xfrm>
          <a:prstGeom prst="rect">
            <a:avLst/>
          </a:prstGeom>
          <a:noFill/>
          <a:ln/>
        </p:spPr>
        <p:txBody>
          <a:bodyPr wrap="square" anchor="t" lIns="25400" rIns="25400" tIns="25400" bIns="25400">
            <a:spAutoFit/>
          </a:bodyPr>
          <a:lstStyle/>
          <a:p>
            <a:pPr algn="ctr">
              <a:lnSpc>
                <a:spcPct val="100000"/>
              </a:lnSpc>
              <a:spcBef>
                <a:spcPts val="0"/>
              </a:spcBef>
              <a:spcAft>
                <a:spcPts val="0"/>
              </a:spcAft>
            </a:pPr>
            <a:r>
              <a:rPr sz="3000" b="0" i="0">
                <a:solidFill>
                  <a:srgbClr val="82827C"/>
                </a:solidFill>
                <a:latin typeface="Helvetica Neue"/>
              </a:rPr>
              <a:t>=</a:t>
            </a:r>
          </a:p>
        </p:txBody>
      </p:sp>
      <p:sp>
        <p:nvSpPr>
          <p:cNvPr id="31" name="TextBox 30"/>
          <p:cNvSpPr txBox="1"/>
          <p:nvPr/>
        </p:nvSpPr>
        <p:spPr>
          <a:xfrm>
            <a:off x="9646920" y="1938528"/>
            <a:ext cx="2240280" cy="914400"/>
          </a:xfrm>
          <a:prstGeom prst="rect">
            <a:avLst/>
          </a:prstGeom>
          <a:noFill/>
          <a:ln/>
        </p:spPr>
        <p:txBody>
          <a:bodyPr wrap="none" anchor="t" lIns="25400" rIns="25400" tIns="25400" bIns="25400">
            <a:spAutoFit/>
          </a:bodyPr>
          <a:lstStyle/>
          <a:p>
            <a:pPr algn="l">
              <a:lnSpc>
                <a:spcPct val="100000"/>
              </a:lnSpc>
              <a:spcBef>
                <a:spcPts val="0"/>
              </a:spcBef>
              <a:spcAft>
                <a:spcPts val="0"/>
              </a:spcAft>
            </a:pPr>
            <a:r>
              <a:rPr sz="5200" b="1" i="0">
                <a:solidFill>
                  <a:srgbClr val="6E6E6A"/>
                </a:solidFill>
                <a:latin typeface="Helvetica Neue"/>
              </a:rPr>
              <a:t>$2.1B</a:t>
            </a:r>
          </a:p>
        </p:txBody>
      </p:sp>
      <p:sp>
        <p:nvSpPr>
          <p:cNvPr id="32" name="TextBox 31"/>
          <p:cNvSpPr txBox="1"/>
          <p:nvPr/>
        </p:nvSpPr>
        <p:spPr>
          <a:xfrm>
            <a:off x="9692640" y="2834640"/>
            <a:ext cx="237744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000" b="0" i="0" spc="200">
                <a:solidFill>
                  <a:srgbClr val="82827C"/>
                </a:solidFill>
                <a:latin typeface="Menlo"/>
              </a:rPr>
              <a:t>REVENUE BY 2011</a:t>
            </a:r>
          </a:p>
        </p:txBody>
      </p:sp>
      <p:sp>
        <p:nvSpPr>
          <p:cNvPr id="33" name="Rectangle 32"/>
          <p:cNvSpPr/>
          <p:nvPr/>
        </p:nvSpPr>
        <p:spPr>
          <a:xfrm>
            <a:off x="9692640" y="3159252"/>
            <a:ext cx="137160" cy="68580"/>
          </a:xfrm>
          <a:prstGeom prst="rect">
            <a:avLst/>
          </a:prstGeom>
          <a:noFill/>
          <a:ln w="11430">
            <a:solidFill>
              <a:srgbClr val="3A3A3E"/>
            </a:solidFill>
          </a:ln>
          <a:effectLst/>
        </p:spPr>
        <p:txBody>
          <a:bodyPr rtlCol="0" anchor="ctr"/>
          <a:lstStyle/>
          <a:p>
            <a:pPr algn="ctr"/>
          </a:p>
        </p:txBody>
      </p:sp>
      <p:sp>
        <p:nvSpPr>
          <p:cNvPr id="34" name="Rectangle 33"/>
          <p:cNvSpPr/>
          <p:nvPr/>
        </p:nvSpPr>
        <p:spPr>
          <a:xfrm>
            <a:off x="9880092" y="3159252"/>
            <a:ext cx="137160" cy="68580"/>
          </a:xfrm>
          <a:prstGeom prst="rect">
            <a:avLst/>
          </a:prstGeom>
          <a:noFill/>
          <a:ln w="11430">
            <a:solidFill>
              <a:srgbClr val="3A3A3E"/>
            </a:solidFill>
          </a:ln>
          <a:effectLst/>
        </p:spPr>
        <p:txBody>
          <a:bodyPr rtlCol="0" anchor="ctr"/>
          <a:lstStyle/>
          <a:p>
            <a:pPr algn="ctr"/>
          </a:p>
        </p:txBody>
      </p:sp>
      <p:sp>
        <p:nvSpPr>
          <p:cNvPr id="35" name="Rectangle 34"/>
          <p:cNvSpPr/>
          <p:nvPr/>
        </p:nvSpPr>
        <p:spPr>
          <a:xfrm>
            <a:off x="10067544" y="3159252"/>
            <a:ext cx="137160" cy="68580"/>
          </a:xfrm>
          <a:prstGeom prst="rect">
            <a:avLst/>
          </a:prstGeom>
          <a:noFill/>
          <a:ln w="11430">
            <a:solidFill>
              <a:srgbClr val="3A3A3E"/>
            </a:solidFill>
          </a:ln>
          <a:effectLst/>
        </p:spPr>
        <p:txBody>
          <a:bodyPr rtlCol="0" anchor="ctr"/>
          <a:lstStyle/>
          <a:p>
            <a:pPr algn="ctr"/>
          </a:p>
        </p:txBody>
      </p:sp>
      <p:sp>
        <p:nvSpPr>
          <p:cNvPr id="36" name="TextBox 35"/>
          <p:cNvSpPr txBox="1"/>
          <p:nvPr/>
        </p:nvSpPr>
        <p:spPr>
          <a:xfrm>
            <a:off x="10351008" y="3076956"/>
            <a:ext cx="173736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200">
                <a:solidFill>
                  <a:srgbClr val="82827C"/>
                </a:solidFill>
                <a:latin typeface="Menlo"/>
              </a:rPr>
              <a:t>UNSOURCED</a:t>
            </a:r>
          </a:p>
        </p:txBody>
      </p:sp>
      <p:sp>
        <p:nvSpPr>
          <p:cNvPr id="37" name="TextBox 36"/>
          <p:cNvSpPr txBox="1"/>
          <p:nvPr/>
        </p:nvSpPr>
        <p:spPr>
          <a:xfrm>
            <a:off x="9692640" y="3419856"/>
            <a:ext cx="2212848"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70">
                <a:solidFill>
                  <a:srgbClr val="82827C"/>
                </a:solidFill>
                <a:latin typeface="Menlo"/>
              </a:rPr>
              <a:t>printed on p.7;
84M × $25 checks out</a:t>
            </a:r>
          </a:p>
        </p:txBody>
      </p:sp>
      <p:sp>
        <p:nvSpPr>
          <p:cNvPr id="38" name="Rectangle 37"/>
          <p:cNvSpPr/>
          <p:nvPr/>
        </p:nvSpPr>
        <p:spPr>
          <a:xfrm>
            <a:off x="960120" y="4224528"/>
            <a:ext cx="9966960" cy="8229"/>
          </a:xfrm>
          <a:prstGeom prst="rect">
            <a:avLst/>
          </a:prstGeom>
          <a:solidFill>
            <a:srgbClr val="3A3A3E"/>
          </a:solidFill>
          <a:ln>
            <a:noFill/>
          </a:ln>
          <a:effectLst/>
        </p:spPr>
        <p:txBody>
          <a:bodyPr rtlCol="0" anchor="ctr"/>
          <a:lstStyle/>
          <a:p>
            <a:pPr algn="ctr"/>
          </a:p>
        </p:txBody>
      </p:sp>
      <p:sp>
        <p:nvSpPr>
          <p:cNvPr id="39" name="TextBox 38"/>
          <p:cNvSpPr txBox="1"/>
          <p:nvPr/>
        </p:nvSpPr>
        <p:spPr>
          <a:xfrm>
            <a:off x="960120" y="4343400"/>
            <a:ext cx="996696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240">
                <a:solidFill>
                  <a:srgbClr val="A6A6A0"/>
                </a:solidFill>
                <a:latin typeface="Menlo"/>
              </a:rPr>
              <a:t>READING — ONE PAGE, THREE PRICES</a:t>
            </a:r>
          </a:p>
        </p:txBody>
      </p:sp>
      <p:sp>
        <p:nvSpPr>
          <p:cNvPr id="40" name="TextBox 39"/>
          <p:cNvSpPr txBox="1"/>
          <p:nvPr/>
        </p:nvSpPr>
        <p:spPr>
          <a:xfrm>
            <a:off x="960120" y="4608576"/>
            <a:ext cx="9966960" cy="1097280"/>
          </a:xfrm>
          <a:prstGeom prst="rect">
            <a:avLst/>
          </a:prstGeom>
          <a:noFill/>
          <a:ln/>
        </p:spPr>
        <p:txBody>
          <a:bodyPr wrap="square" anchor="t" lIns="25400" rIns="25400" tIns="25400" bIns="25400">
            <a:spAutoFit/>
          </a:bodyPr>
          <a:lstStyle/>
          <a:p>
            <a:pPr algn="l">
              <a:lnSpc>
                <a:spcPct val="140000"/>
              </a:lnSpc>
              <a:spcBef>
                <a:spcPts val="0"/>
              </a:spcBef>
              <a:spcAft>
                <a:spcPts val="0"/>
              </a:spcAft>
            </a:pPr>
            <a:r>
              <a:rPr sz="1350" b="0" i="0">
                <a:solidFill>
                  <a:srgbClr val="A6A6A0"/>
                </a:solidFill>
                <a:latin typeface="Helvetica Neue"/>
              </a:rPr>
              <a:t>The page prints a fee of $25 and, beside it, the method that is supposed to produce it: 10% of $80 a night for three nights. That is $24. And the source note at the bottom of the same page says $70 is the average room price on AirBed &amp; Breakfast — which gives $21. At $24 the 2011 projection is $2.0B; at $21 it is $1.8B. All three products computed here. No price on the page is sourced.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0B0C"/>
          </a:solidFill>
          <a:ln>
            <a:noFill/>
          </a:ln>
          <a:effectLst/>
        </p:spPr>
        <p:txBody>
          <a:bodyPr rtlCol="0" anchor="ctr"/>
          <a:lstStyle/>
          <a:p>
            <a:pPr algn="ctr"/>
          </a:p>
        </p:txBody>
      </p:sp>
      <p:sp>
        <p:nvSpPr>
          <p:cNvPr id="3" name="Rectangle 2"/>
          <p:cNvSpPr/>
          <p:nvPr/>
        </p:nvSpPr>
        <p:spPr>
          <a:xfrm>
            <a:off x="566928" y="420624"/>
            <a:ext cx="8229" cy="6016752"/>
          </a:xfrm>
          <a:prstGeom prst="rect">
            <a:avLst/>
          </a:prstGeom>
          <a:solidFill>
            <a:srgbClr val="3A3A3E"/>
          </a:solidFill>
          <a:ln>
            <a:noFill/>
          </a:ln>
          <a:effectLst/>
        </p:spPr>
        <p:txBody>
          <a:bodyPr rtlCol="0" anchor="ctr"/>
          <a:lstStyle/>
          <a:p>
            <a:pPr algn="ctr"/>
          </a:p>
        </p:txBody>
      </p:sp>
      <p:sp>
        <p:nvSpPr>
          <p:cNvPr id="4" name="Rectangle 3"/>
          <p:cNvSpPr/>
          <p:nvPr/>
        </p:nvSpPr>
        <p:spPr>
          <a:xfrm>
            <a:off x="550468" y="3858768"/>
            <a:ext cx="50292" cy="429768"/>
          </a:xfrm>
          <a:prstGeom prst="rect">
            <a:avLst/>
          </a:prstGeom>
          <a:solidFill>
            <a:srgbClr val="D6FF3A"/>
          </a:solidFill>
          <a:ln>
            <a:noFill/>
          </a:ln>
          <a:effectLst/>
        </p:spPr>
        <p:txBody>
          <a:bodyPr rtlCol="0" anchor="ctr"/>
          <a:lstStyle/>
          <a:p>
            <a:pPr algn="ctr"/>
          </a:p>
        </p:txBody>
      </p:sp>
      <p:sp>
        <p:nvSpPr>
          <p:cNvPr id="5" name="TextBox 4"/>
          <p:cNvSpPr txBox="1"/>
          <p:nvPr/>
        </p:nvSpPr>
        <p:spPr>
          <a:xfrm>
            <a:off x="960120" y="420624"/>
            <a:ext cx="640080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000" b="0" i="0" spc="260">
                <a:solidFill>
                  <a:srgbClr val="82827C"/>
                </a:solidFill>
                <a:latin typeface="Menlo"/>
              </a:rPr>
              <a:t>GO TO MARKET</a:t>
            </a:r>
          </a:p>
        </p:txBody>
      </p:sp>
      <p:sp>
        <p:nvSpPr>
          <p:cNvPr id="6" name="TextBox 5"/>
          <p:cNvSpPr txBox="1"/>
          <p:nvPr/>
        </p:nvSpPr>
        <p:spPr>
          <a:xfrm>
            <a:off x="8488375" y="420624"/>
            <a:ext cx="2743200" cy="274320"/>
          </a:xfrm>
          <a:prstGeom prst="rect">
            <a:avLst/>
          </a:prstGeom>
          <a:noFill/>
          <a:ln/>
        </p:spPr>
        <p:txBody>
          <a:bodyPr wrap="square" anchor="t" lIns="25400" rIns="25400" tIns="25400" bIns="25400">
            <a:spAutoFit/>
          </a:bodyPr>
          <a:lstStyle/>
          <a:p>
            <a:pPr algn="r">
              <a:lnSpc>
                <a:spcPct val="100000"/>
              </a:lnSpc>
              <a:spcBef>
                <a:spcPts val="0"/>
              </a:spcBef>
              <a:spcAft>
                <a:spcPts val="600"/>
              </a:spcAft>
            </a:pPr>
            <a:r>
              <a:rPr sz="1000" b="0" i="0" spc="200">
                <a:solidFill>
                  <a:srgbClr val="82827C"/>
                </a:solidFill>
                <a:latin typeface="Menlo"/>
              </a:rPr>
              <a:t>09 / 14</a:t>
            </a:r>
          </a:p>
        </p:txBody>
      </p:sp>
      <p:sp>
        <p:nvSpPr>
          <p:cNvPr id="7" name="Rectangle 6"/>
          <p:cNvSpPr/>
          <p:nvPr/>
        </p:nvSpPr>
        <p:spPr>
          <a:xfrm>
            <a:off x="960120" y="6126480"/>
            <a:ext cx="10271455" cy="8229"/>
          </a:xfrm>
          <a:prstGeom prst="rect">
            <a:avLst/>
          </a:prstGeom>
          <a:solidFill>
            <a:srgbClr val="26262A"/>
          </a:solidFill>
          <a:ln>
            <a:noFill/>
          </a:ln>
          <a:effectLst/>
        </p:spPr>
        <p:txBody>
          <a:bodyPr rtlCol="0" anchor="ctr"/>
          <a:lstStyle/>
          <a:p>
            <a:pPr algn="ctr"/>
          </a:p>
        </p:txBody>
      </p:sp>
      <p:sp>
        <p:nvSpPr>
          <p:cNvPr id="8" name="TextBox 7"/>
          <p:cNvSpPr txBox="1"/>
          <p:nvPr/>
        </p:nvSpPr>
        <p:spPr>
          <a:xfrm>
            <a:off x="960120" y="6217920"/>
            <a:ext cx="10271455"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70">
                <a:solidFill>
                  <a:srgbClr val="82827C"/>
                </a:solidFill>
                <a:latin typeface="Menlo"/>
              </a:rPr>
              <a:t>Channels and event attendances as listed on p.8 of the original deck, which gives no source for the attendance figures.</a:t>
            </a:r>
          </a:p>
        </p:txBody>
      </p:sp>
      <p:sp>
        <p:nvSpPr>
          <p:cNvPr id="9" name="Rectangle 8"/>
          <p:cNvSpPr/>
          <p:nvPr/>
        </p:nvSpPr>
        <p:spPr>
          <a:xfrm>
            <a:off x="960120" y="914400"/>
            <a:ext cx="365760" cy="50292"/>
          </a:xfrm>
          <a:prstGeom prst="rect">
            <a:avLst/>
          </a:prstGeom>
          <a:solidFill>
            <a:srgbClr val="D6FF3A"/>
          </a:solidFill>
          <a:ln>
            <a:noFill/>
          </a:ln>
          <a:effectLst/>
        </p:spPr>
        <p:txBody>
          <a:bodyPr rtlCol="0" anchor="ctr"/>
          <a:lstStyle/>
          <a:p>
            <a:pPr algn="ctr"/>
          </a:p>
        </p:txBody>
      </p:sp>
      <p:sp>
        <p:nvSpPr>
          <p:cNvPr id="10" name="TextBox 9"/>
          <p:cNvSpPr txBox="1"/>
          <p:nvPr/>
        </p:nvSpPr>
        <p:spPr>
          <a:xfrm>
            <a:off x="1527048" y="676656"/>
            <a:ext cx="9704527" cy="822960"/>
          </a:xfrm>
          <a:prstGeom prst="rect">
            <a:avLst/>
          </a:prstGeom>
          <a:noFill/>
          <a:ln/>
        </p:spPr>
        <p:txBody>
          <a:bodyPr wrap="square" anchor="t" lIns="25400" rIns="25400" tIns="25400" bIns="25400">
            <a:spAutoFit/>
          </a:bodyPr>
          <a:lstStyle/>
          <a:p>
            <a:pPr algn="l">
              <a:lnSpc>
                <a:spcPct val="105000"/>
              </a:lnSpc>
              <a:spcBef>
                <a:spcPts val="0"/>
              </a:spcBef>
              <a:spcAft>
                <a:spcPts val="0"/>
              </a:spcAft>
            </a:pPr>
            <a:r>
              <a:rPr sz="3400" b="0" i="0">
                <a:solidFill>
                  <a:srgbClr val="F2F2EE"/>
                </a:solidFill>
                <a:latin typeface="Helvetica Neue"/>
              </a:rPr>
              <a:t>Go where the beds run out.</a:t>
            </a:r>
          </a:p>
        </p:txBody>
      </p:sp>
      <p:pic>
        <p:nvPicPr>
          <p:cNvPr id="11" name="Picture 10" descr="events" title="events"/>
          <p:cNvPicPr>
            <a:picLocks noChangeAspect="1"/>
          </p:cNvPicPr>
          <p:nvPr/>
        </p:nvPicPr>
        <p:blipFill>
          <a:blip r:embed="rId2"/>
          <a:stretch>
            <a:fillRect/>
          </a:stretch>
        </p:blipFill>
        <p:spPr>
          <a:xfrm>
            <a:off x="960120" y="1920240"/>
            <a:ext cx="310896" cy="310896"/>
          </a:xfrm>
          <a:prstGeom prst="rect">
            <a:avLst/>
          </a:prstGeom>
        </p:spPr>
      </p:pic>
      <p:sp>
        <p:nvSpPr>
          <p:cNvPr id="12" name="TextBox 11"/>
          <p:cNvSpPr txBox="1"/>
          <p:nvPr/>
        </p:nvSpPr>
        <p:spPr>
          <a:xfrm>
            <a:off x="1417320" y="1947672"/>
            <a:ext cx="54864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160">
                <a:solidFill>
                  <a:srgbClr val="82827C"/>
                </a:solidFill>
                <a:latin typeface="Menlo"/>
              </a:rPr>
              <a:t>01</a:t>
            </a:r>
          </a:p>
        </p:txBody>
      </p:sp>
      <p:sp>
        <p:nvSpPr>
          <p:cNvPr id="13" name="TextBox 12"/>
          <p:cNvSpPr txBox="1"/>
          <p:nvPr/>
        </p:nvSpPr>
        <p:spPr>
          <a:xfrm>
            <a:off x="1947672" y="1828800"/>
            <a:ext cx="3886200" cy="402336"/>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2200" b="0" i="0">
                <a:solidFill>
                  <a:srgbClr val="F2F2EE"/>
                </a:solidFill>
                <a:latin typeface="Helvetica Neue"/>
              </a:rPr>
              <a:t>EVENTS</a:t>
            </a:r>
          </a:p>
        </p:txBody>
      </p:sp>
      <p:sp>
        <p:nvSpPr>
          <p:cNvPr id="14" name="TextBox 13"/>
          <p:cNvSpPr txBox="1"/>
          <p:nvPr/>
        </p:nvSpPr>
        <p:spPr>
          <a:xfrm>
            <a:off x="960120" y="2377440"/>
            <a:ext cx="585216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1000" b="0" i="0" spc="220">
                <a:solidFill>
                  <a:srgbClr val="82827C"/>
                </a:solidFill>
                <a:latin typeface="Menlo"/>
              </a:rPr>
              <a:t>TARGET ONE A MONTH · ATTENDANCE AS STATED ON p.8</a:t>
            </a:r>
          </a:p>
        </p:txBody>
      </p:sp>
      <p:sp>
        <p:nvSpPr>
          <p:cNvPr id="15" name="TextBox 14"/>
          <p:cNvSpPr txBox="1"/>
          <p:nvPr/>
        </p:nvSpPr>
        <p:spPr>
          <a:xfrm>
            <a:off x="960120" y="2770632"/>
            <a:ext cx="164592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140">
                <a:solidFill>
                  <a:srgbClr val="82827C"/>
                </a:solidFill>
                <a:latin typeface="Menlo"/>
              </a:rPr>
              <a:t>OCTOBERFEST</a:t>
            </a:r>
          </a:p>
        </p:txBody>
      </p:sp>
      <p:sp>
        <p:nvSpPr>
          <p:cNvPr id="16" name="Rectangle 15"/>
          <p:cNvSpPr/>
          <p:nvPr/>
        </p:nvSpPr>
        <p:spPr>
          <a:xfrm>
            <a:off x="2697480" y="2743200"/>
            <a:ext cx="3246120" cy="173736"/>
          </a:xfrm>
          <a:prstGeom prst="rect">
            <a:avLst/>
          </a:prstGeom>
          <a:solidFill>
            <a:srgbClr val="6E6E6A"/>
          </a:solidFill>
          <a:ln>
            <a:noFill/>
          </a:ln>
          <a:effectLst/>
        </p:spPr>
        <p:txBody>
          <a:bodyPr rtlCol="0" anchor="ctr"/>
          <a:lstStyle/>
          <a:p>
            <a:pPr algn="ctr"/>
          </a:p>
        </p:txBody>
      </p:sp>
      <p:sp>
        <p:nvSpPr>
          <p:cNvPr id="17" name="TextBox 16"/>
          <p:cNvSpPr txBox="1"/>
          <p:nvPr/>
        </p:nvSpPr>
        <p:spPr>
          <a:xfrm>
            <a:off x="6071616" y="2734056"/>
            <a:ext cx="128016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100">
                <a:solidFill>
                  <a:srgbClr val="82827C"/>
                </a:solidFill>
                <a:latin typeface="Menlo"/>
              </a:rPr>
              <a:t>6M</a:t>
            </a:r>
          </a:p>
        </p:txBody>
      </p:sp>
      <p:sp>
        <p:nvSpPr>
          <p:cNvPr id="18" name="TextBox 17"/>
          <p:cNvSpPr txBox="1"/>
          <p:nvPr/>
        </p:nvSpPr>
        <p:spPr>
          <a:xfrm>
            <a:off x="960120" y="3227832"/>
            <a:ext cx="164592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140">
                <a:solidFill>
                  <a:srgbClr val="82827C"/>
                </a:solidFill>
                <a:latin typeface="Menlo"/>
              </a:rPr>
              <a:t>EUROCUP</a:t>
            </a:r>
          </a:p>
        </p:txBody>
      </p:sp>
      <p:sp>
        <p:nvSpPr>
          <p:cNvPr id="19" name="Rectangle 18"/>
          <p:cNvSpPr/>
          <p:nvPr/>
        </p:nvSpPr>
        <p:spPr>
          <a:xfrm>
            <a:off x="2697480" y="3200400"/>
            <a:ext cx="1623060" cy="173736"/>
          </a:xfrm>
          <a:prstGeom prst="rect">
            <a:avLst/>
          </a:prstGeom>
          <a:solidFill>
            <a:srgbClr val="6E6E6A"/>
          </a:solidFill>
          <a:ln>
            <a:noFill/>
          </a:ln>
          <a:effectLst/>
        </p:spPr>
        <p:txBody>
          <a:bodyPr rtlCol="0" anchor="ctr"/>
          <a:lstStyle/>
          <a:p>
            <a:pPr algn="ctr"/>
          </a:p>
        </p:txBody>
      </p:sp>
      <p:sp>
        <p:nvSpPr>
          <p:cNvPr id="20" name="TextBox 19"/>
          <p:cNvSpPr txBox="1"/>
          <p:nvPr/>
        </p:nvSpPr>
        <p:spPr>
          <a:xfrm>
            <a:off x="4448555" y="3191256"/>
            <a:ext cx="128016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100">
                <a:solidFill>
                  <a:srgbClr val="82827C"/>
                </a:solidFill>
                <a:latin typeface="Menlo"/>
              </a:rPr>
              <a:t>3M+</a:t>
            </a:r>
          </a:p>
        </p:txBody>
      </p:sp>
      <p:sp>
        <p:nvSpPr>
          <p:cNvPr id="21" name="TextBox 20"/>
          <p:cNvSpPr txBox="1"/>
          <p:nvPr/>
        </p:nvSpPr>
        <p:spPr>
          <a:xfrm>
            <a:off x="960120" y="3685032"/>
            <a:ext cx="164592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140">
                <a:solidFill>
                  <a:srgbClr val="82827C"/>
                </a:solidFill>
                <a:latin typeface="Menlo"/>
              </a:rPr>
              <a:t>SUMMERFEST</a:t>
            </a:r>
          </a:p>
        </p:txBody>
      </p:sp>
      <p:sp>
        <p:nvSpPr>
          <p:cNvPr id="22" name="Rectangle 21"/>
          <p:cNvSpPr/>
          <p:nvPr/>
        </p:nvSpPr>
        <p:spPr>
          <a:xfrm>
            <a:off x="2697480" y="3657600"/>
            <a:ext cx="541020" cy="173736"/>
          </a:xfrm>
          <a:prstGeom prst="rect">
            <a:avLst/>
          </a:prstGeom>
          <a:solidFill>
            <a:srgbClr val="6E6E6A"/>
          </a:solidFill>
          <a:ln>
            <a:noFill/>
          </a:ln>
          <a:effectLst/>
        </p:spPr>
        <p:txBody>
          <a:bodyPr rtlCol="0" anchor="ctr"/>
          <a:lstStyle/>
          <a:p>
            <a:pPr algn="ctr"/>
          </a:p>
        </p:txBody>
      </p:sp>
      <p:sp>
        <p:nvSpPr>
          <p:cNvPr id="23" name="TextBox 22"/>
          <p:cNvSpPr txBox="1"/>
          <p:nvPr/>
        </p:nvSpPr>
        <p:spPr>
          <a:xfrm>
            <a:off x="3366516" y="3648456"/>
            <a:ext cx="128016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100">
                <a:solidFill>
                  <a:srgbClr val="82827C"/>
                </a:solidFill>
                <a:latin typeface="Menlo"/>
              </a:rPr>
              <a:t>1M</a:t>
            </a:r>
          </a:p>
        </p:txBody>
      </p:sp>
      <p:sp>
        <p:nvSpPr>
          <p:cNvPr id="24" name="TextBox 23"/>
          <p:cNvSpPr txBox="1"/>
          <p:nvPr/>
        </p:nvSpPr>
        <p:spPr>
          <a:xfrm>
            <a:off x="960120" y="4142232"/>
            <a:ext cx="164592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140">
                <a:solidFill>
                  <a:srgbClr val="82827C"/>
                </a:solidFill>
                <a:latin typeface="Menlo"/>
              </a:rPr>
              <a:t>MARDI GRAS</a:t>
            </a:r>
          </a:p>
        </p:txBody>
      </p:sp>
      <p:sp>
        <p:nvSpPr>
          <p:cNvPr id="25" name="Rectangle 24"/>
          <p:cNvSpPr/>
          <p:nvPr/>
        </p:nvSpPr>
        <p:spPr>
          <a:xfrm>
            <a:off x="2697480" y="4114800"/>
            <a:ext cx="432816" cy="173736"/>
          </a:xfrm>
          <a:prstGeom prst="rect">
            <a:avLst/>
          </a:prstGeom>
          <a:solidFill>
            <a:srgbClr val="6E6E6A"/>
          </a:solidFill>
          <a:ln>
            <a:noFill/>
          </a:ln>
          <a:effectLst/>
        </p:spPr>
        <p:txBody>
          <a:bodyPr rtlCol="0" anchor="ctr"/>
          <a:lstStyle/>
          <a:p>
            <a:pPr algn="ctr"/>
          </a:p>
        </p:txBody>
      </p:sp>
      <p:sp>
        <p:nvSpPr>
          <p:cNvPr id="26" name="TextBox 25"/>
          <p:cNvSpPr txBox="1"/>
          <p:nvPr/>
        </p:nvSpPr>
        <p:spPr>
          <a:xfrm>
            <a:off x="3258312" y="4105656"/>
            <a:ext cx="128016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100">
                <a:solidFill>
                  <a:srgbClr val="82827C"/>
                </a:solidFill>
                <a:latin typeface="Menlo"/>
              </a:rPr>
              <a:t>800,000</a:t>
            </a:r>
          </a:p>
        </p:txBody>
      </p:sp>
      <p:sp>
        <p:nvSpPr>
          <p:cNvPr id="27" name="TextBox 26"/>
          <p:cNvSpPr txBox="1"/>
          <p:nvPr/>
        </p:nvSpPr>
        <p:spPr>
          <a:xfrm>
            <a:off x="960120" y="4599432"/>
            <a:ext cx="164592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140">
                <a:solidFill>
                  <a:srgbClr val="82827C"/>
                </a:solidFill>
                <a:latin typeface="Menlo"/>
              </a:rPr>
              <a:t>CEBIT</a:t>
            </a:r>
          </a:p>
        </p:txBody>
      </p:sp>
      <p:sp>
        <p:nvSpPr>
          <p:cNvPr id="28" name="Rectangle 27"/>
          <p:cNvSpPr/>
          <p:nvPr/>
        </p:nvSpPr>
        <p:spPr>
          <a:xfrm>
            <a:off x="2697480" y="4572000"/>
            <a:ext cx="378714" cy="173736"/>
          </a:xfrm>
          <a:prstGeom prst="rect">
            <a:avLst/>
          </a:prstGeom>
          <a:solidFill>
            <a:srgbClr val="6E6E6A"/>
          </a:solidFill>
          <a:ln>
            <a:noFill/>
          </a:ln>
          <a:effectLst/>
        </p:spPr>
        <p:txBody>
          <a:bodyPr rtlCol="0" anchor="ctr"/>
          <a:lstStyle/>
          <a:p>
            <a:pPr algn="ctr"/>
          </a:p>
        </p:txBody>
      </p:sp>
      <p:sp>
        <p:nvSpPr>
          <p:cNvPr id="29" name="TextBox 28"/>
          <p:cNvSpPr txBox="1"/>
          <p:nvPr/>
        </p:nvSpPr>
        <p:spPr>
          <a:xfrm>
            <a:off x="3204210" y="4562856"/>
            <a:ext cx="128016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100">
                <a:solidFill>
                  <a:srgbClr val="82827C"/>
                </a:solidFill>
                <a:latin typeface="Menlo"/>
              </a:rPr>
              <a:t>700,000</a:t>
            </a:r>
          </a:p>
        </p:txBody>
      </p:sp>
      <p:sp>
        <p:nvSpPr>
          <p:cNvPr id="30" name="Rectangle 29"/>
          <p:cNvSpPr/>
          <p:nvPr/>
        </p:nvSpPr>
        <p:spPr>
          <a:xfrm>
            <a:off x="2697480" y="4919472"/>
            <a:ext cx="3246120" cy="8229"/>
          </a:xfrm>
          <a:prstGeom prst="rect">
            <a:avLst/>
          </a:prstGeom>
          <a:solidFill>
            <a:srgbClr val="3A3A3E"/>
          </a:solidFill>
          <a:ln>
            <a:noFill/>
          </a:ln>
          <a:effectLst/>
        </p:spPr>
        <p:txBody>
          <a:bodyPr rtlCol="0" anchor="ctr"/>
          <a:lstStyle/>
          <a:p>
            <a:pPr algn="ctr"/>
          </a:p>
        </p:txBody>
      </p:sp>
      <p:sp>
        <p:nvSpPr>
          <p:cNvPr id="31" name="TextBox 30"/>
          <p:cNvSpPr txBox="1"/>
          <p:nvPr/>
        </p:nvSpPr>
        <p:spPr>
          <a:xfrm>
            <a:off x="2697480" y="4974336"/>
            <a:ext cx="324612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0">
                <a:solidFill>
                  <a:srgbClr val="82827C"/>
                </a:solidFill>
                <a:latin typeface="Menlo"/>
              </a:rPr>
              <a:t>0</a:t>
            </a:r>
          </a:p>
        </p:txBody>
      </p:sp>
      <p:sp>
        <p:nvSpPr>
          <p:cNvPr id="32" name="TextBox 31"/>
          <p:cNvSpPr txBox="1"/>
          <p:nvPr/>
        </p:nvSpPr>
        <p:spPr>
          <a:xfrm>
            <a:off x="2697480" y="4974336"/>
            <a:ext cx="3246120" cy="274320"/>
          </a:xfrm>
          <a:prstGeom prst="rect">
            <a:avLst/>
          </a:prstGeom>
          <a:noFill/>
          <a:ln/>
        </p:spPr>
        <p:txBody>
          <a:bodyPr wrap="square" anchor="t" lIns="25400" rIns="25400" tIns="25400" bIns="25400">
            <a:spAutoFit/>
          </a:bodyPr>
          <a:lstStyle/>
          <a:p>
            <a:pPr algn="r">
              <a:lnSpc>
                <a:spcPct val="100000"/>
              </a:lnSpc>
              <a:spcBef>
                <a:spcPts val="0"/>
              </a:spcBef>
              <a:spcAft>
                <a:spcPts val="600"/>
              </a:spcAft>
            </a:pPr>
            <a:r>
              <a:rPr sz="850" b="0" i="0" spc="0">
                <a:solidFill>
                  <a:srgbClr val="82827C"/>
                </a:solidFill>
                <a:latin typeface="Menlo"/>
              </a:rPr>
              <a:t>6M</a:t>
            </a:r>
          </a:p>
        </p:txBody>
      </p:sp>
      <p:sp>
        <p:nvSpPr>
          <p:cNvPr id="33" name="Rectangle 32"/>
          <p:cNvSpPr/>
          <p:nvPr/>
        </p:nvSpPr>
        <p:spPr>
          <a:xfrm>
            <a:off x="960120" y="5317236"/>
            <a:ext cx="137160" cy="68580"/>
          </a:xfrm>
          <a:prstGeom prst="rect">
            <a:avLst/>
          </a:prstGeom>
          <a:noFill/>
          <a:ln w="11430">
            <a:solidFill>
              <a:srgbClr val="3A3A3E"/>
            </a:solidFill>
          </a:ln>
          <a:effectLst/>
        </p:spPr>
        <p:txBody>
          <a:bodyPr rtlCol="0" anchor="ctr"/>
          <a:lstStyle/>
          <a:p>
            <a:pPr algn="ctr"/>
          </a:p>
        </p:txBody>
      </p:sp>
      <p:sp>
        <p:nvSpPr>
          <p:cNvPr id="34" name="Rectangle 33"/>
          <p:cNvSpPr/>
          <p:nvPr/>
        </p:nvSpPr>
        <p:spPr>
          <a:xfrm>
            <a:off x="1147572" y="5317236"/>
            <a:ext cx="137160" cy="68580"/>
          </a:xfrm>
          <a:prstGeom prst="rect">
            <a:avLst/>
          </a:prstGeom>
          <a:noFill/>
          <a:ln w="11430">
            <a:solidFill>
              <a:srgbClr val="3A3A3E"/>
            </a:solidFill>
          </a:ln>
          <a:effectLst/>
        </p:spPr>
        <p:txBody>
          <a:bodyPr rtlCol="0" anchor="ctr"/>
          <a:lstStyle/>
          <a:p>
            <a:pPr algn="ctr"/>
          </a:p>
        </p:txBody>
      </p:sp>
      <p:sp>
        <p:nvSpPr>
          <p:cNvPr id="35" name="Rectangle 34"/>
          <p:cNvSpPr/>
          <p:nvPr/>
        </p:nvSpPr>
        <p:spPr>
          <a:xfrm>
            <a:off x="1335024" y="5317236"/>
            <a:ext cx="137160" cy="68580"/>
          </a:xfrm>
          <a:prstGeom prst="rect">
            <a:avLst/>
          </a:prstGeom>
          <a:noFill/>
          <a:ln w="11430">
            <a:solidFill>
              <a:srgbClr val="3A3A3E"/>
            </a:solidFill>
          </a:ln>
          <a:effectLst/>
        </p:spPr>
        <p:txBody>
          <a:bodyPr rtlCol="0" anchor="ctr"/>
          <a:lstStyle/>
          <a:p>
            <a:pPr algn="ctr"/>
          </a:p>
        </p:txBody>
      </p:sp>
      <p:sp>
        <p:nvSpPr>
          <p:cNvPr id="36" name="TextBox 35"/>
          <p:cNvSpPr txBox="1"/>
          <p:nvPr/>
        </p:nvSpPr>
        <p:spPr>
          <a:xfrm>
            <a:off x="1618487" y="5234940"/>
            <a:ext cx="173736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200">
                <a:solidFill>
                  <a:srgbClr val="82827C"/>
                </a:solidFill>
                <a:latin typeface="Menlo"/>
              </a:rPr>
              <a:t>UNSOURCED</a:t>
            </a:r>
          </a:p>
        </p:txBody>
      </p:sp>
      <p:sp>
        <p:nvSpPr>
          <p:cNvPr id="37" name="Rectangle 36"/>
          <p:cNvSpPr/>
          <p:nvPr/>
        </p:nvSpPr>
        <p:spPr>
          <a:xfrm>
            <a:off x="6903720" y="1865376"/>
            <a:ext cx="8229" cy="3941064"/>
          </a:xfrm>
          <a:prstGeom prst="rect">
            <a:avLst/>
          </a:prstGeom>
          <a:solidFill>
            <a:srgbClr val="26262A"/>
          </a:solidFill>
          <a:ln>
            <a:noFill/>
          </a:ln>
          <a:effectLst/>
        </p:spPr>
        <p:txBody>
          <a:bodyPr rtlCol="0" anchor="ctr"/>
          <a:lstStyle/>
          <a:p>
            <a:pPr algn="ctr"/>
          </a:p>
        </p:txBody>
      </p:sp>
      <p:pic>
        <p:nvPicPr>
          <p:cNvPr id="38" name="Picture 37" descr="partnerships" title="partnerships"/>
          <p:cNvPicPr>
            <a:picLocks noChangeAspect="1"/>
          </p:cNvPicPr>
          <p:nvPr/>
        </p:nvPicPr>
        <p:blipFill>
          <a:blip r:embed="rId3"/>
          <a:stretch>
            <a:fillRect/>
          </a:stretch>
        </p:blipFill>
        <p:spPr>
          <a:xfrm>
            <a:off x="7315200" y="1920240"/>
            <a:ext cx="310896" cy="310896"/>
          </a:xfrm>
          <a:prstGeom prst="rect">
            <a:avLst/>
          </a:prstGeom>
        </p:spPr>
      </p:pic>
      <p:sp>
        <p:nvSpPr>
          <p:cNvPr id="39" name="TextBox 38"/>
          <p:cNvSpPr txBox="1"/>
          <p:nvPr/>
        </p:nvSpPr>
        <p:spPr>
          <a:xfrm>
            <a:off x="7772400" y="1947672"/>
            <a:ext cx="54864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160">
                <a:solidFill>
                  <a:srgbClr val="82827C"/>
                </a:solidFill>
                <a:latin typeface="Menlo"/>
              </a:rPr>
              <a:t>02</a:t>
            </a:r>
          </a:p>
        </p:txBody>
      </p:sp>
      <p:sp>
        <p:nvSpPr>
          <p:cNvPr id="40" name="TextBox 39"/>
          <p:cNvSpPr txBox="1"/>
          <p:nvPr/>
        </p:nvSpPr>
        <p:spPr>
          <a:xfrm>
            <a:off x="8302752" y="1828800"/>
            <a:ext cx="3886200" cy="402336"/>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2200" b="0" i="0">
                <a:solidFill>
                  <a:srgbClr val="F2F2EE"/>
                </a:solidFill>
                <a:latin typeface="Helvetica Neue"/>
              </a:rPr>
              <a:t>PARTNERSHIPS</a:t>
            </a:r>
          </a:p>
        </p:txBody>
      </p:sp>
      <p:sp>
        <p:nvSpPr>
          <p:cNvPr id="41" name="TextBox 40"/>
          <p:cNvSpPr txBox="1"/>
          <p:nvPr/>
        </p:nvSpPr>
        <p:spPr>
          <a:xfrm>
            <a:off x="7315200" y="2432304"/>
            <a:ext cx="3886200" cy="822960"/>
          </a:xfrm>
          <a:prstGeom prst="rect">
            <a:avLst/>
          </a:prstGeom>
          <a:noFill/>
          <a:ln/>
        </p:spPr>
        <p:txBody>
          <a:bodyPr wrap="square" anchor="t" lIns="25400" rIns="25400" tIns="25400" bIns="25400">
            <a:spAutoFit/>
          </a:bodyPr>
          <a:lstStyle/>
          <a:p>
            <a:pPr algn="l">
              <a:lnSpc>
                <a:spcPct val="132000"/>
              </a:lnSpc>
              <a:spcBef>
                <a:spcPts val="0"/>
              </a:spcBef>
              <a:spcAft>
                <a:spcPts val="0"/>
              </a:spcAft>
            </a:pPr>
            <a:r>
              <a:rPr sz="1350" b="0" i="0">
                <a:solidFill>
                  <a:srgbClr val="A6A6A0"/>
                </a:solidFill>
                <a:latin typeface="Helvetica Neue"/>
              </a:rPr>
              <a:t>Cheap and alternative travel: GoLoco, Kayak, Orbitz.</a:t>
            </a:r>
          </a:p>
        </p:txBody>
      </p:sp>
      <p:sp>
        <p:nvSpPr>
          <p:cNvPr id="42" name="Rectangle 41"/>
          <p:cNvSpPr/>
          <p:nvPr/>
        </p:nvSpPr>
        <p:spPr>
          <a:xfrm>
            <a:off x="7315200" y="3145536"/>
            <a:ext cx="3886200" cy="8229"/>
          </a:xfrm>
          <a:prstGeom prst="rect">
            <a:avLst/>
          </a:prstGeom>
          <a:solidFill>
            <a:srgbClr val="26262A"/>
          </a:solidFill>
          <a:ln>
            <a:noFill/>
          </a:ln>
          <a:effectLst/>
        </p:spPr>
        <p:txBody>
          <a:bodyPr rtlCol="0" anchor="ctr"/>
          <a:lstStyle/>
          <a:p>
            <a:pPr algn="ctr"/>
          </a:p>
        </p:txBody>
      </p:sp>
      <p:pic>
        <p:nvPicPr>
          <p:cNvPr id="43" name="Picture 42" descr="craigslist dual posting" title="craigslist dual posting"/>
          <p:cNvPicPr>
            <a:picLocks noChangeAspect="1"/>
          </p:cNvPicPr>
          <p:nvPr/>
        </p:nvPicPr>
        <p:blipFill>
          <a:blip r:embed="rId4"/>
          <a:stretch>
            <a:fillRect/>
          </a:stretch>
        </p:blipFill>
        <p:spPr>
          <a:xfrm>
            <a:off x="7315200" y="3401568"/>
            <a:ext cx="310896" cy="310896"/>
          </a:xfrm>
          <a:prstGeom prst="rect">
            <a:avLst/>
          </a:prstGeom>
        </p:spPr>
      </p:pic>
      <p:sp>
        <p:nvSpPr>
          <p:cNvPr id="44" name="TextBox 43"/>
          <p:cNvSpPr txBox="1"/>
          <p:nvPr/>
        </p:nvSpPr>
        <p:spPr>
          <a:xfrm>
            <a:off x="7772400" y="3429000"/>
            <a:ext cx="54864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160">
                <a:solidFill>
                  <a:srgbClr val="82827C"/>
                </a:solidFill>
                <a:latin typeface="Menlo"/>
              </a:rPr>
              <a:t>03</a:t>
            </a:r>
          </a:p>
        </p:txBody>
      </p:sp>
      <p:sp>
        <p:nvSpPr>
          <p:cNvPr id="45" name="TextBox 44"/>
          <p:cNvSpPr txBox="1"/>
          <p:nvPr/>
        </p:nvSpPr>
        <p:spPr>
          <a:xfrm>
            <a:off x="8302752" y="3310128"/>
            <a:ext cx="3886200" cy="402336"/>
          </a:xfrm>
          <a:prstGeom prst="rect">
            <a:avLst/>
          </a:prstGeom>
          <a:noFill/>
          <a:ln/>
        </p:spPr>
        <p:txBody>
          <a:bodyPr wrap="square" anchor="t" lIns="25400" rIns="25400" tIns="25400" bIns="25400">
            <a:spAutoFit/>
          </a:bodyPr>
          <a:lstStyle/>
          <a:p>
            <a:pPr algn="l">
              <a:lnSpc>
                <a:spcPct val="100000"/>
              </a:lnSpc>
              <a:spcBef>
                <a:spcPts val="0"/>
              </a:spcBef>
              <a:spcAft>
                <a:spcPts val="0"/>
              </a:spcAft>
            </a:pPr>
            <a:r>
              <a:rPr sz="2200" b="0" i="0">
                <a:solidFill>
                  <a:srgbClr val="F2F2EE"/>
                </a:solidFill>
                <a:latin typeface="Helvetica Neue"/>
              </a:rPr>
              <a:t>CRAIGSLIST</a:t>
            </a:r>
          </a:p>
        </p:txBody>
      </p:sp>
      <p:sp>
        <p:nvSpPr>
          <p:cNvPr id="46" name="TextBox 45"/>
          <p:cNvSpPr txBox="1"/>
          <p:nvPr/>
        </p:nvSpPr>
        <p:spPr>
          <a:xfrm>
            <a:off x="7315200" y="3913632"/>
            <a:ext cx="3886200" cy="822960"/>
          </a:xfrm>
          <a:prstGeom prst="rect">
            <a:avLst/>
          </a:prstGeom>
          <a:noFill/>
          <a:ln/>
        </p:spPr>
        <p:txBody>
          <a:bodyPr wrap="square" anchor="t" lIns="25400" rIns="25400" tIns="25400" bIns="25400">
            <a:spAutoFit/>
          </a:bodyPr>
          <a:lstStyle/>
          <a:p>
            <a:pPr algn="l">
              <a:lnSpc>
                <a:spcPct val="132000"/>
              </a:lnSpc>
              <a:spcBef>
                <a:spcPts val="0"/>
              </a:spcBef>
              <a:spcAft>
                <a:spcPts val="0"/>
              </a:spcAft>
            </a:pPr>
            <a:r>
              <a:rPr sz="1350" b="0" i="0">
                <a:solidFill>
                  <a:srgbClr val="A6A6A0"/>
                </a:solidFill>
                <a:latin typeface="Helvetica Neue"/>
              </a:rPr>
              <a:t>A dual-posting feature — list once with us, and it appears there too.</a:t>
            </a:r>
          </a:p>
        </p:txBody>
      </p:sp>
      <p:sp>
        <p:nvSpPr>
          <p:cNvPr id="47" name="Rectangle 46"/>
          <p:cNvSpPr/>
          <p:nvPr/>
        </p:nvSpPr>
        <p:spPr>
          <a:xfrm>
            <a:off x="7315200" y="4645152"/>
            <a:ext cx="3886200" cy="8229"/>
          </a:xfrm>
          <a:prstGeom prst="rect">
            <a:avLst/>
          </a:prstGeom>
          <a:solidFill>
            <a:srgbClr val="3A3A3E"/>
          </a:solidFill>
          <a:ln>
            <a:noFill/>
          </a:ln>
          <a:effectLst/>
        </p:spPr>
        <p:txBody>
          <a:bodyPr rtlCol="0" anchor="ctr"/>
          <a:lstStyle/>
          <a:p>
            <a:pPr algn="ctr"/>
          </a:p>
        </p:txBody>
      </p:sp>
      <p:sp>
        <p:nvSpPr>
          <p:cNvPr id="48" name="TextBox 47"/>
          <p:cNvSpPr txBox="1"/>
          <p:nvPr/>
        </p:nvSpPr>
        <p:spPr>
          <a:xfrm>
            <a:off x="7315200" y="4764024"/>
            <a:ext cx="3886200" cy="274320"/>
          </a:xfrm>
          <a:prstGeom prst="rect">
            <a:avLst/>
          </a:prstGeom>
          <a:noFill/>
          <a:ln/>
        </p:spPr>
        <p:txBody>
          <a:bodyPr wrap="square" anchor="t" lIns="25400" rIns="25400" tIns="25400" bIns="25400">
            <a:spAutoFit/>
          </a:bodyPr>
          <a:lstStyle/>
          <a:p>
            <a:pPr algn="l">
              <a:lnSpc>
                <a:spcPct val="100000"/>
              </a:lnSpc>
              <a:spcBef>
                <a:spcPts val="0"/>
              </a:spcBef>
              <a:spcAft>
                <a:spcPts val="600"/>
              </a:spcAft>
            </a:pPr>
            <a:r>
              <a:rPr sz="850" b="0" i="0" spc="240">
                <a:solidFill>
                  <a:srgbClr val="A6A6A0"/>
                </a:solidFill>
                <a:latin typeface="Menlo"/>
              </a:rPr>
              <a:t>READING — WHY EVENTS</a:t>
            </a:r>
          </a:p>
        </p:txBody>
      </p:sp>
      <p:sp>
        <p:nvSpPr>
          <p:cNvPr id="49" name="TextBox 48"/>
          <p:cNvSpPr txBox="1"/>
          <p:nvPr/>
        </p:nvSpPr>
        <p:spPr>
          <a:xfrm>
            <a:off x="7315200" y="5029200"/>
            <a:ext cx="3886200" cy="1097280"/>
          </a:xfrm>
          <a:prstGeom prst="rect">
            <a:avLst/>
          </a:prstGeom>
          <a:noFill/>
          <a:ln/>
        </p:spPr>
        <p:txBody>
          <a:bodyPr wrap="square" anchor="t" lIns="25400" rIns="25400" tIns="25400" bIns="25400">
            <a:spAutoFit/>
          </a:bodyPr>
          <a:lstStyle/>
          <a:p>
            <a:pPr algn="l">
              <a:lnSpc>
                <a:spcPct val="140000"/>
              </a:lnSpc>
              <a:spcBef>
                <a:spcPts val="0"/>
              </a:spcBef>
              <a:spcAft>
                <a:spcPts val="0"/>
              </a:spcAft>
            </a:pPr>
            <a:r>
              <a:rPr sz="1350" b="0" i="0">
                <a:solidFill>
                  <a:srgbClr val="A6A6A0"/>
                </a:solidFill>
                <a:latin typeface="Helvetica Neue"/>
              </a:rPr>
              <a:t>A convention sells out a city's hotel stock for one week. It is the one moment a traveler will try an unfamiliar way to sleep.</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