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51435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Welcome. Stand-up is one of the youngest and most exposed art forms we have — and its history is shorter and stranger than most people assume. Let's trace it from the variety stage to the phone in your pocket.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Today three forces decide who gets heard: the streaming special economy, the podcast, and the short-form clip. The money at the very top is reportedly huge, but notice the core hasn't changed — it's still one person, a mic, and a room choosing whether to laugh.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Under every style is the same machine. A setup steers you one way; a punchline breaks it. Around that sit the tools — premise, act-out, tag, callback — but it always comes back to building an expectation and then breaking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Why does it matter? Because one person, armed only with a point of view, can say the thing the room was afraid to. That's not small — Lenny Bruce was jailed for it, and Carlin's routine went all the way to the Supreme Court.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The history keeps repeating in miniature every night: the lights come up, someone steps to the mic, and it begins again. Thank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Strip stand-up down and it's almost nothing: a person, a microphone, a room. No set, no scene partner, no character to hide behind. The persona is the performer, and every joke is a small argument about how the world actually 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It didn't arrive fully formed. Through the late 1800s and early 1900s the solo comic was just one turn on a crowded variety bill, and comic monologue also grew out of the lecture circuit — Mark Twain among its platform humorists. Who counts as the 'first' modern stand-up is genuinely disputed; the form has many parents.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The thing that changed everything was the room. As vaudeville died and television arrived in the 1950s, comedy moved into the nightclub, where a single comic could hold the stage for a whole set — and started speaking as themselves instead of doing bits.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The 50s and 60s gave us the 'thinking comedians'. Mort Sahl did political satire; Lenny Bruce got arrested for pushing the limits; and Bob Newhart's debut record was the first comedy album to win the Grammy for Album of the Year. The routine became authorship.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Then the 70s blew it open. Richard Pryor turned his own life and pain into material, George Carlin reinvented himself as a critic of language and power, and Joan Rivers broke barriers as a woman on the front line. Comedy stopped being jokes and became autobiography and social argument.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The 70s and 80s industrialized it. Dedicated clubs — the Comedy Store in LA and London, the Comedy Cellar in New York — gave comics a nightly stage, and cable carried them everywhere. Hundreds of clubs opened; then oversaturation burst the bubble in the early 90s.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Once your own point of view is the material, the form branches. Observational comedy of the everyday, surreal one-liners, the anti-club alternative scene, and long-form confessional storytelling — all different answers to 'how do I sound like myself?'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And it went global. British alternative comedy rebooted the form in 1979, and a generation later it took root across India, the Arab world, South Africa and China — usually reinventing itself in a new language. China's 脱口秀 scene boomed, hit a hard setback in 2023, and came back in 2024.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1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A14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" title="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1A140E">
                  <a:alpha val="10000"/>
                </a:srgbClr>
              </a:gs>
              <a:gs pos="44000">
                <a:srgbClr val="1A140E">
                  <a:alpha val="40000"/>
                </a:srgbClr>
              </a:gs>
              <a:gs pos="100000">
                <a:srgbClr val="1A140E">
                  <a:alpha val="74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0" y="1737360"/>
            <a:ext cx="6126480" cy="3406140"/>
          </a:xfrm>
          <a:prstGeom prst="rect">
            <a:avLst/>
          </a:prstGeom>
          <a:gradFill>
            <a:gsLst>
              <a:gs pos="0">
                <a:srgbClr val="1A140E">
                  <a:alpha val="64000"/>
                </a:srgbClr>
              </a:gs>
              <a:gs pos="100000">
                <a:srgbClr val="1A140E">
                  <a:alpha val="0"/>
                </a:srgbClr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58368" y="2286000"/>
            <a:ext cx="548640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1" i="0" spc="240">
                <a:solidFill>
                  <a:srgbClr val="A9792E"/>
                </a:solidFill>
                <a:latin typeface="Courier New"/>
                <a:ea typeface="Hiragino Sans GB"/>
              </a:rPr>
              <a:t>SLIDE-MAKER · GALLERY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2578608"/>
            <a:ext cx="7955279" cy="14630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4600" b="1" i="0">
                <a:solidFill>
                  <a:srgbClr val="F1E9D8"/>
                </a:solidFill>
                <a:latin typeface="Georgia"/>
                <a:ea typeface="Hiragino Sans GB"/>
              </a:rPr>
              <a:t>A Brief History of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4600" b="1" i="0">
                <a:solidFill>
                  <a:srgbClr val="F1E9D8"/>
                </a:solidFill>
                <a:latin typeface="Georgia"/>
                <a:ea typeface="Hiragino Sans GB"/>
              </a:rPr>
              <a:t>Stand-Up Comedy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4041648"/>
            <a:ext cx="1371600" cy="54864"/>
          </a:xfrm>
          <a:prstGeom prst="rect">
            <a:avLst/>
          </a:prstGeom>
          <a:solidFill>
            <a:srgbClr val="D44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" y="4224528"/>
            <a:ext cx="7680960" cy="31089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50" b="0" i="1">
                <a:solidFill>
                  <a:srgbClr val="9C9284"/>
                </a:solidFill>
                <a:latin typeface="Georgia"/>
                <a:ea typeface="Hiragino Sans GB"/>
              </a:rPr>
              <a:t>One person, a microphone, and the nerve to say it out loud.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68" y="4718304"/>
            <a:ext cx="78638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50" b="1" i="0">
                <a:solidFill>
                  <a:srgbClr val="9C9284"/>
                </a:solidFill>
                <a:latin typeface="Courier New"/>
                <a:ea typeface="Hiragino Sans GB"/>
              </a:rPr>
              <a:t>ORIGINS → THE GOLDEN AGE → GLOBAL → TODAY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EB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548640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 spc="200">
                <a:solidFill>
                  <a:srgbClr val="6E5E46"/>
                </a:solidFill>
                <a:latin typeface="Courier New"/>
                <a:ea typeface="Hiragino Sans GB"/>
              </a:rPr>
              <a:t>THE INDUSTRY TODAY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731520"/>
            <a:ext cx="8046720" cy="6400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i="0">
                <a:solidFill>
                  <a:srgbClr val="24211A"/>
                </a:solidFill>
                <a:latin typeface="Georgia"/>
                <a:ea typeface="Hiragino Sans GB"/>
              </a:rPr>
              <a:t>Three forces reshaping the mic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154176"/>
            <a:ext cx="1188720" cy="45720"/>
          </a:xfrm>
          <a:prstGeom prst="rect">
            <a:avLst/>
          </a:prstGeom>
          <a:solidFill>
            <a:srgbClr val="B02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 rot="21120000">
            <a:off x="7680960" y="457200"/>
            <a:ext cx="1243584" cy="365760"/>
          </a:xfrm>
          <a:prstGeom prst="rect">
            <a:avLst/>
          </a:prstGeom>
          <a:noFill/>
          <a:ln w="20320">
            <a:solidFill>
              <a:srgbClr val="A979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680960" y="457200"/>
            <a:ext cx="1243584" cy="365760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>
                <a:solidFill>
                  <a:srgbClr val="A9792E"/>
                </a:solidFill>
                <a:latin typeface="Arial"/>
                <a:ea typeface="Hiragino Sans GB"/>
              </a:rPr>
              <a:t>AS OF 2026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8640" y="4050791"/>
            <a:ext cx="8046720" cy="498347"/>
          </a:xfrm>
          <a:prstGeom prst="roundRect">
            <a:avLst>
              <a:gd name="adj" fmla="val 8000"/>
            </a:avLst>
          </a:prstGeom>
          <a:solidFill>
            <a:srgbClr val="EAF3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548640" y="4090659"/>
            <a:ext cx="64008" cy="418612"/>
          </a:xfrm>
          <a:prstGeom prst="rect">
            <a:avLst/>
          </a:prstGeom>
          <a:solidFill>
            <a:srgbClr val="B02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768096" y="4050791"/>
            <a:ext cx="7644384" cy="498347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B02E24"/>
                </a:solidFill>
                <a:latin typeface="Arial"/>
                <a:ea typeface="Hiragino Sans GB"/>
              </a:rPr>
              <a:t>STILL  </a:t>
            </a:r>
            <a:r>
              <a:rPr sz="1250" b="0" i="0">
                <a:solidFill>
                  <a:srgbClr val="24211A"/>
                </a:solidFill>
                <a:latin typeface="Arial"/>
                <a:ea typeface="Hiragino Sans GB"/>
              </a:rPr>
              <a:t>The core hasn't changed: one person, a microphone, and a room deciding whether to laugh.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5760" y="1755648"/>
            <a:ext cx="2560319" cy="1984248"/>
          </a:xfrm>
          <a:prstGeom prst="roundRect">
            <a:avLst>
              <a:gd name="adj" fmla="val 8000"/>
            </a:avLst>
          </a:prstGeom>
          <a:solidFill>
            <a:srgbClr val="F8F2E5"/>
          </a:solidFill>
          <a:ln w="13970">
            <a:solidFill>
              <a:srgbClr val="D8CFB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ed Rectangle 11"/>
          <p:cNvSpPr/>
          <p:nvPr/>
        </p:nvSpPr>
        <p:spPr>
          <a:xfrm>
            <a:off x="603504" y="1975104"/>
            <a:ext cx="512064" cy="512064"/>
          </a:xfrm>
          <a:prstGeom prst="roundRect">
            <a:avLst>
              <a:gd name="adj" fmla="val 24000"/>
            </a:avLst>
          </a:prstGeom>
          <a:solidFill>
            <a:srgbClr val="F1E4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Picture 12" descr="tabler_device-tv_B02E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40" y="2108240"/>
            <a:ext cx="245790" cy="2457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3504" y="2596896"/>
            <a:ext cx="2103119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50" b="1" i="0">
                <a:solidFill>
                  <a:srgbClr val="24211A"/>
                </a:solidFill>
                <a:latin typeface="Georgia"/>
                <a:ea typeface="Hiragino Sans GB"/>
              </a:rPr>
              <a:t>The special economy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504" y="2962656"/>
            <a:ext cx="2103119" cy="649224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8B8271"/>
                </a:solidFill>
                <a:latin typeface="Arial"/>
                <a:ea typeface="Hiragino Sans GB"/>
              </a:rPr>
              <a:t>A marquee streaming release — reportedly eight-figure deals at the top.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91839" y="1755648"/>
            <a:ext cx="2560319" cy="1984248"/>
          </a:xfrm>
          <a:prstGeom prst="roundRect">
            <a:avLst>
              <a:gd name="adj" fmla="val 8000"/>
            </a:avLst>
          </a:prstGeom>
          <a:solidFill>
            <a:srgbClr val="F8F2E5"/>
          </a:solidFill>
          <a:ln w="13970">
            <a:solidFill>
              <a:srgbClr val="D8CFB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3529583" y="1975104"/>
            <a:ext cx="512064" cy="512064"/>
          </a:xfrm>
          <a:prstGeom prst="roundRect">
            <a:avLst>
              <a:gd name="adj" fmla="val 24000"/>
            </a:avLst>
          </a:prstGeom>
          <a:solidFill>
            <a:srgbClr val="F1E4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8" name="Picture 17" descr="tabler_headphones_B02E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720" y="2108240"/>
            <a:ext cx="245790" cy="2457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29583" y="2596896"/>
            <a:ext cx="2103119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50" b="1" i="0">
                <a:solidFill>
                  <a:srgbClr val="24211A"/>
                </a:solidFill>
                <a:latin typeface="Georgia"/>
                <a:ea typeface="Hiragino Sans GB"/>
              </a:rPr>
              <a:t>The podcast stage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29583" y="2962656"/>
            <a:ext cx="2103119" cy="649224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8B8271"/>
                </a:solidFill>
                <a:latin typeface="Arial"/>
                <a:ea typeface="Hiragino Sans GB"/>
              </a:rPr>
              <a:t>Weekly shows now build a comic's audience directly.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217919" y="1755648"/>
            <a:ext cx="2560319" cy="1984248"/>
          </a:xfrm>
          <a:prstGeom prst="roundRect">
            <a:avLst>
              <a:gd name="adj" fmla="val 8000"/>
            </a:avLst>
          </a:prstGeom>
          <a:solidFill>
            <a:srgbClr val="F8F2E5"/>
          </a:solidFill>
          <a:ln w="13970">
            <a:solidFill>
              <a:srgbClr val="D8CFB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ounded Rectangle 21"/>
          <p:cNvSpPr/>
          <p:nvPr/>
        </p:nvSpPr>
        <p:spPr>
          <a:xfrm>
            <a:off x="6455663" y="1975104"/>
            <a:ext cx="512064" cy="512064"/>
          </a:xfrm>
          <a:prstGeom prst="roundRect">
            <a:avLst>
              <a:gd name="adj" fmla="val 24000"/>
            </a:avLst>
          </a:prstGeom>
          <a:solidFill>
            <a:srgbClr val="F1E4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3" name="Picture 22" descr="tabler_player-play_B02E2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800" y="2108240"/>
            <a:ext cx="245790" cy="24579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455663" y="2596896"/>
            <a:ext cx="2103119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50" b="1" i="0">
                <a:solidFill>
                  <a:srgbClr val="24211A"/>
                </a:solidFill>
                <a:latin typeface="Georgia"/>
                <a:ea typeface="Hiragino Sans GB"/>
              </a:rPr>
              <a:t>The clip machine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55663" y="2962656"/>
            <a:ext cx="2103119" cy="649224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8B8271"/>
                </a:solidFill>
                <a:latin typeface="Arial"/>
                <a:ea typeface="Hiragino Sans GB"/>
              </a:rPr>
              <a:t>A 40-second bit travels further than TV ever could.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8640" y="4759452"/>
            <a:ext cx="585216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00" b="0" i="0">
                <a:solidFill>
                  <a:srgbClr val="8B8271"/>
                </a:solidFill>
                <a:latin typeface="Courier New"/>
                <a:ea typeface="Hiragino Sans GB"/>
              </a:rPr>
              <a:t>A Brief History of Stand-Up Comedy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80960" y="4759452"/>
            <a:ext cx="109728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i="0">
                <a:solidFill>
                  <a:srgbClr val="8B8271"/>
                </a:solidFill>
                <a:latin typeface="Courier New"/>
                <a:ea typeface="Hiragino Sans GB"/>
              </a:rPr>
              <a:t>10 / 13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EB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548640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 spc="200">
                <a:solidFill>
                  <a:srgbClr val="6E5E46"/>
                </a:solidFill>
                <a:latin typeface="Courier New"/>
                <a:ea typeface="Hiragino Sans GB"/>
              </a:rPr>
              <a:t>THE CRAFT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731520"/>
            <a:ext cx="8046720" cy="6400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0">
                <a:solidFill>
                  <a:srgbClr val="24211A"/>
                </a:solidFill>
                <a:latin typeface="Georgia"/>
                <a:ea typeface="Hiragino Sans GB"/>
              </a:rPr>
              <a:t>Anatomy of a joke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186688"/>
            <a:ext cx="1188720" cy="45720"/>
          </a:xfrm>
          <a:prstGeom prst="rect">
            <a:avLst/>
          </a:prstGeom>
          <a:solidFill>
            <a:srgbClr val="B02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48640" y="1408176"/>
            <a:ext cx="8138160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250" b="0" i="1">
                <a:solidFill>
                  <a:srgbClr val="8B8271"/>
                </a:solidFill>
                <a:latin typeface="Georgia"/>
                <a:ea typeface="Hiragino Sans GB"/>
              </a:rPr>
              <a:t>Under every style sits the same machine: a setup that steers you, a punchline that breaks it.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938528"/>
            <a:ext cx="8046720" cy="822960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0">
                <a:solidFill>
                  <a:srgbClr val="24211A"/>
                </a:solidFill>
                <a:latin typeface="Georgia"/>
                <a:ea typeface="Georgia"/>
              </a:rPr>
              <a:t>SET-UP</a:t>
            </a:r>
            <a:r>
              <a:rPr sz="3000" b="1" i="0">
                <a:solidFill>
                  <a:srgbClr val="B02E24"/>
                </a:solidFill>
                <a:latin typeface="Georgia"/>
                <a:ea typeface="Georgia"/>
              </a:rPr>
              <a:t>  →  </a:t>
            </a:r>
            <a:r>
              <a:rPr sz="2800" b="1" i="0">
                <a:solidFill>
                  <a:srgbClr val="B02E24"/>
                </a:solidFill>
                <a:latin typeface="Georgia"/>
                <a:ea typeface="Georgia"/>
              </a:rPr>
              <a:t>PUNCHLINE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" y="2688336"/>
            <a:ext cx="3566160" cy="31089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1">
                <a:solidFill>
                  <a:srgbClr val="8B8271"/>
                </a:solidFill>
                <a:latin typeface="Arial"/>
                <a:ea typeface="Hiragino Sans GB"/>
              </a:rPr>
              <a:t>build the expectation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2688336"/>
            <a:ext cx="3566160" cy="31089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1" i="1">
                <a:solidFill>
                  <a:srgbClr val="B02E24"/>
                </a:solidFill>
                <a:latin typeface="Arial"/>
                <a:ea typeface="Hiragino Sans GB"/>
              </a:rPr>
              <a:t>break 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3163824"/>
            <a:ext cx="8046720" cy="10972"/>
          </a:xfrm>
          <a:prstGeom prst="rect">
            <a:avLst/>
          </a:prstGeom>
          <a:solidFill>
            <a:srgbClr val="D8CF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365760" y="3328416"/>
            <a:ext cx="329184" cy="45720"/>
          </a:xfrm>
          <a:prstGeom prst="rect">
            <a:avLst/>
          </a:prstGeom>
          <a:solidFill>
            <a:srgbClr val="A97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365760" y="3456432"/>
            <a:ext cx="1897379" cy="31089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>
                <a:solidFill>
                  <a:srgbClr val="24211A"/>
                </a:solidFill>
                <a:latin typeface="Georgia"/>
                <a:ea typeface="Hiragino Sans GB"/>
              </a:rPr>
              <a:t>Premise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" y="3803904"/>
            <a:ext cx="1897379" cy="8229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8B8271"/>
                </a:solidFill>
                <a:latin typeface="Arial"/>
                <a:ea typeface="Hiragino Sans GB"/>
              </a:rPr>
              <a:t>the idea a bit is built 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37459" y="3328416"/>
            <a:ext cx="329184" cy="45720"/>
          </a:xfrm>
          <a:prstGeom prst="rect">
            <a:avLst/>
          </a:prstGeom>
          <a:solidFill>
            <a:srgbClr val="A97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2537459" y="3456432"/>
            <a:ext cx="1897379" cy="31089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>
                <a:solidFill>
                  <a:srgbClr val="24211A"/>
                </a:solidFill>
                <a:latin typeface="Georgia"/>
                <a:ea typeface="Hiragino Sans GB"/>
              </a:rPr>
              <a:t>Act-out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37459" y="3803904"/>
            <a:ext cx="1897379" cy="8229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8B8271"/>
                </a:solidFill>
                <a:latin typeface="Arial"/>
                <a:ea typeface="Hiragino Sans GB"/>
              </a:rPr>
              <a:t>performing the moment, not describing it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09159" y="3328416"/>
            <a:ext cx="329184" cy="45720"/>
          </a:xfrm>
          <a:prstGeom prst="rect">
            <a:avLst/>
          </a:prstGeom>
          <a:solidFill>
            <a:srgbClr val="A97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4709159" y="3456432"/>
            <a:ext cx="1897379" cy="31089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>
                <a:solidFill>
                  <a:srgbClr val="24211A"/>
                </a:solidFill>
                <a:latin typeface="Georgia"/>
                <a:ea typeface="Hiragino Sans GB"/>
              </a:rPr>
              <a:t>Tag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09159" y="3803904"/>
            <a:ext cx="1897379" cy="8229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8B8271"/>
                </a:solidFill>
                <a:latin typeface="Arial"/>
                <a:ea typeface="Hiragino Sans GB"/>
              </a:rPr>
              <a:t>a second laugh on the same punchline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80859" y="3328416"/>
            <a:ext cx="329184" cy="45720"/>
          </a:xfrm>
          <a:prstGeom prst="rect">
            <a:avLst/>
          </a:prstGeom>
          <a:solidFill>
            <a:srgbClr val="A97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6880859" y="3456432"/>
            <a:ext cx="1897379" cy="31089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>
                <a:solidFill>
                  <a:srgbClr val="24211A"/>
                </a:solidFill>
                <a:latin typeface="Georgia"/>
                <a:ea typeface="Hiragino Sans GB"/>
              </a:rPr>
              <a:t>Callback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80859" y="3803904"/>
            <a:ext cx="1897379" cy="8229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8B8271"/>
                </a:solidFill>
                <a:latin typeface="Arial"/>
                <a:ea typeface="Hiragino Sans GB"/>
              </a:rPr>
              <a:t>a later joke paying off an earlier one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" y="4759452"/>
            <a:ext cx="585216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00" b="0" i="0">
                <a:solidFill>
                  <a:srgbClr val="8B8271"/>
                </a:solidFill>
                <a:latin typeface="Courier New"/>
                <a:ea typeface="Hiragino Sans GB"/>
              </a:rPr>
              <a:t>A Brief History of Stand-Up Comedy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80960" y="4759452"/>
            <a:ext cx="109728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i="0">
                <a:solidFill>
                  <a:srgbClr val="8B8271"/>
                </a:solidFill>
                <a:latin typeface="Courier New"/>
                <a:ea typeface="Hiragino Sans GB"/>
              </a:rPr>
              <a:t>11 / 13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A14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" title=""/>
          <p:cNvPicPr>
            <a:picLocks noChangeAspect="1"/>
          </p:cNvPicPr>
          <p:nvPr/>
        </p:nvPicPr>
        <p:blipFill>
          <a:blip r:embed="rId2"/>
          <a:srcRect t="16379" b="16379"/>
          <a:stretch>
            <a:fillRect/>
          </a:stretch>
        </p:blipFill>
        <p:spPr>
          <a:xfrm>
            <a:off x="3474720" y="320039"/>
            <a:ext cx="5303520" cy="3566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" y="493776"/>
            <a:ext cx="548640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 spc="200">
                <a:solidFill>
                  <a:srgbClr val="A9792E"/>
                </a:solidFill>
                <a:latin typeface="Courier New"/>
                <a:ea typeface="Hiragino Sans GB"/>
              </a:rPr>
              <a:t>WHY THE CRAFT MATTERS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822960"/>
            <a:ext cx="640080" cy="64008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5400" b="1" i="0">
                <a:solidFill>
                  <a:srgbClr val="D4402E"/>
                </a:solidFill>
                <a:latin typeface="Georgia"/>
                <a:ea typeface="Hiragino Sans GB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1371600"/>
            <a:ext cx="6309360" cy="1106424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sz="2200" b="0" i="1">
                <a:solidFill>
                  <a:srgbClr val="F1E9D8"/>
                </a:solidFill>
                <a:latin typeface="Georgia"/>
                <a:ea typeface="Hiragino Sans GB"/>
              </a:rPr>
              <a:t>One person, unarmed except for a point of view, can say the thing the room was afraid to say out loud.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" y="2587752"/>
            <a:ext cx="630936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8B8271"/>
                </a:solidFill>
                <a:latin typeface="Arial"/>
                <a:ea typeface="Hiragino Sans GB"/>
              </a:rPr>
              <a:t>— the enduring bargain of stand-up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6928" y="3456432"/>
            <a:ext cx="960120" cy="365760"/>
          </a:xfrm>
          <a:prstGeom prst="roundRect">
            <a:avLst>
              <a:gd name="adj" fmla="val 50000"/>
            </a:avLst>
          </a:prstGeom>
          <a:solidFill>
            <a:srgbClr val="A97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566928" y="3456432"/>
            <a:ext cx="960120" cy="365760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111111"/>
                </a:solidFill>
                <a:latin typeface="Arial"/>
                <a:ea typeface="Hiragino Sans GB"/>
              </a:rPr>
              <a:t>1961–64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0784" y="3474720"/>
            <a:ext cx="7223760" cy="5029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250" b="0" i="0">
                <a:solidFill>
                  <a:srgbClr val="9C9284"/>
                </a:solidFill>
                <a:latin typeface="Arial"/>
                <a:ea typeface="Hiragino Sans GB"/>
              </a:rPr>
              <a:t>Lenny Bruce is jailed for obscenity again and again — pardoned by New York in 2003.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66928" y="4041648"/>
            <a:ext cx="960120" cy="365760"/>
          </a:xfrm>
          <a:prstGeom prst="roundRect">
            <a:avLst>
              <a:gd name="adj" fmla="val 50000"/>
            </a:avLst>
          </a:prstGeom>
          <a:solidFill>
            <a:srgbClr val="A97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566928" y="4041648"/>
            <a:ext cx="960120" cy="365760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111111"/>
                </a:solidFill>
                <a:latin typeface="Arial"/>
                <a:ea typeface="Hiragino Sans GB"/>
              </a:rPr>
              <a:t>1978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00784" y="4059935"/>
            <a:ext cx="7223760" cy="5029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250" b="0" i="0">
                <a:solidFill>
                  <a:srgbClr val="9C9284"/>
                </a:solidFill>
                <a:latin typeface="Arial"/>
                <a:ea typeface="Hiragino Sans GB"/>
              </a:rPr>
              <a:t>George Carlin's routine reaches the Supreme Court — the FCC v. Pacifica case.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" y="4759452"/>
            <a:ext cx="585216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00" b="0" i="0">
                <a:solidFill>
                  <a:srgbClr val="9C9284"/>
                </a:solidFill>
                <a:latin typeface="Courier New"/>
                <a:ea typeface="Hiragino Sans GB"/>
              </a:rPr>
              <a:t>A Brief History of Stand-Up Comedy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80960" y="4759452"/>
            <a:ext cx="109728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i="0">
                <a:solidFill>
                  <a:srgbClr val="9C9284"/>
                </a:solidFill>
                <a:latin typeface="Courier New"/>
                <a:ea typeface="Hiragino Sans GB"/>
              </a:rPr>
              <a:t>12 / 13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A14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" title="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1A140E">
                  <a:alpha val="80000"/>
                </a:srgbClr>
              </a:gs>
              <a:gs pos="60000">
                <a:srgbClr val="1A140E">
                  <a:alpha val="44000"/>
                </a:srgbClr>
              </a:gs>
              <a:gs pos="100000">
                <a:srgbClr val="1A140E">
                  <a:alpha val="0"/>
                </a:srgbClr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0" y="3017520"/>
            <a:ext cx="9144000" cy="2125980"/>
          </a:xfrm>
          <a:prstGeom prst="rect">
            <a:avLst/>
          </a:prstGeom>
          <a:gradFill>
            <a:gsLst>
              <a:gs pos="0">
                <a:srgbClr val="1A140E">
                  <a:alpha val="0"/>
                </a:srgbClr>
              </a:gs>
              <a:gs pos="100000">
                <a:srgbClr val="1A140E">
                  <a:alpha val="62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58368" y="1883664"/>
            <a:ext cx="548640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1" i="0" spc="260">
                <a:solidFill>
                  <a:srgbClr val="A9792E"/>
                </a:solidFill>
                <a:latin typeface="Courier New"/>
                <a:ea typeface="Hiragino Sans GB"/>
              </a:rPr>
              <a:t>CURTAIN CALL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2194560"/>
            <a:ext cx="7863840" cy="13716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4000"/>
              </a:lnSpc>
              <a:spcBef>
                <a:spcPts val="0"/>
              </a:spcBef>
              <a:spcAft>
                <a:spcPts val="200"/>
              </a:spcAft>
            </a:pPr>
            <a:r>
              <a:rPr sz="2800" b="1" i="0">
                <a:solidFill>
                  <a:srgbClr val="F1E9D8"/>
                </a:solidFill>
                <a:latin typeface="Georgia"/>
                <a:ea typeface="Hiragino Sans GB"/>
              </a:rPr>
              <a:t>The lights come up.</a:t>
            </a:r>
          </a:p>
          <a:p>
            <a:pPr algn="l">
              <a:lnSpc>
                <a:spcPct val="104000"/>
              </a:lnSpc>
              <a:spcBef>
                <a:spcPts val="0"/>
              </a:spcBef>
              <a:spcAft>
                <a:spcPts val="200"/>
              </a:spcAft>
            </a:pPr>
            <a:r>
              <a:rPr sz="2800" b="1" i="0">
                <a:solidFill>
                  <a:srgbClr val="F1E9D8"/>
                </a:solidFill>
                <a:latin typeface="Georgia"/>
                <a:ea typeface="Hiragino Sans GB"/>
              </a:rPr>
              <a:t>Someone steps to the mic.</a:t>
            </a:r>
          </a:p>
          <a:p>
            <a:pPr algn="l">
              <a:lnSpc>
                <a:spcPct val="104000"/>
              </a:lnSpc>
              <a:spcBef>
                <a:spcPts val="0"/>
              </a:spcBef>
              <a:spcAft>
                <a:spcPts val="200"/>
              </a:spcAft>
            </a:pPr>
            <a:r>
              <a:rPr sz="2800" b="1" i="0">
                <a:solidFill>
                  <a:srgbClr val="F1E9D8"/>
                </a:solidFill>
                <a:latin typeface="Georgia"/>
                <a:ea typeface="Hiragino Sans GB"/>
              </a:rPr>
              <a:t>It begins again.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3584448"/>
            <a:ext cx="1371600" cy="54864"/>
          </a:xfrm>
          <a:prstGeom prst="rect">
            <a:avLst/>
          </a:prstGeom>
          <a:solidFill>
            <a:srgbClr val="D44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" y="3803904"/>
            <a:ext cx="78638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50" b="1" i="0">
                <a:solidFill>
                  <a:srgbClr val="A9792E"/>
                </a:solidFill>
                <a:latin typeface="Courier New"/>
                <a:ea typeface="Hiragino Sans GB"/>
              </a:rPr>
              <a:t>SOURCED FROM  </a:t>
            </a:r>
            <a:r>
              <a:rPr sz="950" b="0" i="0">
                <a:solidFill>
                  <a:srgbClr val="9C9284"/>
                </a:solidFill>
                <a:latin typeface="Courier New"/>
                <a:ea typeface="Hiragino Sans GB"/>
              </a:rPr>
              <a:t>Britannica · Wikipedia · GRAMMY.com · press &amp; archival reporting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68" y="4114800"/>
            <a:ext cx="78638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50" b="1" i="0">
                <a:solidFill>
                  <a:srgbClr val="A9792E"/>
                </a:solidFill>
                <a:latin typeface="Courier New"/>
                <a:ea typeface="Hiragino Sans GB"/>
              </a:rPr>
              <a:t>MADE WITH  </a:t>
            </a:r>
            <a:r>
              <a:rPr sz="950" b="0" i="0">
                <a:solidFill>
                  <a:srgbClr val="9C9284"/>
                </a:solidFill>
                <a:latin typeface="Courier New"/>
                <a:ea typeface="Hiragino Sans GB"/>
              </a:rPr>
              <a:t>slide-maker  ·  a “Lights Down” editorial template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80960" y="4759452"/>
            <a:ext cx="109728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i="0">
                <a:solidFill>
                  <a:srgbClr val="9C9284"/>
                </a:solidFill>
                <a:latin typeface="Courier New"/>
                <a:ea typeface="Hiragino Sans GB"/>
              </a:rPr>
              <a:t>13 / 13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EB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548640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 spc="200">
                <a:solidFill>
                  <a:srgbClr val="6E5E46"/>
                </a:solidFill>
                <a:latin typeface="Courier New"/>
                <a:ea typeface="Hiragino Sans GB"/>
              </a:rPr>
              <a:t>THE FORM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731520"/>
            <a:ext cx="8046720" cy="6400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0">
                <a:solidFill>
                  <a:srgbClr val="24211A"/>
                </a:solidFill>
                <a:latin typeface="Georgia"/>
                <a:ea typeface="Hiragino Sans GB"/>
              </a:rPr>
              <a:t>One voice, no net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186688"/>
            <a:ext cx="1188720" cy="45720"/>
          </a:xfrm>
          <a:prstGeom prst="rect">
            <a:avLst/>
          </a:prstGeom>
          <a:solidFill>
            <a:srgbClr val="B02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48640" y="1481328"/>
            <a:ext cx="8138160" cy="8229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800" b="0" i="0">
                <a:solidFill>
                  <a:srgbClr val="24211A"/>
                </a:solidFill>
                <a:latin typeface="Georgia"/>
                <a:ea typeface="Hiragino Sans GB"/>
              </a:rPr>
              <a:t>A single performer speaks </a:t>
            </a:r>
            <a:r>
              <a:rPr sz="1800" b="1" i="0">
                <a:solidFill>
                  <a:srgbClr val="B02E24"/>
                </a:solidFill>
                <a:latin typeface="Georgia"/>
                <a:ea typeface="Hiragino Sans GB"/>
              </a:rPr>
              <a:t>directly to the room</a:t>
            </a:r>
            <a:r>
              <a:rPr sz="1800" b="0" i="0">
                <a:solidFill>
                  <a:srgbClr val="24211A"/>
                </a:solidFill>
                <a:latin typeface="Georgia"/>
                <a:ea typeface="Hiragino Sans GB"/>
              </a:rPr>
              <a:t> in their own voice — building an expectation, then breaking it for a laugh.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928" y="2487168"/>
            <a:ext cx="1097280" cy="36576"/>
          </a:xfrm>
          <a:prstGeom prst="rect">
            <a:avLst/>
          </a:prstGeom>
          <a:solidFill>
            <a:srgbClr val="D8CF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Oval 7"/>
          <p:cNvSpPr/>
          <p:nvPr/>
        </p:nvSpPr>
        <p:spPr>
          <a:xfrm>
            <a:off x="365760" y="2743200"/>
            <a:ext cx="548640" cy="548640"/>
          </a:xfrm>
          <a:prstGeom prst="ellipse">
            <a:avLst/>
          </a:prstGeom>
          <a:solidFill>
            <a:srgbClr val="F7F1E4"/>
          </a:solidFill>
          <a:ln w="17780">
            <a:solidFill>
              <a:srgbClr val="B02E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Picture 8" descr="tabler_user_B02E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06" y="2885846"/>
            <a:ext cx="263347" cy="2633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" y="3438144"/>
            <a:ext cx="2560319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50" b="1" i="0">
                <a:solidFill>
                  <a:srgbClr val="24211A"/>
                </a:solidFill>
                <a:latin typeface="Georgia"/>
                <a:ea typeface="Hiragino Sans GB"/>
              </a:rPr>
              <a:t>A person, not a role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" y="3822191"/>
            <a:ext cx="2560319" cy="6629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8B8271"/>
                </a:solidFill>
                <a:latin typeface="Arial"/>
                <a:ea typeface="Hiragino Sans GB"/>
              </a:rPr>
              <a:t>The comic is the persona.</a:t>
            </a:r>
          </a:p>
        </p:txBody>
      </p:sp>
      <p:sp>
        <p:nvSpPr>
          <p:cNvPr id="12" name="Oval 11"/>
          <p:cNvSpPr/>
          <p:nvPr/>
        </p:nvSpPr>
        <p:spPr>
          <a:xfrm>
            <a:off x="3291839" y="2743200"/>
            <a:ext cx="548640" cy="548640"/>
          </a:xfrm>
          <a:prstGeom prst="ellipse">
            <a:avLst/>
          </a:prstGeom>
          <a:solidFill>
            <a:srgbClr val="F7F1E4"/>
          </a:solidFill>
          <a:ln w="17780">
            <a:solidFill>
              <a:srgbClr val="B02E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Picture 12" descr="tabler_microphone-2_B02E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486" y="2885846"/>
            <a:ext cx="263347" cy="2633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91839" y="3438144"/>
            <a:ext cx="2560319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50" b="1" i="0">
                <a:solidFill>
                  <a:srgbClr val="24211A"/>
                </a:solidFill>
                <a:latin typeface="Georgia"/>
                <a:ea typeface="Hiragino Sans GB"/>
              </a:rPr>
              <a:t>A mic, a room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91839" y="3822191"/>
            <a:ext cx="2560319" cy="6629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8B8271"/>
                </a:solidFill>
                <a:latin typeface="Arial"/>
                <a:ea typeface="Hiragino Sans GB"/>
              </a:rPr>
              <a:t>No sets, no scene partners.</a:t>
            </a:r>
          </a:p>
        </p:txBody>
      </p:sp>
      <p:sp>
        <p:nvSpPr>
          <p:cNvPr id="16" name="Oval 15"/>
          <p:cNvSpPr/>
          <p:nvPr/>
        </p:nvSpPr>
        <p:spPr>
          <a:xfrm>
            <a:off x="6217919" y="2743200"/>
            <a:ext cx="548640" cy="548640"/>
          </a:xfrm>
          <a:prstGeom prst="ellipse">
            <a:avLst/>
          </a:prstGeom>
          <a:solidFill>
            <a:srgbClr val="F7F1E4"/>
          </a:solidFill>
          <a:ln w="17780">
            <a:solidFill>
              <a:srgbClr val="B02E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tabler_bulb_B02E2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566" y="2885846"/>
            <a:ext cx="263347" cy="2633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217919" y="3438144"/>
            <a:ext cx="2560319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50" b="1" i="0">
                <a:solidFill>
                  <a:srgbClr val="24211A"/>
                </a:solidFill>
                <a:latin typeface="Georgia"/>
                <a:ea typeface="Hiragino Sans GB"/>
              </a:rPr>
              <a:t>A point of view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17919" y="3822191"/>
            <a:ext cx="2560319" cy="6629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8B8271"/>
                </a:solidFill>
                <a:latin typeface="Arial"/>
                <a:ea typeface="Hiragino Sans GB"/>
              </a:rPr>
              <a:t>Every joke makes an argument.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640" y="4759452"/>
            <a:ext cx="585216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00" b="0" i="0">
                <a:solidFill>
                  <a:srgbClr val="8B8271"/>
                </a:solidFill>
                <a:latin typeface="Courier New"/>
                <a:ea typeface="Hiragino Sans GB"/>
              </a:rPr>
              <a:t>A Brief History of Stand-Up Comedy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80960" y="4759452"/>
            <a:ext cx="109728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i="0">
                <a:solidFill>
                  <a:srgbClr val="8B8271"/>
                </a:solidFill>
                <a:latin typeface="Courier New"/>
                <a:ea typeface="Hiragino Sans GB"/>
              </a:rPr>
              <a:t>02 / 13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EB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548640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 spc="200">
                <a:solidFill>
                  <a:srgbClr val="6E5E46"/>
                </a:solidFill>
                <a:latin typeface="Courier New"/>
                <a:ea typeface="Hiragino Sans GB"/>
              </a:rPr>
              <a:t>ORIGINS · 1850S–1930S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731520"/>
            <a:ext cx="8046720" cy="6400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0">
                <a:solidFill>
                  <a:srgbClr val="24211A"/>
                </a:solidFill>
                <a:latin typeface="Georgia"/>
                <a:ea typeface="Hiragino Sans GB"/>
              </a:rPr>
              <a:t>Before it had a name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186688"/>
            <a:ext cx="1188720" cy="45720"/>
          </a:xfrm>
          <a:prstGeom prst="rect">
            <a:avLst/>
          </a:prstGeom>
          <a:solidFill>
            <a:srgbClr val="A97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897880" y="182880"/>
            <a:ext cx="3154680" cy="896112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sz="7400" b="1" i="0">
                <a:solidFill>
                  <a:srgbClr val="E7DAC0"/>
                </a:solidFill>
                <a:latin typeface="Georgia"/>
                <a:ea typeface="Hiragino Sans GB"/>
              </a:rPr>
              <a:t>1900s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444752"/>
            <a:ext cx="5852160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250" b="0" i="1">
                <a:solidFill>
                  <a:srgbClr val="8B8271"/>
                </a:solidFill>
                <a:latin typeface="Georgia"/>
                <a:ea typeface="Hiragino Sans GB"/>
              </a:rPr>
              <a:t>The solo comic surfaced slowly — one turn on the variety bill, heir to the humorists of the lecture hall.</a:t>
            </a:r>
          </a:p>
        </p:txBody>
      </p:sp>
      <p:sp>
        <p:nvSpPr>
          <p:cNvPr id="8" name="Rectangle 7"/>
          <p:cNvSpPr/>
          <p:nvPr/>
        </p:nvSpPr>
        <p:spPr>
          <a:xfrm>
            <a:off x="982980" y="2869387"/>
            <a:ext cx="7178040" cy="21945"/>
          </a:xfrm>
          <a:prstGeom prst="rect">
            <a:avLst/>
          </a:prstGeom>
          <a:solidFill>
            <a:srgbClr val="9AA0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900684" y="2798064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9AA0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45720" y="3044952"/>
            <a:ext cx="1874519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>
                <a:solidFill>
                  <a:srgbClr val="8B8271"/>
                </a:solidFill>
                <a:latin typeface="Arial"/>
                <a:ea typeface="Hiragino Sans GB"/>
              </a:rPr>
              <a:t>1850s–1918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" y="3337560"/>
            <a:ext cx="1874519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24211A"/>
                </a:solidFill>
                <a:latin typeface="Arial"/>
                <a:ea typeface="Hiragino Sans GB"/>
              </a:rPr>
              <a:t>British music hall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" y="3593592"/>
            <a:ext cx="2057400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50" b="0" i="0">
                <a:solidFill>
                  <a:srgbClr val="8B8271"/>
                </a:solidFill>
                <a:latin typeface="Arial"/>
                <a:ea typeface="Hiragino Sans GB"/>
              </a:rPr>
              <a:t>Songs &amp; patter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93364" y="2798064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9AA0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2438400" y="3044952"/>
            <a:ext cx="1874519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>
                <a:solidFill>
                  <a:srgbClr val="8B8271"/>
                </a:solidFill>
                <a:latin typeface="Arial"/>
                <a:ea typeface="Hiragino Sans GB"/>
              </a:rPr>
              <a:t>1880s–1930s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8400" y="3337560"/>
            <a:ext cx="1874519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24211A"/>
                </a:solidFill>
                <a:latin typeface="Arial"/>
                <a:ea typeface="Hiragino Sans GB"/>
              </a:rPr>
              <a:t>American vaudeville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46960" y="3593592"/>
            <a:ext cx="2057400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50" b="0" i="0">
                <a:solidFill>
                  <a:srgbClr val="8B8271"/>
                </a:solidFill>
                <a:latin typeface="Arial"/>
                <a:ea typeface="Hiragino Sans GB"/>
              </a:rPr>
              <a:t>The variety circuit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686044" y="2798064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9AA0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4831080" y="3044952"/>
            <a:ext cx="1874519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>
                <a:solidFill>
                  <a:srgbClr val="8B8271"/>
                </a:solidFill>
                <a:latin typeface="Arial"/>
                <a:ea typeface="Hiragino Sans GB"/>
              </a:rPr>
              <a:t>from 1860s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31080" y="3337560"/>
            <a:ext cx="1874519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24211A"/>
                </a:solidFill>
                <a:latin typeface="Arial"/>
                <a:ea typeface="Hiragino Sans GB"/>
              </a:rPr>
              <a:t>The lecture circuit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39640" y="3593592"/>
            <a:ext cx="2057400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50" b="0" i="0">
                <a:solidFill>
                  <a:srgbClr val="8B8271"/>
                </a:solidFill>
                <a:latin typeface="Arial"/>
                <a:ea typeface="Hiragino Sans GB"/>
              </a:rPr>
              <a:t>Twain &amp; platform wits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078723" y="2798064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A97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7223759" y="3044952"/>
            <a:ext cx="1874519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>
                <a:solidFill>
                  <a:srgbClr val="A9792E"/>
                </a:solidFill>
                <a:latin typeface="Arial"/>
                <a:ea typeface="Hiragino Sans GB"/>
              </a:rPr>
              <a:t>late 1800s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23759" y="3337560"/>
            <a:ext cx="1874519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24211A"/>
                </a:solidFill>
                <a:latin typeface="Arial"/>
                <a:ea typeface="Hiragino Sans GB"/>
              </a:rPr>
              <a:t>The solo monologue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40880" y="3593592"/>
            <a:ext cx="2057400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50" b="0" i="0">
                <a:solidFill>
                  <a:srgbClr val="8B8271"/>
                </a:solidFill>
                <a:latin typeface="Arial"/>
                <a:ea typeface="Hiragino Sans GB"/>
              </a:rPr>
              <a:t>Charley Case, credited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8640" y="4224528"/>
            <a:ext cx="813816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1">
                <a:solidFill>
                  <a:srgbClr val="8B8271"/>
                </a:solidFill>
                <a:latin typeface="Arial"/>
                <a:ea typeface="Hiragino Sans GB"/>
              </a:rPr>
              <a:t>Who counts as the </a:t>
            </a:r>
            <a:r>
              <a:rPr sz="1100" b="1" i="1">
                <a:solidFill>
                  <a:srgbClr val="B02E24"/>
                </a:solidFill>
                <a:latin typeface="Arial"/>
                <a:ea typeface="Hiragino Sans GB"/>
              </a:rPr>
              <a:t>first</a:t>
            </a:r>
            <a:r>
              <a:rPr sz="1100" b="0" i="1">
                <a:solidFill>
                  <a:srgbClr val="8B8271"/>
                </a:solidFill>
                <a:latin typeface="Arial"/>
                <a:ea typeface="Hiragino Sans GB"/>
              </a:rPr>
              <a:t> modern stand-up is disputed — the form has many parents.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8640" y="4759452"/>
            <a:ext cx="585216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00" b="0" i="0">
                <a:solidFill>
                  <a:srgbClr val="8B8271"/>
                </a:solidFill>
                <a:latin typeface="Courier New"/>
                <a:ea typeface="Hiragino Sans GB"/>
              </a:rPr>
              <a:t>A Brief History of Stand-Up Comedy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80960" y="4759452"/>
            <a:ext cx="109728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i="0">
                <a:solidFill>
                  <a:srgbClr val="8B8271"/>
                </a:solidFill>
                <a:latin typeface="Courier New"/>
                <a:ea typeface="Hiragino Sans GB"/>
              </a:rPr>
              <a:t>03 / 13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EB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548640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 spc="200">
                <a:solidFill>
                  <a:srgbClr val="6E5E46"/>
                </a:solidFill>
                <a:latin typeface="Courier New"/>
                <a:ea typeface="Hiragino Sans GB"/>
              </a:rPr>
              <a:t>THE MODERN FORM · 1950S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731520"/>
            <a:ext cx="8046720" cy="6400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0">
                <a:solidFill>
                  <a:srgbClr val="24211A"/>
                </a:solidFill>
                <a:latin typeface="Georgia"/>
                <a:ea typeface="Hiragino Sans GB"/>
              </a:rPr>
              <a:t>The nightclub changes everything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186688"/>
            <a:ext cx="1188720" cy="45720"/>
          </a:xfrm>
          <a:prstGeom prst="rect">
            <a:avLst/>
          </a:prstGeom>
          <a:solidFill>
            <a:srgbClr val="B02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48640" y="1426464"/>
            <a:ext cx="8138160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250" b="0" i="1">
                <a:solidFill>
                  <a:srgbClr val="8B8271"/>
                </a:solidFill>
                <a:latin typeface="Georgia"/>
                <a:ea typeface="Hiragino Sans GB"/>
              </a:rPr>
              <a:t>As vaudeville faded and TV arrived, comedy moved into the nightclub — where one comic could hold the stage alone.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8640" y="4050791"/>
            <a:ext cx="8046720" cy="498347"/>
          </a:xfrm>
          <a:prstGeom prst="roundRect">
            <a:avLst>
              <a:gd name="adj" fmla="val 8000"/>
            </a:avLst>
          </a:prstGeom>
          <a:solidFill>
            <a:srgbClr val="EAF3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548640" y="4090659"/>
            <a:ext cx="64008" cy="418612"/>
          </a:xfrm>
          <a:prstGeom prst="rect">
            <a:avLst/>
          </a:prstGeom>
          <a:solidFill>
            <a:srgbClr val="B02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68096" y="4050791"/>
            <a:ext cx="7644384" cy="498347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B02E24"/>
                </a:solidFill>
                <a:latin typeface="Arial"/>
                <a:ea typeface="Hiragino Sans GB"/>
              </a:rPr>
              <a:t>THE SHIFT  </a:t>
            </a:r>
            <a:r>
              <a:rPr sz="1250" b="0" i="0">
                <a:solidFill>
                  <a:srgbClr val="24211A"/>
                </a:solidFill>
                <a:latin typeface="Arial"/>
                <a:ea typeface="Hiragino Sans GB"/>
              </a:rPr>
              <a:t>The unit of comedy stops being the joke and becomes the comedian.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5760" y="2212848"/>
            <a:ext cx="3680459" cy="1527048"/>
          </a:xfrm>
          <a:prstGeom prst="roundRect">
            <a:avLst>
              <a:gd name="adj" fmla="val 5988"/>
            </a:avLst>
          </a:prstGeom>
          <a:solidFill>
            <a:srgbClr val="EDE4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21792" y="2414016"/>
            <a:ext cx="3223259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0" spc="160">
                <a:solidFill>
                  <a:srgbClr val="6E5E46"/>
                </a:solidFill>
                <a:latin typeface="Courier New"/>
                <a:ea typeface="Hiragino Sans GB"/>
              </a:rPr>
              <a:t>BEFORE — THE VARIETY ACT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080" y="2843784"/>
            <a:ext cx="73152" cy="73152"/>
          </a:xfrm>
          <a:prstGeom prst="rect">
            <a:avLst/>
          </a:prstGeom>
          <a:solidFill>
            <a:srgbClr val="8B82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822960" y="2770632"/>
            <a:ext cx="2948939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0" i="0">
                <a:solidFill>
                  <a:srgbClr val="24211A"/>
                </a:solidFill>
                <a:latin typeface="Arial"/>
                <a:ea typeface="Hiragino Sans GB"/>
              </a:rPr>
              <a:t>A slot on a crowded bill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0080" y="3095244"/>
            <a:ext cx="73152" cy="73152"/>
          </a:xfrm>
          <a:prstGeom prst="rect">
            <a:avLst/>
          </a:prstGeom>
          <a:solidFill>
            <a:srgbClr val="8B82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22960" y="3022092"/>
            <a:ext cx="2948939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0" i="0">
                <a:solidFill>
                  <a:srgbClr val="24211A"/>
                </a:solidFill>
                <a:latin typeface="Arial"/>
                <a:ea typeface="Hiragino Sans GB"/>
              </a:rPr>
              <a:t>Rapid-fire gags &amp; props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0080" y="3346703"/>
            <a:ext cx="73152" cy="73152"/>
          </a:xfrm>
          <a:prstGeom prst="rect">
            <a:avLst/>
          </a:prstGeom>
          <a:solidFill>
            <a:srgbClr val="8B82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2960" y="3273552"/>
            <a:ext cx="2948939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0" i="0">
                <a:solidFill>
                  <a:srgbClr val="24211A"/>
                </a:solidFill>
                <a:latin typeface="Arial"/>
                <a:ea typeface="Hiragino Sans GB"/>
              </a:rPr>
              <a:t>A character or a costume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97779" y="2212848"/>
            <a:ext cx="3680459" cy="1527048"/>
          </a:xfrm>
          <a:prstGeom prst="roundRect">
            <a:avLst>
              <a:gd name="adj" fmla="val 5988"/>
            </a:avLst>
          </a:prstGeom>
          <a:solidFill>
            <a:srgbClr val="1A14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5353812" y="2414016"/>
            <a:ext cx="3223259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0" spc="160">
                <a:solidFill>
                  <a:srgbClr val="A9792E"/>
                </a:solidFill>
                <a:latin typeface="Courier New"/>
                <a:ea typeface="Hiragino Sans GB"/>
              </a:rPr>
              <a:t>AFTER — THE SOLO VOICE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72099" y="2843784"/>
            <a:ext cx="73152" cy="73152"/>
          </a:xfrm>
          <a:prstGeom prst="rect">
            <a:avLst/>
          </a:prstGeom>
          <a:solidFill>
            <a:srgbClr val="D44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5554979" y="2770632"/>
            <a:ext cx="2948939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0" i="0">
                <a:solidFill>
                  <a:srgbClr val="F1E9D8"/>
                </a:solidFill>
                <a:latin typeface="Arial"/>
                <a:ea typeface="Hiragino Sans GB"/>
              </a:rPr>
              <a:t>One comic, the whole set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72099" y="3095244"/>
            <a:ext cx="73152" cy="73152"/>
          </a:xfrm>
          <a:prstGeom prst="rect">
            <a:avLst/>
          </a:prstGeom>
          <a:solidFill>
            <a:srgbClr val="D44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5554979" y="3022092"/>
            <a:ext cx="2948939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0" i="0">
                <a:solidFill>
                  <a:srgbClr val="F1E9D8"/>
                </a:solidFill>
                <a:latin typeface="Arial"/>
                <a:ea typeface="Hiragino Sans GB"/>
              </a:rPr>
              <a:t>Longer, personal routines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72099" y="3346703"/>
            <a:ext cx="73152" cy="73152"/>
          </a:xfrm>
          <a:prstGeom prst="rect">
            <a:avLst/>
          </a:prstGeom>
          <a:solidFill>
            <a:srgbClr val="D44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5554979" y="3273552"/>
            <a:ext cx="2948939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0" i="0">
                <a:solidFill>
                  <a:srgbClr val="F1E9D8"/>
                </a:solidFill>
                <a:latin typeface="Arial"/>
                <a:ea typeface="Hiragino Sans GB"/>
              </a:rPr>
              <a:t>Speaking as themselves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4315968" y="2848356"/>
            <a:ext cx="512064" cy="256032"/>
          </a:xfrm>
          <a:prstGeom prst="rightArrow">
            <a:avLst>
              <a:gd name="adj1" fmla="val 55000"/>
              <a:gd name="adj2" fmla="val 55000"/>
            </a:avLst>
          </a:prstGeom>
          <a:solidFill>
            <a:srgbClr val="B02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548640" y="4759452"/>
            <a:ext cx="585216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00" b="0" i="0">
                <a:solidFill>
                  <a:srgbClr val="8B8271"/>
                </a:solidFill>
                <a:latin typeface="Courier New"/>
                <a:ea typeface="Hiragino Sans GB"/>
              </a:rPr>
              <a:t>A Brief History of Stand-Up Comedy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80960" y="4759452"/>
            <a:ext cx="109728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i="0">
                <a:solidFill>
                  <a:srgbClr val="8B8271"/>
                </a:solidFill>
                <a:latin typeface="Courier New"/>
                <a:ea typeface="Hiragino Sans GB"/>
              </a:rPr>
              <a:t>04 / 13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EB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548640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 spc="200">
                <a:solidFill>
                  <a:srgbClr val="6E5E46"/>
                </a:solidFill>
                <a:latin typeface="Courier New"/>
                <a:ea typeface="Hiragino Sans GB"/>
              </a:rPr>
              <a:t>THE GOLDEN AGE · 1950S–1960S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731520"/>
            <a:ext cx="8046720" cy="6400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0">
                <a:solidFill>
                  <a:srgbClr val="24211A"/>
                </a:solidFill>
                <a:latin typeface="Georgia"/>
                <a:ea typeface="Hiragino Sans GB"/>
              </a:rPr>
              <a:t>The thinking comedians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186688"/>
            <a:ext cx="1188720" cy="45720"/>
          </a:xfrm>
          <a:prstGeom prst="rect">
            <a:avLst/>
          </a:prstGeom>
          <a:solidFill>
            <a:srgbClr val="A97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48640" y="1408176"/>
            <a:ext cx="8138160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250" b="0" i="1">
                <a:solidFill>
                  <a:srgbClr val="8B8271"/>
                </a:solidFill>
                <a:latin typeface="Georgia"/>
                <a:ea typeface="Hiragino Sans GB"/>
              </a:rPr>
              <a:t>Literate, political, neurotic — a new wave turned the comedy LP into a hit format, and the routine into authorship.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5760" y="2103120"/>
            <a:ext cx="2560319" cy="2382012"/>
          </a:xfrm>
          <a:prstGeom prst="roundRect">
            <a:avLst>
              <a:gd name="adj" fmla="val 8000"/>
            </a:avLst>
          </a:prstGeom>
          <a:solidFill>
            <a:srgbClr val="F8F2E5"/>
          </a:solidFill>
          <a:ln w="13970">
            <a:solidFill>
              <a:srgbClr val="D8CFB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Oval 7"/>
          <p:cNvSpPr/>
          <p:nvPr/>
        </p:nvSpPr>
        <p:spPr>
          <a:xfrm>
            <a:off x="603504" y="2340863"/>
            <a:ext cx="457200" cy="457200"/>
          </a:xfrm>
          <a:prstGeom prst="ellipse">
            <a:avLst/>
          </a:prstGeom>
          <a:solidFill>
            <a:srgbClr val="EFE6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Picture 8" descr="tabler_vinyl_A9792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6" y="2459735"/>
            <a:ext cx="219456" cy="21945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719071" y="2395727"/>
            <a:ext cx="932688" cy="329184"/>
          </a:xfrm>
          <a:prstGeom prst="roundRect">
            <a:avLst>
              <a:gd name="adj" fmla="val 50000"/>
            </a:avLst>
          </a:prstGeom>
          <a:solidFill>
            <a:srgbClr val="A97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1719071" y="2395727"/>
            <a:ext cx="932688" cy="329184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111111"/>
                </a:solidFill>
                <a:latin typeface="Arial"/>
                <a:ea typeface="Hiragino Sans GB"/>
              </a:rPr>
              <a:t>from 1953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3504" y="2962656"/>
            <a:ext cx="2103119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50" b="1" i="0">
                <a:solidFill>
                  <a:srgbClr val="24211A"/>
                </a:solidFill>
                <a:latin typeface="Georgia"/>
                <a:ea typeface="Hiragino Sans GB"/>
              </a:rPr>
              <a:t>Mort Sahl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3504" y="3383279"/>
            <a:ext cx="2103119" cy="964692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8B8271"/>
                </a:solidFill>
                <a:latin typeface="Arial"/>
                <a:ea typeface="Hiragino Sans GB"/>
              </a:rPr>
              <a:t>Political satire, delivered like a newspaper column.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91839" y="2103120"/>
            <a:ext cx="2560319" cy="2382012"/>
          </a:xfrm>
          <a:prstGeom prst="roundRect">
            <a:avLst>
              <a:gd name="adj" fmla="val 8000"/>
            </a:avLst>
          </a:prstGeom>
          <a:solidFill>
            <a:srgbClr val="F8F2E5"/>
          </a:solidFill>
          <a:ln w="13970">
            <a:solidFill>
              <a:srgbClr val="D8CFB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Oval 14"/>
          <p:cNvSpPr/>
          <p:nvPr/>
        </p:nvSpPr>
        <p:spPr>
          <a:xfrm>
            <a:off x="3529583" y="2340863"/>
            <a:ext cx="457200" cy="457200"/>
          </a:xfrm>
          <a:prstGeom prst="ellipse">
            <a:avLst/>
          </a:prstGeom>
          <a:solidFill>
            <a:srgbClr val="EFE6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6" name="Picture 15" descr="tabler_vinyl_A9792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455" y="2459735"/>
            <a:ext cx="219456" cy="21945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4645151" y="2395727"/>
            <a:ext cx="932688" cy="329184"/>
          </a:xfrm>
          <a:prstGeom prst="roundRect">
            <a:avLst>
              <a:gd name="adj" fmla="val 50000"/>
            </a:avLst>
          </a:prstGeom>
          <a:solidFill>
            <a:srgbClr val="A97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4645151" y="2395727"/>
            <a:ext cx="932688" cy="329184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111111"/>
                </a:solidFill>
                <a:latin typeface="Arial"/>
                <a:ea typeface="Hiragino Sans GB"/>
              </a:rPr>
              <a:t>early 1960s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29583" y="2962656"/>
            <a:ext cx="2103119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50" b="1" i="0">
                <a:solidFill>
                  <a:srgbClr val="24211A"/>
                </a:solidFill>
                <a:latin typeface="Georgia"/>
                <a:ea typeface="Hiragino Sans GB"/>
              </a:rPr>
              <a:t>Lenny Bruce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29583" y="3383279"/>
            <a:ext cx="2103119" cy="964692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8B8271"/>
                </a:solidFill>
                <a:latin typeface="Arial"/>
                <a:ea typeface="Hiragino Sans GB"/>
              </a:rPr>
              <a:t>Confessional, profane, arrested again and again.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217919" y="2103120"/>
            <a:ext cx="2560319" cy="2382012"/>
          </a:xfrm>
          <a:prstGeom prst="roundRect">
            <a:avLst>
              <a:gd name="adj" fmla="val 8000"/>
            </a:avLst>
          </a:prstGeom>
          <a:solidFill>
            <a:srgbClr val="F8F2E5"/>
          </a:solidFill>
          <a:ln w="13970">
            <a:solidFill>
              <a:srgbClr val="D8CFB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6455663" y="2340863"/>
            <a:ext cx="457200" cy="457200"/>
          </a:xfrm>
          <a:prstGeom prst="ellipse">
            <a:avLst/>
          </a:prstGeom>
          <a:solidFill>
            <a:srgbClr val="EFE6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3" name="Picture 22" descr="tabler_vinyl_A9792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535" y="2459735"/>
            <a:ext cx="219456" cy="219456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571231" y="2395727"/>
            <a:ext cx="932688" cy="329184"/>
          </a:xfrm>
          <a:prstGeom prst="roundRect">
            <a:avLst>
              <a:gd name="adj" fmla="val 50000"/>
            </a:avLst>
          </a:prstGeom>
          <a:solidFill>
            <a:srgbClr val="A97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7571231" y="2395727"/>
            <a:ext cx="932688" cy="329184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111111"/>
                </a:solidFill>
                <a:latin typeface="Arial"/>
                <a:ea typeface="Hiragino Sans GB"/>
              </a:rPr>
              <a:t>1960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55663" y="2962656"/>
            <a:ext cx="2103119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50" b="1" i="0">
                <a:solidFill>
                  <a:srgbClr val="24211A"/>
                </a:solidFill>
                <a:latin typeface="Georgia"/>
                <a:ea typeface="Hiragino Sans GB"/>
              </a:rPr>
              <a:t>Bob Newhart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55663" y="3383279"/>
            <a:ext cx="2103119" cy="964692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8B8271"/>
                </a:solidFill>
                <a:latin typeface="Arial"/>
                <a:ea typeface="Hiragino Sans GB"/>
              </a:rPr>
              <a:t>First comedy album to win Album of the Year.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640" y="4759452"/>
            <a:ext cx="585216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00" b="0" i="0">
                <a:solidFill>
                  <a:srgbClr val="8B8271"/>
                </a:solidFill>
                <a:latin typeface="Courier New"/>
                <a:ea typeface="Hiragino Sans GB"/>
              </a:rPr>
              <a:t>A Brief History of Stand-Up Comedy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80960" y="4759452"/>
            <a:ext cx="109728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i="0">
                <a:solidFill>
                  <a:srgbClr val="8B8271"/>
                </a:solidFill>
                <a:latin typeface="Courier New"/>
                <a:ea typeface="Hiragino Sans GB"/>
              </a:rPr>
              <a:t>05 / 13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A14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" title="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1A140E">
                  <a:alpha val="34000"/>
                </a:srgbClr>
              </a:gs>
              <a:gs pos="100000">
                <a:srgbClr val="1A140E">
                  <a:alpha val="50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1A140E">
                  <a:alpha val="72000"/>
                </a:srgbClr>
              </a:gs>
              <a:gs pos="56000">
                <a:srgbClr val="1A140E">
                  <a:alpha val="12000"/>
                </a:srgbClr>
              </a:gs>
              <a:gs pos="100000">
                <a:srgbClr val="1A140E">
                  <a:alpha val="5000"/>
                </a:srgbClr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0" y="2286000"/>
            <a:ext cx="9144000" cy="2857500"/>
          </a:xfrm>
          <a:prstGeom prst="rect">
            <a:avLst/>
          </a:prstGeom>
          <a:gradFill>
            <a:gsLst>
              <a:gs pos="0">
                <a:srgbClr val="1A140E">
                  <a:alpha val="28000"/>
                </a:srgbClr>
              </a:gs>
              <a:gs pos="100000">
                <a:srgbClr val="1A140E">
                  <a:alpha val="52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548640" y="493776"/>
            <a:ext cx="548640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 spc="200">
                <a:solidFill>
                  <a:srgbClr val="A9792E"/>
                </a:solidFill>
                <a:latin typeface="Courier New"/>
                <a:ea typeface="Hiragino Sans GB"/>
              </a:rPr>
              <a:t>THE REVOLUTION · LATE 1960S–1970S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" y="822960"/>
            <a:ext cx="8229600" cy="7315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900" b="1" i="0">
                <a:solidFill>
                  <a:srgbClr val="F1E9D8"/>
                </a:solidFill>
                <a:latin typeface="Georgia"/>
                <a:ea typeface="Hiragino Sans GB"/>
              </a:rPr>
              <a:t>From joke-teller to truth-teller</a:t>
            </a:r>
          </a:p>
        </p:txBody>
      </p:sp>
      <p:sp>
        <p:nvSpPr>
          <p:cNvPr id="9" name="Rectangle 8"/>
          <p:cNvSpPr/>
          <p:nvPr/>
        </p:nvSpPr>
        <p:spPr>
          <a:xfrm>
            <a:off x="566928" y="1481328"/>
            <a:ext cx="1188720" cy="45720"/>
          </a:xfrm>
          <a:prstGeom prst="rect">
            <a:avLst/>
          </a:prstGeom>
          <a:solidFill>
            <a:srgbClr val="D44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548640" y="1737360"/>
            <a:ext cx="8138160" cy="5029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0">
                <a:solidFill>
                  <a:srgbClr val="9C9284"/>
                </a:solidFill>
                <a:latin typeface="Georgia"/>
                <a:ea typeface="Hiragino Sans GB"/>
              </a:rPr>
              <a:t>A new generation made the act </a:t>
            </a:r>
            <a:r>
              <a:rPr sz="1400" b="1" i="0">
                <a:solidFill>
                  <a:srgbClr val="D4402E"/>
                </a:solidFill>
                <a:latin typeface="Georgia"/>
                <a:ea typeface="Hiragino Sans GB"/>
              </a:rPr>
              <a:t>personal, confrontational and their own</a:t>
            </a:r>
            <a:r>
              <a:rPr sz="1400" b="0" i="0">
                <a:solidFill>
                  <a:srgbClr val="9C9284"/>
                </a:solidFill>
                <a:latin typeface="Georgia"/>
                <a:ea typeface="Hiragino Sans GB"/>
              </a:rPr>
              <a:t> — comedy as autobiography and argument.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6928" y="2624327"/>
            <a:ext cx="91440" cy="91440"/>
          </a:xfrm>
          <a:prstGeom prst="rect">
            <a:avLst/>
          </a:prstGeom>
          <a:solidFill>
            <a:srgbClr val="D44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86384" y="2532888"/>
            <a:ext cx="283464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50" b="1" i="0">
                <a:solidFill>
                  <a:srgbClr val="F1E9D8"/>
                </a:solidFill>
                <a:latin typeface="Georgia"/>
                <a:ea typeface="Hiragino Sans GB"/>
              </a:rPr>
              <a:t>Richard Pryor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1880" y="2551176"/>
            <a:ext cx="5029200" cy="5486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9C9284"/>
                </a:solidFill>
                <a:latin typeface="Arial"/>
                <a:ea typeface="Hiragino Sans GB"/>
              </a:rPr>
              <a:t>Confessional comedy drawn from his own life, race and pain.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6928" y="3282696"/>
            <a:ext cx="91440" cy="91440"/>
          </a:xfrm>
          <a:prstGeom prst="rect">
            <a:avLst/>
          </a:prstGeom>
          <a:solidFill>
            <a:srgbClr val="D44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86384" y="3191256"/>
            <a:ext cx="283464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50" b="1" i="0">
                <a:solidFill>
                  <a:srgbClr val="F1E9D8"/>
                </a:solidFill>
                <a:latin typeface="Georgia"/>
                <a:ea typeface="Hiragino Sans GB"/>
              </a:rPr>
              <a:t>George Carlin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11880" y="3209544"/>
            <a:ext cx="5029200" cy="5486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9C9284"/>
                </a:solidFill>
                <a:latin typeface="Arial"/>
                <a:ea typeface="Hiragino Sans GB"/>
              </a:rPr>
              <a:t>Reinvented himself as a countercultural critic of language and power.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6928" y="3941063"/>
            <a:ext cx="91440" cy="91440"/>
          </a:xfrm>
          <a:prstGeom prst="rect">
            <a:avLst/>
          </a:prstGeom>
          <a:solidFill>
            <a:srgbClr val="D44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786384" y="3849624"/>
            <a:ext cx="283464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50" b="1" i="0">
                <a:solidFill>
                  <a:srgbClr val="F1E9D8"/>
                </a:solidFill>
                <a:latin typeface="Georgia"/>
                <a:ea typeface="Hiragino Sans GB"/>
              </a:rPr>
              <a:t>Joan Rivers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11880" y="3867911"/>
            <a:ext cx="5029200" cy="5486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9C9284"/>
                </a:solidFill>
                <a:latin typeface="Arial"/>
                <a:ea typeface="Hiragino Sans GB"/>
              </a:rPr>
              <a:t>Broke barriers as a woman working the front line of the form.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640" y="4759452"/>
            <a:ext cx="585216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00" b="0" i="0">
                <a:solidFill>
                  <a:srgbClr val="9C9284"/>
                </a:solidFill>
                <a:latin typeface="Courier New"/>
                <a:ea typeface="Hiragino Sans GB"/>
              </a:rPr>
              <a:t>A Brief History of Stand-Up Comedy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80960" y="4759452"/>
            <a:ext cx="109728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i="0">
                <a:solidFill>
                  <a:srgbClr val="9C9284"/>
                </a:solidFill>
                <a:latin typeface="Courier New"/>
                <a:ea typeface="Hiragino Sans GB"/>
              </a:rPr>
              <a:t>06 / 13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EB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548640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 spc="200">
                <a:solidFill>
                  <a:srgbClr val="6E5E46"/>
                </a:solidFill>
                <a:latin typeface="Courier New"/>
                <a:ea typeface="Hiragino Sans GB"/>
              </a:rPr>
              <a:t>THE BOOM · 1972–1992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731520"/>
            <a:ext cx="8046720" cy="6400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0">
                <a:solidFill>
                  <a:srgbClr val="24211A"/>
                </a:solidFill>
                <a:latin typeface="Georgia"/>
                <a:ea typeface="Hiragino Sans GB"/>
              </a:rPr>
              <a:t>The clubs, then the cameras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186688"/>
            <a:ext cx="1188720" cy="45720"/>
          </a:xfrm>
          <a:prstGeom prst="rect">
            <a:avLst/>
          </a:prstGeom>
          <a:solidFill>
            <a:srgbClr val="A97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48640" y="1408176"/>
            <a:ext cx="8138160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250" b="0" i="1">
                <a:solidFill>
                  <a:srgbClr val="8B8271"/>
                </a:solidFill>
                <a:latin typeface="Georgia"/>
                <a:ea typeface="Hiragino Sans GB"/>
              </a:rPr>
              <a:t>Dedicated comedy clubs gave comics a nightly stage; cable carried them into every living room.</a:t>
            </a:r>
          </a:p>
        </p:txBody>
      </p:sp>
      <p:sp>
        <p:nvSpPr>
          <p:cNvPr id="7" name="Rectangle 6"/>
          <p:cNvSpPr/>
          <p:nvPr/>
        </p:nvSpPr>
        <p:spPr>
          <a:xfrm>
            <a:off x="822960" y="2457907"/>
            <a:ext cx="7498079" cy="21945"/>
          </a:xfrm>
          <a:prstGeom prst="rect">
            <a:avLst/>
          </a:prstGeom>
          <a:solidFill>
            <a:srgbClr val="9AA0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740664" y="2386584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A97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45720" y="2633472"/>
            <a:ext cx="155448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>
                <a:solidFill>
                  <a:srgbClr val="A9792E"/>
                </a:solidFill>
                <a:latin typeface="Arial"/>
                <a:ea typeface="Hiragino Sans GB"/>
              </a:rPr>
              <a:t>1972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" y="2926080"/>
            <a:ext cx="155448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24211A"/>
                </a:solidFill>
                <a:latin typeface="Arial"/>
                <a:ea typeface="Hiragino Sans GB"/>
              </a:rPr>
              <a:t>Comedy Store LA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15184" y="2386584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A97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920239" y="2633472"/>
            <a:ext cx="155448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>
                <a:solidFill>
                  <a:srgbClr val="A9792E"/>
                </a:solidFill>
                <a:latin typeface="Arial"/>
                <a:ea typeface="Hiragino Sans GB"/>
              </a:rPr>
              <a:t>1979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20239" y="2926080"/>
            <a:ext cx="155448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24211A"/>
                </a:solidFill>
                <a:latin typeface="Arial"/>
                <a:ea typeface="Hiragino Sans GB"/>
              </a:rPr>
              <a:t>Store, London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489704" y="2386584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A97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3794760" y="2633472"/>
            <a:ext cx="155448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>
                <a:solidFill>
                  <a:srgbClr val="A9792E"/>
                </a:solidFill>
                <a:latin typeface="Arial"/>
                <a:ea typeface="Hiragino Sans GB"/>
              </a:rPr>
              <a:t>1982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94760" y="2926080"/>
            <a:ext cx="155448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24211A"/>
                </a:solidFill>
                <a:latin typeface="Arial"/>
                <a:ea typeface="Hiragino Sans GB"/>
              </a:rPr>
              <a:t>Comedy Cellar NYC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364224" y="2386584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A97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5669280" y="2633472"/>
            <a:ext cx="155448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>
                <a:solidFill>
                  <a:srgbClr val="A9792E"/>
                </a:solidFill>
                <a:latin typeface="Arial"/>
                <a:ea typeface="Hiragino Sans GB"/>
              </a:rPr>
              <a:t>1983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69280" y="2926080"/>
            <a:ext cx="155448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24211A"/>
                </a:solidFill>
                <a:latin typeface="Arial"/>
                <a:ea typeface="Hiragino Sans GB"/>
              </a:rPr>
              <a:t>Murphy: Delirious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238744" y="2386584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A97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7543800" y="2633472"/>
            <a:ext cx="155448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>
                <a:solidFill>
                  <a:srgbClr val="A9792E"/>
                </a:solidFill>
                <a:latin typeface="Arial"/>
                <a:ea typeface="Hiragino Sans GB"/>
              </a:rPr>
              <a:t>1992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43800" y="2926080"/>
            <a:ext cx="155448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24211A"/>
                </a:solidFill>
                <a:latin typeface="Arial"/>
                <a:ea typeface="Hiragino Sans GB"/>
              </a:rPr>
              <a:t>Def Comedy Jam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48640" y="3826763"/>
            <a:ext cx="8046720" cy="722376"/>
          </a:xfrm>
          <a:prstGeom prst="roundRect">
            <a:avLst>
              <a:gd name="adj" fmla="val 8000"/>
            </a:avLst>
          </a:prstGeom>
          <a:solidFill>
            <a:srgbClr val="EAF3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ectangle 23"/>
          <p:cNvSpPr/>
          <p:nvPr/>
        </p:nvSpPr>
        <p:spPr>
          <a:xfrm>
            <a:off x="548640" y="3884554"/>
            <a:ext cx="64008" cy="606795"/>
          </a:xfrm>
          <a:prstGeom prst="rect">
            <a:avLst/>
          </a:prstGeom>
          <a:solidFill>
            <a:srgbClr val="B02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768096" y="3826763"/>
            <a:ext cx="7644384" cy="722376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B02E24"/>
                </a:solidFill>
                <a:latin typeface="Arial"/>
                <a:ea typeface="Hiragino Sans GB"/>
              </a:rPr>
              <a:t>BOOM &amp; BUST  </a:t>
            </a:r>
            <a:r>
              <a:rPr sz="1250" b="0" i="0">
                <a:solidFill>
                  <a:srgbClr val="24211A"/>
                </a:solidFill>
                <a:latin typeface="Arial"/>
                <a:ea typeface="Hiragino Sans GB"/>
              </a:rPr>
              <a:t>By the late 1980s the U.S. had hundreds of clubs; oversaturation caved the circuit in the early 1990s.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8640" y="4759452"/>
            <a:ext cx="585216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00" b="0" i="0">
                <a:solidFill>
                  <a:srgbClr val="8B8271"/>
                </a:solidFill>
                <a:latin typeface="Courier New"/>
                <a:ea typeface="Hiragino Sans GB"/>
              </a:rPr>
              <a:t>A Brief History of Stand-Up Comedy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80960" y="4759452"/>
            <a:ext cx="109728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i="0">
                <a:solidFill>
                  <a:srgbClr val="8B8271"/>
                </a:solidFill>
                <a:latin typeface="Courier New"/>
                <a:ea typeface="Hiragino Sans GB"/>
              </a:rPr>
              <a:t>07 / 13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EB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548640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 spc="200">
                <a:solidFill>
                  <a:srgbClr val="6E5E46"/>
                </a:solidFill>
                <a:latin typeface="Courier New"/>
                <a:ea typeface="Hiragino Sans GB"/>
              </a:rPr>
              <a:t>STYLE · 1980S–2000S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731520"/>
            <a:ext cx="8046720" cy="6400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0">
                <a:solidFill>
                  <a:srgbClr val="24211A"/>
                </a:solidFill>
                <a:latin typeface="Georgia"/>
                <a:ea typeface="Hiragino Sans GB"/>
              </a:rPr>
              <a:t>The voice branches out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186688"/>
            <a:ext cx="1188720" cy="45720"/>
          </a:xfrm>
          <a:prstGeom prst="rect">
            <a:avLst/>
          </a:prstGeom>
          <a:solidFill>
            <a:srgbClr val="B02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48640" y="1371600"/>
            <a:ext cx="8138160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250" b="0" i="1">
                <a:solidFill>
                  <a:srgbClr val="8B8271"/>
                </a:solidFill>
                <a:latin typeface="Georgia"/>
                <a:ea typeface="Hiragino Sans GB"/>
              </a:rPr>
              <a:t>Once the comic's own view was the material, the form split into schools — each an answer to “how do I sound like myself?”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46120" y="1874519"/>
            <a:ext cx="2651760" cy="548640"/>
          </a:xfrm>
          <a:prstGeom prst="roundRect">
            <a:avLst>
              <a:gd name="adj" fmla="val 20000"/>
            </a:avLst>
          </a:prstGeom>
          <a:solidFill>
            <a:srgbClr val="1A14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3246120" y="1874519"/>
            <a:ext cx="2651760" cy="548640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50" b="1" i="0">
                <a:solidFill>
                  <a:srgbClr val="F1E9D8"/>
                </a:solidFill>
                <a:latin typeface="Georgia"/>
                <a:ea typeface="Hiragino Sans GB"/>
              </a:rPr>
              <a:t>A single point of view</a:t>
            </a:r>
          </a:p>
        </p:txBody>
      </p:sp>
      <p:sp>
        <p:nvSpPr>
          <p:cNvPr id="9" name="Rectangle 8"/>
          <p:cNvSpPr/>
          <p:nvPr/>
        </p:nvSpPr>
        <p:spPr>
          <a:xfrm>
            <a:off x="4564684" y="2423160"/>
            <a:ext cx="14630" cy="210311"/>
          </a:xfrm>
          <a:prstGeom prst="rect">
            <a:avLst/>
          </a:prstGeom>
          <a:solidFill>
            <a:srgbClr val="D8CF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1314450" y="2626156"/>
            <a:ext cx="6515099" cy="14630"/>
          </a:xfrm>
          <a:prstGeom prst="rect">
            <a:avLst/>
          </a:prstGeom>
          <a:solidFill>
            <a:srgbClr val="D8CF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1307134" y="2633472"/>
            <a:ext cx="14630" cy="219456"/>
          </a:xfrm>
          <a:prstGeom prst="rect">
            <a:avLst/>
          </a:prstGeom>
          <a:solidFill>
            <a:srgbClr val="D8CF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ed Rectangle 11"/>
          <p:cNvSpPr/>
          <p:nvPr/>
        </p:nvSpPr>
        <p:spPr>
          <a:xfrm>
            <a:off x="365760" y="2852928"/>
            <a:ext cx="1897379" cy="1540764"/>
          </a:xfrm>
          <a:prstGeom prst="roundRect">
            <a:avLst>
              <a:gd name="adj" fmla="val 8000"/>
            </a:avLst>
          </a:prstGeom>
          <a:solidFill>
            <a:srgbClr val="F8F2E5"/>
          </a:solidFill>
          <a:ln w="12700">
            <a:solidFill>
              <a:srgbClr val="D8CFB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Oval 12"/>
          <p:cNvSpPr/>
          <p:nvPr/>
        </p:nvSpPr>
        <p:spPr>
          <a:xfrm>
            <a:off x="1058418" y="3035808"/>
            <a:ext cx="512064" cy="512064"/>
          </a:xfrm>
          <a:prstGeom prst="ellipse">
            <a:avLst/>
          </a:prstGeom>
          <a:solidFill>
            <a:srgbClr val="EFE6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Picture 13" descr="tabler_eye_A9792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554" y="3168944"/>
            <a:ext cx="245790" cy="2457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0624" y="3602736"/>
            <a:ext cx="1787651" cy="292608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24211A"/>
                </a:solidFill>
                <a:latin typeface="Georgia"/>
                <a:ea typeface="Hiragino Sans GB"/>
              </a:rPr>
              <a:t>Observational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3895344"/>
            <a:ext cx="1714499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950" b="0" i="0">
                <a:solidFill>
                  <a:srgbClr val="8B8271"/>
                </a:solidFill>
                <a:latin typeface="Arial"/>
                <a:ea typeface="Hiragino Sans GB"/>
              </a:rPr>
              <a:t>Everyday detail (Seinfeld)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78834" y="2633472"/>
            <a:ext cx="14630" cy="219456"/>
          </a:xfrm>
          <a:prstGeom prst="rect">
            <a:avLst/>
          </a:prstGeom>
          <a:solidFill>
            <a:srgbClr val="D8CF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2537459" y="2852928"/>
            <a:ext cx="1897379" cy="1540764"/>
          </a:xfrm>
          <a:prstGeom prst="roundRect">
            <a:avLst>
              <a:gd name="adj" fmla="val 8000"/>
            </a:avLst>
          </a:prstGeom>
          <a:solidFill>
            <a:srgbClr val="F8F2E5"/>
          </a:solidFill>
          <a:ln w="12700">
            <a:solidFill>
              <a:srgbClr val="D8CFB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Oval 18"/>
          <p:cNvSpPr/>
          <p:nvPr/>
        </p:nvSpPr>
        <p:spPr>
          <a:xfrm>
            <a:off x="3230117" y="3035808"/>
            <a:ext cx="512064" cy="512064"/>
          </a:xfrm>
          <a:prstGeom prst="ellipse">
            <a:avLst/>
          </a:prstGeom>
          <a:solidFill>
            <a:srgbClr val="EFE6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0" name="Picture 19" descr="tabler_bolt_2E6E6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254" y="3168944"/>
            <a:ext cx="245790" cy="24579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92323" y="3602736"/>
            <a:ext cx="1787651" cy="292608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24211A"/>
                </a:solidFill>
                <a:latin typeface="Georgia"/>
                <a:ea typeface="Hiragino Sans GB"/>
              </a:rPr>
              <a:t>One-liners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28899" y="3895344"/>
            <a:ext cx="1714499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950" b="0" i="0">
                <a:solidFill>
                  <a:srgbClr val="8B8271"/>
                </a:solidFill>
                <a:latin typeface="Arial"/>
                <a:ea typeface="Hiragino Sans GB"/>
              </a:rPr>
              <a:t>Surreal &amp; compressed — Wright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50534" y="2633472"/>
            <a:ext cx="14630" cy="219456"/>
          </a:xfrm>
          <a:prstGeom prst="rect">
            <a:avLst/>
          </a:prstGeom>
          <a:solidFill>
            <a:srgbClr val="D8CF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ounded Rectangle 23"/>
          <p:cNvSpPr/>
          <p:nvPr/>
        </p:nvSpPr>
        <p:spPr>
          <a:xfrm>
            <a:off x="4709159" y="2852928"/>
            <a:ext cx="1897379" cy="1540764"/>
          </a:xfrm>
          <a:prstGeom prst="roundRect">
            <a:avLst>
              <a:gd name="adj" fmla="val 8000"/>
            </a:avLst>
          </a:prstGeom>
          <a:solidFill>
            <a:srgbClr val="F8F2E5"/>
          </a:solidFill>
          <a:ln w="12700">
            <a:solidFill>
              <a:srgbClr val="D8CFB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Oval 24"/>
          <p:cNvSpPr/>
          <p:nvPr/>
        </p:nvSpPr>
        <p:spPr>
          <a:xfrm>
            <a:off x="5401817" y="3035808"/>
            <a:ext cx="512064" cy="512064"/>
          </a:xfrm>
          <a:prstGeom prst="ellipse">
            <a:avLst/>
          </a:prstGeom>
          <a:solidFill>
            <a:srgbClr val="EFE6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6" name="Picture 25" descr="tabler_arrows-shuffle_7A4A6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954" y="3168944"/>
            <a:ext cx="245790" cy="2457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764023" y="3602736"/>
            <a:ext cx="1787651" cy="292608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24211A"/>
                </a:solidFill>
                <a:latin typeface="Georgia"/>
                <a:ea typeface="Hiragino Sans GB"/>
              </a:rPr>
              <a:t>Alternative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0599" y="3895344"/>
            <a:ext cx="1714499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950" b="0" i="0">
                <a:solidFill>
                  <a:srgbClr val="8B8271"/>
                </a:solidFill>
                <a:latin typeface="Arial"/>
                <a:ea typeface="Hiragino Sans GB"/>
              </a:rPr>
              <a:t>Anti-club experiment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822234" y="2633472"/>
            <a:ext cx="14630" cy="219456"/>
          </a:xfrm>
          <a:prstGeom prst="rect">
            <a:avLst/>
          </a:prstGeom>
          <a:solidFill>
            <a:srgbClr val="D8CF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Rounded Rectangle 29"/>
          <p:cNvSpPr/>
          <p:nvPr/>
        </p:nvSpPr>
        <p:spPr>
          <a:xfrm>
            <a:off x="6880859" y="2852928"/>
            <a:ext cx="1897379" cy="1540764"/>
          </a:xfrm>
          <a:prstGeom prst="roundRect">
            <a:avLst>
              <a:gd name="adj" fmla="val 8000"/>
            </a:avLst>
          </a:prstGeom>
          <a:solidFill>
            <a:srgbClr val="F8F2E5"/>
          </a:solidFill>
          <a:ln w="12700">
            <a:solidFill>
              <a:srgbClr val="D8CFB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Oval 30"/>
          <p:cNvSpPr/>
          <p:nvPr/>
        </p:nvSpPr>
        <p:spPr>
          <a:xfrm>
            <a:off x="7573517" y="3035808"/>
            <a:ext cx="512064" cy="512064"/>
          </a:xfrm>
          <a:prstGeom prst="ellipse">
            <a:avLst/>
          </a:prstGeom>
          <a:solidFill>
            <a:srgbClr val="EFE6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tabler_book-2_4E6B3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6654" y="3168944"/>
            <a:ext cx="245790" cy="24579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935723" y="3602736"/>
            <a:ext cx="1787651" cy="292608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24211A"/>
                </a:solidFill>
                <a:latin typeface="Georgia"/>
                <a:ea typeface="Hiragino Sans GB"/>
              </a:rPr>
              <a:t>Storytelling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72299" y="3895344"/>
            <a:ext cx="1714499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950" b="0" i="0">
                <a:solidFill>
                  <a:srgbClr val="8B8271"/>
                </a:solidFill>
                <a:latin typeface="Arial"/>
                <a:ea typeface="Hiragino Sans GB"/>
              </a:rPr>
              <a:t>Long-form, confessional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8640" y="4759452"/>
            <a:ext cx="585216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00" b="0" i="0">
                <a:solidFill>
                  <a:srgbClr val="8B8271"/>
                </a:solidFill>
                <a:latin typeface="Courier New"/>
                <a:ea typeface="Hiragino Sans GB"/>
              </a:rPr>
              <a:t>A Brief History of Stand-Up Comedy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80960" y="4759452"/>
            <a:ext cx="109728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i="0">
                <a:solidFill>
                  <a:srgbClr val="8B8271"/>
                </a:solidFill>
                <a:latin typeface="Courier New"/>
                <a:ea typeface="Hiragino Sans GB"/>
              </a:rPr>
              <a:t>08 / 13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EB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548640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 spc="200">
                <a:solidFill>
                  <a:srgbClr val="6E5E46"/>
                </a:solidFill>
                <a:latin typeface="Courier New"/>
                <a:ea typeface="Hiragino Sans GB"/>
              </a:rPr>
              <a:t>GOING GLOBAL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731520"/>
            <a:ext cx="8046720" cy="6400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0">
                <a:solidFill>
                  <a:srgbClr val="24211A"/>
                </a:solidFill>
                <a:latin typeface="Georgia"/>
                <a:ea typeface="Hiragino Sans GB"/>
              </a:rPr>
              <a:t>A form without borders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186688"/>
            <a:ext cx="1188720" cy="45720"/>
          </a:xfrm>
          <a:prstGeom prst="rect">
            <a:avLst/>
          </a:prstGeom>
          <a:solidFill>
            <a:srgbClr val="B02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858000" y="109728"/>
            <a:ext cx="2194560" cy="1280160"/>
          </a:xfrm>
          <a:prstGeom prst="rect">
            <a:avLst/>
          </a:prstGeom>
          <a:noFill/>
        </p:spPr>
        <p:txBody>
          <a:bodyPr wrap="square" anchor="ctr" lIns="25400" rIns="25400" tIns="25400" bIns="25400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sz="10500" b="1" i="0">
                <a:solidFill>
                  <a:srgbClr val="E6D9BE"/>
                </a:solidFill>
                <a:latin typeface="Georgia"/>
                <a:ea typeface="Hiragino Sans GB"/>
              </a:rPr>
              <a:t>◍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426464"/>
            <a:ext cx="8138160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250" b="0" i="1">
                <a:solidFill>
                  <a:srgbClr val="8B8271"/>
                </a:solidFill>
                <a:latin typeface="Georgia"/>
                <a:ea typeface="Hiragino Sans GB"/>
              </a:rPr>
              <a:t>British alternative comedy rebooted the form in 1979; later it took root worldwide — often in a new language.</a:t>
            </a:r>
          </a:p>
        </p:txBody>
      </p:sp>
      <p:pic>
        <p:nvPicPr>
          <p:cNvPr id="8" name="Picture 7" descr="pin" title="p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" y="2249424"/>
            <a:ext cx="274320" cy="27432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69264" y="2231136"/>
            <a:ext cx="914400" cy="310896"/>
          </a:xfrm>
          <a:prstGeom prst="roundRect">
            <a:avLst>
              <a:gd name="adj" fmla="val 50000"/>
            </a:avLst>
          </a:prstGeom>
          <a:solidFill>
            <a:srgbClr val="A97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69264" y="2231136"/>
            <a:ext cx="914400" cy="310896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111111"/>
                </a:solidFill>
                <a:latin typeface="Arial"/>
                <a:ea typeface="Hiragino Sans GB"/>
              </a:rPr>
              <a:t>1979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29968" y="2194560"/>
            <a:ext cx="214884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>
                <a:solidFill>
                  <a:srgbClr val="24211A"/>
                </a:solidFill>
                <a:latin typeface="Georgia"/>
                <a:ea typeface="Hiragino Sans GB"/>
              </a:rPr>
              <a:t>United Kingdom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06240" y="2203704"/>
            <a:ext cx="4480560" cy="4114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8B8271"/>
                </a:solidFill>
                <a:latin typeface="Arial"/>
                <a:ea typeface="Hiragino Sans GB"/>
              </a:rPr>
              <a:t>London's Comedy Store launches “alternative comedy.”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640" y="2633472"/>
            <a:ext cx="8046720" cy="10972"/>
          </a:xfrm>
          <a:prstGeom prst="rect">
            <a:avLst/>
          </a:prstGeom>
          <a:solidFill>
            <a:srgbClr val="D8CF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Picture 13" descr="pin" title="pi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2752344"/>
            <a:ext cx="274320" cy="27432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969264" y="2734056"/>
            <a:ext cx="914400" cy="310896"/>
          </a:xfrm>
          <a:prstGeom prst="roundRect">
            <a:avLst>
              <a:gd name="adj" fmla="val 50000"/>
            </a:avLst>
          </a:prstGeom>
          <a:solidFill>
            <a:srgbClr val="2E6E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9264" y="2734056"/>
            <a:ext cx="914400" cy="310896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FFFFFF"/>
                </a:solidFill>
                <a:latin typeface="Arial"/>
                <a:ea typeface="Hiragino Sans GB"/>
              </a:rPr>
              <a:t>2010s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29968" y="2697479"/>
            <a:ext cx="214884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>
                <a:solidFill>
                  <a:srgbClr val="24211A"/>
                </a:solidFill>
                <a:latin typeface="Georgia"/>
                <a:ea typeface="Hiragino Sans GB"/>
              </a:rPr>
              <a:t>India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06240" y="2706624"/>
            <a:ext cx="4480560" cy="4114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8B8271"/>
                </a:solidFill>
                <a:latin typeface="Arial"/>
                <a:ea typeface="Hiragino Sans GB"/>
              </a:rPr>
              <a:t>An English-language scene rises (Vir Das).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8640" y="3136391"/>
            <a:ext cx="8046720" cy="10972"/>
          </a:xfrm>
          <a:prstGeom prst="rect">
            <a:avLst/>
          </a:prstGeom>
          <a:solidFill>
            <a:srgbClr val="D8CF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0" name="Picture 19" descr="pin" title="pi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28" y="3255264"/>
            <a:ext cx="274320" cy="27432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969264" y="3236976"/>
            <a:ext cx="914400" cy="310896"/>
          </a:xfrm>
          <a:prstGeom prst="roundRect">
            <a:avLst>
              <a:gd name="adj" fmla="val 50000"/>
            </a:avLst>
          </a:prstGeom>
          <a:solidFill>
            <a:srgbClr val="7A4A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969264" y="3236976"/>
            <a:ext cx="914400" cy="310896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FFFFFF"/>
                </a:solidFill>
                <a:latin typeface="Arial"/>
                <a:ea typeface="Hiragino Sans GB"/>
              </a:rPr>
              <a:t>mid-2000s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29968" y="3200400"/>
            <a:ext cx="214884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>
                <a:solidFill>
                  <a:srgbClr val="24211A"/>
                </a:solidFill>
                <a:latin typeface="Georgia"/>
                <a:ea typeface="Hiragino Sans GB"/>
              </a:rPr>
              <a:t>Arab world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06240" y="3209544"/>
            <a:ext cx="4480560" cy="4114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8B8271"/>
                </a:solidFill>
                <a:latin typeface="Arial"/>
                <a:ea typeface="Hiragino Sans GB"/>
              </a:rPr>
              <a:t>A touring circuit grows, English then Arabic.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8640" y="3639312"/>
            <a:ext cx="8046720" cy="10972"/>
          </a:xfrm>
          <a:prstGeom prst="rect">
            <a:avLst/>
          </a:prstGeom>
          <a:solidFill>
            <a:srgbClr val="D8CF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6" name="Picture 25" descr="pin" title="pi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928" y="3758184"/>
            <a:ext cx="274320" cy="27432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69264" y="3739896"/>
            <a:ext cx="914400" cy="310896"/>
          </a:xfrm>
          <a:prstGeom prst="roundRect">
            <a:avLst>
              <a:gd name="adj" fmla="val 50000"/>
            </a:avLst>
          </a:prstGeom>
          <a:solidFill>
            <a:srgbClr val="4E6B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969264" y="3739896"/>
            <a:ext cx="914400" cy="310896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FFFFFF"/>
                </a:solidFill>
                <a:latin typeface="Arial"/>
                <a:ea typeface="Hiragino Sans GB"/>
              </a:rPr>
              <a:t>2010s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29968" y="3703320"/>
            <a:ext cx="214884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>
                <a:solidFill>
                  <a:srgbClr val="24211A"/>
                </a:solidFill>
                <a:latin typeface="Georgia"/>
                <a:ea typeface="Hiragino Sans GB"/>
              </a:rPr>
              <a:t>South Africa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06240" y="3712464"/>
            <a:ext cx="4480560" cy="4114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8B8271"/>
                </a:solidFill>
                <a:latin typeface="Arial"/>
                <a:ea typeface="Hiragino Sans GB"/>
              </a:rPr>
              <a:t>Trevor Noah takes the scene global.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8640" y="4142232"/>
            <a:ext cx="8046720" cy="10972"/>
          </a:xfrm>
          <a:prstGeom prst="rect">
            <a:avLst/>
          </a:prstGeom>
          <a:solidFill>
            <a:srgbClr val="D8CF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pin" title="pi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928" y="4261104"/>
            <a:ext cx="274320" cy="274320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969264" y="4242816"/>
            <a:ext cx="914400" cy="310896"/>
          </a:xfrm>
          <a:prstGeom prst="roundRect">
            <a:avLst>
              <a:gd name="adj" fmla="val 50000"/>
            </a:avLst>
          </a:prstGeom>
          <a:solidFill>
            <a:srgbClr val="3B5C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969264" y="4242816"/>
            <a:ext cx="914400" cy="310896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FFFFFF"/>
                </a:solidFill>
                <a:latin typeface="Arial"/>
                <a:ea typeface="Hiragino Sans GB"/>
              </a:rPr>
              <a:t>2017 →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29968" y="4206240"/>
            <a:ext cx="214884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>
                <a:solidFill>
                  <a:srgbClr val="24211A"/>
                </a:solidFill>
                <a:latin typeface="Georgia"/>
                <a:ea typeface="Hiragino Sans GB"/>
              </a:rPr>
              <a:t>China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06240" y="4215384"/>
            <a:ext cx="4480560" cy="4114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8B8271"/>
                </a:solidFill>
                <a:latin typeface="Arial"/>
                <a:ea typeface="Hiragino Sans GB"/>
              </a:rPr>
              <a:t>脱口秀 booms, stumbles in 2023, returns in 2024.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8640" y="4759452"/>
            <a:ext cx="585216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00" b="0" i="0">
                <a:solidFill>
                  <a:srgbClr val="8B8271"/>
                </a:solidFill>
                <a:latin typeface="Courier New"/>
                <a:ea typeface="Hiragino Sans GB"/>
              </a:rPr>
              <a:t>A Brief History of Stand-Up Comedy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80960" y="4759452"/>
            <a:ext cx="109728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i="0">
                <a:solidFill>
                  <a:srgbClr val="8B8271"/>
                </a:solidFill>
                <a:latin typeface="Courier New"/>
                <a:ea typeface="Hiragino Sans GB"/>
              </a:rPr>
              <a:t>09 / 13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