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56031" y="416051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384048"/>
            <a:ext cx="8010144" cy="45720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6928" y="530352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220">
                <a:solidFill>
                  <a:srgbClr val="6E6E68"/>
                </a:solidFill>
                <a:latin typeface="Helvetica Neue"/>
                <a:ea typeface="Helvetica Neue"/>
              </a:rPr>
              <a:t>QUARTERLY BUSINESS 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3520" y="530352"/>
            <a:ext cx="327355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NETFLIX, INC.   ·   NASDAQ: NFLX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859536"/>
            <a:ext cx="5980176" cy="77724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000000"/>
                </a:solidFill>
                <a:latin typeface="Helvetica Neue"/>
                <a:ea typeface="Helvetica Neue"/>
              </a:rPr>
              <a:t>Quarterly Review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700784"/>
            <a:ext cx="6656832" cy="27432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Second Quarter, Fiscal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993392"/>
            <a:ext cx="6656832" cy="23774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2026-04-01 – 06-30      Unaudited      Sources on page 14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234086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6928" y="2432304"/>
            <a:ext cx="5303520" cy="45720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Built on the real disclosures of a single well-documented public company,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to show that a review deck can carry a lot of numbers and still read clearly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3566160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18688" y="3621024"/>
            <a:ext cx="7315" cy="786384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273552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73552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73552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25312" y="3621024"/>
            <a:ext cx="7315" cy="786384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80176" y="3657600"/>
            <a:ext cx="25968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Free cash flow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80176" y="3840480"/>
            <a:ext cx="2596896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1,525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80176" y="4187952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Source: Netflix, Inc. Q2 2026 shareholder letter (2026-07-16, ir.netflix.net), including the unaudited consolidated financial statements. This deck is a slide-maker template example, not investment advice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01 / 14</a:t>
            </a:r>
          </a:p>
        </p:txBody>
      </p:sp>
      <p:sp>
        <p:nvSpPr>
          <p:cNvPr id="41" name="deckkit-intent:{&quot;envelope&quot;: &quot;lower&quot;, &quot;reason&quot;: &quot;Cover: display typography owns the top half, the fact bar anchors the bottom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3A3A36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141732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56031" y="310016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FFFFFF"/>
                </a:solidFill>
                <a:latin typeface="Helvetica Neue"/>
                <a:ea typeface="Helvetica Neue"/>
              </a:rPr>
              <a:t>10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A8A8A2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A8A8A2"/>
                </a:solidFill>
                <a:latin typeface="Helvetica Neue"/>
                <a:ea typeface="Helvetica Neue"/>
              </a:rPr>
              <a:t>10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10 · MARGIN BRIDGE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598017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Helvetica Neue"/>
                <a:ea typeface="Helvetica Neue"/>
              </a:rPr>
              <a:t>Where 0.69 points went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Q2’25 → Q2’26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320495"/>
            <a:ext cx="3833495" cy="1397000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0" b="1" i="0">
                <a:solidFill>
                  <a:srgbClr val="FF4A5E"/>
                </a:solidFill>
                <a:latin typeface="Helvetica Neue"/>
                <a:ea typeface="Helvetica Neue"/>
              </a:rPr>
              <a:t>−0.69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2790647"/>
            <a:ext cx="1514246" cy="51206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Helvetica Neue"/>
                <a:ea typeface="Helvetica Neue"/>
              </a:rPr>
              <a:t>margin points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Change in operating margin, YoY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61564" y="2827223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Q2’25 op. margin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79545" y="2827223"/>
            <a:ext cx="702259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34.07%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61564" y="3064967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Q2’26 op. margin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79545" y="3064967"/>
            <a:ext cx="702259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33.38%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35831" y="2395728"/>
            <a:ext cx="4341240" cy="201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235831" y="1426464"/>
            <a:ext cx="434124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20">
                <a:solidFill>
                  <a:srgbClr val="A8A8A2"/>
                </a:solidFill>
                <a:latin typeface="Helvetica Neue"/>
                <a:ea typeface="Helvetica Neue"/>
              </a:rPr>
              <a:t>Four cost lines: change in % of revenue, contribution to margin (points)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732766" y="2350008"/>
            <a:ext cx="9144" cy="45720"/>
          </a:xfrm>
          <a:prstGeom prst="rect">
            <a:avLst/>
          </a:prstGeom>
          <a:solidFill>
            <a:srgbClr val="A8A8A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23583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+0.00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3583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Cost of revenues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2114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25028" y="2434132"/>
            <a:ext cx="477536" cy="144260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2114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-0.12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114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Sales &amp; marketing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0645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710338" y="2434132"/>
            <a:ext cx="477536" cy="688723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0645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-0.58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645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Technology &amp; dev.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491761" y="1737360"/>
            <a:ext cx="5486" cy="1481328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7795648" y="2360980"/>
            <a:ext cx="477536" cy="16459"/>
          </a:xfrm>
          <a:prstGeom prst="rect">
            <a:avLst/>
          </a:prstGeom>
          <a:solidFill>
            <a:srgbClr val="FF4A5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491761" y="1792224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+0.01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91761" y="2029968"/>
            <a:ext cx="108531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General &amp; admin.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35831" y="3474720"/>
            <a:ext cx="434124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Bar down = that line’s share of revenue rose and ate into margin; up = it gave margin back. Bar length is proportional to the value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66928" y="3968496"/>
            <a:ext cx="8010144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66928" y="3968496"/>
            <a:ext cx="5574182" cy="6400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</a:rPr>
              <a:t>Storyline two: </a:t>
            </a: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</a:rPr>
              <a:t>technology and development alone cost 0.58 points, 84% of the whole decline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Read the two side by side: the company attributes slower profit growth to faster content amortization in the first half (see P05); yet as a share of revenue, cost of revenues held at 48.07% → 48.07% — no deterioration (this deck’s observation)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21500" y="3968496"/>
            <a:ext cx="2055571" cy="54864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34.07%  −  0.69pt  =  33.38%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The four bars tie to the consolidated statements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[2] Arithmetic derived from the Q2’26 consolidated statements of operations (this deck’s calculation); bar length is proportional to the value, and the zero axis is the baseline of the two numbers above.</a:t>
            </a:r>
          </a:p>
        </p:txBody>
      </p:sp>
      <p:sp>
        <p:nvSpPr>
          <p:cNvPr id="51" name="deckkit-intent:{&quot;envelope&quot;: &quot;bleed&quot;, &quot;rhyme&quot;: 7, &quot;reason&quot;: &quot;Inverted register: the deck’s two “stop here” pages (diagnosis P10 / decision P13)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6031" y="339840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11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11 · BEATS AND MISSES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First, be clear what each row compares with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The company calls revenue and operating margin its “primary financial metrics,” and forecasts Q3 operating income, net income, and EPS. Each row names its benchmark.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1536192"/>
            <a:ext cx="3814876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591056"/>
            <a:ext cx="381487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160">
                <a:solidFill>
                  <a:srgbClr val="000000"/>
                </a:solidFill>
                <a:latin typeface="Helvetica Neue"/>
                <a:ea typeface="Helvetica Neue"/>
              </a:rPr>
              <a:t>+  MET OR BEAT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86537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Operating income and margin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21771" y="186537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4,193 US$M · 33.4%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203911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Slightly above the company’s internal forecast (expense timing)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89936" y="203911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guidance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6928" y="223113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66928" y="2281428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Diluted EPS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21771" y="2281428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0.80 US$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455164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Slightly above the company’s internal forecast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89936" y="2455164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guidance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647188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66928" y="2697480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21771" y="2697480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 US$M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2871216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In line with company guidance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89936" y="2871216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guidance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3063240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3113532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LATAM growth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21771" y="3113532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+21%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3287268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Highest in five quarters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89936" y="3287268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prior four quarters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3479292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66928" y="3529584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Member view hours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21771" y="3529584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+2% (H1)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6928" y="3703320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First half of 2026; faster than +1.5% for full-year 2025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389936" y="3703320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full-year 2025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66928" y="3895344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66928" y="394563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Share repurchases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321771" y="394563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4,714 US$M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411937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Largest quarter on record, the company says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389936" y="411937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history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6928" y="431139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4762195" y="1536192"/>
            <a:ext cx="3814876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762195" y="1591056"/>
            <a:ext cx="381487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160">
                <a:solidFill>
                  <a:srgbClr val="000000"/>
                </a:solidFill>
                <a:latin typeface="Helvetica Neue"/>
                <a:ea typeface="Helvetica Neue"/>
              </a:rPr>
              <a:t>−  BELOW THE BENCHMARK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62195" y="186537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Free cash flow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17038" y="186537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762195" y="203911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1,525 US$M; cash taxes up, partly the Warner Bros. termination fee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585204" y="203911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year ago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762195" y="223113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762195" y="2281428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17038" y="2281428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62195" y="2455164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33.4%, against 34.1% a year ago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585204" y="2455164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year ago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762195" y="2647188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4762195" y="2697480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Revenue growth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17038" y="2697480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-2.8pt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62195" y="2871216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13.4%, down again from 16.2%; Q3 guided to 11.7%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85204" y="2871216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last quarter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762195" y="3063240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4762195" y="3113532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UCAN growth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17038" y="3113532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+10%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762195" y="3287268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Lowest in five quarters; the price change only partly in effect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585204" y="3287268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prior four quarters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762195" y="3479292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4762195" y="3529584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APAC FX gap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17038" y="3529584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-2pt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762195" y="3703320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16% reported against 18% FX-neutral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585204" y="3703320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FX-neutral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762195" y="3895344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4762195" y="3945636"/>
            <a:ext cx="17548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Cash from operations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517038" y="3945636"/>
            <a:ext cx="206003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-28.0%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62195" y="4119372"/>
            <a:ext cx="28230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1,744 US$M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585204" y="4119372"/>
            <a:ext cx="991867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year ago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762195" y="4311396"/>
            <a:ext cx="3814876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[1][2][3] Q2’26 letter narrative, summary table, and regional table. “In-line” and “slightly ahead of forecast” are the company’s own words.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56031" y="369663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12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12 · RISKS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Six risks, each with evidence and a metric to watch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88720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43584"/>
            <a:ext cx="178308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Risk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50008" y="1243584"/>
            <a:ext cx="301752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Evidence this quarter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67528" y="1243584"/>
            <a:ext cx="233172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Metric to watch (proposed by this deck)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99248" y="1243584"/>
            <a:ext cx="87782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Source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928" y="145846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6928" y="149961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688" y="149961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Growth stepping down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50008" y="149961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Revenue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 YoY, Q3 guided to 11.7% — lowest of six quarters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67528" y="149961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Where full-year revenue lands in the 51,000–51,400 range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9248" y="149961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Company disclosure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6928" y="186080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66928" y="193395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688" y="193395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Cash-flow swings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50008" y="193395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Free cash flow 1,525 US$M,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 YoY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67528" y="193395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How the full-year target of about 12,500 US$M is paced by quarter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9248" y="193395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Company disclosure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229514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236829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2688" y="236829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Amortization pace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50008" y="236829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2026 content amortization expected to grow about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10%</a:t>
            </a: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, front-loaded in H1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67528" y="236829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Whether amortization growth slows in H2 as the company says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99248" y="236829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Company disclosure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6928" y="272948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66928" y="280263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32688" y="280263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Narrower disclosure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350008" y="280263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This letter discloses no paid-membership count; view‑hours reporting becomes annual from 2027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67528" y="280263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How many metrics outsiders can check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699248" y="280263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Company / Deck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66928" y="316382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66928" y="323697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32688" y="323697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FX tailwind reversal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50008" y="323697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FX added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1–1.5 points</a:t>
            </a: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 to overall growth this quarter (rounded disclosure + Deck calculation, see P07)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367528" y="323697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Where the gap between FX-neutral and reported growth is heading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699248" y="323697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Deck observation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66928" y="359816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66928" y="3671316"/>
            <a:ext cx="310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06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32688" y="3671316"/>
            <a:ext cx="1417320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Cost mix (tech/dev)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350008" y="3671316"/>
            <a:ext cx="29626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Technology and development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+22.2%</a:t>
            </a: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 YoY; 84% of the whole decline, 7.44% → 8.02% of revenue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67528" y="3671316"/>
            <a:ext cx="227685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55554F"/>
                </a:solidFill>
                <a:latin typeface="Helvetica Neue"/>
                <a:ea typeface="Helvetica Neue"/>
              </a:rPr>
              <a:t>Whether that ratio comes back down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699248" y="3671316"/>
            <a:ext cx="877824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Deck calculation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66928" y="403250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566928" y="4032504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66928" y="4160520"/>
            <a:ext cx="8010144" cy="3657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The company’s own risk list also includes member acquisition and retention, competition for entertainment time, content quality and variety, ad adoption, and the macro environment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[1][2] Q2’26 shareholder letter narrative, forward-looking statements section, and consolidated statements of operations; “Deck observation” is a judgment built on disclosed facts, “Deck calculation” a derivation — neither is a company statement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3A3A36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962868"/>
            <a:ext cx="141732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56031" y="399487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FFFFFF"/>
                </a:solidFill>
                <a:latin typeface="Helvetica Neue"/>
                <a:ea typeface="Helvetica Neue"/>
              </a:rPr>
              <a:t>13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A8A8A2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A8A8A2"/>
                </a:solidFill>
                <a:latin typeface="Helvetica Neue"/>
                <a:ea typeface="Helvetica Neue"/>
              </a:rPr>
              <a:t>13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A8A8A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13 · NEXT QUARTER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Helvetica Neue"/>
                <a:ea typeface="Helvetica Neue"/>
              </a:rPr>
              <a:t>The next mark the company set for itself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A8A8A2"/>
                </a:solidFill>
                <a:latin typeface="Helvetica Neue"/>
                <a:ea typeface="Helvetica Neue"/>
              </a:rPr>
              <a:t>Guidance and actions are taken from this shareholder letter; “first-half progress” is this deck’s calculation, with the basis noted in the footer.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1463040"/>
            <a:ext cx="3679545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51790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Q3 2026 GUIDANCE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755648"/>
            <a:ext cx="1717243" cy="45720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Helvetica Neue"/>
                <a:ea typeface="Helvetica Neue"/>
              </a:rPr>
              <a:t>12,860</a:t>
            </a: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221284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FFFFFF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239572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YoY </a:t>
            </a:r>
            <a:r>
              <a:rPr sz="700" b="1" i="0">
                <a:solidFill>
                  <a:srgbClr val="FF4A5E"/>
                </a:solidFill>
                <a:latin typeface="Helvetica Neue"/>
                <a:ea typeface="Helvetica Neue"/>
              </a:rPr>
              <a:t>+11.7%</a:t>
            </a: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 · FX-neutral +11%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29230" y="1755648"/>
            <a:ext cx="1717243" cy="457200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Helvetica Neue"/>
                <a:ea typeface="Helvetica Neue"/>
              </a:rPr>
              <a:t>33.2</a:t>
            </a: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29230" y="221284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FFFFFF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29230" y="2395728"/>
            <a:ext cx="1717243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vs a year ago </a:t>
            </a:r>
            <a:r>
              <a:rPr sz="700" b="1" i="0">
                <a:solidFill>
                  <a:srgbClr val="FF4A5E"/>
                </a:solidFill>
                <a:latin typeface="Helvetica Neue"/>
                <a:ea typeface="Helvetica Neue"/>
              </a:rPr>
              <a:t>+5.0pt</a:t>
            </a: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 (28.2%)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66928" y="2688336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66928" y="2743200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FY2026 TARGETS · FIRST-HALF PROGRESS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2999232"/>
            <a:ext cx="151424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81174" y="2999232"/>
            <a:ext cx="196413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48%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6928" y="3218687"/>
            <a:ext cx="3679545" cy="91440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66928" y="3218687"/>
            <a:ext cx="1782976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6928" y="3337560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24,810 booked / 51,000–51,400 US$M for the year (that range = +13–14% YoY)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3511296"/>
            <a:ext cx="151424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Free cash flow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81174" y="3511296"/>
            <a:ext cx="196413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53%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3730752"/>
            <a:ext cx="3679545" cy="91440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66928" y="3730752"/>
            <a:ext cx="1948464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66928" y="384962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6,619 / about 12,500 US$M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6928" y="4041648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66928" y="4133088"/>
            <a:ext cx="164957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4334256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At start-of-year FX; 32.8% reported; FY operating income growth guided to 20%+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39849" y="4133088"/>
            <a:ext cx="25420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H1 32.7% · target 31.5% · </a:t>
            </a:r>
            <a:r>
              <a:rPr sz="950" b="1" i="0">
                <a:solidFill>
                  <a:srgbClr val="FF4A5E"/>
                </a:solidFill>
                <a:latin typeface="Helvetica Neue"/>
                <a:ea typeface="Helvetica Neue"/>
              </a:rPr>
              <a:t>+1.2pt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897526" y="1463040"/>
            <a:ext cx="3679545" cy="164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897526" y="1517904"/>
            <a:ext cx="3679545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A8A8A2"/>
                </a:solidFill>
                <a:latin typeface="Helvetica Neue"/>
                <a:ea typeface="Helvetica Neue"/>
              </a:rPr>
              <a:t>ANNOUNCED ACTIONS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97526" y="1792224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63286" y="1792224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Advertising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263286" y="1975104"/>
            <a:ext cx="3313785" cy="3251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Full-year ad revenue target around US$3B, roughly double the 2025 level; US upfront negotiations in advanced stages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897526" y="2318512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897526" y="2391664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63286" y="2391664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Live and sports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63286" y="2574544"/>
            <a:ext cx="3313785" cy="3251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Two MLB events and NFL Week 1 in Q3; the NFL deal now extends to Thanksgiving Eve and Christmas Day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897526" y="2917951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897526" y="2991104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63286" y="2991104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Content partnerships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263286" y="3173984"/>
            <a:ext cx="3313785" cy="3251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Lifestyle content with Condé Nast, Hearst, and People starting in August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897526" y="3517391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4897526" y="3590543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263286" y="3590543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Member lifecycle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263286" y="3773423"/>
            <a:ext cx="3313785" cy="1899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Re-testing free trials in some markets (not the US or UK)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897526" y="3981703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4897526" y="4054855"/>
            <a:ext cx="310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A8A8A2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263286" y="4054855"/>
            <a:ext cx="331378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Technology and production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263286" y="4237736"/>
            <a:ext cx="3313785" cy="3251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8A8A2"/>
                </a:solidFill>
                <a:latin typeface="Helvetica Neue"/>
                <a:ea typeface="Helvetica Neue"/>
              </a:rPr>
              <a:t>The company discloses GenAI use on about 300 titles in 2026, concentrated in post-production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897526" y="4581144"/>
            <a:ext cx="3679545" cy="7315"/>
          </a:xfrm>
          <a:prstGeom prst="rect">
            <a:avLst/>
          </a:prstGeom>
          <a:solidFill>
            <a:srgbClr val="3A3A3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A8A8A2"/>
                </a:solidFill>
                <a:latin typeface="Helvetica Neue"/>
                <a:ea typeface="Helvetica Neue"/>
              </a:rPr>
              <a:t>[1] Q2’26 shareholder letter, “Q2 Results and Forecast” / “Our Focus” / “Cash Flow and Capital Structure”; first-half progress is this deck’s calculation (full-year revenue at the 51,200 midpoint, margin on the company’s start-of-year FX).</a:t>
            </a:r>
          </a:p>
        </p:txBody>
      </p:sp>
      <p:sp>
        <p:nvSpPr>
          <p:cNvPr id="71" name="deckkit-intent:{&quot;envelope&quot;: &quot;bleed&quot;, &quot;rhyme&quot;: 7, &quot;reason&quot;: &quot;Second inverted page: a family with P10, not a one-off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4261104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56031" y="4293108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14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14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14 · BASIS AND SOURCES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Every number traces back to one document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70432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61872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[1]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1261872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Netflix, Inc. — Q2 2026 shareholder letter (narrative and summary table)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50838" y="1261872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2026-07-16 · ir.netflix.net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15087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1572768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[2]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5840" y="1572768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Same — consolidated statements of operations (unaudited, in thousands)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50838" y="1572768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Three months ended 2026-06-30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6928" y="1819656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1883664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[3]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" y="1883664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Same — regional revenue table (UCAN / EMEA / LATAM / APAC)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50838" y="1883664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Reported and constant currency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130552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66928" y="2194560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[4]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2194560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Same — non-GAAP reconciliations (free cash flow / constant currency / net debt)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50838" y="2194560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Non-GAAP financial measures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6928" y="24414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66928" y="2505456"/>
            <a:ext cx="384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E6E68"/>
                </a:solidFill>
                <a:latin typeface="Helvetica Neue"/>
                <a:ea typeface="Helvetica Neue"/>
              </a:rPr>
              <a:t>[5]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5840" y="2505456"/>
            <a:ext cx="496519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Same — the What We Watched report it cites (first half of 2026)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50838" y="2505456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Member view-hours basis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6928" y="275234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66928" y="2962656"/>
            <a:ext cx="801014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BASIS NOTES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66928" y="3200400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Period: 2026-04-01 – 06-30; YoY compares with the same period of 2025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3363976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Currency: US dollars, in millions unless noted (source tables list thousands)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6928" y="3527552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Audit status: the quarterly consolidated statements are unaudited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6928" y="3691128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Non-GAAP measures: FCF = cash from operations − capex; FX-neutral; net debt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66928" y="3854704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EPS: retroactively adjusted for the 10-for-1 stock split effective 2025-11-14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4018280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Membership: not disclosed in this letter; no membership or retention estimate here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62195" y="3200400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“Deck calculation”: revenue shares, growth mix, cost ratios, the bridge — all tie out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62195" y="3363976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“Deck observation”: a judgment from disclosed facts, not a company statement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762195" y="3527552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FX basis: reported uses actual rates; constant currency strips rates and hedging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762195" y="3691128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Viewing: a view = hours viewed ÷ runtime, over the first 91 days after launch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62195" y="3854704"/>
            <a:ext cx="3814876" cy="16357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· Data cut-off: the letter published 2026-07-16; this deck built 2026-07-26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This deck is a slide-maker template-gallery example, not investment advice; numbers come from [1]–[5] above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56031" y="71428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02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02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02 · QUARTER OVERVIEW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3950207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Revenue and margin in line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IN-LINE WITH GUIDANCE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460" y="1083767"/>
            <a:ext cx="4404994" cy="1651000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0" b="1" i="0">
                <a:solidFill>
                  <a:srgbClr val="000000"/>
                </a:solidFill>
                <a:latin typeface="Helvetica Neue"/>
                <a:ea typeface="Helvetica Neue"/>
              </a:rPr>
              <a:t>12.56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2359152"/>
            <a:ext cx="3971882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2450592"/>
            <a:ext cx="32735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 US$M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  11,079 US$M a year ago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097280"/>
            <a:ext cx="2596896" cy="29260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US$ billion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1408176"/>
            <a:ext cx="259689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Revenue · Q2 FY2026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1719072"/>
            <a:ext cx="1378915" cy="402336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+13.4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2121408"/>
            <a:ext cx="137891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Year over year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5571" y="1719072"/>
            <a:ext cx="1378915" cy="402336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+12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55571" y="2121408"/>
            <a:ext cx="137891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FX-neutral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Operating income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3,775 a year ago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542032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596896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96896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96896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96896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34.1% a year ago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72000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626864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Net income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26864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3,401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26864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+8.8%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26864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3,125 a year ago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601968" y="2892044"/>
            <a:ext cx="7315" cy="841248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56832" y="291033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Diluted EPS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56832" y="3093212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0.80</a:t>
            </a: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  US$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56832" y="342239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56832" y="3605276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0.72 a year ago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6928" y="40416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66928" y="4114800"/>
            <a:ext cx="8010144" cy="31089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The company’s own words: revenue and margin both “in-line with our guidance”; operating income and margin “slightly ahead of forecast” on expense timing; diluted EPS “slightly above our forecast”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 Q2’26 shareholder letter, narrative and summary table. Red = change (one meaning, deck-wide).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56031" y="101252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03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03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03 · KEY METRICS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Twelve metrics, one screen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FX-neutral +12%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596896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96896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Operating income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96896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96896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96896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3,775 a year ago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626864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26864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Operating margin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26864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33.4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26864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-0.7pt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26864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34.1% a year ago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656832" y="1115568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56832" y="1179576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Net income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56832" y="1371600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3,401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56832" y="170078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+8.8%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6832" y="1883664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3,125 a year ago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6928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66928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Diluted EPS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66928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0.80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6928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Retroactively adjusted for the 10-for-1 split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596896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596896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Cash from operations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96896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1,744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96896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-28.0%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96896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2,423 a year ago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626864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626864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Free cash flow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626864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1,525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26864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-32.7%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626864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Cash from operations less capex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656832" y="2231136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656832" y="2295144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Share repurchases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656832" y="2487168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4,714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56832" y="281635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+185.0%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56832" y="2999232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Largest quarter on record, the company says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66928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66928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Repurchase capacity left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66928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27,100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66928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April authorization </a:t>
            </a: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25,000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6928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Balance at quarter end</a:t>
            </a:r>
          </a:p>
        </p:txBody>
      </p:sp>
      <p:sp>
        <p:nvSpPr>
          <p:cNvPr id="68" name="Rectangle 67"/>
          <p:cNvSpPr/>
          <p:nvPr/>
        </p:nvSpPr>
        <p:spPr>
          <a:xfrm>
            <a:off x="2596896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2596896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Total debt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596896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14,309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596896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Net debt </a:t>
            </a: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5,244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596896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Net-debt reconciliation · cash 9,099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626864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4626864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Content assets, net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626864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33,838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US$M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26864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vs year-end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+3.2%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26864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vs 2025-12-31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656832" y="3346704"/>
            <a:ext cx="1920239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6656832" y="3410712"/>
            <a:ext cx="1920239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Diluted shares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56832" y="3602736"/>
            <a:ext cx="1920239" cy="32918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4,261</a:t>
            </a: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  M shares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656832" y="393192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elvetica Neue"/>
              </a:rPr>
              <a:t>YoY </a:t>
            </a: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-2.0%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656832" y="4114800"/>
            <a:ext cx="1920239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4,349 a year ago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[1][2][4] Q2’26 shareholder letter summary table, consolidated statements of operations, balance sheets, and non-GAAP reconciliations. YoY compares with the same period of 2025 (content assets and repurchase authorization are period-end).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56031" y="131075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04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04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04 · REVENUE TREND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Two steps down, and a third in the guidance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Five actual quarters, each a revenue record — but growth has slid from 17.6% in Q4’25 to 13.4%. The sixth bar is the Q3 guidance, 11.7%.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1314" y="1803288"/>
            <a:ext cx="520257" cy="101306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6928" y="1620408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Q2’25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00345" y="1763877"/>
            <a:ext cx="520257" cy="10524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495958" y="1580997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11,510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9595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Q3’25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29375" y="1714408"/>
            <a:ext cx="520257" cy="110194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424988" y="1531528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12,051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24988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Q4’25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558405" y="1696212"/>
            <a:ext cx="520257" cy="11201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354019" y="1513332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12,250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354019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Q1’26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87436" y="1667865"/>
            <a:ext cx="520257" cy="114848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283049" y="1484985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83049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Q2’26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16466" y="1640433"/>
            <a:ext cx="520257" cy="1175918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212080" y="1457553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12,860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12080" y="2871216"/>
            <a:ext cx="92903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Q3’26F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6928" y="2816352"/>
            <a:ext cx="5574182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3127248"/>
            <a:ext cx="557418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 flipV="1">
            <a:off x="1031443" y="3332073"/>
            <a:ext cx="929030" cy="81890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5" name="Connector 44"/>
          <p:cNvCxnSpPr/>
          <p:nvPr/>
        </p:nvCxnSpPr>
        <p:spPr>
          <a:xfrm flipV="1">
            <a:off x="1960473" y="3306876"/>
            <a:ext cx="929031" cy="25197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6" name="Connector 45"/>
          <p:cNvCxnSpPr/>
          <p:nvPr/>
        </p:nvCxnSpPr>
        <p:spPr>
          <a:xfrm>
            <a:off x="2889504" y="3306876"/>
            <a:ext cx="929030" cy="88189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7" name="Connector 46"/>
          <p:cNvCxnSpPr/>
          <p:nvPr/>
        </p:nvCxnSpPr>
        <p:spPr>
          <a:xfrm>
            <a:off x="3818534" y="3395065"/>
            <a:ext cx="929030" cy="176378"/>
          </a:xfrm>
          <a:prstGeom prst="line">
            <a:avLst/>
          </a:prstGeom>
          <a:ln w="19050">
            <a:solidFill>
              <a:srgbClr val="D0021B"/>
            </a:solidFill>
          </a:ln>
          <a:effectLst/>
        </p:spPr>
      </p:cxnSp>
      <p:cxnSp>
        <p:nvCxnSpPr>
          <p:cNvPr id="48" name="Connector 47"/>
          <p:cNvCxnSpPr/>
          <p:nvPr/>
        </p:nvCxnSpPr>
        <p:spPr>
          <a:xfrm>
            <a:off x="4747564" y="3571443"/>
            <a:ext cx="929031" cy="107086"/>
          </a:xfrm>
          <a:prstGeom prst="line">
            <a:avLst/>
          </a:prstGeom>
          <a:ln w="19050">
            <a:solidFill>
              <a:srgbClr val="D0021B"/>
            </a:solidFill>
            <a:prstDash val="dash"/>
          </a:ln>
          <a:effectLst/>
        </p:spPr>
      </p:cxnSp>
      <p:sp>
        <p:nvSpPr>
          <p:cNvPr id="49" name="Oval 48"/>
          <p:cNvSpPr/>
          <p:nvPr/>
        </p:nvSpPr>
        <p:spPr>
          <a:xfrm>
            <a:off x="992581" y="337510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02259" y="319450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15.9%</a:t>
            </a:r>
          </a:p>
        </p:txBody>
      </p:sp>
      <p:sp>
        <p:nvSpPr>
          <p:cNvPr id="51" name="Oval 50"/>
          <p:cNvSpPr/>
          <p:nvPr/>
        </p:nvSpPr>
        <p:spPr>
          <a:xfrm>
            <a:off x="1921611" y="329321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1631289" y="311261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17.2%</a:t>
            </a:r>
          </a:p>
        </p:txBody>
      </p:sp>
      <p:sp>
        <p:nvSpPr>
          <p:cNvPr id="53" name="Oval 52"/>
          <p:cNvSpPr/>
          <p:nvPr/>
        </p:nvSpPr>
        <p:spPr>
          <a:xfrm>
            <a:off x="2850642" y="3268014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2560320" y="3087420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17.6%</a:t>
            </a:r>
          </a:p>
        </p:txBody>
      </p:sp>
      <p:sp>
        <p:nvSpPr>
          <p:cNvPr id="55" name="Oval 54"/>
          <p:cNvSpPr/>
          <p:nvPr/>
        </p:nvSpPr>
        <p:spPr>
          <a:xfrm>
            <a:off x="3779672" y="3356203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489350" y="3175609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16.2%</a:t>
            </a:r>
          </a:p>
        </p:txBody>
      </p:sp>
      <p:sp>
        <p:nvSpPr>
          <p:cNvPr id="57" name="Oval 56"/>
          <p:cNvSpPr/>
          <p:nvPr/>
        </p:nvSpPr>
        <p:spPr>
          <a:xfrm>
            <a:off x="4708702" y="3532581"/>
            <a:ext cx="77724" cy="77724"/>
          </a:xfrm>
          <a:prstGeom prst="ellipse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418380" y="3351987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13.4%</a:t>
            </a:r>
          </a:p>
        </p:txBody>
      </p:sp>
      <p:sp>
        <p:nvSpPr>
          <p:cNvPr id="59" name="Oval 58"/>
          <p:cNvSpPr/>
          <p:nvPr/>
        </p:nvSpPr>
        <p:spPr>
          <a:xfrm>
            <a:off x="5633161" y="3635095"/>
            <a:ext cx="86868" cy="86868"/>
          </a:xfrm>
          <a:prstGeom prst="ellipse">
            <a:avLst/>
          </a:prstGeom>
          <a:solidFill>
            <a:srgbClr val="F4F4F2"/>
          </a:solidFill>
          <a:ln w="17780">
            <a:solidFill>
              <a:srgbClr val="D0021B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347411" y="3459073"/>
            <a:ext cx="658368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11.7%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521500" y="1371600"/>
            <a:ext cx="7315" cy="2542031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649516" y="1408176"/>
            <a:ext cx="1792223" cy="17373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TOP  Revenue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US$M · zero baseline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D0021B"/>
                </a:solidFill>
                <a:latin typeface="Helvetica Neue"/>
                <a:ea typeface="Helvetica Neue"/>
              </a:rPr>
              <a:t>BOTTOM  YoY growth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%, 10–19 range; hollow dot = guidance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Hollow bar = company guidance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Q3’26 is the company’s own forecast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649516" y="2523744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649516" y="2596896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The company’s stated growth drivers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Growth was driven “primarily by membership growth, pricing and increased ad revenue”; the UCAN price change was only partly in effect this quarter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649516" y="3346704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649516" y="3419856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What the company says about Q3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Revenue 12,860 US$M, +11.7% YoY in the table; the text says “12% (or 11% F/X neutral).” Operating margin 33.2%, against 28.2% a year ago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4041648"/>
            <a:ext cx="557418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4114800"/>
            <a:ext cx="8010144" cy="32918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00000"/>
                </a:solidFill>
                <a:latin typeface="Helvetica Neue"/>
                <a:ea typeface="Helvetica Neue"/>
              </a:rPr>
              <a:t>Storyline one: </a:t>
            </a: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revenue set another record at 12,560 US$M, but the direction of growth matters more than the level: growth has stepped down twice (17.6% → 16.2% → 13.4%), with 11.7% guided next.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 Q2’26 shareholder letter summary table (Q2’25–Q2’26 actual, Q3’26 company guidance).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56031" y="160899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05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05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05 · MARGIN TREND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Margin above target, still down 0.7pt year over year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33.4% this quarter; 24.5% in Q4’25 is the six-quarter low. The red segment is drawn only for fiscal-2026 quarters: 31.5% is the 2026 target, against 29.5% actual in 2025.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74879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Q2’25   3,775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572768" y="1780794"/>
            <a:ext cx="3191379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83249" y="175336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211455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Q3’25   3,248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72768" y="2146554"/>
            <a:ext cx="2639205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883249" y="211912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248031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Q4’25   2,957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572768" y="2512314"/>
            <a:ext cx="2292926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883249" y="248488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84607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Q1’26   3,957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72768" y="2878074"/>
            <a:ext cx="2948048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520816" y="2878074"/>
            <a:ext cx="74871" cy="1325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89473" y="285064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+0.8pt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83249" y="285064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3211830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Q2’26   4,193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72768" y="3243834"/>
            <a:ext cx="2948048" cy="1325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520816" y="3243834"/>
            <a:ext cx="177818" cy="1325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389473" y="321640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+1.9pt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3249" y="321640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3577589"/>
            <a:ext cx="93268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Q3’26F   4,268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72768" y="3609594"/>
            <a:ext cx="2948048" cy="132588"/>
          </a:xfrm>
          <a:prstGeom prst="rect">
            <a:avLst/>
          </a:prstGeom>
          <a:noFill/>
          <a:ln w="1143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520816" y="3609594"/>
            <a:ext cx="159101" cy="132588"/>
          </a:xfrm>
          <a:prstGeom prst="rect">
            <a:avLst/>
          </a:prstGeom>
          <a:noFill/>
          <a:ln w="11430">
            <a:solidFill>
              <a:srgbClr val="D0021B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389473" y="3582162"/>
            <a:ext cx="50292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+1.7pt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83249" y="3582162"/>
            <a:ext cx="411480" cy="201168"/>
          </a:xfrm>
          <a:prstGeom prst="rect">
            <a:avLst/>
          </a:prstGeom>
          <a:noFill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</p:txBody>
      </p:sp>
      <p:sp>
        <p:nvSpPr>
          <p:cNvPr id="48" name="Rectangle 47"/>
          <p:cNvSpPr/>
          <p:nvPr/>
        </p:nvSpPr>
        <p:spPr>
          <a:xfrm>
            <a:off x="1572768" y="3895344"/>
            <a:ext cx="374355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520816" y="1554480"/>
            <a:ext cx="12801" cy="234086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835016" y="3950208"/>
            <a:ext cx="13716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 spc="80">
                <a:solidFill>
                  <a:srgbClr val="000000"/>
                </a:solidFill>
                <a:latin typeface="Helvetica Neue"/>
                <a:ea typeface="Helvetica Neue"/>
              </a:rPr>
              <a:t>FY target 31.5%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98448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0%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34336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170224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42001" y="3950208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40%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589166" y="1517904"/>
            <a:ext cx="7315" cy="2359152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717182" y="1554480"/>
            <a:ext cx="1792223" cy="21945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BARS  Operating margin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Zero baseline, shared 0–40% axis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D0021B"/>
                </a:solidFill>
                <a:latin typeface="Helvetica Neue"/>
                <a:ea typeface="Helvetica Neue"/>
              </a:rPr>
              <a:t>RED  Gap to the full-year target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Left of the line = below target, right = above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Row-label number = operating income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US$M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Hollow bar = company guidance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Red only for fiscal-2026 quarters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2025 full-year margin was 29.5%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17182" y="3712463"/>
            <a:ext cx="1792223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717182" y="3785615"/>
            <a:ext cx="1792223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The company’s read on margin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55554F"/>
                </a:solidFill>
                <a:latin typeface="Helvetica Neue"/>
                <a:ea typeface="Helvetica Neue"/>
              </a:rPr>
              <a:t>Operating income grew 11.1%, slower than revenue’s 13.4%, because content amortization rose faster in the first half; the company expects it to slow in H2, with growth around 10% for the full year</a:t>
            </a:r>
          </a:p>
        </p:txBody>
      </p:sp>
      <p:sp>
        <p:nvSpPr>
          <p:cNvPr id="59" name="deckkit-intent:{&quot;envelope&quot;: &quot;upper&quot;, &quot;reason&quot;: &quot;The bullet-chart page pulls up on purpose: the conclusion moves to the right-hand rail and the foot of the page stays empty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/>
        </p:txBody>
      </p:sp>
      <p:sp>
        <p:nvSpPr>
          <p:cNvPr id="60" name="TextBox 59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 Q2’26 shareholder letter summary table and narrative; the 31.5% full-year target is the company’s 2026 guidance (29.5% in 2025); the gap to target is this deck’s calculation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6031" y="190722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06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02336"/>
            <a:ext cx="45720" cy="475488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06 · BY REGION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665683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UCAN: 43% of revenue, only a third of the growth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Revenue share above, share of the YoY increase below; the gap is the point.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353312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SHARE OF Q2’26 REVENUE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1572768"/>
            <a:ext cx="3464064" cy="3657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030992" y="1572768"/>
            <a:ext cx="2572388" cy="365760"/>
          </a:xfrm>
          <a:prstGeom prst="rect">
            <a:avLst/>
          </a:prstGeom>
          <a:solidFill>
            <a:srgbClr val="4A4A4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603380" y="1572768"/>
            <a:ext cx="1010386" cy="365760"/>
          </a:xfrm>
          <a:prstGeom prst="rect">
            <a:avLst/>
          </a:prstGeom>
          <a:solidFill>
            <a:srgbClr val="8E8E88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613767" y="1572768"/>
            <a:ext cx="963304" cy="365760"/>
          </a:xfrm>
          <a:prstGeom prst="rect">
            <a:avLst/>
          </a:prstGeom>
          <a:solidFill>
            <a:srgbClr val="C4C4B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0936" y="1655064"/>
            <a:ext cx="333604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43.2%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95000" y="1655064"/>
            <a:ext cx="244437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32.1%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388" y="1655064"/>
            <a:ext cx="88237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12.6%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77775" y="1655064"/>
            <a:ext cx="83528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12.0%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2212848"/>
            <a:ext cx="3950207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SHARE OF THE YEAR-OVER-YEAR INCREASE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030992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cxnSp>
        <p:nvCxnSpPr>
          <p:cNvPr id="35" name="Connector 34"/>
          <p:cNvCxnSpPr/>
          <p:nvPr/>
        </p:nvCxnSpPr>
        <p:spPr>
          <a:xfrm>
            <a:off x="6603380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cxnSp>
        <p:nvCxnSpPr>
          <p:cNvPr id="36" name="Connector 35"/>
          <p:cNvCxnSpPr/>
          <p:nvPr/>
        </p:nvCxnSpPr>
        <p:spPr>
          <a:xfrm>
            <a:off x="7613767" y="1938528"/>
            <a:ext cx="0" cy="859536"/>
          </a:xfrm>
          <a:prstGeom prst="line">
            <a:avLst/>
          </a:prstGeom>
          <a:ln w="11430">
            <a:solidFill>
              <a:srgbClr val="D0021B"/>
            </a:solidFill>
            <a:prstDash val="dash"/>
          </a:ln>
          <a:effectLst/>
        </p:spPr>
      </p:cxnSp>
      <p:sp>
        <p:nvSpPr>
          <p:cNvPr id="37" name="Rectangle 36"/>
          <p:cNvSpPr/>
          <p:nvPr/>
        </p:nvSpPr>
        <p:spPr>
          <a:xfrm>
            <a:off x="566928" y="2432304"/>
            <a:ext cx="2719129" cy="3657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286057" y="2432304"/>
            <a:ext cx="2679510" cy="365760"/>
          </a:xfrm>
          <a:prstGeom prst="rect">
            <a:avLst/>
          </a:prstGeom>
          <a:solidFill>
            <a:srgbClr val="4A4A46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965568" y="2432304"/>
            <a:ext cx="1501416" cy="365760"/>
          </a:xfrm>
          <a:prstGeom prst="rect">
            <a:avLst/>
          </a:prstGeom>
          <a:solidFill>
            <a:srgbClr val="8E8E88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466985" y="2432304"/>
            <a:ext cx="1110086" cy="365760"/>
          </a:xfrm>
          <a:prstGeom prst="rect">
            <a:avLst/>
          </a:prstGeom>
          <a:solidFill>
            <a:srgbClr val="C4C4BE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0936" y="2514600"/>
            <a:ext cx="259111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33.9%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50065" y="2514600"/>
            <a:ext cx="255149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FFFFFF"/>
                </a:solidFill>
                <a:latin typeface="Helvetica Neue"/>
                <a:ea typeface="Helvetica Neue"/>
              </a:rPr>
              <a:t>33.5%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29576" y="2514600"/>
            <a:ext cx="13734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18.7%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530993" y="2514600"/>
            <a:ext cx="98207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13.9%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0936" y="1975104"/>
            <a:ext cx="3336048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UCAN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95000" y="1975104"/>
            <a:ext cx="244437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EMEA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67388" y="1975104"/>
            <a:ext cx="88237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LATAM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77775" y="1975104"/>
            <a:ext cx="835288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APAC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66928" y="3035808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6928" y="3086100"/>
            <a:ext cx="13624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Region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8424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Q2’26 revenue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17296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Year ago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61688" y="3086100"/>
            <a:ext cx="113385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YoY increase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550407" y="3086100"/>
            <a:ext cx="108813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Revenue share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93407" y="3086100"/>
            <a:ext cx="1088136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Increase share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836408" y="3086100"/>
            <a:ext cx="68580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Gap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6928" y="33375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66928" y="3378708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UCAN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8424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5,432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17296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4,929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61688" y="3378708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+503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50407" y="3378708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43.2%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693407" y="3378708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33.9%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36408" y="3378708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-9.3pt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66928" y="3634740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EMEA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98424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4,034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17296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3,538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61688" y="3634740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+495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50407" y="3634740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32.1%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693407" y="3634740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33.5%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836408" y="3634740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+1.3pt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66928" y="3890772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LATAM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98424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1,584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17296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1,307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361688" y="3890772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+278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550407" y="3890772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12.6%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693407" y="3890772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18.7%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836408" y="3890772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+6.1pt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6928" y="4146804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APAC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98424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1,510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7296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1,305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61688" y="4146804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+205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550407" y="4146804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12.0%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693407" y="4146804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13.9%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836408" y="4146804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D0021B"/>
                </a:solidFill>
                <a:latin typeface="Helvetica Neue"/>
                <a:ea typeface="Helvetica Neue"/>
              </a:rPr>
              <a:t>+1.8pt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66928" y="4402836"/>
            <a:ext cx="13624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Total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98424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17296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361688" y="4402836"/>
            <a:ext cx="113385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+1,481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550407" y="4402836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100.0%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693407" y="4402836"/>
            <a:ext cx="108813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100.0%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836408" y="4402836"/>
            <a:ext cx="68580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—</a:t>
            </a:r>
          </a:p>
        </p:txBody>
      </p:sp>
      <p:sp>
        <p:nvSpPr>
          <p:cNvPr id="93" name="Rectangle 92"/>
          <p:cNvSpPr/>
          <p:nvPr/>
        </p:nvSpPr>
        <p:spPr>
          <a:xfrm>
            <a:off x="566928" y="4668012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[3] Q2’26 shareholder letter regional revenue table (US$M). Revenue share, increase share, and the gap are this deck’s calculation. Regions: UCAN = United States and Canada · EMEA = Europe, Middle East and Africa · LATAM = Latin America · APAC = Asia-Pacific.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6031" y="220546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07 / 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92607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07 · TWO READS ON GROWTH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How much of reported growth is just currency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932688"/>
            <a:ext cx="5980176" cy="2743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About 5 of LATAM’s +21 reported points came from currency; APAC is the mirror image, 16% reported against 18% FX-neutral. Dots are the company’s rounded figures.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1426464"/>
            <a:ext cx="8010144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60">
                <a:solidFill>
                  <a:srgbClr val="6E6E68"/>
                </a:solidFill>
                <a:latin typeface="Helvetica Neue"/>
                <a:ea typeface="Helvetica Neue"/>
              </a:rPr>
              <a:t>Filled = reported   Hollow = FX-neutral   Red = the difference (FX)   Filled right = tailwind, left = headwind   In-chart = points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20256" y="1517904"/>
            <a:ext cx="9144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Q2’26 revenue US$M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6096" y="1517904"/>
            <a:ext cx="914400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80">
                <a:solidFill>
                  <a:srgbClr val="6E6E68"/>
                </a:solidFill>
                <a:latin typeface="Helvetica Neue"/>
                <a:ea typeface="Helvetica Neue"/>
              </a:rPr>
              <a:t>FX contribution to growth, US$M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09928" y="1944014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66928" y="1847088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UCAN</a:t>
            </a:r>
          </a:p>
        </p:txBody>
      </p:sp>
      <p:sp>
        <p:nvSpPr>
          <p:cNvPr id="29" name="Oval 28"/>
          <p:cNvSpPr/>
          <p:nvPr/>
        </p:nvSpPr>
        <p:spPr>
          <a:xfrm>
            <a:off x="2848356" y="1895093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2848356" y="1895093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20256" y="1842515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5,432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6096" y="1842515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709928" y="2364638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6928" y="2267712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EMEA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139135" y="2342692"/>
            <a:ext cx="714603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112389" y="2093976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+3pt</a:t>
            </a:r>
          </a:p>
        </p:txBody>
      </p:sp>
      <p:sp>
        <p:nvSpPr>
          <p:cNvPr id="37" name="Oval 36"/>
          <p:cNvSpPr/>
          <p:nvPr/>
        </p:nvSpPr>
        <p:spPr>
          <a:xfrm>
            <a:off x="3086557" y="2315718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3801160" y="2315718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20256" y="2263139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4,034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26096" y="2263139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+114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709928" y="2785262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6928" y="2688336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LATAM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330141" y="2763316"/>
            <a:ext cx="1191006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541596" y="2514600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+5pt</a:t>
            </a:r>
          </a:p>
        </p:txBody>
      </p:sp>
      <p:sp>
        <p:nvSpPr>
          <p:cNvPr id="45" name="Oval 44"/>
          <p:cNvSpPr/>
          <p:nvPr/>
        </p:nvSpPr>
        <p:spPr>
          <a:xfrm>
            <a:off x="4277563" y="2736341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5468569" y="2736341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20256" y="2683763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1,584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26096" y="2683763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+70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709928" y="3205886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6928" y="3108960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APAC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330141" y="3183940"/>
            <a:ext cx="476402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84294" y="2935224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-2pt</a:t>
            </a:r>
          </a:p>
        </p:txBody>
      </p:sp>
      <p:sp>
        <p:nvSpPr>
          <p:cNvPr id="53" name="Oval 52"/>
          <p:cNvSpPr/>
          <p:nvPr/>
        </p:nvSpPr>
        <p:spPr>
          <a:xfrm>
            <a:off x="4753965" y="3156966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4277563" y="3156966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620256" y="3104388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1,510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626096" y="3104388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-22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709928" y="3626510"/>
            <a:ext cx="476402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66928" y="3529584"/>
            <a:ext cx="105156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Total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377336" y="3604564"/>
            <a:ext cx="238201" cy="51206"/>
          </a:xfrm>
          <a:prstGeom prst="rect">
            <a:avLst/>
          </a:prstGeom>
          <a:solidFill>
            <a:srgbClr val="D0021B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3112389" y="3355848"/>
            <a:ext cx="768096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D0021B"/>
                </a:solidFill>
                <a:latin typeface="Helvetica Neue"/>
                <a:ea typeface="Helvetica Neue"/>
              </a:rPr>
              <a:t>+1pt</a:t>
            </a:r>
          </a:p>
        </p:txBody>
      </p:sp>
      <p:sp>
        <p:nvSpPr>
          <p:cNvPr id="61" name="Oval 60"/>
          <p:cNvSpPr/>
          <p:nvPr/>
        </p:nvSpPr>
        <p:spPr>
          <a:xfrm>
            <a:off x="3324758" y="3577590"/>
            <a:ext cx="105156" cy="105156"/>
          </a:xfrm>
          <a:prstGeom prst="ellipse">
            <a:avLst/>
          </a:prstGeom>
          <a:solidFill>
            <a:srgbClr val="F4F4F2"/>
          </a:solidFill>
          <a:ln w="16510">
            <a:solidFill>
              <a:srgbClr val="000000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3562959" y="3577590"/>
            <a:ext cx="105156" cy="105156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620256" y="3525012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26096" y="3525012"/>
            <a:ext cx="914400" cy="23774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D0021B"/>
                </a:solidFill>
                <a:latin typeface="Helvetica Neue"/>
                <a:ea typeface="Helvetica Neue"/>
              </a:rPr>
              <a:t>+164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709928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1435608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5%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900934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2626614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091939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3817620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15%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282946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5008626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20%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473952" y="3858768"/>
            <a:ext cx="7315" cy="45720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199632" y="3922776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25%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66928" y="4059936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566928" y="4133087"/>
            <a:ext cx="8010144" cy="420624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In dollars: of the 1,481 US$M of year-over-year growth, 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164 US$M</a:t>
            </a: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 (11%) came from currency and hedging — about 1.5 points of the 13.4% reported growth (the company’s table rounds it to 13% against 12%).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[3][4] Q2’26 shareholder letter regional revenue table and non-GAAP constant-currency reconciliation. FX contribution = reported growth minus constant-currency growth (this deck’s calculation). FX-neutral is a non-GAAP measure.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6031" y="2503697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08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276992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08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08 · MEMBERS AND ENGAGEMENT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5980176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The value engagement metrics can’t measure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26864" y="384048"/>
            <a:ext cx="3950207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H1 2026 · WITH FY2026 ESTIMATES AND 5-YEAR 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1191463"/>
            <a:ext cx="1544320" cy="1143000"/>
          </a:xfrm>
          <a:prstGeom prst="rect">
            <a:avLst/>
          </a:prstGeom>
          <a:noFill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0" b="1" i="0">
                <a:solidFill>
                  <a:srgbClr val="000000"/>
                </a:solidFill>
                <a:latin typeface="Helvetica Neue"/>
                <a:ea typeface="Helvetica Neue"/>
              </a:rPr>
              <a:t>97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30315" y="1829714"/>
            <a:ext cx="1728216" cy="310896"/>
          </a:xfrm>
          <a:prstGeom prst="rect">
            <a:avLst/>
          </a:prstGeom>
          <a:noFill/>
          <a:ln/>
        </p:spPr>
        <p:txBody>
          <a:bodyPr wrap="none" anchor="b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Helvetica Neue"/>
                <a:ea typeface="Helvetica Neue"/>
              </a:rPr>
              <a:t>billion+ hours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93939" y="2066543"/>
            <a:ext cx="5083132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493939" y="1792223"/>
            <a:ext cx="259689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Member view hours, first half of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62195" y="1133856"/>
            <a:ext cx="1514246" cy="73152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 i="0">
                <a:solidFill>
                  <a:srgbClr val="D0021B"/>
                </a:solidFill>
                <a:latin typeface="Helvetica Neue"/>
                <a:ea typeface="Helvetica Neue"/>
              </a:rPr>
              <a:t>+2</a:t>
            </a:r>
            <a:r>
              <a:rPr sz="1200" b="1" i="0">
                <a:solidFill>
                  <a:srgbClr val="D0021B"/>
                </a:solidFill>
                <a:latin typeface="Helvetica Neue"/>
                <a:ea typeface="Helvetica Neue"/>
              </a:rPr>
              <a:t>%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YoY · +1.5% for full-year 2025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6832" y="1133856"/>
            <a:ext cx="1920239" cy="8229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Close to 1 billion people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The company’s stated audience reach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iragino Sans GB"/>
              </a:rPr>
              <a:t/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Non-English content &gt; 1/3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of all view hours in the half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2389327"/>
            <a:ext cx="4220870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LIVE PROGRAMMING: 2026 SPEND AND HOURS, 5-YEAR SIGN-UP DAYS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2681935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Share of content spend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190902" y="2718511"/>
            <a:ext cx="2055571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190902" y="2663647"/>
            <a:ext cx="1027785" cy="1828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37913" y="2672791"/>
            <a:ext cx="83759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just over 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3029407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Share of view hours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90902" y="3065983"/>
            <a:ext cx="2055571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2190902" y="3011119"/>
            <a:ext cx="205557" cy="1828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337913" y="3020263"/>
            <a:ext cx="83759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about 1%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916582" y="3340303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72153" y="3340303"/>
            <a:ext cx="548640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10%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3559759"/>
            <a:ext cx="4220870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6928" y="3651199"/>
            <a:ext cx="1446580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Top sign-up days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9090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237378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255666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273954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292242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3105302" y="3687775"/>
            <a:ext cx="128016" cy="128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328818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347106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365394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3836822" y="3687775"/>
            <a:ext cx="128016" cy="128016"/>
          </a:xfrm>
          <a:prstGeom prst="rect">
            <a:avLst/>
          </a:prstGeom>
          <a:noFill/>
          <a:ln w="12700">
            <a:solidFill>
              <a:srgbClr val="C9C9C3"/>
            </a:solidFill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47718" y="3642055"/>
            <a:ext cx="110825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6 of the top 10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03520" y="2389327"/>
            <a:ext cx="327355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30">
                <a:solidFill>
                  <a:srgbClr val="6E6E68"/>
                </a:solidFill>
                <a:latin typeface="Helvetica Neue"/>
                <a:ea typeface="Helvetica Neue"/>
              </a:rPr>
              <a:t>THIS QUARTER’S TITLES · VIEWS AS DISCLOSED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3520" y="2681935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Swapped (animated film)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29753" y="2681935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137M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03520" y="2919679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303520" y="2937967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Apex (action film)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29753" y="2937967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131M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303520" y="3175711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303520" y="3193999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I Will Find You (series)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629753" y="3193999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87M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303520" y="3431743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5303520" y="3450031"/>
            <a:ext cx="2326233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000000"/>
                </a:solidFill>
                <a:latin typeface="Helvetica Neue"/>
                <a:ea typeface="Helvetica Neue"/>
              </a:rPr>
              <a:t>Teach You a Lesson (Korean series)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29753" y="3450031"/>
            <a:ext cx="782726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000000"/>
                </a:solidFill>
                <a:latin typeface="Helvetica Neue"/>
                <a:ea typeface="Helvetica Neue"/>
              </a:rPr>
              <a:t>55M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303520" y="3687775"/>
            <a:ext cx="3273552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303520" y="3706063"/>
            <a:ext cx="3273552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A view = hours viewed ÷ runtime, over the first 91 days after launch; none of these titles has reached 91 days yet, data as of 2026-07-12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3986784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4059936"/>
            <a:ext cx="8010144" cy="45720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i="0">
                <a:solidFill>
                  <a:srgbClr val="000000"/>
                </a:solidFill>
                <a:latin typeface="Helvetica Neue"/>
                <a:ea typeface="Helvetica Neue"/>
              </a:rPr>
              <a:t>Live is expected to be just over 5% of 2026 content spend and about 1% of view hours — yet six of the top 10 sign-up days in five years were live events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Three denominators (content dollars / hours viewed / ten peak days), so no shared axis; the company says only “accounted for,” not causation — this deck’s observation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[1][5] Q2’26 shareholder letter and the What We Watched report it cites (H1 2026); this letter discloses no paid-membership count, and view‑hours reporting becomes annual from 2027, so this page makes no membership estimate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274320" y="384048"/>
            <a:ext cx="0" cy="3877056"/>
          </a:xfrm>
          <a:prstGeom prst="line">
            <a:avLst/>
          </a:prstGeom>
          <a:ln w="9525">
            <a:solidFill>
              <a:srgbClr val="C9C9C3"/>
            </a:solidFill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274320" y="38404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68228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" y="98051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74320" y="127875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74320" y="157698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4320" y="187522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" y="217345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" y="247169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74320" y="2769928"/>
            <a:ext cx="141732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6031" y="2801932"/>
            <a:ext cx="384048" cy="146304"/>
          </a:xfrm>
          <a:prstGeom prst="rect">
            <a:avLst/>
          </a:prstGeom>
          <a:noFill/>
          <a:ln/>
        </p:spPr>
        <p:txBody>
          <a:bodyPr wrap="non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1" i="0">
                <a:solidFill>
                  <a:srgbClr val="000000"/>
                </a:solidFill>
                <a:latin typeface="Helvetica Neue"/>
                <a:ea typeface="Helvetica Neue"/>
              </a:rPr>
              <a:t>09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306816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336639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" y="3664633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74320" y="3962868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4261104"/>
            <a:ext cx="68580" cy="7315"/>
          </a:xfrm>
          <a:prstGeom prst="rect">
            <a:avLst/>
          </a:prstGeom>
          <a:solidFill>
            <a:srgbClr val="D2D2CC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6169" y="4736592"/>
            <a:ext cx="219090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10">
                <a:solidFill>
                  <a:srgbClr val="6E6E68"/>
                </a:solidFill>
                <a:latin typeface="Helvetica Neue"/>
                <a:ea typeface="Helvetica Neue"/>
              </a:rPr>
              <a:t>Q2 2026   ·   </a:t>
            </a:r>
            <a:r>
              <a:rPr sz="700" b="1" i="0" spc="110">
                <a:solidFill>
                  <a:srgbClr val="6E6E68"/>
                </a:solidFill>
                <a:latin typeface="Helvetica Neue"/>
                <a:ea typeface="Helvetica Neue"/>
              </a:rPr>
              <a:t>09 / 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84048"/>
            <a:ext cx="3950207" cy="164592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160">
                <a:solidFill>
                  <a:srgbClr val="6E6E68"/>
                </a:solidFill>
                <a:latin typeface="Helvetica Neue"/>
                <a:ea typeface="Helvetica Neue"/>
              </a:rPr>
              <a:t>09 · COST AND EFFICIENCY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557784"/>
            <a:ext cx="7333488" cy="40233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00000"/>
                </a:solidFill>
                <a:latin typeface="Helvetica Neue"/>
                <a:ea typeface="Helvetica Neue"/>
              </a:rPr>
              <a:t>Costs grew faster than revenue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6928" y="932688"/>
            <a:ext cx="8010144" cy="2560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1225296"/>
            <a:ext cx="8010144" cy="1645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6928" y="1275588"/>
            <a:ext cx="1682495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Line item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04288" y="1275588"/>
            <a:ext cx="98755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Q2’26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46704" y="1275588"/>
            <a:ext cx="987551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Q2’25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1275588"/>
            <a:ext cx="877824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YoY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21808" y="1275588"/>
            <a:ext cx="117043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% of revenue Q2’26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47104" y="1275588"/>
            <a:ext cx="1170432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% of revenue Q2’25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0" y="1275588"/>
            <a:ext cx="749808" cy="201168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 spc="90">
                <a:solidFill>
                  <a:srgbClr val="6E6E68"/>
                </a:solidFill>
                <a:latin typeface="Helvetica Neue"/>
                <a:ea typeface="Helvetica Neue"/>
              </a:rPr>
              <a:t>Margin effect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6928" y="152704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1568196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Cost of revenues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04288" y="156819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6,037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46704" y="156819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5,325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89120" y="1568196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21808" y="156819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48.07%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47104" y="156819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48.07%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72400" y="1568196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+0.00pt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66928" y="1856232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Sales and marketing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04288" y="185623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824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46704" y="185623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713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89120" y="1856232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+15.5%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21808" y="185623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6.56%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47104" y="185623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6.44%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2400" y="1856232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-0.12pt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2144268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Technology and development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04288" y="2144268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1,008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46704" y="2144268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825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389120" y="2144268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+22.2%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21808" y="2144268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8.02%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47104" y="2144268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7.44%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72400" y="2144268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-0.58pt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6928" y="2432304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General and administrative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04288" y="2432304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499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346704" y="2432304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441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89120" y="2432304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+13.1%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321808" y="2432304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3.97%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547104" y="2432304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3.98%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772400" y="2432304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+0.01pt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6928" y="2720340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Total costs and expenses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304288" y="2720340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8,367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346704" y="2720340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7,304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389120" y="2720340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+14.6%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21808" y="2720340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66.62%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47104" y="2720340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65.93%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772400" y="2720340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-0.69pt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66928" y="2967228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66928" y="3008376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Revenue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304288" y="300837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12,560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346704" y="3008376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11,079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389120" y="3008376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+13.4%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321808" y="300837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100.00%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47104" y="3008376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000000"/>
                </a:solidFill>
                <a:latin typeface="Helvetica Neue"/>
                <a:ea typeface="Helvetica Neue"/>
              </a:rPr>
              <a:t>100.00%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772400" y="3008376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D0021B"/>
                </a:solidFill>
                <a:latin typeface="Helvetica Neue"/>
                <a:ea typeface="Helvetica Neue"/>
              </a:rPr>
              <a:t>—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66928" y="3296412"/>
            <a:ext cx="1682495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Operating income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304288" y="329641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4,193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346704" y="3296412"/>
            <a:ext cx="987551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3,775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89120" y="3296412"/>
            <a:ext cx="87782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+11.1%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321808" y="329641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33.38%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547104" y="3296412"/>
            <a:ext cx="1170432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000000"/>
                </a:solidFill>
                <a:latin typeface="Helvetica Neue"/>
                <a:ea typeface="Helvetica Neue"/>
              </a:rPr>
              <a:t>34.07%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772400" y="3296412"/>
            <a:ext cx="749808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D0021B"/>
                </a:solidFill>
                <a:latin typeface="Helvetica Neue"/>
                <a:ea typeface="Helvetica Neue"/>
              </a:rPr>
              <a:t>-0.69pt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66928" y="3593591"/>
            <a:ext cx="8010144" cy="1097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566928" y="3712463"/>
            <a:ext cx="8010144" cy="219456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Amounts in US$M. “Margin effect” = how that line’s change in % of revenue moved operating margin (a rising cost ratio is negative); this deck’s calculation.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66928" y="4023360"/>
            <a:ext cx="8010144" cy="7315"/>
          </a:xfrm>
          <a:prstGeom prst="rect">
            <a:avLst/>
          </a:prstGeom>
          <a:solidFill>
            <a:srgbClr val="C9C9C3"/>
          </a:solidFill>
          <a:ln>
            <a:noFill/>
          </a:ln>
          <a:effectLst/>
        </p:spPr>
        <p:txBody>
          <a:bodyPr rtlCol="0" anchor="ctr" lIns="0" rIns="0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566928" y="4096512"/>
            <a:ext cx="8010144" cy="36576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5554F"/>
                </a:solidFill>
                <a:latin typeface="Helvetica Neue"/>
                <a:ea typeface="Helvetica Neue"/>
              </a:rPr>
              <a:t>Together the four cost lines grew +14.6%, 1.2 points faster than revenue’s +13.4% — that is the entire reason operating margin fell from 34.07% to 33.38%. The next page pulls those 0.69 points apart.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66928" y="4736592"/>
            <a:ext cx="5574182" cy="182880"/>
          </a:xfrm>
          <a:prstGeom prst="rect">
            <a:avLst/>
          </a:prstGeom>
          <a:noFill/>
          <a:ln/>
        </p:spPr>
        <p:txBody>
          <a:bodyPr wrap="square" anchor="t" lIns="0" rIns="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00" b="0" i="0">
                <a:solidFill>
                  <a:srgbClr val="6E6E68"/>
                </a:solidFill>
                <a:latin typeface="Helvetica Neue"/>
                <a:ea typeface="Helvetica Neue"/>
              </a:rPr>
              <a:t>[2] Q2’26 shareholder letter consolidated statements of operations (unaudited, originally in thousands). Ratios and year-over-year changes are this deck’s calculation.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