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9144000" cy="51435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chart>
    <c:autoTitleDeleted val="1"/>
    <c:plotArea>
      <c:barChart>
        <c:barDir val="col"/>
        <c:grouping val="clustered"/>
        <c:ser>
          <c:idx val="0"/>
          <c:order val="0"/>
          <c:tx>
            <c:strRef>
              <c:f>Sheet1!$B$1</c:f>
              <c:strCache>
                <c:ptCount val="1"/>
                <c:pt idx="0">
                  <c:v>Raspberry Pi 4</c:v>
                </c:pt>
              </c:strCache>
            </c:strRef>
          </c:tx>
          <c:spPr>
            <a:solidFill>
              <a:srgbClr val="6E86B4"/>
            </a:solidFill>
            <a:ln w="31750">
              <a:solidFill>
                <a:srgbClr val="6E86B4"/>
              </a:solidFill>
            </a:ln>
          </c:spPr>
          <c:cat>
            <c:strRef>
              <c:f>Sheet1!$A$2:$A$3</c:f>
              <c:strCache>
                <c:ptCount val="2"/>
                <c:pt idx="0">
                  <c:v>Single-core</c:v>
                </c:pt>
                <c:pt idx="1">
                  <c:v>Multi-core</c:v>
                </c:pt>
              </c:strCache>
            </c:strRef>
          </c:cat>
          <c:val>
            <c:numRef>
              <c:f>Sheet1!$B$2:$B$3</c:f>
              <c:numCache>
                <c:formatCode>General</c:formatCode>
                <c:ptCount val="2"/>
                <c:pt idx="0">
                  <c:v>340</c:v>
                </c:pt>
                <c:pt idx="1">
                  <c:v>723</c:v>
                </c:pt>
              </c:numCache>
            </c:numRef>
          </c:val>
        </c:ser>
        <c:ser>
          <c:idx val="1"/>
          <c:order val="1"/>
          <c:tx>
            <c:strRef>
              <c:f>Sheet1!$C$1</c:f>
              <c:strCache>
                <c:ptCount val="1"/>
                <c:pt idx="0">
                  <c:v>Raspberry Pi 5</c:v>
                </c:pt>
              </c:strCache>
            </c:strRef>
          </c:tx>
          <c:spPr>
            <a:solidFill>
              <a:srgbClr val="35E0F0"/>
            </a:solidFill>
            <a:ln w="31750">
              <a:solidFill>
                <a:srgbClr val="35E0F0"/>
              </a:solidFill>
            </a:ln>
          </c:spPr>
          <c:cat>
            <c:strRef>
              <c:f>Sheet1!$A$2:$A$3</c:f>
              <c:strCache>
                <c:ptCount val="2"/>
                <c:pt idx="0">
                  <c:v>Single-core</c:v>
                </c:pt>
                <c:pt idx="1">
                  <c:v>Multi-core</c:v>
                </c:pt>
              </c:strCache>
            </c:strRef>
          </c:cat>
          <c:val>
            <c:numRef>
              <c:f>Sheet1!$C$2:$C$3</c:f>
              <c:numCache>
                <c:formatCode>General</c:formatCode>
                <c:ptCount val="2"/>
                <c:pt idx="0">
                  <c:v>764</c:v>
                </c:pt>
                <c:pt idx="1">
                  <c:v>1604</c:v>
                </c:pt>
              </c:numCache>
            </c:numRef>
          </c:val>
        </c:ser>
        <c:axId val="-2068027336"/>
        <c:axId val="-2113994440"/>
      </c:barChart>
      <c:catAx>
        <c:axId val="-2068027336"/>
        <c:scaling>
          <c:orientation val="minMax"/>
        </c:scaling>
        <c:delete val="0"/>
        <c:axPos val="b"/>
        <c:majorTickMark val="out"/>
        <c:minorTickMark val="none"/>
        <c:tickLblPos val="nextTo"/>
        <c:spPr>
          <a:ln>
            <a:solidFill>
              <a:srgbClr val="2A3555"/>
            </a:solidFill>
          </a:ln>
        </c:spPr>
        <c:txPr>
          <a:bodyPr/>
          <a:lstStyle/>
          <a:p>
            <a:pPr>
              <a:defRPr sz="1000">
                <a:solidFill>
                  <a:srgbClr val="EAF2FF"/>
                </a:solidFill>
                <a:latin typeface="Helvetica Neue"/>
                <a:ea typeface="Helvetica Neue"/>
              </a:defRPr>
            </a:pPr>
          </a:p>
        </c:txPr>
        <c:crossAx val="-2113994440"/>
        <c:crosses val="autoZero"/>
        <c:auto val="1"/>
        <c:lblAlgn val="ctr"/>
        <c:lblOffset val="100"/>
        <c:noMultiLvlLbl val="0"/>
      </c:catAx>
      <c:valAx>
        <c:axId val="-2113994440"/>
        <c:scaling>
          <c:min val="0.0"/>
        </c:scaling>
        <c:delete val="0"/>
        <c:axPos val="l"/>
        <c:majorGridlines>
          <c:spPr>
            <a:ln w="6350">
              <a:solidFill>
                <a:srgbClr val="2A3555"/>
              </a:solidFill>
            </a:ln>
          </c:spPr>
        </c:majorGridlines>
        <c:numFmt formatCode="#,##0" sourceLinked="0"/>
        <c:majorTickMark val="out"/>
        <c:minorTickMark val="none"/>
        <c:tickLblPos val="nextTo"/>
        <c:spPr>
          <a:ln>
            <a:solidFill>
              <a:srgbClr val="2A3555"/>
            </a:solidFill>
          </a:ln>
        </c:spPr>
        <c:txPr>
          <a:bodyPr/>
          <a:lstStyle/>
          <a:p>
            <a:pPr>
              <a:defRPr sz="1000">
                <a:solidFill>
                  <a:srgbClr val="EAF2FF"/>
                </a:solidFill>
                <a:latin typeface="Helvetica Neue"/>
                <a:ea typeface="Helvetica Neue"/>
              </a:defRPr>
            </a:pPr>
          </a:p>
        </c:txPr>
        <c:crossAx val="-2068027336"/>
        <c:crosses val="autoZero"/>
      </c:valAx>
    </c:plotArea>
    <c:legend>
      <c:legendPos val="t"/>
      <c:overlay val="0"/>
      <c:txPr>
        <a:bodyPr/>
        <a:lstStyle/>
        <a:p>
          <a:pPr>
            <a:defRPr>
              <a:solidFill>
                <a:srgbClr val="EAF2FF"/>
              </a:solidFill>
              <a:latin typeface="Helvetica Neue"/>
              <a:ea typeface="Helvetica Neue"/>
            </a:defRPr>
          </a:pPr>
        </a:p>
      </c:txPr>
    </c:legend>
    <c:dispBlanksAs val="gap"/>
  </c:chart>
  <c:txPr>
    <a:bodyPr/>
    <a:lstStyle/>
    <a:p>
      <a:pPr>
        <a:defRPr sz="1100">
          <a:solidFill>
            <a:srgbClr val="EAF2FF"/>
          </a:solidFill>
          <a:latin typeface="Helvetica Neue"/>
          <a:ea typeface="Helvetica Neue"/>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 in the dark. One number on the screen: 2016. That is the year Raspberry Pi began work on RP1 — the chip nobody outside the company knew about. Hold the silence before naming it.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board is only as good as what plugs into it, and as big as the population already out there. Over seventy-five million units sold — that figure spans boards, modules and microcontrollers, and 7.6 million boards and modules shipped last financial year alone. On the right: two camera-or-display transceivers, a forty-TOPS accelerator with its own memory, and a published standard everything else is built to.</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Five capacities, from forty-five dollars to three hundred and five. The grey marks are where each one started: sixty dollars for the 4GB in 2023, eighty for the 8GB, a hundred and twenty for the 16GB in 2025. Those prices rose in three rounds between December 2025 and April 2026, because LPDDR4 memory cost climbed. What has not changed is the commitment underneath — this board stays in production until at least January 2036.</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Their words, not ours. The everything computer. And it will still be on the price list in 2036.</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Eight sources, all first-party. If a number is not on this list, it is not in the deck.</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idea behind Raspberry Pi 5 is not a faster core. It is that the I/O — USB, Ethernet, camera, display, GPIO — now runs on a chip Raspberry Pi designed itself. Since 2016. Fifteen million dollars. TSMC's 40LP process, the same one that carried RP2040.</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Reveal. Raspberry Pi 5. Their own words for it: the everything computer. Two point four gigahertz of quad-core Cortex-A76, up to sixteen gigabytes, two to three times the CPU performance of Raspberry Pi 4.</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whole specification, on one page, with nothing in a box. Eight numbers, then the rest of the sheet along the bottom. Only two of them are lit — the sixteen-gigabit link and the single PCIe lane. Those are the new ones, and they are the next two slides.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Four Cortex-A76 cores at 2.4 gigahertz, half a megabyte of L2 each, two megabytes of shared L3, feeding LPDDR4X at 4267 megatransfers. Raspberry Pi's own figure for the result is two to three times the CPU performance of Raspberry Pi 4.</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RP1 hangs off BCM2712 on a four-lane PCIe 2.0 link — sixteen gigabits per second — and fans out into everything you actually plug in. Aggregate USB bandwidth more than doubled. The old two-lane, one-gigabit MIPI interfaces became two four-lane, 1.5-gigabit transceivers: three times the total bandwidth. Peak SD card performance doubled.</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single lane of PCI Express 2.0, exposed on a Raspberry Pi for the first time. It needs an adapter — Raspberry Pi is explicit about that. What it buys is an SSD you can boot from, a neural accelerator with its own memory, and a published standard for anything else.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These are Raspberry Pi's own numbers, not ours. Geekbench 6.2, over a hundred runs, turbo forced. Single-core three hundred and forty becomes seven hundred and sixty-four. Multi-core seven twenty-three becomes sixteen hundred and four. The multipliers are the ones Raspberry Pi published alongside those scores.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Synthetic scores are one thing. This is the same jump in work you recognise: compression, an image resize, a cold boot, a browser benchmark. And memory write bandwidth, which is the outlier — nearly seven times. These were measured by Core Electronics and published in Raspberry Pi's own benchmarking post.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image" Target="../media/image18.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6.png"/><Relationship Id="rId4" Type="http://schemas.openxmlformats.org/officeDocument/2006/relationships/chart" Target="../charts/char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5143500"/>
          </a:xfrm>
          <a:prstGeom prst="rect">
            <a:avLst/>
          </a:prstGeom>
          <a:gradFill>
            <a:gsLst>
              <a:gs pos="0">
                <a:srgbClr val="03060F">
                  <a:alpha val="100000"/>
                </a:srgbClr>
              </a:gs>
              <a:gs pos="55000">
                <a:srgbClr val="060C24">
                  <a:alpha val="100000"/>
                </a:srgbClr>
              </a:gs>
              <a:gs pos="100000">
                <a:srgbClr val="0B1435">
                  <a:alpha val="100000"/>
                </a:srgbClr>
              </a:gs>
            </a:gsLst>
            <a:lin ang="5400000" scaled="1"/>
          </a:gradFill>
          <a:ln>
            <a:noFill/>
          </a:ln>
          <a:effectLst/>
        </p:spPr>
        <p:txBody>
          <a:bodyPr rtlCol="0" anchor="ctr"/>
          <a:lstStyle/>
          <a:p>
            <a:pPr algn="ctr"/>
          </a:p>
        </p:txBody>
      </p:sp>
      <p:pic>
        <p:nvPicPr>
          <p:cNvPr id="3" name="Picture 2" descr="Abstract text-free atmospheric plate: cold cyan and raspberry light in a dark volumetric space." title="Abstract text-free atmospheric plate: cold cyan and raspberry light in a dark volumetric space."/>
          <p:cNvPicPr>
            <a:picLocks noChangeAspect="1"/>
          </p:cNvPicPr>
          <p:nvPr/>
        </p:nvPicPr>
        <p:blipFill>
          <a:blip r:embed="rId2"/>
          <a:stretch>
            <a:fillRect/>
          </a:stretch>
        </p:blipFill>
        <p:spPr>
          <a:xfrm>
            <a:off x="0" y="0"/>
            <a:ext cx="9144000" cy="5143500"/>
          </a:xfrm>
          <a:prstGeom prst="rect">
            <a:avLst/>
          </a:prstGeom>
        </p:spPr>
      </p:pic>
      <p:sp>
        <p:nvSpPr>
          <p:cNvPr id="4" name="Rectangle 3"/>
          <p:cNvSpPr/>
          <p:nvPr/>
        </p:nvSpPr>
        <p:spPr>
          <a:xfrm>
            <a:off x="0" y="3986784"/>
            <a:ext cx="9144000" cy="1156716"/>
          </a:xfrm>
          <a:prstGeom prst="rect">
            <a:avLst/>
          </a:prstGeom>
          <a:gradFill>
            <a:gsLst>
              <a:gs pos="0">
                <a:srgbClr val="35E0F0">
                  <a:alpha val="0"/>
                </a:srgbClr>
              </a:gs>
              <a:gs pos="100000">
                <a:srgbClr val="35E0F0">
                  <a:alpha val="10000"/>
                </a:srgbClr>
              </a:gs>
            </a:gsLst>
            <a:lin ang="5400000" scaled="1"/>
          </a:gradFill>
          <a:ln>
            <a:noFill/>
          </a:ln>
          <a:effectLst/>
        </p:spPr>
        <p:txBody>
          <a:bodyPr rtlCol="0" anchor="ctr"/>
          <a:lstStyle/>
          <a:p>
            <a:pPr algn="ctr"/>
          </a:p>
        </p:txBody>
      </p:sp>
      <p:sp>
        <p:nvSpPr>
          <p:cNvPr id="5" name="Rectangle 4"/>
          <p:cNvSpPr/>
          <p:nvPr/>
        </p:nvSpPr>
        <p:spPr>
          <a:xfrm>
            <a:off x="0" y="4041648"/>
            <a:ext cx="9144000" cy="1101852"/>
          </a:xfrm>
          <a:prstGeom prst="rect">
            <a:avLst/>
          </a:prstGeom>
          <a:gradFill>
            <a:gsLst>
              <a:gs pos="0">
                <a:srgbClr val="03060F">
                  <a:alpha val="0"/>
                </a:srgbClr>
              </a:gs>
              <a:gs pos="100000">
                <a:srgbClr val="03060F">
                  <a:alpha val="88000"/>
                </a:srgbClr>
              </a:gs>
            </a:gsLst>
            <a:lin ang="5400000" scaled="1"/>
          </a:gradFill>
          <a:ln>
            <a:noFill/>
          </a:ln>
          <a:effectLst/>
        </p:spPr>
        <p:txBody>
          <a:bodyPr rtlCol="0" anchor="ctr"/>
          <a:lstStyle/>
          <a:p>
            <a:pPr algn="ctr"/>
          </a:p>
        </p:txBody>
      </p:sp>
      <p:sp>
        <p:nvSpPr>
          <p:cNvPr id="6" name="deckkit-intent:{&quot;envelope&quot;: &quot;bleed&quot;, &quot;reason&quot;: &quot;cold open — the plate IS the slide&quot;}"/>
          <p:cNvSpPr txBox="1"/>
          <p:nvPr/>
        </p:nvSpPr>
        <p:spPr>
          <a:xfrm>
            <a:off x="0" y="0"/>
            <a:ext cx="9144" cy="9144"/>
          </a:xfrm>
          <a:prstGeom prst="rect">
            <a:avLst/>
          </a:prstGeom>
          <a:noFill/>
        </p:spPr>
        <p:txBody>
          <a:bodyPr wrap="none">
            <a:spAutoFit/>
          </a:bodyPr>
          <a:lstStyle/>
          <a:p/>
        </p:txBody>
      </p:sp>
      <p:sp>
        <p:nvSpPr>
          <p:cNvPr id="7" name="TextBox 6"/>
          <p:cNvSpPr txBox="1"/>
          <p:nvPr/>
        </p:nvSpPr>
        <p:spPr>
          <a:xfrm>
            <a:off x="658368" y="475488"/>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1" i="0" spc="220">
                <a:solidFill>
                  <a:srgbClr val="35E0F0"/>
                </a:solidFill>
                <a:latin typeface="Menlo"/>
              </a:rPr>
              <a:t>RASPBERRY PI  ·  LAUNCH KEYNOTE</a:t>
            </a:r>
          </a:p>
        </p:txBody>
      </p:sp>
      <p:pic>
        <p:nvPicPr>
          <p:cNvPr id="8" name="Picture 7" descr="" title=""/>
          <p:cNvPicPr>
            <a:picLocks noChangeAspect="1"/>
          </p:cNvPicPr>
          <p:nvPr/>
        </p:nvPicPr>
        <p:blipFill>
          <a:blip r:embed="rId3"/>
          <a:stretch>
            <a:fillRect/>
          </a:stretch>
        </p:blipFill>
        <p:spPr>
          <a:xfrm>
            <a:off x="375906" y="453643"/>
            <a:ext cx="8392187" cy="4012819"/>
          </a:xfrm>
          <a:prstGeom prst="rect">
            <a:avLst/>
          </a:prstGeom>
        </p:spPr>
      </p:pic>
      <p:sp>
        <p:nvSpPr>
          <p:cNvPr id="9" name="TextBox 8"/>
          <p:cNvSpPr txBox="1"/>
          <p:nvPr/>
        </p:nvSpPr>
        <p:spPr>
          <a:xfrm>
            <a:off x="2272089" y="1316736"/>
            <a:ext cx="4599820" cy="2203450"/>
          </a:xfrm>
          <a:prstGeom prst="rect">
            <a:avLst/>
          </a:prstGeom>
          <a:noFill/>
        </p:spPr>
        <p:txBody>
          <a:bodyPr wrap="none" anchor="t" lIns="25400" rIns="25400" tIns="25400" bIns="25400">
            <a:spAutoFit/>
          </a:bodyPr>
          <a:lstStyle/>
          <a:p>
            <a:pPr algn="ctr">
              <a:lnSpc>
                <a:spcPct val="100000"/>
              </a:lnSpc>
              <a:spcBef>
                <a:spcPts val="0"/>
              </a:spcBef>
              <a:spcAft>
                <a:spcPts val="0"/>
              </a:spcAft>
            </a:pPr>
            <a:r>
              <a:rPr sz="12800" b="1" i="0">
                <a:solidFill>
                  <a:srgbClr val="35E0F0"/>
                </a:solidFill>
                <a:latin typeface="Futura"/>
              </a:rPr>
              <a:t>2016</a:t>
            </a:r>
          </a:p>
        </p:txBody>
      </p:sp>
      <p:pic>
        <p:nvPicPr>
          <p:cNvPr id="10" name="Picture 9" descr="Decorative mirrored reflection of the number above." title="Decorative mirrored reflection of the number above."/>
          <p:cNvPicPr>
            <a:picLocks noChangeAspect="1"/>
          </p:cNvPicPr>
          <p:nvPr/>
        </p:nvPicPr>
        <p:blipFill>
          <a:blip r:embed="rId4"/>
          <a:stretch>
            <a:fillRect/>
          </a:stretch>
        </p:blipFill>
        <p:spPr>
          <a:xfrm>
            <a:off x="2363529" y="3045155"/>
            <a:ext cx="4416940" cy="675726"/>
          </a:xfrm>
          <a:prstGeom prst="rect">
            <a:avLst/>
          </a:prstGeom>
        </p:spPr>
      </p:pic>
      <p:sp>
        <p:nvSpPr>
          <p:cNvPr id="11" name="TextBox 10"/>
          <p:cNvSpPr txBox="1"/>
          <p:nvPr/>
        </p:nvSpPr>
        <p:spPr>
          <a:xfrm>
            <a:off x="914400" y="3474720"/>
            <a:ext cx="7315200" cy="402336"/>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1900" b="0" i="0">
                <a:solidFill>
                  <a:srgbClr val="EDF3FF"/>
                </a:solidFill>
                <a:latin typeface="Helvetica Neue"/>
              </a:rPr>
              <a:t>The year Raspberry Pi started building its own chip.</a:t>
            </a:r>
          </a:p>
        </p:txBody>
      </p:sp>
      <p:sp>
        <p:nvSpPr>
          <p:cNvPr id="12" name="TextBox 11"/>
          <p:cNvSpPr txBox="1"/>
          <p:nvPr/>
        </p:nvSpPr>
        <p:spPr>
          <a:xfrm>
            <a:off x="914400" y="3931920"/>
            <a:ext cx="7315200" cy="274320"/>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1250" b="0" i="0">
                <a:solidFill>
                  <a:srgbClr val="AEBFDD"/>
                </a:solidFill>
                <a:latin typeface="Helvetica Neue"/>
              </a:rPr>
              <a:t>Seven years before the computer it was made for.</a:t>
            </a:r>
          </a:p>
        </p:txBody>
      </p:sp>
      <p:sp>
        <p:nvSpPr>
          <p:cNvPr id="13" name="TextBox 12"/>
          <p:cNvSpPr txBox="1"/>
          <p:nvPr/>
        </p:nvSpPr>
        <p:spPr>
          <a:xfrm>
            <a:off x="658368" y="4791456"/>
            <a:ext cx="7827264" cy="274320"/>
          </a:xfrm>
          <a:prstGeom prst="rect">
            <a:avLst/>
          </a:prstGeom>
          <a:noFill/>
          <a:ln/>
        </p:spPr>
        <p:txBody>
          <a:bodyPr wrap="square" anchor="t" lIns="25400" rIns="25400" tIns="25400" bIns="25400">
            <a:spAutoFit/>
          </a:bodyPr>
          <a:lstStyle/>
          <a:p>
            <a:pPr algn="l">
              <a:lnSpc>
                <a:spcPct val="115000"/>
              </a:lnSpc>
              <a:spcBef>
                <a:spcPts val="0"/>
              </a:spcBef>
              <a:spcAft>
                <a:spcPts val="0"/>
              </a:spcAft>
            </a:pPr>
            <a:r>
              <a:rPr sz="800" b="0" i="0">
                <a:solidFill>
                  <a:srgbClr val="7E93BC"/>
                </a:solidFill>
                <a:latin typeface="Menlo"/>
              </a:rPr>
              <a:t>“Under development since 2016” — Introducing Raspberry Pi 5, raspberrypi.com  ·  deck compiled 26 July 2026</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5143500"/>
          </a:xfrm>
          <a:prstGeom prst="rect">
            <a:avLst/>
          </a:prstGeom>
          <a:gradFill>
            <a:gsLst>
              <a:gs pos="0">
                <a:srgbClr val="03060F">
                  <a:alpha val="100000"/>
                </a:srgbClr>
              </a:gs>
              <a:gs pos="55000">
                <a:srgbClr val="060C24">
                  <a:alpha val="100000"/>
                </a:srgbClr>
              </a:gs>
              <a:gs pos="100000">
                <a:srgbClr val="0B1435">
                  <a:alpha val="100000"/>
                </a:srgbClr>
              </a:gs>
            </a:gsLst>
            <a:lin ang="5400000" scaled="1"/>
          </a:gradFill>
          <a:ln>
            <a:noFill/>
          </a:ln>
          <a:effectLst/>
        </p:spPr>
        <p:txBody>
          <a:bodyPr rtlCol="0" anchor="ctr"/>
          <a:lstStyle/>
          <a:p>
            <a:pPr algn="ctr"/>
          </a:p>
        </p:txBody>
      </p:sp>
      <p:pic>
        <p:nvPicPr>
          <p:cNvPr id="3" name="Picture 2" descr="Abstract text-free atmospheric plate: cold cyan and raspberry light in a dark volumetric space." title="Abstract text-free atmospheric plate: cold cyan and raspberry light in a dark volumetric space."/>
          <p:cNvPicPr>
            <a:picLocks noChangeAspect="1"/>
          </p:cNvPicPr>
          <p:nvPr/>
        </p:nvPicPr>
        <p:blipFill>
          <a:blip r:embed="rId2"/>
          <a:stretch>
            <a:fillRect/>
          </a:stretch>
        </p:blipFill>
        <p:spPr>
          <a:xfrm>
            <a:off x="0" y="0"/>
            <a:ext cx="9144000" cy="5143500"/>
          </a:xfrm>
          <a:prstGeom prst="rect">
            <a:avLst/>
          </a:prstGeom>
        </p:spPr>
      </p:pic>
      <p:sp>
        <p:nvSpPr>
          <p:cNvPr id="4" name="Rectangle 3"/>
          <p:cNvSpPr/>
          <p:nvPr/>
        </p:nvSpPr>
        <p:spPr>
          <a:xfrm>
            <a:off x="0" y="0"/>
            <a:ext cx="9144000" cy="5143500"/>
          </a:xfrm>
          <a:prstGeom prst="rect">
            <a:avLst/>
          </a:prstGeom>
          <a:gradFill>
            <a:gsLst>
              <a:gs pos="0">
                <a:srgbClr val="03060F">
                  <a:alpha val="62000"/>
                </a:srgbClr>
              </a:gs>
              <a:gs pos="100000">
                <a:srgbClr val="03060F">
                  <a:alpha val="30000"/>
                </a:srgbClr>
              </a:gs>
            </a:gsLst>
            <a:lin ang="5400000" scaled="1"/>
          </a:gradFill>
          <a:ln>
            <a:noFill/>
          </a:ln>
          <a:effectLst/>
        </p:spPr>
        <p:txBody>
          <a:bodyPr rtlCol="0" anchor="ctr"/>
          <a:lstStyle/>
          <a:p>
            <a:pPr algn="ctr"/>
          </a:p>
        </p:txBody>
      </p:sp>
      <p:sp>
        <p:nvSpPr>
          <p:cNvPr id="5" name="Rectangle 4"/>
          <p:cNvSpPr/>
          <p:nvPr/>
        </p:nvSpPr>
        <p:spPr>
          <a:xfrm>
            <a:off x="0" y="4041648"/>
            <a:ext cx="9144000" cy="1101852"/>
          </a:xfrm>
          <a:prstGeom prst="rect">
            <a:avLst/>
          </a:prstGeom>
          <a:gradFill>
            <a:gsLst>
              <a:gs pos="0">
                <a:srgbClr val="03060F">
                  <a:alpha val="0"/>
                </a:srgbClr>
              </a:gs>
              <a:gs pos="100000">
                <a:srgbClr val="03060F">
                  <a:alpha val="88000"/>
                </a:srgbClr>
              </a:gs>
            </a:gsLst>
            <a:lin ang="5400000" scaled="1"/>
          </a:gradFill>
          <a:ln>
            <a:noFill/>
          </a:ln>
          <a:effectLst/>
        </p:spPr>
        <p:txBody>
          <a:bodyPr rtlCol="0" anchor="ctr"/>
          <a:lstStyle/>
          <a:p>
            <a:pPr algn="ctr"/>
          </a:p>
        </p:txBody>
      </p:sp>
      <p:sp>
        <p:nvSpPr>
          <p:cNvPr id="6" name="deckkit-intent:{&quot;envelope&quot;: &quot;bleed&quot;, &quot;reason&quot;: &quot;ecosystem — the lit field is the deck's third light event&quot;}"/>
          <p:cNvSpPr txBox="1"/>
          <p:nvPr/>
        </p:nvSpPr>
        <p:spPr>
          <a:xfrm>
            <a:off x="0" y="0"/>
            <a:ext cx="9144" cy="9144"/>
          </a:xfrm>
          <a:prstGeom prst="rect">
            <a:avLst/>
          </a:prstGeom>
          <a:noFill/>
        </p:spPr>
        <p:txBody>
          <a:bodyPr wrap="none">
            <a:spAutoFit/>
          </a:bodyPr>
          <a:lstStyle/>
          <a:p/>
        </p:txBody>
      </p:sp>
      <p:sp>
        <p:nvSpPr>
          <p:cNvPr id="7" name="Rounded Rectangle 6"/>
          <p:cNvSpPr/>
          <p:nvPr/>
        </p:nvSpPr>
        <p:spPr>
          <a:xfrm>
            <a:off x="658368" y="384048"/>
            <a:ext cx="1746046" cy="274320"/>
          </a:xfrm>
          <a:prstGeom prst="roundRect">
            <a:avLst>
              <a:gd name="adj" fmla="val 50000"/>
            </a:avLst>
          </a:prstGeom>
          <a:solidFill>
            <a:srgbClr val="13224A"/>
          </a:solidFill>
          <a:ln w="12700">
            <a:solidFill>
              <a:srgbClr val="35E0F0"/>
            </a:solidFill>
          </a:ln>
          <a:effectLst/>
        </p:spPr>
        <p:txBody>
          <a:bodyPr rtlCol="0" anchor="ctr"/>
          <a:lstStyle/>
          <a:p>
            <a:pPr algn="ctr"/>
          </a:p>
        </p:txBody>
      </p:sp>
      <p:sp>
        <p:nvSpPr>
          <p:cNvPr id="8" name="TextBox 7"/>
          <p:cNvSpPr txBox="1"/>
          <p:nvPr/>
        </p:nvSpPr>
        <p:spPr>
          <a:xfrm>
            <a:off x="841247" y="420624"/>
            <a:ext cx="1746046"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1" i="0" spc="220">
                <a:solidFill>
                  <a:srgbClr val="35E0F0"/>
                </a:solidFill>
                <a:latin typeface="Menlo"/>
              </a:rPr>
              <a:t>THE ECOSYSTEM</a:t>
            </a:r>
          </a:p>
        </p:txBody>
      </p:sp>
      <p:sp>
        <p:nvSpPr>
          <p:cNvPr id="9" name="TextBox 8"/>
          <p:cNvSpPr txBox="1"/>
          <p:nvPr/>
        </p:nvSpPr>
        <p:spPr>
          <a:xfrm>
            <a:off x="658368" y="768096"/>
            <a:ext cx="7827264" cy="45720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700" b="1" i="0">
                <a:solidFill>
                  <a:srgbClr val="EDF3FF"/>
                </a:solidFill>
                <a:latin typeface="Futura"/>
              </a:rPr>
              <a:t>What plugs in</a:t>
            </a:r>
          </a:p>
        </p:txBody>
      </p:sp>
      <p:sp>
        <p:nvSpPr>
          <p:cNvPr id="10" name="TextBox 9"/>
          <p:cNvSpPr txBox="1"/>
          <p:nvPr/>
        </p:nvSpPr>
        <p:spPr>
          <a:xfrm>
            <a:off x="658368" y="1700784"/>
            <a:ext cx="3749039" cy="658368"/>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4000" b="1" i="0">
                <a:solidFill>
                  <a:srgbClr val="F2537E"/>
                </a:solidFill>
                <a:latin typeface="Futura"/>
              </a:rPr>
              <a:t>75 million+</a:t>
            </a:r>
          </a:p>
        </p:txBody>
      </p:sp>
      <p:sp>
        <p:nvSpPr>
          <p:cNvPr id="11" name="TextBox 10"/>
          <p:cNvSpPr txBox="1"/>
          <p:nvPr/>
        </p:nvSpPr>
        <p:spPr>
          <a:xfrm>
            <a:off x="658368" y="2395728"/>
            <a:ext cx="3703320" cy="877824"/>
          </a:xfrm>
          <a:prstGeom prst="rect">
            <a:avLst/>
          </a:prstGeom>
          <a:noFill/>
          <a:ln/>
        </p:spPr>
        <p:txBody>
          <a:bodyPr wrap="square" anchor="t" lIns="25400" rIns="25400" tIns="25400" bIns="25400">
            <a:spAutoFit/>
          </a:bodyPr>
          <a:lstStyle/>
          <a:p>
            <a:pPr algn="l">
              <a:lnSpc>
                <a:spcPct val="122000"/>
              </a:lnSpc>
              <a:spcBef>
                <a:spcPts val="0"/>
              </a:spcBef>
              <a:spcAft>
                <a:spcPts val="300"/>
              </a:spcAft>
            </a:pPr>
            <a:r>
              <a:rPr sz="1100" b="0" i="0">
                <a:solidFill>
                  <a:srgbClr val="AEBFDD"/>
                </a:solidFill>
                <a:latin typeface="Helvetica Neue"/>
              </a:rPr>
              <a:t>Raspberry Pi units sold to date — boards, modules and microcontrollers combined.</a:t>
            </a:r>
          </a:p>
          <a:p>
            <a:pPr algn="l">
              <a:lnSpc>
                <a:spcPct val="122000"/>
              </a:lnSpc>
              <a:spcBef>
                <a:spcPts val="0"/>
              </a:spcBef>
              <a:spcAft>
                <a:spcPts val="300"/>
              </a:spcAft>
            </a:pPr>
            <a:r>
              <a:rPr sz="1100" b="0" i="0">
                <a:solidFill>
                  <a:srgbClr val="7E93BC"/>
                </a:solidFill>
                <a:latin typeface="Helvetica Neue"/>
              </a:rPr>
              <a:t>7.6 m boards and modules shipped in FY2025, up 9%.</a:t>
            </a:r>
          </a:p>
        </p:txBody>
      </p:sp>
      <p:sp>
        <p:nvSpPr>
          <p:cNvPr id="12" name="Rectangle 11"/>
          <p:cNvSpPr/>
          <p:nvPr/>
        </p:nvSpPr>
        <p:spPr>
          <a:xfrm>
            <a:off x="4736592" y="1645920"/>
            <a:ext cx="7315" cy="2487168"/>
          </a:xfrm>
          <a:prstGeom prst="rect">
            <a:avLst/>
          </a:prstGeom>
          <a:solidFill>
            <a:srgbClr val="24345F"/>
          </a:solidFill>
          <a:ln>
            <a:noFill/>
          </a:ln>
          <a:effectLst/>
        </p:spPr>
        <p:txBody>
          <a:bodyPr rtlCol="0" anchor="ctr"/>
          <a:lstStyle/>
          <a:p>
            <a:pPr algn="ctr"/>
          </a:p>
        </p:txBody>
      </p:sp>
      <p:sp>
        <p:nvSpPr>
          <p:cNvPr id="13" name="Oval 12"/>
          <p:cNvSpPr/>
          <p:nvPr/>
        </p:nvSpPr>
        <p:spPr>
          <a:xfrm>
            <a:off x="5047488" y="1664208"/>
            <a:ext cx="475488" cy="475488"/>
          </a:xfrm>
          <a:prstGeom prst="ellipse">
            <a:avLst/>
          </a:prstGeom>
          <a:solidFill>
            <a:srgbClr val="101B40"/>
          </a:solidFill>
          <a:ln w="17780">
            <a:solidFill>
              <a:srgbClr val="9A7BFF"/>
            </a:solidFill>
          </a:ln>
          <a:effectLst/>
        </p:spPr>
        <p:txBody>
          <a:bodyPr rtlCol="0" anchor="ctr"/>
          <a:lstStyle/>
          <a:p>
            <a:pPr algn="ctr"/>
          </a:p>
        </p:txBody>
      </p:sp>
      <p:pic>
        <p:nvPicPr>
          <p:cNvPr id="14" name="Picture 13" descr="Two MIPI transceivers icon" title="Two MIPI transceivers icon"/>
          <p:cNvPicPr>
            <a:picLocks noChangeAspect="1"/>
          </p:cNvPicPr>
          <p:nvPr/>
        </p:nvPicPr>
        <p:blipFill>
          <a:blip r:embed="rId3"/>
          <a:stretch>
            <a:fillRect/>
          </a:stretch>
        </p:blipFill>
        <p:spPr>
          <a:xfrm>
            <a:off x="5171114" y="1787834"/>
            <a:ext cx="228234" cy="228234"/>
          </a:xfrm>
          <a:prstGeom prst="rect">
            <a:avLst/>
          </a:prstGeom>
        </p:spPr>
      </p:pic>
      <p:sp>
        <p:nvSpPr>
          <p:cNvPr id="15" name="TextBox 14"/>
          <p:cNvSpPr txBox="1"/>
          <p:nvPr/>
        </p:nvSpPr>
        <p:spPr>
          <a:xfrm>
            <a:off x="5687568" y="1627632"/>
            <a:ext cx="2798063"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250" b="1" i="0">
                <a:solidFill>
                  <a:srgbClr val="9A7BFF"/>
                </a:solidFill>
                <a:latin typeface="Helvetica Neue"/>
              </a:rPr>
              <a:t>Two MIPI transceivers</a:t>
            </a:r>
          </a:p>
        </p:txBody>
      </p:sp>
      <p:sp>
        <p:nvSpPr>
          <p:cNvPr id="16" name="TextBox 15"/>
          <p:cNvSpPr txBox="1"/>
          <p:nvPr/>
        </p:nvSpPr>
        <p:spPr>
          <a:xfrm>
            <a:off x="5687568" y="1901952"/>
            <a:ext cx="2798063" cy="493776"/>
          </a:xfrm>
          <a:prstGeom prst="rect">
            <a:avLst/>
          </a:prstGeom>
          <a:noFill/>
          <a:ln/>
        </p:spPr>
        <p:txBody>
          <a:bodyPr wrap="square" anchor="t" lIns="25400" rIns="25400" tIns="25400" bIns="25400">
            <a:spAutoFit/>
          </a:bodyPr>
          <a:lstStyle/>
          <a:p>
            <a:pPr algn="l">
              <a:lnSpc>
                <a:spcPct val="120000"/>
              </a:lnSpc>
              <a:spcBef>
                <a:spcPts val="0"/>
              </a:spcBef>
              <a:spcAft>
                <a:spcPts val="0"/>
              </a:spcAft>
            </a:pPr>
            <a:r>
              <a:rPr sz="940" b="0" i="0">
                <a:solidFill>
                  <a:srgbClr val="AEBFDD"/>
                </a:solidFill>
                <a:latin typeface="Helvetica Neue"/>
              </a:rPr>
              <a:t>Any combination of up to two cameras or displays, four lanes at 1.5 Gb/s each.</a:t>
            </a:r>
          </a:p>
        </p:txBody>
      </p:sp>
      <p:sp>
        <p:nvSpPr>
          <p:cNvPr id="17" name="Oval 16"/>
          <p:cNvSpPr/>
          <p:nvPr/>
        </p:nvSpPr>
        <p:spPr>
          <a:xfrm>
            <a:off x="5047488" y="2523744"/>
            <a:ext cx="475488" cy="475488"/>
          </a:xfrm>
          <a:prstGeom prst="ellipse">
            <a:avLst/>
          </a:prstGeom>
          <a:solidFill>
            <a:srgbClr val="101B40"/>
          </a:solidFill>
          <a:ln w="17780">
            <a:solidFill>
              <a:srgbClr val="9A7BFF"/>
            </a:solidFill>
          </a:ln>
          <a:effectLst/>
        </p:spPr>
        <p:txBody>
          <a:bodyPr rtlCol="0" anchor="ctr"/>
          <a:lstStyle/>
          <a:p>
            <a:pPr algn="ctr"/>
          </a:p>
        </p:txBody>
      </p:sp>
      <p:pic>
        <p:nvPicPr>
          <p:cNvPr id="18" name="Picture 17" descr="AI HAT+ 2 icon" title="AI HAT+ 2 icon"/>
          <p:cNvPicPr>
            <a:picLocks noChangeAspect="1"/>
          </p:cNvPicPr>
          <p:nvPr/>
        </p:nvPicPr>
        <p:blipFill>
          <a:blip r:embed="rId4"/>
          <a:stretch>
            <a:fillRect/>
          </a:stretch>
        </p:blipFill>
        <p:spPr>
          <a:xfrm>
            <a:off x="5171114" y="2647370"/>
            <a:ext cx="228234" cy="228234"/>
          </a:xfrm>
          <a:prstGeom prst="rect">
            <a:avLst/>
          </a:prstGeom>
        </p:spPr>
      </p:pic>
      <p:sp>
        <p:nvSpPr>
          <p:cNvPr id="19" name="TextBox 18"/>
          <p:cNvSpPr txBox="1"/>
          <p:nvPr/>
        </p:nvSpPr>
        <p:spPr>
          <a:xfrm>
            <a:off x="5687568" y="2487168"/>
            <a:ext cx="2798063"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250" b="1" i="0">
                <a:solidFill>
                  <a:srgbClr val="9A7BFF"/>
                </a:solidFill>
                <a:latin typeface="Helvetica Neue"/>
              </a:rPr>
              <a:t>AI HAT+ 2</a:t>
            </a:r>
          </a:p>
        </p:txBody>
      </p:sp>
      <p:sp>
        <p:nvSpPr>
          <p:cNvPr id="20" name="TextBox 19"/>
          <p:cNvSpPr txBox="1"/>
          <p:nvPr/>
        </p:nvSpPr>
        <p:spPr>
          <a:xfrm>
            <a:off x="5687568" y="2761487"/>
            <a:ext cx="2798063" cy="493776"/>
          </a:xfrm>
          <a:prstGeom prst="rect">
            <a:avLst/>
          </a:prstGeom>
          <a:noFill/>
          <a:ln/>
        </p:spPr>
        <p:txBody>
          <a:bodyPr wrap="square" anchor="t" lIns="25400" rIns="25400" tIns="25400" bIns="25400">
            <a:spAutoFit/>
          </a:bodyPr>
          <a:lstStyle/>
          <a:p>
            <a:pPr algn="l">
              <a:lnSpc>
                <a:spcPct val="120000"/>
              </a:lnSpc>
              <a:spcBef>
                <a:spcPts val="0"/>
              </a:spcBef>
              <a:spcAft>
                <a:spcPts val="0"/>
              </a:spcAft>
            </a:pPr>
            <a:r>
              <a:rPr sz="940" b="0" i="0">
                <a:solidFill>
                  <a:srgbClr val="AEBFDD"/>
                </a:solidFill>
                <a:latin typeface="Helvetica Neue"/>
              </a:rPr>
              <a:t>Hailo-10H, 40 TOPS (INT4) with 8 GB of its own RAM, over the PCIe lane.</a:t>
            </a:r>
          </a:p>
        </p:txBody>
      </p:sp>
      <p:sp>
        <p:nvSpPr>
          <p:cNvPr id="21" name="Oval 20"/>
          <p:cNvSpPr/>
          <p:nvPr/>
        </p:nvSpPr>
        <p:spPr>
          <a:xfrm>
            <a:off x="5047488" y="3383280"/>
            <a:ext cx="475488" cy="475488"/>
          </a:xfrm>
          <a:prstGeom prst="ellipse">
            <a:avLst/>
          </a:prstGeom>
          <a:solidFill>
            <a:srgbClr val="101B40"/>
          </a:solidFill>
          <a:ln w="17780">
            <a:solidFill>
              <a:srgbClr val="9A7BFF"/>
            </a:solidFill>
          </a:ln>
          <a:effectLst/>
        </p:spPr>
        <p:txBody>
          <a:bodyPr rtlCol="0" anchor="ctr"/>
          <a:lstStyle/>
          <a:p>
            <a:pPr algn="ctr"/>
          </a:p>
        </p:txBody>
      </p:sp>
      <p:pic>
        <p:nvPicPr>
          <p:cNvPr id="22" name="Picture 21" descr="The HAT+ standard icon" title="The HAT+ standard icon"/>
          <p:cNvPicPr>
            <a:picLocks noChangeAspect="1"/>
          </p:cNvPicPr>
          <p:nvPr/>
        </p:nvPicPr>
        <p:blipFill>
          <a:blip r:embed="rId5"/>
          <a:stretch>
            <a:fillRect/>
          </a:stretch>
        </p:blipFill>
        <p:spPr>
          <a:xfrm>
            <a:off x="5171114" y="3506906"/>
            <a:ext cx="228234" cy="228234"/>
          </a:xfrm>
          <a:prstGeom prst="rect">
            <a:avLst/>
          </a:prstGeom>
        </p:spPr>
      </p:pic>
      <p:sp>
        <p:nvSpPr>
          <p:cNvPr id="23" name="TextBox 22"/>
          <p:cNvSpPr txBox="1"/>
          <p:nvPr/>
        </p:nvSpPr>
        <p:spPr>
          <a:xfrm>
            <a:off x="5687568" y="3346704"/>
            <a:ext cx="2798063"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250" b="1" i="0">
                <a:solidFill>
                  <a:srgbClr val="9A7BFF"/>
                </a:solidFill>
                <a:latin typeface="Helvetica Neue"/>
              </a:rPr>
              <a:t>The HAT+ standard</a:t>
            </a:r>
          </a:p>
        </p:txBody>
      </p:sp>
      <p:sp>
        <p:nvSpPr>
          <p:cNvPr id="24" name="TextBox 23"/>
          <p:cNvSpPr txBox="1"/>
          <p:nvPr/>
        </p:nvSpPr>
        <p:spPr>
          <a:xfrm>
            <a:off x="5687568" y="3621024"/>
            <a:ext cx="2798063" cy="493776"/>
          </a:xfrm>
          <a:prstGeom prst="rect">
            <a:avLst/>
          </a:prstGeom>
          <a:noFill/>
          <a:ln/>
        </p:spPr>
        <p:txBody>
          <a:bodyPr wrap="square" anchor="t" lIns="25400" rIns="25400" tIns="25400" bIns="25400">
            <a:spAutoFit/>
          </a:bodyPr>
          <a:lstStyle/>
          <a:p>
            <a:pPr algn="l">
              <a:lnSpc>
                <a:spcPct val="120000"/>
              </a:lnSpc>
              <a:spcBef>
                <a:spcPts val="0"/>
              </a:spcBef>
              <a:spcAft>
                <a:spcPts val="0"/>
              </a:spcAft>
            </a:pPr>
            <a:r>
              <a:rPr sz="940" b="0" i="0">
                <a:solidFill>
                  <a:srgbClr val="AEBFDD"/>
                </a:solidFill>
                <a:latin typeface="Helvetica Neue"/>
              </a:rPr>
              <a:t>A published specification any add-on board can be built to — the AI HAT+ is.</a:t>
            </a:r>
          </a:p>
        </p:txBody>
      </p:sp>
      <p:sp>
        <p:nvSpPr>
          <p:cNvPr id="25" name="TextBox 24"/>
          <p:cNvSpPr txBox="1"/>
          <p:nvPr/>
        </p:nvSpPr>
        <p:spPr>
          <a:xfrm>
            <a:off x="658368" y="4334256"/>
            <a:ext cx="7827264" cy="219456"/>
          </a:xfrm>
          <a:prstGeom prst="rect">
            <a:avLst/>
          </a:prstGeom>
          <a:noFill/>
          <a:ln/>
        </p:spPr>
        <p:txBody>
          <a:bodyPr wrap="square" anchor="t" lIns="25400" rIns="25400" tIns="25400" bIns="25400">
            <a:spAutoFit/>
          </a:bodyPr>
          <a:lstStyle/>
          <a:p>
            <a:pPr algn="l">
              <a:lnSpc>
                <a:spcPct val="116000"/>
              </a:lnSpc>
              <a:spcBef>
                <a:spcPts val="0"/>
              </a:spcBef>
              <a:spcAft>
                <a:spcPts val="0"/>
              </a:spcAft>
            </a:pPr>
            <a:r>
              <a:rPr sz="800" b="0" i="0">
                <a:solidFill>
                  <a:srgbClr val="7E93BC"/>
                </a:solidFill>
                <a:latin typeface="Menlo"/>
              </a:rPr>
              <a:t>Unit figures: Raspberry Pi Holdings plc FY2025 final results, 31 March 2026 — the 75 m total spans boards, modules and microcontrollers  ·  AI HAT+ 2: raspberrypi.com, 15 January 2026  ·  MIPI: Product Brief, April 2026.</a:t>
            </a:r>
          </a:p>
        </p:txBody>
      </p:sp>
      <p:sp>
        <p:nvSpPr>
          <p:cNvPr id="26" name="Rectangle 25"/>
          <p:cNvSpPr/>
          <p:nvPr/>
        </p:nvSpPr>
        <p:spPr>
          <a:xfrm>
            <a:off x="658368" y="4736592"/>
            <a:ext cx="7827264" cy="7315"/>
          </a:xfrm>
          <a:prstGeom prst="rect">
            <a:avLst/>
          </a:prstGeom>
          <a:solidFill>
            <a:srgbClr val="24345F"/>
          </a:solidFill>
          <a:ln>
            <a:noFill/>
          </a:ln>
          <a:effectLst/>
        </p:spPr>
        <p:txBody>
          <a:bodyPr rtlCol="0" anchor="ctr"/>
          <a:lstStyle/>
          <a:p>
            <a:pPr algn="ctr"/>
          </a:p>
        </p:txBody>
      </p:sp>
      <p:sp>
        <p:nvSpPr>
          <p:cNvPr id="27" name="TextBox 26"/>
          <p:cNvSpPr txBox="1"/>
          <p:nvPr/>
        </p:nvSpPr>
        <p:spPr>
          <a:xfrm>
            <a:off x="658368" y="4809744"/>
            <a:ext cx="58521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 PI 5</a:t>
            </a:r>
            <a:r>
              <a:rPr sz="800" b="0" i="0">
                <a:solidFill>
                  <a:srgbClr val="7E93BC"/>
                </a:solidFill>
                <a:latin typeface="Menlo"/>
              </a:rPr>
              <a:t>   LAUNCH KEYNOTE</a:t>
            </a:r>
          </a:p>
        </p:txBody>
      </p:sp>
      <p:sp>
        <p:nvSpPr>
          <p:cNvPr id="28" name="TextBox 27"/>
          <p:cNvSpPr txBox="1"/>
          <p:nvPr/>
        </p:nvSpPr>
        <p:spPr>
          <a:xfrm>
            <a:off x="6656831" y="4809744"/>
            <a:ext cx="1828800" cy="201168"/>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800" b="0" i="0">
                <a:solidFill>
                  <a:srgbClr val="7E93BC"/>
                </a:solidFill>
                <a:latin typeface="Menlo"/>
              </a:rPr>
              <a:t>10 / 13</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5143500"/>
          </a:xfrm>
          <a:prstGeom prst="rect">
            <a:avLst/>
          </a:prstGeom>
          <a:gradFill>
            <a:gsLst>
              <a:gs pos="0">
                <a:srgbClr val="03060F">
                  <a:alpha val="100000"/>
                </a:srgbClr>
              </a:gs>
              <a:gs pos="55000">
                <a:srgbClr val="060C24">
                  <a:alpha val="100000"/>
                </a:srgbClr>
              </a:gs>
              <a:gs pos="100000">
                <a:srgbClr val="0B1435">
                  <a:alpha val="100000"/>
                </a:srgbClr>
              </a:gs>
            </a:gsLst>
            <a:lin ang="5400000" scaled="1"/>
          </a:gradFill>
          <a:ln>
            <a:noFill/>
          </a:ln>
          <a:effectLst/>
        </p:spPr>
        <p:txBody>
          <a:bodyPr rtlCol="0" anchor="ctr"/>
          <a:lstStyle/>
          <a:p>
            <a:pPr algn="ctr"/>
          </a:p>
        </p:txBody>
      </p:sp>
      <p:sp>
        <p:nvSpPr>
          <p:cNvPr id="3" name="Rectangle 2"/>
          <p:cNvSpPr/>
          <p:nvPr/>
        </p:nvSpPr>
        <p:spPr>
          <a:xfrm>
            <a:off x="0" y="3963009"/>
            <a:ext cx="9144000" cy="1180490"/>
          </a:xfrm>
          <a:prstGeom prst="rect">
            <a:avLst/>
          </a:prstGeom>
          <a:gradFill>
            <a:gsLst>
              <a:gs pos="0">
                <a:srgbClr val="35E0F0">
                  <a:alpha val="0"/>
                </a:srgbClr>
              </a:gs>
              <a:gs pos="100000">
                <a:srgbClr val="35E0F0">
                  <a:alpha val="11000"/>
                </a:srgbClr>
              </a:gs>
            </a:gsLst>
            <a:lin ang="5400000" scaled="1"/>
          </a:gradFill>
          <a:ln>
            <a:noFill/>
          </a:ln>
          <a:effectLst/>
        </p:spPr>
        <p:txBody>
          <a:bodyPr rtlCol="0" anchor="ctr"/>
          <a:lstStyle/>
          <a:p>
            <a:pPr algn="ctr"/>
          </a:p>
        </p:txBody>
      </p:sp>
      <p:sp>
        <p:nvSpPr>
          <p:cNvPr id="4" name="deckkit-intent:{&quot;envelope&quot;: &quot;baseline&quot;, &quot;reason&quot;: &quot;a price ladder that rides the baseline&quot;}"/>
          <p:cNvSpPr txBox="1"/>
          <p:nvPr/>
        </p:nvSpPr>
        <p:spPr>
          <a:xfrm>
            <a:off x="0" y="0"/>
            <a:ext cx="9144" cy="9144"/>
          </a:xfrm>
          <a:prstGeom prst="rect">
            <a:avLst/>
          </a:prstGeom>
          <a:noFill/>
        </p:spPr>
        <p:txBody>
          <a:bodyPr wrap="none">
            <a:spAutoFit/>
          </a:bodyPr>
          <a:lstStyle/>
          <a:p/>
        </p:txBody>
      </p:sp>
      <p:sp>
        <p:nvSpPr>
          <p:cNvPr id="5" name="Rounded Rectangle 4"/>
          <p:cNvSpPr/>
          <p:nvPr/>
        </p:nvSpPr>
        <p:spPr>
          <a:xfrm>
            <a:off x="658368" y="384048"/>
            <a:ext cx="2459736" cy="274320"/>
          </a:xfrm>
          <a:prstGeom prst="roundRect">
            <a:avLst>
              <a:gd name="adj" fmla="val 50000"/>
            </a:avLst>
          </a:prstGeom>
          <a:solidFill>
            <a:srgbClr val="13224A"/>
          </a:solidFill>
          <a:ln w="12700">
            <a:solidFill>
              <a:srgbClr val="35E0F0"/>
            </a:solidFill>
          </a:ln>
          <a:effectLst/>
        </p:spPr>
        <p:txBody>
          <a:bodyPr rtlCol="0" anchor="ctr"/>
          <a:lstStyle/>
          <a:p>
            <a:pPr algn="ctr"/>
          </a:p>
        </p:txBody>
      </p:sp>
      <p:sp>
        <p:nvSpPr>
          <p:cNvPr id="6" name="TextBox 5"/>
          <p:cNvSpPr txBox="1"/>
          <p:nvPr/>
        </p:nvSpPr>
        <p:spPr>
          <a:xfrm>
            <a:off x="841247" y="420624"/>
            <a:ext cx="2459736"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1" i="0" spc="220">
                <a:solidFill>
                  <a:srgbClr val="35E0F0"/>
                </a:solidFill>
                <a:latin typeface="Menlo"/>
              </a:rPr>
              <a:t>PRICE &amp; AVAILABILITY</a:t>
            </a:r>
          </a:p>
        </p:txBody>
      </p:sp>
      <p:sp>
        <p:nvSpPr>
          <p:cNvPr id="7" name="TextBox 6"/>
          <p:cNvSpPr txBox="1"/>
          <p:nvPr/>
        </p:nvSpPr>
        <p:spPr>
          <a:xfrm>
            <a:off x="658368" y="768096"/>
            <a:ext cx="7827264" cy="45720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700" b="1" i="0">
                <a:solidFill>
                  <a:srgbClr val="EDF3FF"/>
                </a:solidFill>
                <a:latin typeface="Futura"/>
              </a:rPr>
              <a:t>From $45. In production until 2036.</a:t>
            </a:r>
          </a:p>
        </p:txBody>
      </p:sp>
      <p:sp>
        <p:nvSpPr>
          <p:cNvPr id="8" name="TextBox 7"/>
          <p:cNvSpPr txBox="1"/>
          <p:nvPr/>
        </p:nvSpPr>
        <p:spPr>
          <a:xfrm>
            <a:off x="658368" y="1517904"/>
            <a:ext cx="3968496" cy="219456"/>
          </a:xfrm>
          <a:prstGeom prst="rect">
            <a:avLst/>
          </a:prstGeom>
          <a:noFill/>
          <a:ln/>
        </p:spPr>
        <p:txBody>
          <a:bodyPr wrap="square" anchor="b" lIns="25400" rIns="25400" tIns="25400" bIns="25400">
            <a:spAutoFit/>
          </a:bodyPr>
          <a:lstStyle/>
          <a:p>
            <a:pPr algn="l">
              <a:lnSpc>
                <a:spcPct val="100000"/>
              </a:lnSpc>
              <a:spcBef>
                <a:spcPts val="0"/>
              </a:spcBef>
              <a:spcAft>
                <a:spcPts val="0"/>
              </a:spcAft>
            </a:pPr>
            <a:r>
              <a:rPr sz="1050" b="0" i="0">
                <a:solidFill>
                  <a:srgbClr val="7E93BC"/>
                </a:solidFill>
                <a:latin typeface="Helvetica Neue"/>
              </a:rPr>
              <a:t>1 GB</a:t>
            </a:r>
          </a:p>
        </p:txBody>
      </p:sp>
      <p:sp>
        <p:nvSpPr>
          <p:cNvPr id="9" name="Rounded Rectangle 8"/>
          <p:cNvSpPr/>
          <p:nvPr/>
        </p:nvSpPr>
        <p:spPr>
          <a:xfrm>
            <a:off x="658368" y="1737360"/>
            <a:ext cx="3968496" cy="201168"/>
          </a:xfrm>
          <a:prstGeom prst="roundRect">
            <a:avLst>
              <a:gd name="adj" fmla="val 50000"/>
            </a:avLst>
          </a:prstGeom>
          <a:solidFill>
            <a:srgbClr val="101B40"/>
          </a:solidFill>
          <a:ln>
            <a:noFill/>
          </a:ln>
          <a:effectLst/>
        </p:spPr>
        <p:txBody>
          <a:bodyPr rtlCol="0" anchor="ctr"/>
          <a:lstStyle/>
          <a:p>
            <a:pPr algn="ctr"/>
          </a:p>
        </p:txBody>
      </p:sp>
      <p:sp>
        <p:nvSpPr>
          <p:cNvPr id="10" name="Rounded Rectangle 9"/>
          <p:cNvSpPr/>
          <p:nvPr/>
        </p:nvSpPr>
        <p:spPr>
          <a:xfrm>
            <a:off x="658368" y="1737360"/>
            <a:ext cx="585515" cy="201168"/>
          </a:xfrm>
          <a:prstGeom prst="roundRect">
            <a:avLst>
              <a:gd name="adj" fmla="val 50000"/>
            </a:avLst>
          </a:prstGeom>
          <a:solidFill>
            <a:srgbClr val="F2537E"/>
          </a:solidFill>
          <a:ln>
            <a:noFill/>
          </a:ln>
          <a:effectLst/>
        </p:spPr>
        <p:txBody>
          <a:bodyPr rtlCol="0" anchor="ctr"/>
          <a:lstStyle/>
          <a:p>
            <a:pPr algn="ctr"/>
          </a:p>
        </p:txBody>
      </p:sp>
      <p:sp>
        <p:nvSpPr>
          <p:cNvPr id="11" name="TextBox 10"/>
          <p:cNvSpPr txBox="1"/>
          <p:nvPr/>
        </p:nvSpPr>
        <p:spPr>
          <a:xfrm>
            <a:off x="4864607" y="1714118"/>
            <a:ext cx="1188720" cy="302514"/>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1500" b="1" i="0">
                <a:solidFill>
                  <a:srgbClr val="EDF3FF"/>
                </a:solidFill>
                <a:latin typeface="Futura"/>
              </a:rPr>
              <a:t>$45</a:t>
            </a:r>
          </a:p>
        </p:txBody>
      </p:sp>
      <p:sp>
        <p:nvSpPr>
          <p:cNvPr id="12" name="TextBox 11"/>
          <p:cNvSpPr txBox="1"/>
          <p:nvPr/>
        </p:nvSpPr>
        <p:spPr>
          <a:xfrm>
            <a:off x="658368" y="1984248"/>
            <a:ext cx="3968496" cy="219456"/>
          </a:xfrm>
          <a:prstGeom prst="rect">
            <a:avLst/>
          </a:prstGeom>
          <a:noFill/>
          <a:ln/>
        </p:spPr>
        <p:txBody>
          <a:bodyPr wrap="square" anchor="b" lIns="25400" rIns="25400" tIns="25400" bIns="25400">
            <a:spAutoFit/>
          </a:bodyPr>
          <a:lstStyle/>
          <a:p>
            <a:pPr algn="l">
              <a:lnSpc>
                <a:spcPct val="100000"/>
              </a:lnSpc>
              <a:spcBef>
                <a:spcPts val="0"/>
              </a:spcBef>
              <a:spcAft>
                <a:spcPts val="0"/>
              </a:spcAft>
            </a:pPr>
            <a:r>
              <a:rPr sz="1050" b="0" i="0">
                <a:solidFill>
                  <a:srgbClr val="7E93BC"/>
                </a:solidFill>
                <a:latin typeface="Helvetica Neue"/>
              </a:rPr>
              <a:t>2 GB</a:t>
            </a:r>
          </a:p>
        </p:txBody>
      </p:sp>
      <p:sp>
        <p:nvSpPr>
          <p:cNvPr id="13" name="Rounded Rectangle 12"/>
          <p:cNvSpPr/>
          <p:nvPr/>
        </p:nvSpPr>
        <p:spPr>
          <a:xfrm>
            <a:off x="658368" y="2203704"/>
            <a:ext cx="3968496" cy="201168"/>
          </a:xfrm>
          <a:prstGeom prst="roundRect">
            <a:avLst>
              <a:gd name="adj" fmla="val 50000"/>
            </a:avLst>
          </a:prstGeom>
          <a:solidFill>
            <a:srgbClr val="101B40"/>
          </a:solidFill>
          <a:ln>
            <a:noFill/>
          </a:ln>
          <a:effectLst/>
        </p:spPr>
        <p:txBody>
          <a:bodyPr rtlCol="0" anchor="ctr"/>
          <a:lstStyle/>
          <a:p>
            <a:pPr algn="ctr"/>
          </a:p>
        </p:txBody>
      </p:sp>
      <p:sp>
        <p:nvSpPr>
          <p:cNvPr id="14" name="Rounded Rectangle 13"/>
          <p:cNvSpPr/>
          <p:nvPr/>
        </p:nvSpPr>
        <p:spPr>
          <a:xfrm>
            <a:off x="658368" y="2203704"/>
            <a:ext cx="845745" cy="201168"/>
          </a:xfrm>
          <a:prstGeom prst="roundRect">
            <a:avLst>
              <a:gd name="adj" fmla="val 50000"/>
            </a:avLst>
          </a:prstGeom>
          <a:solidFill>
            <a:srgbClr val="F2537E"/>
          </a:solidFill>
          <a:ln>
            <a:noFill/>
          </a:ln>
          <a:effectLst/>
        </p:spPr>
        <p:txBody>
          <a:bodyPr rtlCol="0" anchor="ctr"/>
          <a:lstStyle/>
          <a:p>
            <a:pPr algn="ctr"/>
          </a:p>
        </p:txBody>
      </p:sp>
      <p:sp>
        <p:nvSpPr>
          <p:cNvPr id="15" name="TextBox 14"/>
          <p:cNvSpPr txBox="1"/>
          <p:nvPr/>
        </p:nvSpPr>
        <p:spPr>
          <a:xfrm>
            <a:off x="4864607" y="2180463"/>
            <a:ext cx="1188720" cy="302514"/>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1500" b="1" i="0">
                <a:solidFill>
                  <a:srgbClr val="EDF3FF"/>
                </a:solidFill>
                <a:latin typeface="Futura"/>
              </a:rPr>
              <a:t>$65</a:t>
            </a:r>
          </a:p>
        </p:txBody>
      </p:sp>
      <p:sp>
        <p:nvSpPr>
          <p:cNvPr id="16" name="TextBox 15"/>
          <p:cNvSpPr txBox="1"/>
          <p:nvPr/>
        </p:nvSpPr>
        <p:spPr>
          <a:xfrm>
            <a:off x="658368" y="2450592"/>
            <a:ext cx="3968496" cy="219456"/>
          </a:xfrm>
          <a:prstGeom prst="rect">
            <a:avLst/>
          </a:prstGeom>
          <a:noFill/>
          <a:ln/>
        </p:spPr>
        <p:txBody>
          <a:bodyPr wrap="square" anchor="b" lIns="25400" rIns="25400" tIns="25400" bIns="25400">
            <a:spAutoFit/>
          </a:bodyPr>
          <a:lstStyle/>
          <a:p>
            <a:pPr algn="l">
              <a:lnSpc>
                <a:spcPct val="100000"/>
              </a:lnSpc>
              <a:spcBef>
                <a:spcPts val="0"/>
              </a:spcBef>
              <a:spcAft>
                <a:spcPts val="0"/>
              </a:spcAft>
            </a:pPr>
            <a:r>
              <a:rPr sz="1050" b="0" i="0">
                <a:solidFill>
                  <a:srgbClr val="7E93BC"/>
                </a:solidFill>
                <a:latin typeface="Helvetica Neue"/>
              </a:rPr>
              <a:t>4 GB</a:t>
            </a:r>
          </a:p>
        </p:txBody>
      </p:sp>
      <p:sp>
        <p:nvSpPr>
          <p:cNvPr id="17" name="Rounded Rectangle 16"/>
          <p:cNvSpPr/>
          <p:nvPr/>
        </p:nvSpPr>
        <p:spPr>
          <a:xfrm>
            <a:off x="658368" y="2670048"/>
            <a:ext cx="3968496" cy="201168"/>
          </a:xfrm>
          <a:prstGeom prst="roundRect">
            <a:avLst>
              <a:gd name="adj" fmla="val 50000"/>
            </a:avLst>
          </a:prstGeom>
          <a:solidFill>
            <a:srgbClr val="101B40"/>
          </a:solidFill>
          <a:ln>
            <a:noFill/>
          </a:ln>
          <a:effectLst/>
        </p:spPr>
        <p:txBody>
          <a:bodyPr rtlCol="0" anchor="ctr"/>
          <a:lstStyle/>
          <a:p>
            <a:pPr algn="ctr"/>
          </a:p>
        </p:txBody>
      </p:sp>
      <p:sp>
        <p:nvSpPr>
          <p:cNvPr id="18" name="Rounded Rectangle 17"/>
          <p:cNvSpPr/>
          <p:nvPr/>
        </p:nvSpPr>
        <p:spPr>
          <a:xfrm>
            <a:off x="658368" y="2670048"/>
            <a:ext cx="1431260" cy="201168"/>
          </a:xfrm>
          <a:prstGeom prst="roundRect">
            <a:avLst>
              <a:gd name="adj" fmla="val 50000"/>
            </a:avLst>
          </a:prstGeom>
          <a:solidFill>
            <a:srgbClr val="F2537E"/>
          </a:solidFill>
          <a:ln>
            <a:noFill/>
          </a:ln>
          <a:effectLst/>
        </p:spPr>
        <p:txBody>
          <a:bodyPr rtlCol="0" anchor="ctr"/>
          <a:lstStyle/>
          <a:p>
            <a:pPr algn="ctr"/>
          </a:p>
        </p:txBody>
      </p:sp>
      <p:sp>
        <p:nvSpPr>
          <p:cNvPr id="19" name="Rectangle 18"/>
          <p:cNvSpPr/>
          <p:nvPr/>
        </p:nvSpPr>
        <p:spPr>
          <a:xfrm>
            <a:off x="1432654" y="2615184"/>
            <a:ext cx="12801" cy="310896"/>
          </a:xfrm>
          <a:prstGeom prst="rect">
            <a:avLst/>
          </a:prstGeom>
          <a:solidFill>
            <a:srgbClr val="9FB3D8"/>
          </a:solidFill>
          <a:ln>
            <a:noFill/>
          </a:ln>
          <a:effectLst/>
        </p:spPr>
        <p:txBody>
          <a:bodyPr rtlCol="0" anchor="ctr"/>
          <a:lstStyle/>
          <a:p>
            <a:pPr algn="ctr"/>
          </a:p>
        </p:txBody>
      </p:sp>
      <p:sp>
        <p:nvSpPr>
          <p:cNvPr id="20" name="TextBox 19"/>
          <p:cNvSpPr txBox="1"/>
          <p:nvPr/>
        </p:nvSpPr>
        <p:spPr>
          <a:xfrm>
            <a:off x="753255" y="2414015"/>
            <a:ext cx="1371600" cy="201168"/>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800" b="0" i="0">
                <a:solidFill>
                  <a:srgbClr val="9FB3D8"/>
                </a:solidFill>
                <a:latin typeface="Menlo"/>
              </a:rPr>
              <a:t>$60</a:t>
            </a:r>
          </a:p>
        </p:txBody>
      </p:sp>
      <p:sp>
        <p:nvSpPr>
          <p:cNvPr id="21" name="TextBox 20"/>
          <p:cNvSpPr txBox="1"/>
          <p:nvPr/>
        </p:nvSpPr>
        <p:spPr>
          <a:xfrm>
            <a:off x="4864607" y="2646807"/>
            <a:ext cx="1188720" cy="302514"/>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1500" b="1" i="0">
                <a:solidFill>
                  <a:srgbClr val="EDF3FF"/>
                </a:solidFill>
                <a:latin typeface="Futura"/>
              </a:rPr>
              <a:t>$110</a:t>
            </a:r>
          </a:p>
        </p:txBody>
      </p:sp>
      <p:sp>
        <p:nvSpPr>
          <p:cNvPr id="22" name="TextBox 21"/>
          <p:cNvSpPr txBox="1"/>
          <p:nvPr/>
        </p:nvSpPr>
        <p:spPr>
          <a:xfrm>
            <a:off x="658368" y="2916936"/>
            <a:ext cx="3968496" cy="219456"/>
          </a:xfrm>
          <a:prstGeom prst="rect">
            <a:avLst/>
          </a:prstGeom>
          <a:noFill/>
          <a:ln/>
        </p:spPr>
        <p:txBody>
          <a:bodyPr wrap="square" anchor="b" lIns="25400" rIns="25400" tIns="25400" bIns="25400">
            <a:spAutoFit/>
          </a:bodyPr>
          <a:lstStyle/>
          <a:p>
            <a:pPr algn="l">
              <a:lnSpc>
                <a:spcPct val="100000"/>
              </a:lnSpc>
              <a:spcBef>
                <a:spcPts val="0"/>
              </a:spcBef>
              <a:spcAft>
                <a:spcPts val="0"/>
              </a:spcAft>
            </a:pPr>
            <a:r>
              <a:rPr sz="1050" b="0" i="0">
                <a:solidFill>
                  <a:srgbClr val="7E93BC"/>
                </a:solidFill>
                <a:latin typeface="Helvetica Neue"/>
              </a:rPr>
              <a:t>8 GB</a:t>
            </a:r>
          </a:p>
        </p:txBody>
      </p:sp>
      <p:sp>
        <p:nvSpPr>
          <p:cNvPr id="23" name="Rounded Rectangle 22"/>
          <p:cNvSpPr/>
          <p:nvPr/>
        </p:nvSpPr>
        <p:spPr>
          <a:xfrm>
            <a:off x="658368" y="3136391"/>
            <a:ext cx="3968496" cy="201168"/>
          </a:xfrm>
          <a:prstGeom prst="roundRect">
            <a:avLst>
              <a:gd name="adj" fmla="val 50000"/>
            </a:avLst>
          </a:prstGeom>
          <a:solidFill>
            <a:srgbClr val="101B40"/>
          </a:solidFill>
          <a:ln>
            <a:noFill/>
          </a:ln>
          <a:effectLst/>
        </p:spPr>
        <p:txBody>
          <a:bodyPr rtlCol="0" anchor="ctr"/>
          <a:lstStyle/>
          <a:p>
            <a:pPr algn="ctr"/>
          </a:p>
        </p:txBody>
      </p:sp>
      <p:sp>
        <p:nvSpPr>
          <p:cNvPr id="24" name="Rounded Rectangle 23"/>
          <p:cNvSpPr/>
          <p:nvPr/>
        </p:nvSpPr>
        <p:spPr>
          <a:xfrm>
            <a:off x="658368" y="3136391"/>
            <a:ext cx="2277005" cy="201168"/>
          </a:xfrm>
          <a:prstGeom prst="roundRect">
            <a:avLst>
              <a:gd name="adj" fmla="val 50000"/>
            </a:avLst>
          </a:prstGeom>
          <a:solidFill>
            <a:srgbClr val="F2537E"/>
          </a:solidFill>
          <a:ln>
            <a:noFill/>
          </a:ln>
          <a:effectLst/>
        </p:spPr>
        <p:txBody>
          <a:bodyPr rtlCol="0" anchor="ctr"/>
          <a:lstStyle/>
          <a:p>
            <a:pPr algn="ctr"/>
          </a:p>
        </p:txBody>
      </p:sp>
      <p:sp>
        <p:nvSpPr>
          <p:cNvPr id="25" name="Rectangle 24"/>
          <p:cNvSpPr/>
          <p:nvPr/>
        </p:nvSpPr>
        <p:spPr>
          <a:xfrm>
            <a:off x="1692884" y="3081527"/>
            <a:ext cx="12801" cy="310896"/>
          </a:xfrm>
          <a:prstGeom prst="rect">
            <a:avLst/>
          </a:prstGeom>
          <a:solidFill>
            <a:srgbClr val="9FB3D8"/>
          </a:solidFill>
          <a:ln>
            <a:noFill/>
          </a:ln>
          <a:effectLst/>
        </p:spPr>
        <p:txBody>
          <a:bodyPr rtlCol="0" anchor="ctr"/>
          <a:lstStyle/>
          <a:p>
            <a:pPr algn="ctr"/>
          </a:p>
        </p:txBody>
      </p:sp>
      <p:sp>
        <p:nvSpPr>
          <p:cNvPr id="26" name="TextBox 25"/>
          <p:cNvSpPr txBox="1"/>
          <p:nvPr/>
        </p:nvSpPr>
        <p:spPr>
          <a:xfrm>
            <a:off x="1013484" y="2880359"/>
            <a:ext cx="1371600" cy="201168"/>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800" b="0" i="0">
                <a:solidFill>
                  <a:srgbClr val="9FB3D8"/>
                </a:solidFill>
                <a:latin typeface="Menlo"/>
              </a:rPr>
              <a:t>$80</a:t>
            </a:r>
          </a:p>
        </p:txBody>
      </p:sp>
      <p:sp>
        <p:nvSpPr>
          <p:cNvPr id="27" name="TextBox 26"/>
          <p:cNvSpPr txBox="1"/>
          <p:nvPr/>
        </p:nvSpPr>
        <p:spPr>
          <a:xfrm>
            <a:off x="4864607" y="3113150"/>
            <a:ext cx="1188720" cy="302514"/>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1500" b="1" i="0">
                <a:solidFill>
                  <a:srgbClr val="EDF3FF"/>
                </a:solidFill>
                <a:latin typeface="Futura"/>
              </a:rPr>
              <a:t>$175</a:t>
            </a:r>
          </a:p>
        </p:txBody>
      </p:sp>
      <p:sp>
        <p:nvSpPr>
          <p:cNvPr id="28" name="TextBox 27"/>
          <p:cNvSpPr txBox="1"/>
          <p:nvPr/>
        </p:nvSpPr>
        <p:spPr>
          <a:xfrm>
            <a:off x="658368" y="3383279"/>
            <a:ext cx="3968496" cy="219456"/>
          </a:xfrm>
          <a:prstGeom prst="rect">
            <a:avLst/>
          </a:prstGeom>
          <a:noFill/>
          <a:ln/>
        </p:spPr>
        <p:txBody>
          <a:bodyPr wrap="square" anchor="b" lIns="25400" rIns="25400" tIns="25400" bIns="25400">
            <a:spAutoFit/>
          </a:bodyPr>
          <a:lstStyle/>
          <a:p>
            <a:pPr algn="l">
              <a:lnSpc>
                <a:spcPct val="100000"/>
              </a:lnSpc>
              <a:spcBef>
                <a:spcPts val="0"/>
              </a:spcBef>
              <a:spcAft>
                <a:spcPts val="0"/>
              </a:spcAft>
            </a:pPr>
            <a:r>
              <a:rPr sz="1050" b="0" i="0">
                <a:solidFill>
                  <a:srgbClr val="7E93BC"/>
                </a:solidFill>
                <a:latin typeface="Helvetica Neue"/>
              </a:rPr>
              <a:t>16 GB</a:t>
            </a:r>
          </a:p>
        </p:txBody>
      </p:sp>
      <p:sp>
        <p:nvSpPr>
          <p:cNvPr id="29" name="Rounded Rectangle 28"/>
          <p:cNvSpPr/>
          <p:nvPr/>
        </p:nvSpPr>
        <p:spPr>
          <a:xfrm>
            <a:off x="658368" y="3602735"/>
            <a:ext cx="3968496" cy="201168"/>
          </a:xfrm>
          <a:prstGeom prst="roundRect">
            <a:avLst>
              <a:gd name="adj" fmla="val 50000"/>
            </a:avLst>
          </a:prstGeom>
          <a:solidFill>
            <a:srgbClr val="101B40"/>
          </a:solidFill>
          <a:ln>
            <a:noFill/>
          </a:ln>
          <a:effectLst/>
        </p:spPr>
        <p:txBody>
          <a:bodyPr rtlCol="0" anchor="ctr"/>
          <a:lstStyle/>
          <a:p>
            <a:pPr algn="ctr"/>
          </a:p>
        </p:txBody>
      </p:sp>
      <p:sp>
        <p:nvSpPr>
          <p:cNvPr id="30" name="Rounded Rectangle 29"/>
          <p:cNvSpPr/>
          <p:nvPr/>
        </p:nvSpPr>
        <p:spPr>
          <a:xfrm>
            <a:off x="658368" y="3602735"/>
            <a:ext cx="3968496" cy="201168"/>
          </a:xfrm>
          <a:prstGeom prst="roundRect">
            <a:avLst>
              <a:gd name="adj" fmla="val 50000"/>
            </a:avLst>
          </a:prstGeom>
          <a:solidFill>
            <a:srgbClr val="F2537E"/>
          </a:solidFill>
          <a:ln>
            <a:noFill/>
          </a:ln>
          <a:effectLst/>
        </p:spPr>
        <p:txBody>
          <a:bodyPr rtlCol="0" anchor="ctr"/>
          <a:lstStyle/>
          <a:p>
            <a:pPr algn="ctr"/>
          </a:p>
        </p:txBody>
      </p:sp>
      <p:sp>
        <p:nvSpPr>
          <p:cNvPr id="31" name="Rectangle 30"/>
          <p:cNvSpPr/>
          <p:nvPr/>
        </p:nvSpPr>
        <p:spPr>
          <a:xfrm>
            <a:off x="2213342" y="3547871"/>
            <a:ext cx="12801" cy="310896"/>
          </a:xfrm>
          <a:prstGeom prst="rect">
            <a:avLst/>
          </a:prstGeom>
          <a:solidFill>
            <a:srgbClr val="9FB3D8"/>
          </a:solidFill>
          <a:ln>
            <a:noFill/>
          </a:ln>
          <a:effectLst/>
        </p:spPr>
        <p:txBody>
          <a:bodyPr rtlCol="0" anchor="ctr"/>
          <a:lstStyle/>
          <a:p>
            <a:pPr algn="ctr"/>
          </a:p>
        </p:txBody>
      </p:sp>
      <p:sp>
        <p:nvSpPr>
          <p:cNvPr id="32" name="TextBox 31"/>
          <p:cNvSpPr txBox="1"/>
          <p:nvPr/>
        </p:nvSpPr>
        <p:spPr>
          <a:xfrm>
            <a:off x="1533943" y="3346703"/>
            <a:ext cx="1371600" cy="201168"/>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800" b="0" i="0">
                <a:solidFill>
                  <a:srgbClr val="9FB3D8"/>
                </a:solidFill>
                <a:latin typeface="Menlo"/>
              </a:rPr>
              <a:t>$120</a:t>
            </a:r>
          </a:p>
        </p:txBody>
      </p:sp>
      <p:sp>
        <p:nvSpPr>
          <p:cNvPr id="33" name="TextBox 32"/>
          <p:cNvSpPr txBox="1"/>
          <p:nvPr/>
        </p:nvSpPr>
        <p:spPr>
          <a:xfrm>
            <a:off x="4864607" y="3579495"/>
            <a:ext cx="1188720" cy="302514"/>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1500" b="1" i="0">
                <a:solidFill>
                  <a:srgbClr val="EDF3FF"/>
                </a:solidFill>
                <a:latin typeface="Futura"/>
              </a:rPr>
              <a:t>$305</a:t>
            </a:r>
          </a:p>
        </p:txBody>
      </p:sp>
      <p:sp>
        <p:nvSpPr>
          <p:cNvPr id="34" name="TextBox 33"/>
          <p:cNvSpPr txBox="1"/>
          <p:nvPr/>
        </p:nvSpPr>
        <p:spPr>
          <a:xfrm>
            <a:off x="658368" y="3941063"/>
            <a:ext cx="5340096" cy="23774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7E93BC"/>
                </a:solidFill>
                <a:latin typeface="Menlo"/>
              </a:rPr>
              <a:t>bar = list price, zero-based   </a:t>
            </a:r>
            <a:r>
              <a:rPr sz="800" b="0" i="0">
                <a:solidFill>
                  <a:srgbClr val="9FB3D8"/>
                </a:solidFill>
                <a:latin typeface="Menlo"/>
              </a:rPr>
              <a:t>grey mark = the price this variant launched at</a:t>
            </a:r>
          </a:p>
        </p:txBody>
      </p:sp>
      <p:sp>
        <p:nvSpPr>
          <p:cNvPr id="35" name="Rectangle 34"/>
          <p:cNvSpPr/>
          <p:nvPr/>
        </p:nvSpPr>
        <p:spPr>
          <a:xfrm>
            <a:off x="5577840" y="1481328"/>
            <a:ext cx="7315" cy="2615184"/>
          </a:xfrm>
          <a:prstGeom prst="rect">
            <a:avLst/>
          </a:prstGeom>
          <a:solidFill>
            <a:srgbClr val="24345F"/>
          </a:solidFill>
          <a:ln>
            <a:noFill/>
          </a:ln>
          <a:effectLst/>
        </p:spPr>
        <p:txBody>
          <a:bodyPr rtlCol="0" anchor="ctr"/>
          <a:lstStyle/>
          <a:p>
            <a:pPr algn="ctr"/>
          </a:p>
        </p:txBody>
      </p:sp>
      <p:sp>
        <p:nvSpPr>
          <p:cNvPr id="36" name="Oval 35"/>
          <p:cNvSpPr/>
          <p:nvPr/>
        </p:nvSpPr>
        <p:spPr>
          <a:xfrm>
            <a:off x="5961888" y="1536192"/>
            <a:ext cx="347472" cy="347472"/>
          </a:xfrm>
          <a:prstGeom prst="ellipse">
            <a:avLst/>
          </a:prstGeom>
          <a:solidFill>
            <a:srgbClr val="101B40"/>
          </a:solidFill>
          <a:ln w="15240">
            <a:solidFill>
              <a:srgbClr val="AEBFDD"/>
            </a:solidFill>
          </a:ln>
          <a:effectLst/>
        </p:spPr>
        <p:txBody>
          <a:bodyPr rtlCol="0" anchor="ctr"/>
          <a:lstStyle/>
          <a:p>
            <a:pPr algn="ctr"/>
          </a:p>
        </p:txBody>
      </p:sp>
      <p:pic>
        <p:nvPicPr>
          <p:cNvPr id="37" name="Picture 36" descr="January 2036 icon" title="January 2036 icon"/>
          <p:cNvPicPr>
            <a:picLocks noChangeAspect="1"/>
          </p:cNvPicPr>
          <p:nvPr/>
        </p:nvPicPr>
        <p:blipFill>
          <a:blip r:embed="rId2"/>
          <a:stretch>
            <a:fillRect/>
          </a:stretch>
        </p:blipFill>
        <p:spPr>
          <a:xfrm>
            <a:off x="6052230" y="1626534"/>
            <a:ext cx="166786" cy="166786"/>
          </a:xfrm>
          <a:prstGeom prst="rect">
            <a:avLst/>
          </a:prstGeom>
        </p:spPr>
      </p:pic>
      <p:sp>
        <p:nvSpPr>
          <p:cNvPr id="38" name="TextBox 37"/>
          <p:cNvSpPr txBox="1"/>
          <p:nvPr/>
        </p:nvSpPr>
        <p:spPr>
          <a:xfrm>
            <a:off x="6437375" y="1463039"/>
            <a:ext cx="2048255" cy="29260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500" b="1" i="0">
                <a:solidFill>
                  <a:srgbClr val="EDF3FF"/>
                </a:solidFill>
                <a:latin typeface="Futura"/>
              </a:rPr>
              <a:t>January 2036</a:t>
            </a:r>
          </a:p>
        </p:txBody>
      </p:sp>
      <p:sp>
        <p:nvSpPr>
          <p:cNvPr id="39" name="TextBox 38"/>
          <p:cNvSpPr txBox="1"/>
          <p:nvPr/>
        </p:nvSpPr>
        <p:spPr>
          <a:xfrm>
            <a:off x="6437375" y="1755648"/>
            <a:ext cx="2048255" cy="36576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940" b="0" i="0">
                <a:solidFill>
                  <a:srgbClr val="7E93BC"/>
                </a:solidFill>
                <a:latin typeface="Helvetica Neue"/>
              </a:rPr>
              <a:t>in production until at least this date</a:t>
            </a:r>
          </a:p>
        </p:txBody>
      </p:sp>
      <p:sp>
        <p:nvSpPr>
          <p:cNvPr id="40" name="Oval 39"/>
          <p:cNvSpPr/>
          <p:nvPr/>
        </p:nvSpPr>
        <p:spPr>
          <a:xfrm>
            <a:off x="5961888" y="2194560"/>
            <a:ext cx="347472" cy="347472"/>
          </a:xfrm>
          <a:prstGeom prst="ellipse">
            <a:avLst/>
          </a:prstGeom>
          <a:solidFill>
            <a:srgbClr val="101B40"/>
          </a:solidFill>
          <a:ln w="15240">
            <a:solidFill>
              <a:srgbClr val="AEBFDD"/>
            </a:solidFill>
          </a:ln>
          <a:effectLst/>
        </p:spPr>
        <p:txBody>
          <a:bodyPr rtlCol="0" anchor="ctr"/>
          <a:lstStyle/>
          <a:p>
            <a:pPr algn="ctr"/>
          </a:p>
        </p:txBody>
      </p:sp>
      <p:pic>
        <p:nvPicPr>
          <p:cNvPr id="41" name="Picture 40" descr="October 2023 icon" title="October 2023 icon"/>
          <p:cNvPicPr>
            <a:picLocks noChangeAspect="1"/>
          </p:cNvPicPr>
          <p:nvPr/>
        </p:nvPicPr>
        <p:blipFill>
          <a:blip r:embed="rId3"/>
          <a:stretch>
            <a:fillRect/>
          </a:stretch>
        </p:blipFill>
        <p:spPr>
          <a:xfrm>
            <a:off x="6052230" y="2284902"/>
            <a:ext cx="166786" cy="166786"/>
          </a:xfrm>
          <a:prstGeom prst="rect">
            <a:avLst/>
          </a:prstGeom>
        </p:spPr>
      </p:pic>
      <p:sp>
        <p:nvSpPr>
          <p:cNvPr id="42" name="TextBox 41"/>
          <p:cNvSpPr txBox="1"/>
          <p:nvPr/>
        </p:nvSpPr>
        <p:spPr>
          <a:xfrm>
            <a:off x="6437375" y="2121408"/>
            <a:ext cx="2048255" cy="29260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500" b="1" i="0">
                <a:solidFill>
                  <a:srgbClr val="EDF3FF"/>
                </a:solidFill>
                <a:latin typeface="Futura"/>
              </a:rPr>
              <a:t>October 2023</a:t>
            </a:r>
          </a:p>
        </p:txBody>
      </p:sp>
      <p:sp>
        <p:nvSpPr>
          <p:cNvPr id="43" name="TextBox 42"/>
          <p:cNvSpPr txBox="1"/>
          <p:nvPr/>
        </p:nvSpPr>
        <p:spPr>
          <a:xfrm>
            <a:off x="6437375" y="2414015"/>
            <a:ext cx="2048255" cy="36576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940" b="0" i="0">
                <a:solidFill>
                  <a:srgbClr val="7E93BC"/>
                </a:solidFill>
                <a:latin typeface="Helvetica Neue"/>
              </a:rPr>
              <a:t>when Raspberry Pi 5 first went on sale, at $60</a:t>
            </a:r>
          </a:p>
        </p:txBody>
      </p:sp>
      <p:sp>
        <p:nvSpPr>
          <p:cNvPr id="44" name="Oval 43"/>
          <p:cNvSpPr/>
          <p:nvPr/>
        </p:nvSpPr>
        <p:spPr>
          <a:xfrm>
            <a:off x="5961888" y="2852928"/>
            <a:ext cx="347472" cy="347472"/>
          </a:xfrm>
          <a:prstGeom prst="ellipse">
            <a:avLst/>
          </a:prstGeom>
          <a:solidFill>
            <a:srgbClr val="101B40"/>
          </a:solidFill>
          <a:ln w="15240">
            <a:solidFill>
              <a:srgbClr val="AEBFDD"/>
            </a:solidFill>
          </a:ln>
          <a:effectLst/>
        </p:spPr>
        <p:txBody>
          <a:bodyPr rtlCol="0" anchor="ctr"/>
          <a:lstStyle/>
          <a:p>
            <a:pPr algn="ctr"/>
          </a:p>
        </p:txBody>
      </p:sp>
      <p:pic>
        <p:nvPicPr>
          <p:cNvPr id="45" name="Picture 44" descr="93,800 h icon" title="93,800 h icon"/>
          <p:cNvPicPr>
            <a:picLocks noChangeAspect="1"/>
          </p:cNvPicPr>
          <p:nvPr/>
        </p:nvPicPr>
        <p:blipFill>
          <a:blip r:embed="rId4"/>
          <a:stretch>
            <a:fillRect/>
          </a:stretch>
        </p:blipFill>
        <p:spPr>
          <a:xfrm>
            <a:off x="6052230" y="2943270"/>
            <a:ext cx="166786" cy="166786"/>
          </a:xfrm>
          <a:prstGeom prst="rect">
            <a:avLst/>
          </a:prstGeom>
        </p:spPr>
      </p:pic>
      <p:sp>
        <p:nvSpPr>
          <p:cNvPr id="46" name="TextBox 45"/>
          <p:cNvSpPr txBox="1"/>
          <p:nvPr/>
        </p:nvSpPr>
        <p:spPr>
          <a:xfrm>
            <a:off x="6437375" y="2779776"/>
            <a:ext cx="2048255" cy="29260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500" b="1" i="0">
                <a:solidFill>
                  <a:srgbClr val="EDF3FF"/>
                </a:solidFill>
                <a:latin typeface="Futura"/>
              </a:rPr>
              <a:t>93,800 h</a:t>
            </a:r>
          </a:p>
        </p:txBody>
      </p:sp>
      <p:sp>
        <p:nvSpPr>
          <p:cNvPr id="47" name="TextBox 46"/>
          <p:cNvSpPr txBox="1"/>
          <p:nvPr/>
        </p:nvSpPr>
        <p:spPr>
          <a:xfrm>
            <a:off x="6437375" y="3072384"/>
            <a:ext cx="2048255" cy="36576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940" b="0" i="0">
                <a:solidFill>
                  <a:srgbClr val="7E93BC"/>
                </a:solidFill>
                <a:latin typeface="Helvetica Neue"/>
              </a:rPr>
              <a:t>MTBF, ground benign</a:t>
            </a:r>
          </a:p>
        </p:txBody>
      </p:sp>
      <p:sp>
        <p:nvSpPr>
          <p:cNvPr id="48" name="Oval 47"/>
          <p:cNvSpPr/>
          <p:nvPr/>
        </p:nvSpPr>
        <p:spPr>
          <a:xfrm>
            <a:off x="5961888" y="3511296"/>
            <a:ext cx="347472" cy="347472"/>
          </a:xfrm>
          <a:prstGeom prst="ellipse">
            <a:avLst/>
          </a:prstGeom>
          <a:solidFill>
            <a:srgbClr val="101B40"/>
          </a:solidFill>
          <a:ln w="15240">
            <a:solidFill>
              <a:srgbClr val="AEBFDD"/>
            </a:solidFill>
          </a:ln>
          <a:effectLst/>
        </p:spPr>
        <p:txBody>
          <a:bodyPr rtlCol="0" anchor="ctr"/>
          <a:lstStyle/>
          <a:p>
            <a:pPr algn="ctr"/>
          </a:p>
        </p:txBody>
      </p:sp>
      <p:pic>
        <p:nvPicPr>
          <p:cNvPr id="49" name="Picture 48" descr="0–70 °C icon" title="0–70 °C icon"/>
          <p:cNvPicPr>
            <a:picLocks noChangeAspect="1"/>
          </p:cNvPicPr>
          <p:nvPr/>
        </p:nvPicPr>
        <p:blipFill>
          <a:blip r:embed="rId5"/>
          <a:stretch>
            <a:fillRect/>
          </a:stretch>
        </p:blipFill>
        <p:spPr>
          <a:xfrm>
            <a:off x="6052230" y="3601638"/>
            <a:ext cx="166786" cy="166786"/>
          </a:xfrm>
          <a:prstGeom prst="rect">
            <a:avLst/>
          </a:prstGeom>
        </p:spPr>
      </p:pic>
      <p:sp>
        <p:nvSpPr>
          <p:cNvPr id="50" name="TextBox 49"/>
          <p:cNvSpPr txBox="1"/>
          <p:nvPr/>
        </p:nvSpPr>
        <p:spPr>
          <a:xfrm>
            <a:off x="6437375" y="3438144"/>
            <a:ext cx="2048255" cy="29260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500" b="1" i="0">
                <a:solidFill>
                  <a:srgbClr val="EDF3FF"/>
                </a:solidFill>
                <a:latin typeface="Futura"/>
              </a:rPr>
              <a:t>0–70 °C</a:t>
            </a:r>
          </a:p>
        </p:txBody>
      </p:sp>
      <p:sp>
        <p:nvSpPr>
          <p:cNvPr id="51" name="TextBox 50"/>
          <p:cNvSpPr txBox="1"/>
          <p:nvPr/>
        </p:nvSpPr>
        <p:spPr>
          <a:xfrm>
            <a:off x="6437375" y="3730752"/>
            <a:ext cx="2048255" cy="36576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940" b="0" i="0">
                <a:solidFill>
                  <a:srgbClr val="7E93BC"/>
                </a:solidFill>
                <a:latin typeface="Helvetica Neue"/>
              </a:rPr>
              <a:t>operating temperature</a:t>
            </a:r>
          </a:p>
        </p:txBody>
      </p:sp>
      <p:sp>
        <p:nvSpPr>
          <p:cNvPr id="52" name="TextBox 51"/>
          <p:cNvSpPr txBox="1"/>
          <p:nvPr/>
        </p:nvSpPr>
        <p:spPr>
          <a:xfrm>
            <a:off x="658368" y="4206240"/>
            <a:ext cx="7827264" cy="219456"/>
          </a:xfrm>
          <a:prstGeom prst="rect">
            <a:avLst/>
          </a:prstGeom>
          <a:noFill/>
          <a:ln/>
        </p:spPr>
        <p:txBody>
          <a:bodyPr wrap="square" anchor="t" lIns="25400" rIns="25400" tIns="25400" bIns="25400">
            <a:spAutoFit/>
          </a:bodyPr>
          <a:lstStyle/>
          <a:p>
            <a:pPr algn="l">
              <a:lnSpc>
                <a:spcPct val="116000"/>
              </a:lnSpc>
              <a:spcBef>
                <a:spcPts val="0"/>
              </a:spcBef>
              <a:spcAft>
                <a:spcPts val="0"/>
              </a:spcAft>
            </a:pPr>
            <a:r>
              <a:rPr sz="800" b="0" i="0">
                <a:solidFill>
                  <a:srgbClr val="7E93BC"/>
                </a:solidFill>
                <a:latin typeface="Menlo"/>
              </a:rPr>
              <a:t>List prices in US dollars, exclusive of tax — Raspberry Pi 5 Product Brief, April 2026. Launch prices: Introducing Raspberry Pi 5 ($60 / $80) and 16GB Raspberry Pi 5 on sale now at $120, 9 January 2025. Prices rose in three rounds — 1 December 2025, 2 February 2026, 1 April 2026 — as LPDDR4 memory cost climbed; raspberrypi.com.</a:t>
            </a:r>
          </a:p>
        </p:txBody>
      </p:sp>
      <p:sp>
        <p:nvSpPr>
          <p:cNvPr id="53" name="Rectangle 52"/>
          <p:cNvSpPr/>
          <p:nvPr/>
        </p:nvSpPr>
        <p:spPr>
          <a:xfrm>
            <a:off x="658368" y="4736592"/>
            <a:ext cx="7827264" cy="7315"/>
          </a:xfrm>
          <a:prstGeom prst="rect">
            <a:avLst/>
          </a:prstGeom>
          <a:solidFill>
            <a:srgbClr val="24345F"/>
          </a:solidFill>
          <a:ln>
            <a:noFill/>
          </a:ln>
          <a:effectLst/>
        </p:spPr>
        <p:txBody>
          <a:bodyPr rtlCol="0" anchor="ctr"/>
          <a:lstStyle/>
          <a:p>
            <a:pPr algn="ctr"/>
          </a:p>
        </p:txBody>
      </p:sp>
      <p:sp>
        <p:nvSpPr>
          <p:cNvPr id="54" name="TextBox 53"/>
          <p:cNvSpPr txBox="1"/>
          <p:nvPr/>
        </p:nvSpPr>
        <p:spPr>
          <a:xfrm>
            <a:off x="658368" y="4809744"/>
            <a:ext cx="58521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 PI 5</a:t>
            </a:r>
            <a:r>
              <a:rPr sz="800" b="0" i="0">
                <a:solidFill>
                  <a:srgbClr val="7E93BC"/>
                </a:solidFill>
                <a:latin typeface="Menlo"/>
              </a:rPr>
              <a:t>   LAUNCH KEYNOTE</a:t>
            </a:r>
          </a:p>
        </p:txBody>
      </p:sp>
      <p:sp>
        <p:nvSpPr>
          <p:cNvPr id="55" name="TextBox 54"/>
          <p:cNvSpPr txBox="1"/>
          <p:nvPr/>
        </p:nvSpPr>
        <p:spPr>
          <a:xfrm>
            <a:off x="6656831" y="4809744"/>
            <a:ext cx="1828800" cy="201168"/>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800" b="0" i="0">
                <a:solidFill>
                  <a:srgbClr val="7E93BC"/>
                </a:solidFill>
                <a:latin typeface="Menlo"/>
              </a:rPr>
              <a:t>11 / 13</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5143500"/>
          </a:xfrm>
          <a:prstGeom prst="rect">
            <a:avLst/>
          </a:prstGeom>
          <a:gradFill>
            <a:gsLst>
              <a:gs pos="0">
                <a:srgbClr val="03060F">
                  <a:alpha val="100000"/>
                </a:srgbClr>
              </a:gs>
              <a:gs pos="55000">
                <a:srgbClr val="060C24">
                  <a:alpha val="100000"/>
                </a:srgbClr>
              </a:gs>
              <a:gs pos="100000">
                <a:srgbClr val="0B1435">
                  <a:alpha val="100000"/>
                </a:srgbClr>
              </a:gs>
            </a:gsLst>
            <a:lin ang="5400000" scaled="1"/>
          </a:gradFill>
          <a:ln>
            <a:noFill/>
          </a:ln>
          <a:effectLst/>
        </p:spPr>
        <p:txBody>
          <a:bodyPr rtlCol="0" anchor="ctr"/>
          <a:lstStyle/>
          <a:p>
            <a:pPr algn="ctr"/>
          </a:p>
        </p:txBody>
      </p:sp>
      <p:pic>
        <p:nvPicPr>
          <p:cNvPr id="3" name="Picture 2" descr="Abstract text-free atmospheric plate: cold cyan and raspberry light in a dark volumetric space." title="Abstract text-free atmospheric plate: cold cyan and raspberry light in a dark volumetric space."/>
          <p:cNvPicPr>
            <a:picLocks noChangeAspect="1"/>
          </p:cNvPicPr>
          <p:nvPr/>
        </p:nvPicPr>
        <p:blipFill>
          <a:blip r:embed="rId2"/>
          <a:stretch>
            <a:fillRect/>
          </a:stretch>
        </p:blipFill>
        <p:spPr>
          <a:xfrm>
            <a:off x="0" y="0"/>
            <a:ext cx="9144000" cy="5143500"/>
          </a:xfrm>
          <a:prstGeom prst="rect">
            <a:avLst/>
          </a:prstGeom>
        </p:spPr>
      </p:pic>
      <p:sp>
        <p:nvSpPr>
          <p:cNvPr id="4" name="Rectangle 3"/>
          <p:cNvSpPr/>
          <p:nvPr/>
        </p:nvSpPr>
        <p:spPr>
          <a:xfrm>
            <a:off x="0" y="4041648"/>
            <a:ext cx="9144000" cy="1101852"/>
          </a:xfrm>
          <a:prstGeom prst="rect">
            <a:avLst/>
          </a:prstGeom>
          <a:gradFill>
            <a:gsLst>
              <a:gs pos="0">
                <a:srgbClr val="03060F">
                  <a:alpha val="0"/>
                </a:srgbClr>
              </a:gs>
              <a:gs pos="100000">
                <a:srgbClr val="03060F">
                  <a:alpha val="88000"/>
                </a:srgbClr>
              </a:gs>
            </a:gsLst>
            <a:lin ang="5400000" scaled="1"/>
          </a:gradFill>
          <a:ln>
            <a:noFill/>
          </a:ln>
          <a:effectLst/>
        </p:spPr>
        <p:txBody>
          <a:bodyPr rtlCol="0" anchor="ctr"/>
          <a:lstStyle/>
          <a:p>
            <a:pPr algn="ctr"/>
          </a:p>
        </p:txBody>
      </p:sp>
      <p:sp>
        <p:nvSpPr>
          <p:cNvPr id="5" name="deckkit-intent:{&quot;envelope&quot;: &quot;bleed&quot;, &quot;reason&quot;: &quot;closing line — one sentence, nothing else&quot;}"/>
          <p:cNvSpPr txBox="1"/>
          <p:nvPr/>
        </p:nvSpPr>
        <p:spPr>
          <a:xfrm>
            <a:off x="0" y="0"/>
            <a:ext cx="9144" cy="9144"/>
          </a:xfrm>
          <a:prstGeom prst="rect">
            <a:avLst/>
          </a:prstGeom>
          <a:noFill/>
        </p:spPr>
        <p:txBody>
          <a:bodyPr wrap="none">
            <a:spAutoFit/>
          </a:bodyPr>
          <a:lstStyle/>
          <a:p/>
        </p:txBody>
      </p:sp>
      <p:sp>
        <p:nvSpPr>
          <p:cNvPr id="6" name="TextBox 5"/>
          <p:cNvSpPr txBox="1"/>
          <p:nvPr/>
        </p:nvSpPr>
        <p:spPr>
          <a:xfrm>
            <a:off x="0" y="566928"/>
            <a:ext cx="9144000" cy="274320"/>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1100" b="0" i="0">
                <a:solidFill>
                  <a:srgbClr val="35E0F0"/>
                </a:solidFill>
                <a:latin typeface="Menlo"/>
              </a:rPr>
              <a:t>R A S P B E R R Y   P I   5</a:t>
            </a:r>
          </a:p>
        </p:txBody>
      </p:sp>
      <p:sp>
        <p:nvSpPr>
          <p:cNvPr id="7" name="TextBox 6"/>
          <p:cNvSpPr txBox="1"/>
          <p:nvPr/>
        </p:nvSpPr>
        <p:spPr>
          <a:xfrm>
            <a:off x="640080" y="1883664"/>
            <a:ext cx="7863840" cy="856234"/>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4300" b="1" i="0">
                <a:solidFill>
                  <a:srgbClr val="EDF3FF"/>
                </a:solidFill>
                <a:latin typeface="Futura"/>
              </a:rPr>
              <a:t>The everything computer.</a:t>
            </a:r>
          </a:p>
        </p:txBody>
      </p:sp>
      <p:sp>
        <p:nvSpPr>
          <p:cNvPr id="8" name="Rectangle 7"/>
          <p:cNvSpPr/>
          <p:nvPr/>
        </p:nvSpPr>
        <p:spPr>
          <a:xfrm>
            <a:off x="3749039" y="2867914"/>
            <a:ext cx="1645920" cy="27432"/>
          </a:xfrm>
          <a:prstGeom prst="rect">
            <a:avLst/>
          </a:prstGeom>
          <a:gradFill>
            <a:gsLst>
              <a:gs pos="0">
                <a:srgbClr val="35E0F0">
                  <a:alpha val="0"/>
                </a:srgbClr>
              </a:gs>
              <a:gs pos="50000">
                <a:srgbClr val="35E0F0">
                  <a:alpha val="95000"/>
                </a:srgbClr>
              </a:gs>
              <a:gs pos="100000">
                <a:srgbClr val="F2537E">
                  <a:alpha val="0"/>
                </a:srgbClr>
              </a:gs>
            </a:gsLst>
            <a:lin ang="0" scaled="1"/>
          </a:gradFill>
          <a:ln>
            <a:noFill/>
          </a:ln>
          <a:effectLst/>
        </p:spPr>
        <p:txBody>
          <a:bodyPr rtlCol="0" anchor="ctr"/>
          <a:lstStyle/>
          <a:p>
            <a:pPr algn="ctr"/>
          </a:p>
        </p:txBody>
      </p:sp>
      <p:sp>
        <p:nvSpPr>
          <p:cNvPr id="9" name="TextBox 8"/>
          <p:cNvSpPr txBox="1"/>
          <p:nvPr/>
        </p:nvSpPr>
        <p:spPr>
          <a:xfrm>
            <a:off x="1554480" y="3142234"/>
            <a:ext cx="6035040" cy="329184"/>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1400" b="0" i="0">
                <a:solidFill>
                  <a:srgbClr val="AEBFDD"/>
                </a:solidFill>
                <a:latin typeface="Helvetica Neue"/>
              </a:rPr>
              <a:t>In production until at least January 2036.</a:t>
            </a:r>
          </a:p>
        </p:txBody>
      </p:sp>
      <p:sp>
        <p:nvSpPr>
          <p:cNvPr id="10" name="TextBox 9"/>
          <p:cNvSpPr txBox="1"/>
          <p:nvPr/>
        </p:nvSpPr>
        <p:spPr>
          <a:xfrm>
            <a:off x="658368" y="4791456"/>
            <a:ext cx="7827264" cy="274320"/>
          </a:xfrm>
          <a:prstGeom prst="rect">
            <a:avLst/>
          </a:prstGeom>
          <a:noFill/>
          <a:ln/>
        </p:spPr>
        <p:txBody>
          <a:bodyPr wrap="square" anchor="t" lIns="25400" rIns="25400" tIns="25400" bIns="25400">
            <a:spAutoFit/>
          </a:bodyPr>
          <a:lstStyle/>
          <a:p>
            <a:pPr algn="l">
              <a:lnSpc>
                <a:spcPct val="115000"/>
              </a:lnSpc>
              <a:spcBef>
                <a:spcPts val="0"/>
              </a:spcBef>
              <a:spcAft>
                <a:spcPts val="0"/>
              </a:spcAft>
            </a:pPr>
            <a:r>
              <a:rPr sz="800" b="0" i="0">
                <a:solidFill>
                  <a:srgbClr val="7E93BC"/>
                </a:solidFill>
                <a:latin typeface="Menlo"/>
              </a:rPr>
              <a:t>Raspberry Pi 5 Product Brief, Raspberry Pi Ltd, published April 2026.</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5143500"/>
          </a:xfrm>
          <a:prstGeom prst="rect">
            <a:avLst/>
          </a:prstGeom>
          <a:gradFill>
            <a:gsLst>
              <a:gs pos="0">
                <a:srgbClr val="03060F">
                  <a:alpha val="100000"/>
                </a:srgbClr>
              </a:gs>
              <a:gs pos="55000">
                <a:srgbClr val="060C24">
                  <a:alpha val="100000"/>
                </a:srgbClr>
              </a:gs>
              <a:gs pos="100000">
                <a:srgbClr val="0B1435">
                  <a:alpha val="100000"/>
                </a:srgbClr>
              </a:gs>
            </a:gsLst>
            <a:lin ang="5400000" scaled="1"/>
          </a:gradFill>
          <a:ln>
            <a:noFill/>
          </a:ln>
          <a:effectLst/>
        </p:spPr>
        <p:txBody>
          <a:bodyPr rtlCol="0" anchor="ctr"/>
          <a:lstStyle/>
          <a:p>
            <a:pPr algn="ctr"/>
          </a:p>
        </p:txBody>
      </p:sp>
      <p:sp>
        <p:nvSpPr>
          <p:cNvPr id="3" name="Rectangle 2"/>
          <p:cNvSpPr/>
          <p:nvPr/>
        </p:nvSpPr>
        <p:spPr>
          <a:xfrm>
            <a:off x="0" y="4010558"/>
            <a:ext cx="9144000" cy="1132941"/>
          </a:xfrm>
          <a:prstGeom prst="rect">
            <a:avLst/>
          </a:prstGeom>
          <a:gradFill>
            <a:gsLst>
              <a:gs pos="0">
                <a:srgbClr val="35E0F0">
                  <a:alpha val="0"/>
                </a:srgbClr>
              </a:gs>
              <a:gs pos="100000">
                <a:srgbClr val="35E0F0">
                  <a:alpha val="9000"/>
                </a:srgbClr>
              </a:gs>
            </a:gsLst>
            <a:lin ang="5400000" scaled="1"/>
          </a:gradFill>
          <a:ln>
            <a:noFill/>
          </a:ln>
          <a:effectLst/>
        </p:spPr>
        <p:txBody>
          <a:bodyPr rtlCol="0" anchor="ctr"/>
          <a:lstStyle/>
          <a:p>
            <a:pPr algn="ctr"/>
          </a:p>
        </p:txBody>
      </p:sp>
      <p:sp>
        <p:nvSpPr>
          <p:cNvPr id="4" name="TextBox 3"/>
          <p:cNvSpPr txBox="1"/>
          <p:nvPr/>
        </p:nvSpPr>
        <p:spPr>
          <a:xfrm>
            <a:off x="658368" y="420624"/>
            <a:ext cx="585216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1" i="0" spc="220">
                <a:solidFill>
                  <a:srgbClr val="35E0F0"/>
                </a:solidFill>
                <a:latin typeface="Menlo"/>
              </a:rPr>
              <a:t>COLOPHON</a:t>
            </a:r>
          </a:p>
        </p:txBody>
      </p:sp>
      <p:sp>
        <p:nvSpPr>
          <p:cNvPr id="5" name="TextBox 4"/>
          <p:cNvSpPr txBox="1"/>
          <p:nvPr/>
        </p:nvSpPr>
        <p:spPr>
          <a:xfrm>
            <a:off x="658368" y="658368"/>
            <a:ext cx="7827264" cy="45720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700" b="1" i="0">
                <a:solidFill>
                  <a:srgbClr val="EDF3FF"/>
                </a:solidFill>
                <a:latin typeface="Futura"/>
              </a:rPr>
              <a:t>Where every number came from</a:t>
            </a:r>
          </a:p>
        </p:txBody>
      </p:sp>
      <p:sp>
        <p:nvSpPr>
          <p:cNvPr id="6" name="Rectangle 5"/>
          <p:cNvSpPr/>
          <p:nvPr/>
        </p:nvSpPr>
        <p:spPr>
          <a:xfrm>
            <a:off x="658368" y="1179576"/>
            <a:ext cx="7827264" cy="27432"/>
          </a:xfrm>
          <a:prstGeom prst="rect">
            <a:avLst/>
          </a:prstGeom>
          <a:gradFill>
            <a:gsLst>
              <a:gs pos="0">
                <a:srgbClr val="35E0F0">
                  <a:alpha val="95000"/>
                </a:srgbClr>
              </a:gs>
              <a:gs pos="22000">
                <a:srgbClr val="35E0F0">
                  <a:alpha val="55000"/>
                </a:srgbClr>
              </a:gs>
              <a:gs pos="100000">
                <a:srgbClr val="35E0F0">
                  <a:alpha val="0"/>
                </a:srgbClr>
              </a:gs>
            </a:gsLst>
            <a:lin ang="0" scaled="1"/>
          </a:gradFill>
          <a:ln>
            <a:noFill/>
          </a:ln>
          <a:effectLst/>
        </p:spPr>
        <p:txBody>
          <a:bodyPr rtlCol="0" anchor="ctr"/>
          <a:lstStyle/>
          <a:p>
            <a:pPr algn="ctr"/>
          </a:p>
        </p:txBody>
      </p:sp>
      <p:sp>
        <p:nvSpPr>
          <p:cNvPr id="7" name="TextBox 6"/>
          <p:cNvSpPr txBox="1"/>
          <p:nvPr/>
        </p:nvSpPr>
        <p:spPr>
          <a:xfrm>
            <a:off x="658368" y="1444752"/>
            <a:ext cx="329184" cy="219456"/>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0" i="0">
                <a:solidFill>
                  <a:srgbClr val="35E0F0"/>
                </a:solidFill>
                <a:latin typeface="Menlo"/>
              </a:rPr>
              <a:t>01</a:t>
            </a:r>
          </a:p>
        </p:txBody>
      </p:sp>
      <p:sp>
        <p:nvSpPr>
          <p:cNvPr id="8" name="TextBox 7"/>
          <p:cNvSpPr txBox="1"/>
          <p:nvPr/>
        </p:nvSpPr>
        <p:spPr>
          <a:xfrm>
            <a:off x="1024128" y="1417320"/>
            <a:ext cx="3337560" cy="23774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040" b="1" i="0">
                <a:solidFill>
                  <a:srgbClr val="EDF3FF"/>
                </a:solidFill>
                <a:latin typeface="Helvetica Neue"/>
              </a:rPr>
              <a:t>Raspberry Pi 5 Product Brief</a:t>
            </a:r>
          </a:p>
        </p:txBody>
      </p:sp>
      <p:sp>
        <p:nvSpPr>
          <p:cNvPr id="9" name="TextBox 8"/>
          <p:cNvSpPr txBox="1"/>
          <p:nvPr/>
        </p:nvSpPr>
        <p:spPr>
          <a:xfrm>
            <a:off x="1024128" y="1636776"/>
            <a:ext cx="33375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 Pi Ltd, published April 2026</a:t>
            </a:r>
          </a:p>
        </p:txBody>
      </p:sp>
      <p:sp>
        <p:nvSpPr>
          <p:cNvPr id="10" name="TextBox 9"/>
          <p:cNvSpPr txBox="1"/>
          <p:nvPr/>
        </p:nvSpPr>
        <p:spPr>
          <a:xfrm>
            <a:off x="1024128" y="1810512"/>
            <a:ext cx="3300984" cy="27432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819" b="0" i="0">
                <a:solidFill>
                  <a:srgbClr val="7E93BC"/>
                </a:solidFill>
                <a:latin typeface="Helvetica Neue"/>
              </a:rPr>
              <a:t>Specification, MTBF, operating range, list prices, production lifetime, the 2–3× figure, the RP1 uplifts, the 1.5 Gb/s MIPI figure.</a:t>
            </a:r>
          </a:p>
        </p:txBody>
      </p:sp>
      <p:sp>
        <p:nvSpPr>
          <p:cNvPr id="11" name="TextBox 10"/>
          <p:cNvSpPr txBox="1"/>
          <p:nvPr/>
        </p:nvSpPr>
        <p:spPr>
          <a:xfrm>
            <a:off x="4782312" y="1444752"/>
            <a:ext cx="329184" cy="219456"/>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0" i="0">
                <a:solidFill>
                  <a:srgbClr val="35E0F0"/>
                </a:solidFill>
                <a:latin typeface="Menlo"/>
              </a:rPr>
              <a:t>02</a:t>
            </a:r>
          </a:p>
        </p:txBody>
      </p:sp>
      <p:sp>
        <p:nvSpPr>
          <p:cNvPr id="12" name="TextBox 11"/>
          <p:cNvSpPr txBox="1"/>
          <p:nvPr/>
        </p:nvSpPr>
        <p:spPr>
          <a:xfrm>
            <a:off x="5148072" y="1417320"/>
            <a:ext cx="3337560" cy="23774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040" b="1" i="0">
                <a:solidFill>
                  <a:srgbClr val="EDF3FF"/>
                </a:solidFill>
                <a:latin typeface="Helvetica Neue"/>
              </a:rPr>
              <a:t>Introducing Raspberry Pi 5</a:t>
            </a:r>
          </a:p>
        </p:txBody>
      </p:sp>
      <p:sp>
        <p:nvSpPr>
          <p:cNvPr id="13" name="TextBox 12"/>
          <p:cNvSpPr txBox="1"/>
          <p:nvPr/>
        </p:nvSpPr>
        <p:spPr>
          <a:xfrm>
            <a:off x="5148072" y="1636776"/>
            <a:ext cx="33375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raspberrypi.com, 28 September 2023</a:t>
            </a:r>
          </a:p>
        </p:txBody>
      </p:sp>
      <p:sp>
        <p:nvSpPr>
          <p:cNvPr id="14" name="TextBox 13"/>
          <p:cNvSpPr txBox="1"/>
          <p:nvPr/>
        </p:nvSpPr>
        <p:spPr>
          <a:xfrm>
            <a:off x="5148072" y="1810512"/>
            <a:ext cx="3300984" cy="27432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819" b="0" i="0">
                <a:solidFill>
                  <a:srgbClr val="7E93BC"/>
                </a:solidFill>
                <a:latin typeface="Helvetica Neue"/>
              </a:rPr>
              <a:t>RP1 since 2016, $15m, TSMC 40LP, the 16 Gb/s link, the interface list, and the $60 / $80 launch prices.</a:t>
            </a:r>
          </a:p>
        </p:txBody>
      </p:sp>
      <p:sp>
        <p:nvSpPr>
          <p:cNvPr id="15" name="TextBox 14"/>
          <p:cNvSpPr txBox="1"/>
          <p:nvPr/>
        </p:nvSpPr>
        <p:spPr>
          <a:xfrm>
            <a:off x="658368" y="2121408"/>
            <a:ext cx="329184" cy="219456"/>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0" i="0">
                <a:solidFill>
                  <a:srgbClr val="35E0F0"/>
                </a:solidFill>
                <a:latin typeface="Menlo"/>
              </a:rPr>
              <a:t>03</a:t>
            </a:r>
          </a:p>
        </p:txBody>
      </p:sp>
      <p:sp>
        <p:nvSpPr>
          <p:cNvPr id="16" name="TextBox 15"/>
          <p:cNvSpPr txBox="1"/>
          <p:nvPr/>
        </p:nvSpPr>
        <p:spPr>
          <a:xfrm>
            <a:off x="1024128" y="2093976"/>
            <a:ext cx="3337560" cy="23774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040" b="1" i="0">
                <a:solidFill>
                  <a:srgbClr val="EDF3FF"/>
                </a:solidFill>
                <a:latin typeface="Helvetica Neue"/>
              </a:rPr>
              <a:t>Benchmarking Raspberry Pi 5</a:t>
            </a:r>
          </a:p>
        </p:txBody>
      </p:sp>
      <p:sp>
        <p:nvSpPr>
          <p:cNvPr id="17" name="TextBox 16"/>
          <p:cNvSpPr txBox="1"/>
          <p:nvPr/>
        </p:nvSpPr>
        <p:spPr>
          <a:xfrm>
            <a:off x="1024128" y="2313432"/>
            <a:ext cx="33375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raspberrypi.com</a:t>
            </a:r>
          </a:p>
        </p:txBody>
      </p:sp>
      <p:sp>
        <p:nvSpPr>
          <p:cNvPr id="18" name="TextBox 17"/>
          <p:cNvSpPr txBox="1"/>
          <p:nvPr/>
        </p:nvSpPr>
        <p:spPr>
          <a:xfrm>
            <a:off x="1024128" y="2487168"/>
            <a:ext cx="3300984" cy="27432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819" b="0" i="0">
                <a:solidFill>
                  <a:srgbClr val="7E93BC"/>
                </a:solidFill>
                <a:latin typeface="Helvetica Neue"/>
              </a:rPr>
              <a:t>Raspberry Pi’s own Geekbench 6.2 runs, and the Core Electronics table.</a:t>
            </a:r>
          </a:p>
        </p:txBody>
      </p:sp>
      <p:sp>
        <p:nvSpPr>
          <p:cNvPr id="19" name="TextBox 18"/>
          <p:cNvSpPr txBox="1"/>
          <p:nvPr/>
        </p:nvSpPr>
        <p:spPr>
          <a:xfrm>
            <a:off x="4782312" y="2121408"/>
            <a:ext cx="329184" cy="219456"/>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0" i="0">
                <a:solidFill>
                  <a:srgbClr val="35E0F0"/>
                </a:solidFill>
                <a:latin typeface="Menlo"/>
              </a:rPr>
              <a:t>04</a:t>
            </a:r>
          </a:p>
        </p:txBody>
      </p:sp>
      <p:sp>
        <p:nvSpPr>
          <p:cNvPr id="20" name="TextBox 19"/>
          <p:cNvSpPr txBox="1"/>
          <p:nvPr/>
        </p:nvSpPr>
        <p:spPr>
          <a:xfrm>
            <a:off x="5148072" y="2093976"/>
            <a:ext cx="3337560" cy="23774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040" b="1" i="0">
                <a:solidFill>
                  <a:srgbClr val="EDF3FF"/>
                </a:solidFill>
                <a:latin typeface="Helvetica Neue"/>
              </a:rPr>
              <a:t>Raspberry Pi AI HAT+</a:t>
            </a:r>
          </a:p>
        </p:txBody>
      </p:sp>
      <p:sp>
        <p:nvSpPr>
          <p:cNvPr id="21" name="TextBox 20"/>
          <p:cNvSpPr txBox="1"/>
          <p:nvPr/>
        </p:nvSpPr>
        <p:spPr>
          <a:xfrm>
            <a:off x="5148072" y="2313432"/>
            <a:ext cx="33375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raspberrypi.com/products/ai-hat</a:t>
            </a:r>
          </a:p>
        </p:txBody>
      </p:sp>
      <p:sp>
        <p:nvSpPr>
          <p:cNvPr id="22" name="TextBox 21"/>
          <p:cNvSpPr txBox="1"/>
          <p:nvPr/>
        </p:nvSpPr>
        <p:spPr>
          <a:xfrm>
            <a:off x="5148072" y="2487168"/>
            <a:ext cx="3300984" cy="27432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819" b="0" i="0">
                <a:solidFill>
                  <a:srgbClr val="7E93BC"/>
                </a:solidFill>
                <a:latin typeface="Helvetica Neue"/>
              </a:rPr>
              <a:t>13 and 26 TOPS, HAT+ conformance, from $70. Accessed 26 July 2026.</a:t>
            </a:r>
          </a:p>
        </p:txBody>
      </p:sp>
      <p:sp>
        <p:nvSpPr>
          <p:cNvPr id="23" name="TextBox 22"/>
          <p:cNvSpPr txBox="1"/>
          <p:nvPr/>
        </p:nvSpPr>
        <p:spPr>
          <a:xfrm>
            <a:off x="658368" y="2798064"/>
            <a:ext cx="329184" cy="219456"/>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0" i="0">
                <a:solidFill>
                  <a:srgbClr val="35E0F0"/>
                </a:solidFill>
                <a:latin typeface="Menlo"/>
              </a:rPr>
              <a:t>05</a:t>
            </a:r>
          </a:p>
        </p:txBody>
      </p:sp>
      <p:sp>
        <p:nvSpPr>
          <p:cNvPr id="24" name="TextBox 23"/>
          <p:cNvSpPr txBox="1"/>
          <p:nvPr/>
        </p:nvSpPr>
        <p:spPr>
          <a:xfrm>
            <a:off x="1024128" y="2770632"/>
            <a:ext cx="3337560" cy="23774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040" b="1" i="0">
                <a:solidFill>
                  <a:srgbClr val="EDF3FF"/>
                </a:solidFill>
                <a:latin typeface="Helvetica Neue"/>
              </a:rPr>
              <a:t>Introducing the AI HAT+ 2</a:t>
            </a:r>
          </a:p>
        </p:txBody>
      </p:sp>
      <p:sp>
        <p:nvSpPr>
          <p:cNvPr id="25" name="TextBox 24"/>
          <p:cNvSpPr txBox="1"/>
          <p:nvPr/>
        </p:nvSpPr>
        <p:spPr>
          <a:xfrm>
            <a:off x="1024128" y="2990088"/>
            <a:ext cx="33375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raspberrypi.com, 15 January 2026</a:t>
            </a:r>
          </a:p>
        </p:txBody>
      </p:sp>
      <p:sp>
        <p:nvSpPr>
          <p:cNvPr id="26" name="TextBox 25"/>
          <p:cNvSpPr txBox="1"/>
          <p:nvPr/>
        </p:nvSpPr>
        <p:spPr>
          <a:xfrm>
            <a:off x="1024128" y="3163824"/>
            <a:ext cx="3300984" cy="27432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819" b="0" i="0">
                <a:solidFill>
                  <a:srgbClr val="7E93BC"/>
                </a:solidFill>
                <a:latin typeface="Helvetica Neue"/>
              </a:rPr>
              <a:t>Hailo-10H, 40 TOPS (INT4), 8 GB of on-board RAM, over PCIe.</a:t>
            </a:r>
          </a:p>
        </p:txBody>
      </p:sp>
      <p:sp>
        <p:nvSpPr>
          <p:cNvPr id="27" name="TextBox 26"/>
          <p:cNvSpPr txBox="1"/>
          <p:nvPr/>
        </p:nvSpPr>
        <p:spPr>
          <a:xfrm>
            <a:off x="4782312" y="2798064"/>
            <a:ext cx="329184" cy="219456"/>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0" i="0">
                <a:solidFill>
                  <a:srgbClr val="35E0F0"/>
                </a:solidFill>
                <a:latin typeface="Menlo"/>
              </a:rPr>
              <a:t>06</a:t>
            </a:r>
          </a:p>
        </p:txBody>
      </p:sp>
      <p:sp>
        <p:nvSpPr>
          <p:cNvPr id="28" name="TextBox 27"/>
          <p:cNvSpPr txBox="1"/>
          <p:nvPr/>
        </p:nvSpPr>
        <p:spPr>
          <a:xfrm>
            <a:off x="5148072" y="2770632"/>
            <a:ext cx="3337560" cy="23774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040" b="1" i="0">
                <a:solidFill>
                  <a:srgbClr val="EDF3FF"/>
                </a:solidFill>
                <a:latin typeface="Helvetica Neue"/>
              </a:rPr>
              <a:t>16GB Raspberry Pi 5 on sale now at $120</a:t>
            </a:r>
          </a:p>
        </p:txBody>
      </p:sp>
      <p:sp>
        <p:nvSpPr>
          <p:cNvPr id="29" name="TextBox 28"/>
          <p:cNvSpPr txBox="1"/>
          <p:nvPr/>
        </p:nvSpPr>
        <p:spPr>
          <a:xfrm>
            <a:off x="5148072" y="2990088"/>
            <a:ext cx="33375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raspberrypi.com, 9 January 2025</a:t>
            </a:r>
          </a:p>
        </p:txBody>
      </p:sp>
      <p:sp>
        <p:nvSpPr>
          <p:cNvPr id="30" name="TextBox 29"/>
          <p:cNvSpPr txBox="1"/>
          <p:nvPr/>
        </p:nvSpPr>
        <p:spPr>
          <a:xfrm>
            <a:off x="5148072" y="3163824"/>
            <a:ext cx="3300984" cy="27432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819" b="0" i="0">
                <a:solidFill>
                  <a:srgbClr val="7E93BC"/>
                </a:solidFill>
                <a:latin typeface="Helvetica Neue"/>
              </a:rPr>
              <a:t>The price the 16 GB variant was introduced at.</a:t>
            </a:r>
          </a:p>
        </p:txBody>
      </p:sp>
      <p:sp>
        <p:nvSpPr>
          <p:cNvPr id="31" name="TextBox 30"/>
          <p:cNvSpPr txBox="1"/>
          <p:nvPr/>
        </p:nvSpPr>
        <p:spPr>
          <a:xfrm>
            <a:off x="658368" y="3474720"/>
            <a:ext cx="329184" cy="219456"/>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0" i="0">
                <a:solidFill>
                  <a:srgbClr val="35E0F0"/>
                </a:solidFill>
                <a:latin typeface="Menlo"/>
              </a:rPr>
              <a:t>07</a:t>
            </a:r>
          </a:p>
        </p:txBody>
      </p:sp>
      <p:sp>
        <p:nvSpPr>
          <p:cNvPr id="32" name="TextBox 31"/>
          <p:cNvSpPr txBox="1"/>
          <p:nvPr/>
        </p:nvSpPr>
        <p:spPr>
          <a:xfrm>
            <a:off x="1024128" y="3447288"/>
            <a:ext cx="3337560" cy="23774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040" b="1" i="0">
                <a:solidFill>
                  <a:srgbClr val="EDF3FF"/>
                </a:solidFill>
                <a:latin typeface="Helvetica Neue"/>
              </a:rPr>
              <a:t>Three memory-driven price posts</a:t>
            </a:r>
          </a:p>
        </p:txBody>
      </p:sp>
      <p:sp>
        <p:nvSpPr>
          <p:cNvPr id="33" name="TextBox 32"/>
          <p:cNvSpPr txBox="1"/>
          <p:nvPr/>
        </p:nvSpPr>
        <p:spPr>
          <a:xfrm>
            <a:off x="1024128" y="3666744"/>
            <a:ext cx="33375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raspberrypi.com · Dec 2025, Feb 2026, Apr 2026</a:t>
            </a:r>
          </a:p>
        </p:txBody>
      </p:sp>
      <p:sp>
        <p:nvSpPr>
          <p:cNvPr id="34" name="TextBox 33"/>
          <p:cNvSpPr txBox="1"/>
          <p:nvPr/>
        </p:nvSpPr>
        <p:spPr>
          <a:xfrm>
            <a:off x="1024128" y="3840480"/>
            <a:ext cx="3300984" cy="27432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819" b="0" i="0">
                <a:solidFill>
                  <a:srgbClr val="7E93BC"/>
                </a:solidFill>
                <a:latin typeface="Helvetica Neue"/>
              </a:rPr>
              <a:t>Why list prices rose through 2026, and by how much at each round.</a:t>
            </a:r>
          </a:p>
        </p:txBody>
      </p:sp>
      <p:sp>
        <p:nvSpPr>
          <p:cNvPr id="35" name="TextBox 34"/>
          <p:cNvSpPr txBox="1"/>
          <p:nvPr/>
        </p:nvSpPr>
        <p:spPr>
          <a:xfrm>
            <a:off x="4782312" y="3474720"/>
            <a:ext cx="329184" cy="219456"/>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0" i="0">
                <a:solidFill>
                  <a:srgbClr val="35E0F0"/>
                </a:solidFill>
                <a:latin typeface="Menlo"/>
              </a:rPr>
              <a:t>08</a:t>
            </a:r>
          </a:p>
        </p:txBody>
      </p:sp>
      <p:sp>
        <p:nvSpPr>
          <p:cNvPr id="36" name="TextBox 35"/>
          <p:cNvSpPr txBox="1"/>
          <p:nvPr/>
        </p:nvSpPr>
        <p:spPr>
          <a:xfrm>
            <a:off x="5148072" y="3447288"/>
            <a:ext cx="3337560" cy="23774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040" b="1" i="0">
                <a:solidFill>
                  <a:srgbClr val="EDF3FF"/>
                </a:solidFill>
                <a:latin typeface="Helvetica Neue"/>
              </a:rPr>
              <a:t>FY2025 final results</a:t>
            </a:r>
          </a:p>
        </p:txBody>
      </p:sp>
      <p:sp>
        <p:nvSpPr>
          <p:cNvPr id="37" name="TextBox 36"/>
          <p:cNvSpPr txBox="1"/>
          <p:nvPr/>
        </p:nvSpPr>
        <p:spPr>
          <a:xfrm>
            <a:off x="5148072" y="3666744"/>
            <a:ext cx="33375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 Pi Holdings plc, 31 March 2026</a:t>
            </a:r>
          </a:p>
        </p:txBody>
      </p:sp>
      <p:sp>
        <p:nvSpPr>
          <p:cNvPr id="38" name="TextBox 37"/>
          <p:cNvSpPr txBox="1"/>
          <p:nvPr/>
        </p:nvSpPr>
        <p:spPr>
          <a:xfrm>
            <a:off x="5148072" y="3840480"/>
            <a:ext cx="3300984" cy="27432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819" b="0" i="0">
                <a:solidFill>
                  <a:srgbClr val="7E93BC"/>
                </a:solidFill>
                <a:latin typeface="Helvetica Neue"/>
              </a:rPr>
              <a:t>Over 75 million units sold to date; 7.6 m shipped in FY2025.</a:t>
            </a:r>
          </a:p>
        </p:txBody>
      </p:sp>
      <p:sp>
        <p:nvSpPr>
          <p:cNvPr id="39" name="Rectangle 38"/>
          <p:cNvSpPr/>
          <p:nvPr/>
        </p:nvSpPr>
        <p:spPr>
          <a:xfrm>
            <a:off x="658368" y="4187952"/>
            <a:ext cx="7827264" cy="7315"/>
          </a:xfrm>
          <a:prstGeom prst="rect">
            <a:avLst/>
          </a:prstGeom>
          <a:solidFill>
            <a:srgbClr val="24345F"/>
          </a:solidFill>
          <a:ln>
            <a:noFill/>
          </a:ln>
          <a:effectLst/>
        </p:spPr>
        <p:txBody>
          <a:bodyPr rtlCol="0" anchor="ctr"/>
          <a:lstStyle/>
          <a:p>
            <a:pPr algn="ctr"/>
          </a:p>
        </p:txBody>
      </p:sp>
      <p:sp>
        <p:nvSpPr>
          <p:cNvPr id="40" name="TextBox 39"/>
          <p:cNvSpPr txBox="1"/>
          <p:nvPr/>
        </p:nvSpPr>
        <p:spPr>
          <a:xfrm>
            <a:off x="658368" y="4279392"/>
            <a:ext cx="7827264" cy="402336"/>
          </a:xfrm>
          <a:prstGeom prst="rect">
            <a:avLst/>
          </a:prstGeom>
          <a:noFill/>
          <a:ln/>
        </p:spPr>
        <p:txBody>
          <a:bodyPr wrap="square" anchor="t" lIns="25400" rIns="25400" tIns="25400" bIns="25400">
            <a:spAutoFit/>
          </a:bodyPr>
          <a:lstStyle/>
          <a:p>
            <a:pPr algn="l">
              <a:lnSpc>
                <a:spcPct val="118000"/>
              </a:lnSpc>
              <a:spcBef>
                <a:spcPts val="0"/>
              </a:spcBef>
              <a:spcAft>
                <a:spcPts val="0"/>
              </a:spcAft>
            </a:pPr>
            <a:r>
              <a:rPr sz="860" b="0" i="0">
                <a:solidFill>
                  <a:srgbClr val="7E93BC"/>
                </a:solidFill>
                <a:latin typeface="Helvetica Neue"/>
              </a:rPr>
              <a:t>Compiled 26 July 2026. Every figure on these slides comes from the sources above; where a ratio was published rather than computed, the slide says so. Where two first-party documents differ — the GPU’s Vulkan level — the Product Brief is followed. What Raspberry Pi does not publish is absent rather than approximated.</a:t>
            </a:r>
          </a:p>
        </p:txBody>
      </p:sp>
      <p:sp>
        <p:nvSpPr>
          <p:cNvPr id="41" name="TextBox 40"/>
          <p:cNvSpPr txBox="1"/>
          <p:nvPr/>
        </p:nvSpPr>
        <p:spPr>
          <a:xfrm>
            <a:off x="658368" y="4809744"/>
            <a:ext cx="58521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 PI 5</a:t>
            </a:r>
            <a:r>
              <a:rPr sz="800" b="0" i="0">
                <a:solidFill>
                  <a:srgbClr val="7E93BC"/>
                </a:solidFill>
                <a:latin typeface="Menlo"/>
              </a:rPr>
              <a:t>   LAUNCH KEYNOTE</a:t>
            </a:r>
          </a:p>
        </p:txBody>
      </p:sp>
      <p:sp>
        <p:nvSpPr>
          <p:cNvPr id="42" name="TextBox 41"/>
          <p:cNvSpPr txBox="1"/>
          <p:nvPr/>
        </p:nvSpPr>
        <p:spPr>
          <a:xfrm>
            <a:off x="6656831" y="4809744"/>
            <a:ext cx="1828800" cy="201168"/>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800" b="0" i="0">
                <a:solidFill>
                  <a:srgbClr val="7E93BC"/>
                </a:solidFill>
                <a:latin typeface="Menlo"/>
              </a:rPr>
              <a:t>13 / 13</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5143500"/>
          </a:xfrm>
          <a:prstGeom prst="rect">
            <a:avLst/>
          </a:prstGeom>
          <a:gradFill>
            <a:gsLst>
              <a:gs pos="0">
                <a:srgbClr val="03060F">
                  <a:alpha val="100000"/>
                </a:srgbClr>
              </a:gs>
              <a:gs pos="55000">
                <a:srgbClr val="060C24">
                  <a:alpha val="100000"/>
                </a:srgbClr>
              </a:gs>
              <a:gs pos="100000">
                <a:srgbClr val="0B1435">
                  <a:alpha val="100000"/>
                </a:srgbClr>
              </a:gs>
            </a:gsLst>
            <a:lin ang="5400000" scaled="1"/>
          </a:gradFill>
          <a:ln>
            <a:noFill/>
          </a:ln>
          <a:effectLst/>
        </p:spPr>
        <p:txBody>
          <a:bodyPr rtlCol="0" anchor="ctr"/>
          <a:lstStyle/>
          <a:p>
            <a:pPr algn="ctr"/>
          </a:p>
        </p:txBody>
      </p:sp>
      <p:pic>
        <p:nvPicPr>
          <p:cNvPr id="3" name="Picture 2" descr="Abstract text-free atmospheric plate: cold cyan and raspberry light in a dark volumetric space." title="Abstract text-free atmospheric plate: cold cyan and raspberry light in a dark volumetric space."/>
          <p:cNvPicPr>
            <a:picLocks noChangeAspect="1"/>
          </p:cNvPicPr>
          <p:nvPr/>
        </p:nvPicPr>
        <p:blipFill>
          <a:blip r:embed="rId2"/>
          <a:stretch>
            <a:fillRect/>
          </a:stretch>
        </p:blipFill>
        <p:spPr>
          <a:xfrm>
            <a:off x="0" y="0"/>
            <a:ext cx="9144000" cy="5143500"/>
          </a:xfrm>
          <a:prstGeom prst="rect">
            <a:avLst/>
          </a:prstGeom>
        </p:spPr>
      </p:pic>
      <p:sp>
        <p:nvSpPr>
          <p:cNvPr id="4" name="Rectangle 3"/>
          <p:cNvSpPr/>
          <p:nvPr/>
        </p:nvSpPr>
        <p:spPr>
          <a:xfrm>
            <a:off x="0" y="0"/>
            <a:ext cx="6583680" cy="5143500"/>
          </a:xfrm>
          <a:prstGeom prst="rect">
            <a:avLst/>
          </a:prstGeom>
          <a:gradFill>
            <a:gsLst>
              <a:gs pos="0">
                <a:srgbClr val="03060F">
                  <a:alpha val="95000"/>
                </a:srgbClr>
              </a:gs>
              <a:gs pos="100000">
                <a:srgbClr val="03060F">
                  <a:alpha val="4000"/>
                </a:srgbClr>
              </a:gs>
            </a:gsLst>
            <a:lin ang="0" scaled="1"/>
          </a:gradFill>
          <a:ln>
            <a:noFill/>
          </a:ln>
          <a:effectLst/>
        </p:spPr>
        <p:txBody>
          <a:bodyPr rtlCol="0" anchor="ctr"/>
          <a:lstStyle/>
          <a:p>
            <a:pPr algn="ctr"/>
          </a:p>
        </p:txBody>
      </p:sp>
      <p:sp>
        <p:nvSpPr>
          <p:cNvPr id="5" name="Rectangle 4"/>
          <p:cNvSpPr/>
          <p:nvPr/>
        </p:nvSpPr>
        <p:spPr>
          <a:xfrm>
            <a:off x="0" y="4041648"/>
            <a:ext cx="9144000" cy="1101852"/>
          </a:xfrm>
          <a:prstGeom prst="rect">
            <a:avLst/>
          </a:prstGeom>
          <a:gradFill>
            <a:gsLst>
              <a:gs pos="0">
                <a:srgbClr val="03060F">
                  <a:alpha val="0"/>
                </a:srgbClr>
              </a:gs>
              <a:gs pos="100000">
                <a:srgbClr val="03060F">
                  <a:alpha val="88000"/>
                </a:srgbClr>
              </a:gs>
            </a:gsLst>
            <a:lin ang="5400000" scaled="1"/>
          </a:gradFill>
          <a:ln>
            <a:noFill/>
          </a:ln>
          <a:effectLst/>
        </p:spPr>
        <p:txBody>
          <a:bodyPr rtlCol="0" anchor="ctr"/>
          <a:lstStyle/>
          <a:p>
            <a:pPr algn="ctr"/>
          </a:p>
        </p:txBody>
      </p:sp>
      <p:sp>
        <p:nvSpPr>
          <p:cNvPr id="6" name="deckkit-intent:{&quot;envelope&quot;: &quot;bleed&quot;, &quot;reason&quot;: &quot;thesis — type left, light right&quot;}"/>
          <p:cNvSpPr txBox="1"/>
          <p:nvPr/>
        </p:nvSpPr>
        <p:spPr>
          <a:xfrm>
            <a:off x="0" y="0"/>
            <a:ext cx="9144" cy="9144"/>
          </a:xfrm>
          <a:prstGeom prst="rect">
            <a:avLst/>
          </a:prstGeom>
          <a:noFill/>
        </p:spPr>
        <p:txBody>
          <a:bodyPr wrap="none">
            <a:spAutoFit/>
          </a:bodyPr>
          <a:lstStyle/>
          <a:p/>
        </p:txBody>
      </p:sp>
      <p:sp>
        <p:nvSpPr>
          <p:cNvPr id="7" name="TextBox 6"/>
          <p:cNvSpPr txBox="1"/>
          <p:nvPr/>
        </p:nvSpPr>
        <p:spPr>
          <a:xfrm>
            <a:off x="658368" y="420624"/>
            <a:ext cx="493776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1" i="0" spc="220">
                <a:solidFill>
                  <a:srgbClr val="35E0F0"/>
                </a:solidFill>
                <a:latin typeface="Menlo"/>
              </a:rPr>
              <a:t>THE ONE BIG IDEA</a:t>
            </a:r>
          </a:p>
        </p:txBody>
      </p:sp>
      <p:sp>
        <p:nvSpPr>
          <p:cNvPr id="8" name="TextBox 7"/>
          <p:cNvSpPr txBox="1"/>
          <p:nvPr/>
        </p:nvSpPr>
        <p:spPr>
          <a:xfrm>
            <a:off x="658368" y="786384"/>
            <a:ext cx="6126480" cy="1308201"/>
          </a:xfrm>
          <a:prstGeom prst="rect">
            <a:avLst/>
          </a:prstGeom>
          <a:noFill/>
          <a:ln/>
        </p:spPr>
        <p:txBody>
          <a:bodyPr wrap="square" anchor="t" lIns="25400" rIns="25400" tIns="25400" bIns="25400">
            <a:spAutoFit/>
          </a:bodyPr>
          <a:lstStyle/>
          <a:p>
            <a:pPr algn="l">
              <a:lnSpc>
                <a:spcPct val="88000"/>
              </a:lnSpc>
              <a:spcBef>
                <a:spcPts val="0"/>
              </a:spcBef>
              <a:spcAft>
                <a:spcPts val="0"/>
              </a:spcAft>
            </a:pPr>
            <a:r>
              <a:rPr sz="2700" b="1" i="0">
                <a:solidFill>
                  <a:srgbClr val="EDF3FF"/>
                </a:solidFill>
                <a:latin typeface="Futura"/>
              </a:rPr>
              <a:t>For the first time, a full-size</a:t>
            </a:r>
          </a:p>
          <a:p>
            <a:pPr algn="l">
              <a:lnSpc>
                <a:spcPct val="88000"/>
              </a:lnSpc>
              <a:spcBef>
                <a:spcPts val="0"/>
              </a:spcBef>
              <a:spcAft>
                <a:spcPts val="0"/>
              </a:spcAft>
            </a:pPr>
            <a:r>
              <a:rPr sz="2700" b="1" i="0">
                <a:solidFill>
                  <a:srgbClr val="EDF3FF"/>
                </a:solidFill>
                <a:latin typeface="Futura"/>
              </a:rPr>
              <a:t>Raspberry Pi runs on silicon</a:t>
            </a:r>
          </a:p>
          <a:p>
            <a:pPr algn="l">
              <a:lnSpc>
                <a:spcPct val="88000"/>
              </a:lnSpc>
              <a:spcBef>
                <a:spcPts val="0"/>
              </a:spcBef>
              <a:spcAft>
                <a:spcPts val="0"/>
              </a:spcAft>
            </a:pPr>
            <a:r>
              <a:rPr sz="2700" b="1" i="0">
                <a:solidFill>
                  <a:srgbClr val="35E0F0"/>
                </a:solidFill>
                <a:latin typeface="Futura"/>
              </a:rPr>
              <a:t>built in-house.</a:t>
            </a:r>
          </a:p>
        </p:txBody>
      </p:sp>
      <p:sp>
        <p:nvSpPr>
          <p:cNvPr id="9" name="Rectangle 8"/>
          <p:cNvSpPr/>
          <p:nvPr/>
        </p:nvSpPr>
        <p:spPr>
          <a:xfrm>
            <a:off x="658368" y="2167737"/>
            <a:ext cx="1554480" cy="32004"/>
          </a:xfrm>
          <a:prstGeom prst="rect">
            <a:avLst/>
          </a:prstGeom>
          <a:gradFill rotWithShape="1">
            <a:gsLst>
              <a:gs pos="0">
                <a:srgbClr val="35E0F0"/>
              </a:gs>
              <a:gs pos="100000">
                <a:srgbClr val="F2537E"/>
              </a:gs>
            </a:gsLst>
            <a:lin scaled="0" ang="0"/>
          </a:gradFill>
          <a:ln>
            <a:noFill/>
          </a:ln>
          <a:effectLst/>
        </p:spPr>
        <p:txBody>
          <a:bodyPr rtlCol="0" anchor="ctr"/>
          <a:lstStyle/>
          <a:p>
            <a:pPr algn="ctr"/>
          </a:p>
        </p:txBody>
      </p:sp>
      <p:sp>
        <p:nvSpPr>
          <p:cNvPr id="10" name="TextBox 9"/>
          <p:cNvSpPr txBox="1"/>
          <p:nvPr/>
        </p:nvSpPr>
        <p:spPr>
          <a:xfrm>
            <a:off x="658368" y="2405481"/>
            <a:ext cx="5394960" cy="626871"/>
          </a:xfrm>
          <a:prstGeom prst="rect">
            <a:avLst/>
          </a:prstGeom>
          <a:noFill/>
          <a:ln/>
        </p:spPr>
        <p:txBody>
          <a:bodyPr wrap="square" anchor="t" lIns="25400" rIns="25400" tIns="25400" bIns="25400">
            <a:spAutoFit/>
          </a:bodyPr>
          <a:lstStyle/>
          <a:p>
            <a:pPr algn="l">
              <a:lnSpc>
                <a:spcPct val="124000"/>
              </a:lnSpc>
              <a:spcBef>
                <a:spcPts val="0"/>
              </a:spcBef>
              <a:spcAft>
                <a:spcPts val="0"/>
              </a:spcAft>
            </a:pPr>
            <a:r>
              <a:rPr sz="1250" b="0" i="0">
                <a:solidFill>
                  <a:srgbClr val="AEBFDD"/>
                </a:solidFill>
                <a:latin typeface="Helvetica Neue"/>
              </a:rPr>
              <a:t>Its name is </a:t>
            </a:r>
            <a:r>
              <a:rPr sz="1250" b="1" i="0">
                <a:solidFill>
                  <a:srgbClr val="35E0F0"/>
                </a:solidFill>
                <a:latin typeface="Helvetica Neue"/>
              </a:rPr>
              <a:t>RP1</a:t>
            </a:r>
            <a:r>
              <a:rPr sz="1250" b="0" i="0">
                <a:solidFill>
                  <a:srgbClr val="AEBFDD"/>
                </a:solidFill>
                <a:latin typeface="Helvetica Neue"/>
              </a:rPr>
              <a:t> — the longest-running, most complex and most expensive programme Raspberry Pi has ever undertaken.</a:t>
            </a:r>
          </a:p>
        </p:txBody>
      </p:sp>
      <p:sp>
        <p:nvSpPr>
          <p:cNvPr id="11" name="TextBox 10"/>
          <p:cNvSpPr txBox="1"/>
          <p:nvPr/>
        </p:nvSpPr>
        <p:spPr>
          <a:xfrm>
            <a:off x="658368" y="3383280"/>
            <a:ext cx="1554480" cy="347472"/>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2100" b="1" i="0">
                <a:solidFill>
                  <a:srgbClr val="EDF3FF"/>
                </a:solidFill>
                <a:latin typeface="Futura"/>
              </a:rPr>
              <a:t>2016</a:t>
            </a:r>
          </a:p>
        </p:txBody>
      </p:sp>
      <p:sp>
        <p:nvSpPr>
          <p:cNvPr id="12" name="TextBox 11"/>
          <p:cNvSpPr txBox="1"/>
          <p:nvPr/>
        </p:nvSpPr>
        <p:spPr>
          <a:xfrm>
            <a:off x="658368" y="3749040"/>
            <a:ext cx="1554480" cy="23774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7E93BC"/>
                </a:solidFill>
                <a:latin typeface="Menlo"/>
              </a:rPr>
              <a:t>in development since</a:t>
            </a:r>
          </a:p>
        </p:txBody>
      </p:sp>
      <p:sp>
        <p:nvSpPr>
          <p:cNvPr id="13" name="TextBox 12"/>
          <p:cNvSpPr txBox="1"/>
          <p:nvPr/>
        </p:nvSpPr>
        <p:spPr>
          <a:xfrm>
            <a:off x="2286000" y="3383280"/>
            <a:ext cx="1554480" cy="347472"/>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2100" b="1" i="0">
                <a:solidFill>
                  <a:srgbClr val="EDF3FF"/>
                </a:solidFill>
                <a:latin typeface="Futura"/>
              </a:rPr>
              <a:t>$15m</a:t>
            </a:r>
          </a:p>
        </p:txBody>
      </p:sp>
      <p:sp>
        <p:nvSpPr>
          <p:cNvPr id="14" name="TextBox 13"/>
          <p:cNvSpPr txBox="1"/>
          <p:nvPr/>
        </p:nvSpPr>
        <p:spPr>
          <a:xfrm>
            <a:off x="2286000" y="3749040"/>
            <a:ext cx="1554480" cy="23774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7E93BC"/>
                </a:solidFill>
                <a:latin typeface="Menlo"/>
              </a:rPr>
              <a:t>programme cost</a:t>
            </a:r>
          </a:p>
        </p:txBody>
      </p:sp>
      <p:sp>
        <p:nvSpPr>
          <p:cNvPr id="15" name="TextBox 14"/>
          <p:cNvSpPr txBox="1"/>
          <p:nvPr/>
        </p:nvSpPr>
        <p:spPr>
          <a:xfrm>
            <a:off x="3913632" y="3383280"/>
            <a:ext cx="1554480" cy="347472"/>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2100" b="1" i="0">
                <a:solidFill>
                  <a:srgbClr val="EDF3FF"/>
                </a:solidFill>
                <a:latin typeface="Futura"/>
              </a:rPr>
              <a:t>40LP</a:t>
            </a:r>
          </a:p>
        </p:txBody>
      </p:sp>
      <p:sp>
        <p:nvSpPr>
          <p:cNvPr id="16" name="TextBox 15"/>
          <p:cNvSpPr txBox="1"/>
          <p:nvPr/>
        </p:nvSpPr>
        <p:spPr>
          <a:xfrm>
            <a:off x="3913632" y="3749040"/>
            <a:ext cx="1554480" cy="23774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7E93BC"/>
                </a:solidFill>
                <a:latin typeface="Menlo"/>
              </a:rPr>
              <a:t>TSMC process node</a:t>
            </a:r>
          </a:p>
        </p:txBody>
      </p:sp>
      <p:sp>
        <p:nvSpPr>
          <p:cNvPr id="17" name="TextBox 16"/>
          <p:cNvSpPr txBox="1"/>
          <p:nvPr/>
        </p:nvSpPr>
        <p:spPr>
          <a:xfrm>
            <a:off x="658368" y="4809744"/>
            <a:ext cx="58521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 PI 5</a:t>
            </a:r>
            <a:r>
              <a:rPr sz="800" b="0" i="0">
                <a:solidFill>
                  <a:srgbClr val="7E93BC"/>
                </a:solidFill>
                <a:latin typeface="Menlo"/>
              </a:rPr>
              <a:t>   LAUNCH KEYNOTE</a:t>
            </a:r>
          </a:p>
        </p:txBody>
      </p:sp>
      <p:sp>
        <p:nvSpPr>
          <p:cNvPr id="18" name="TextBox 17"/>
          <p:cNvSpPr txBox="1"/>
          <p:nvPr/>
        </p:nvSpPr>
        <p:spPr>
          <a:xfrm>
            <a:off x="6656831" y="4809744"/>
            <a:ext cx="1828800" cy="201168"/>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800" b="0" i="0">
                <a:solidFill>
                  <a:srgbClr val="7E93BC"/>
                </a:solidFill>
                <a:latin typeface="Menlo"/>
              </a:rPr>
              <a:t>02 / 13</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5143500"/>
          </a:xfrm>
          <a:prstGeom prst="rect">
            <a:avLst/>
          </a:prstGeom>
          <a:gradFill>
            <a:gsLst>
              <a:gs pos="0">
                <a:srgbClr val="03060F">
                  <a:alpha val="100000"/>
                </a:srgbClr>
              </a:gs>
              <a:gs pos="55000">
                <a:srgbClr val="060C24">
                  <a:alpha val="100000"/>
                </a:srgbClr>
              </a:gs>
              <a:gs pos="100000">
                <a:srgbClr val="0B1435">
                  <a:alpha val="100000"/>
                </a:srgbClr>
              </a:gs>
            </a:gsLst>
            <a:lin ang="5400000" scaled="1"/>
          </a:gradFill>
          <a:ln>
            <a:noFill/>
          </a:ln>
          <a:effectLst/>
        </p:spPr>
        <p:txBody>
          <a:bodyPr rtlCol="0" anchor="ctr"/>
          <a:lstStyle/>
          <a:p>
            <a:pPr algn="ctr"/>
          </a:p>
        </p:txBody>
      </p:sp>
      <p:pic>
        <p:nvPicPr>
          <p:cNvPr id="3" name="Picture 2" descr="Abstract text-free atmospheric plate: cold cyan and raspberry light in a dark volumetric space." title="Abstract text-free atmospheric plate: cold cyan and raspberry light in a dark volumetric space."/>
          <p:cNvPicPr>
            <a:picLocks noChangeAspect="1"/>
          </p:cNvPicPr>
          <p:nvPr/>
        </p:nvPicPr>
        <p:blipFill>
          <a:blip r:embed="rId2"/>
          <a:stretch>
            <a:fillRect/>
          </a:stretch>
        </p:blipFill>
        <p:spPr>
          <a:xfrm>
            <a:off x="0" y="0"/>
            <a:ext cx="9144000" cy="5143500"/>
          </a:xfrm>
          <a:prstGeom prst="rect">
            <a:avLst/>
          </a:prstGeom>
        </p:spPr>
      </p:pic>
      <p:sp>
        <p:nvSpPr>
          <p:cNvPr id="4" name="Rectangle 3"/>
          <p:cNvSpPr/>
          <p:nvPr/>
        </p:nvSpPr>
        <p:spPr>
          <a:xfrm>
            <a:off x="0" y="4041648"/>
            <a:ext cx="9144000" cy="1101852"/>
          </a:xfrm>
          <a:prstGeom prst="rect">
            <a:avLst/>
          </a:prstGeom>
          <a:gradFill>
            <a:gsLst>
              <a:gs pos="0">
                <a:srgbClr val="03060F">
                  <a:alpha val="0"/>
                </a:srgbClr>
              </a:gs>
              <a:gs pos="100000">
                <a:srgbClr val="03060F">
                  <a:alpha val="88000"/>
                </a:srgbClr>
              </a:gs>
            </a:gsLst>
            <a:lin ang="5400000" scaled="1"/>
          </a:gradFill>
          <a:ln>
            <a:noFill/>
          </a:ln>
          <a:effectLst/>
        </p:spPr>
        <p:txBody>
          <a:bodyPr rtlCol="0" anchor="ctr"/>
          <a:lstStyle/>
          <a:p>
            <a:pPr algn="ctr"/>
          </a:p>
        </p:txBody>
      </p:sp>
      <p:sp>
        <p:nvSpPr>
          <p:cNvPr id="5" name="deckkit-intent:{&quot;envelope&quot;: &quot;bleed&quot;, &quot;rhyme&quot;: &quot;emitting numeral&quot;, &quot;reason&quot;: &quot;the reveal — one figure, lit, reflected&quot;}"/>
          <p:cNvSpPr txBox="1"/>
          <p:nvPr/>
        </p:nvSpPr>
        <p:spPr>
          <a:xfrm>
            <a:off x="0" y="0"/>
            <a:ext cx="9144" cy="9144"/>
          </a:xfrm>
          <a:prstGeom prst="rect">
            <a:avLst/>
          </a:prstGeom>
          <a:noFill/>
        </p:spPr>
        <p:txBody>
          <a:bodyPr wrap="none">
            <a:spAutoFit/>
          </a:bodyPr>
          <a:lstStyle/>
          <a:p/>
        </p:txBody>
      </p:sp>
      <p:sp>
        <p:nvSpPr>
          <p:cNvPr id="6" name="TextBox 5"/>
          <p:cNvSpPr txBox="1"/>
          <p:nvPr/>
        </p:nvSpPr>
        <p:spPr>
          <a:xfrm>
            <a:off x="0" y="475488"/>
            <a:ext cx="9144000" cy="274320"/>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1250" b="0" i="0">
                <a:solidFill>
                  <a:srgbClr val="35E0F0"/>
                </a:solidFill>
                <a:latin typeface="Menlo"/>
              </a:rPr>
              <a:t>R A S P B E R R Y   P I</a:t>
            </a:r>
          </a:p>
        </p:txBody>
      </p:sp>
      <p:pic>
        <p:nvPicPr>
          <p:cNvPr id="7" name="Picture 6" descr="" title=""/>
          <p:cNvPicPr>
            <a:picLocks noChangeAspect="1"/>
          </p:cNvPicPr>
          <p:nvPr/>
        </p:nvPicPr>
        <p:blipFill>
          <a:blip r:embed="rId3"/>
          <a:stretch>
            <a:fillRect/>
          </a:stretch>
        </p:blipFill>
        <p:spPr>
          <a:xfrm>
            <a:off x="3358261" y="0"/>
            <a:ext cx="2427478" cy="4186047"/>
          </a:xfrm>
          <a:prstGeom prst="rect">
            <a:avLst/>
          </a:prstGeom>
        </p:spPr>
      </p:pic>
      <p:sp>
        <p:nvSpPr>
          <p:cNvPr id="8" name="TextBox 7"/>
          <p:cNvSpPr txBox="1"/>
          <p:nvPr/>
        </p:nvSpPr>
        <p:spPr>
          <a:xfrm>
            <a:off x="3841750" y="768096"/>
            <a:ext cx="1460500" cy="2533650"/>
          </a:xfrm>
          <a:prstGeom prst="rect">
            <a:avLst/>
          </a:prstGeom>
          <a:noFill/>
        </p:spPr>
        <p:txBody>
          <a:bodyPr wrap="none" anchor="t" lIns="25400" rIns="25400" tIns="25400" bIns="25400">
            <a:spAutoFit/>
          </a:bodyPr>
          <a:lstStyle/>
          <a:p>
            <a:pPr algn="ctr">
              <a:lnSpc>
                <a:spcPct val="100000"/>
              </a:lnSpc>
              <a:spcBef>
                <a:spcPts val="0"/>
              </a:spcBef>
              <a:spcAft>
                <a:spcPts val="0"/>
              </a:spcAft>
            </a:pPr>
            <a:r>
              <a:rPr sz="14800" b="1" i="0">
                <a:solidFill>
                  <a:srgbClr val="EDF3FF"/>
                </a:solidFill>
                <a:latin typeface="Futura"/>
              </a:rPr>
              <a:t>5</a:t>
            </a:r>
          </a:p>
        </p:txBody>
      </p:sp>
      <p:pic>
        <p:nvPicPr>
          <p:cNvPr id="9" name="Picture 8" descr="Decorative mirrored reflection of the number above." title="Decorative mirrored reflection of the number above."/>
          <p:cNvPicPr>
            <a:picLocks noChangeAspect="1"/>
          </p:cNvPicPr>
          <p:nvPr/>
        </p:nvPicPr>
        <p:blipFill>
          <a:blip r:embed="rId4"/>
          <a:stretch>
            <a:fillRect/>
          </a:stretch>
        </p:blipFill>
        <p:spPr>
          <a:xfrm>
            <a:off x="3933190" y="2760675"/>
            <a:ext cx="1277619" cy="756219"/>
          </a:xfrm>
          <a:prstGeom prst="rect">
            <a:avLst/>
          </a:prstGeom>
        </p:spPr>
      </p:pic>
      <p:sp>
        <p:nvSpPr>
          <p:cNvPr id="10" name="TextBox 9"/>
          <p:cNvSpPr txBox="1"/>
          <p:nvPr/>
        </p:nvSpPr>
        <p:spPr>
          <a:xfrm>
            <a:off x="1463040" y="3456432"/>
            <a:ext cx="6217920" cy="475488"/>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2500" b="1" i="0">
                <a:solidFill>
                  <a:srgbClr val="EDF3FF"/>
                </a:solidFill>
                <a:latin typeface="Futura"/>
              </a:rPr>
              <a:t>The everything computer.</a:t>
            </a:r>
          </a:p>
        </p:txBody>
      </p:sp>
      <p:sp>
        <p:nvSpPr>
          <p:cNvPr id="11" name="TextBox 10"/>
          <p:cNvSpPr txBox="1"/>
          <p:nvPr/>
        </p:nvSpPr>
        <p:spPr>
          <a:xfrm>
            <a:off x="822960" y="4023360"/>
            <a:ext cx="2377440" cy="365760"/>
          </a:xfrm>
          <a:prstGeom prst="rect">
            <a:avLst/>
          </a:prstGeom>
          <a:noFill/>
          <a:ln/>
        </p:spPr>
        <p:txBody>
          <a:bodyPr wrap="none" anchor="t" lIns="25400" rIns="25400" tIns="25400" bIns="25400">
            <a:spAutoFit/>
          </a:bodyPr>
          <a:lstStyle/>
          <a:p>
            <a:pPr algn="ctr">
              <a:lnSpc>
                <a:spcPct val="100000"/>
              </a:lnSpc>
              <a:spcBef>
                <a:spcPts val="0"/>
              </a:spcBef>
              <a:spcAft>
                <a:spcPts val="0"/>
              </a:spcAft>
            </a:pPr>
            <a:r>
              <a:rPr sz="2300" b="1" i="0">
                <a:solidFill>
                  <a:srgbClr val="35E0F0"/>
                </a:solidFill>
                <a:latin typeface="Futura"/>
              </a:rPr>
              <a:t>2.4</a:t>
            </a:r>
            <a:r>
              <a:rPr sz="1250" b="0" i="0">
                <a:solidFill>
                  <a:srgbClr val="AEBFDD"/>
                </a:solidFill>
                <a:latin typeface="Futura"/>
              </a:rPr>
              <a:t> GHz</a:t>
            </a:r>
          </a:p>
        </p:txBody>
      </p:sp>
      <p:sp>
        <p:nvSpPr>
          <p:cNvPr id="12" name="TextBox 11"/>
          <p:cNvSpPr txBox="1"/>
          <p:nvPr/>
        </p:nvSpPr>
        <p:spPr>
          <a:xfrm>
            <a:off x="822960" y="4379976"/>
            <a:ext cx="2377440" cy="219456"/>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800" b="0" i="0">
                <a:solidFill>
                  <a:srgbClr val="7E93BC"/>
                </a:solidFill>
                <a:latin typeface="Menlo"/>
              </a:rPr>
              <a:t>quad-core Cortex-A76</a:t>
            </a:r>
          </a:p>
        </p:txBody>
      </p:sp>
      <p:sp>
        <p:nvSpPr>
          <p:cNvPr id="13" name="TextBox 12"/>
          <p:cNvSpPr txBox="1"/>
          <p:nvPr/>
        </p:nvSpPr>
        <p:spPr>
          <a:xfrm>
            <a:off x="3383280" y="4023360"/>
            <a:ext cx="2377440" cy="365760"/>
          </a:xfrm>
          <a:prstGeom prst="rect">
            <a:avLst/>
          </a:prstGeom>
          <a:noFill/>
          <a:ln/>
        </p:spPr>
        <p:txBody>
          <a:bodyPr wrap="none" anchor="t" lIns="25400" rIns="25400" tIns="25400" bIns="25400">
            <a:spAutoFit/>
          </a:bodyPr>
          <a:lstStyle/>
          <a:p>
            <a:pPr algn="ctr">
              <a:lnSpc>
                <a:spcPct val="100000"/>
              </a:lnSpc>
              <a:spcBef>
                <a:spcPts val="0"/>
              </a:spcBef>
              <a:spcAft>
                <a:spcPts val="0"/>
              </a:spcAft>
            </a:pPr>
            <a:r>
              <a:rPr sz="2300" b="1" i="0">
                <a:solidFill>
                  <a:srgbClr val="F2537E"/>
                </a:solidFill>
                <a:latin typeface="Futura"/>
              </a:rPr>
              <a:t>16</a:t>
            </a:r>
            <a:r>
              <a:rPr sz="1250" b="0" i="0">
                <a:solidFill>
                  <a:srgbClr val="AEBFDD"/>
                </a:solidFill>
                <a:latin typeface="Futura"/>
              </a:rPr>
              <a:t> GB</a:t>
            </a:r>
          </a:p>
        </p:txBody>
      </p:sp>
      <p:sp>
        <p:nvSpPr>
          <p:cNvPr id="14" name="TextBox 13"/>
          <p:cNvSpPr txBox="1"/>
          <p:nvPr/>
        </p:nvSpPr>
        <p:spPr>
          <a:xfrm>
            <a:off x="3383280" y="4379976"/>
            <a:ext cx="2377440" cy="219456"/>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800" b="0" i="0">
                <a:solidFill>
                  <a:srgbClr val="7E93BC"/>
                </a:solidFill>
                <a:latin typeface="Menlo"/>
              </a:rPr>
              <a:t>LPDDR4X-4267, max</a:t>
            </a:r>
          </a:p>
        </p:txBody>
      </p:sp>
      <p:sp>
        <p:nvSpPr>
          <p:cNvPr id="15" name="Rectangle 14"/>
          <p:cNvSpPr/>
          <p:nvPr/>
        </p:nvSpPr>
        <p:spPr>
          <a:xfrm>
            <a:off x="3273552" y="4059936"/>
            <a:ext cx="12801" cy="457200"/>
          </a:xfrm>
          <a:prstGeom prst="rect">
            <a:avLst/>
          </a:prstGeom>
          <a:solidFill>
            <a:srgbClr val="24345F"/>
          </a:solidFill>
          <a:ln>
            <a:noFill/>
          </a:ln>
          <a:effectLst/>
        </p:spPr>
        <p:txBody>
          <a:bodyPr rtlCol="0" anchor="ctr"/>
          <a:lstStyle/>
          <a:p>
            <a:pPr algn="ctr"/>
          </a:p>
        </p:txBody>
      </p:sp>
      <p:sp>
        <p:nvSpPr>
          <p:cNvPr id="16" name="TextBox 15"/>
          <p:cNvSpPr txBox="1"/>
          <p:nvPr/>
        </p:nvSpPr>
        <p:spPr>
          <a:xfrm>
            <a:off x="5943600" y="4023360"/>
            <a:ext cx="2377440" cy="365760"/>
          </a:xfrm>
          <a:prstGeom prst="rect">
            <a:avLst/>
          </a:prstGeom>
          <a:noFill/>
          <a:ln/>
        </p:spPr>
        <p:txBody>
          <a:bodyPr wrap="none" anchor="t" lIns="25400" rIns="25400" tIns="25400" bIns="25400">
            <a:spAutoFit/>
          </a:bodyPr>
          <a:lstStyle/>
          <a:p>
            <a:pPr algn="ctr">
              <a:lnSpc>
                <a:spcPct val="100000"/>
              </a:lnSpc>
              <a:spcBef>
                <a:spcPts val="0"/>
              </a:spcBef>
              <a:spcAft>
                <a:spcPts val="0"/>
              </a:spcAft>
            </a:pPr>
            <a:r>
              <a:rPr sz="2300" b="1" i="0">
                <a:solidFill>
                  <a:srgbClr val="35E0F0"/>
                </a:solidFill>
                <a:latin typeface="Futura"/>
              </a:rPr>
              <a:t>2–3×</a:t>
            </a:r>
            <a:r>
              <a:rPr sz="1250" b="0" i="0">
                <a:solidFill>
                  <a:srgbClr val="AEBFDD"/>
                </a:solidFill>
                <a:latin typeface="Futura"/>
              </a:rPr>
              <a:t/>
            </a:r>
          </a:p>
        </p:txBody>
      </p:sp>
      <p:sp>
        <p:nvSpPr>
          <p:cNvPr id="17" name="TextBox 16"/>
          <p:cNvSpPr txBox="1"/>
          <p:nvPr/>
        </p:nvSpPr>
        <p:spPr>
          <a:xfrm>
            <a:off x="5943600" y="4379976"/>
            <a:ext cx="2377440" cy="219456"/>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800" b="0" i="0">
                <a:solidFill>
                  <a:srgbClr val="7E93BC"/>
                </a:solidFill>
                <a:latin typeface="Menlo"/>
              </a:rPr>
              <a:t>the CPU of Raspberry Pi 4</a:t>
            </a:r>
          </a:p>
        </p:txBody>
      </p:sp>
      <p:sp>
        <p:nvSpPr>
          <p:cNvPr id="18" name="Rectangle 17"/>
          <p:cNvSpPr/>
          <p:nvPr/>
        </p:nvSpPr>
        <p:spPr>
          <a:xfrm>
            <a:off x="5833872" y="4059936"/>
            <a:ext cx="12801" cy="457200"/>
          </a:xfrm>
          <a:prstGeom prst="rect">
            <a:avLst/>
          </a:prstGeom>
          <a:solidFill>
            <a:srgbClr val="24345F"/>
          </a:solidFill>
          <a:ln>
            <a:noFill/>
          </a:ln>
          <a:effectLst/>
        </p:spPr>
        <p:txBody>
          <a:bodyPr rtlCol="0" anchor="ctr"/>
          <a:lstStyle/>
          <a:p>
            <a:pPr algn="ctr"/>
          </a:p>
        </p:txBody>
      </p:sp>
      <p:sp>
        <p:nvSpPr>
          <p:cNvPr id="19" name="TextBox 18"/>
          <p:cNvSpPr txBox="1"/>
          <p:nvPr/>
        </p:nvSpPr>
        <p:spPr>
          <a:xfrm>
            <a:off x="658368" y="4791456"/>
            <a:ext cx="7827264" cy="274320"/>
          </a:xfrm>
          <a:prstGeom prst="rect">
            <a:avLst/>
          </a:prstGeom>
          <a:noFill/>
          <a:ln/>
        </p:spPr>
        <p:txBody>
          <a:bodyPr wrap="square" anchor="t" lIns="25400" rIns="25400" tIns="25400" bIns="25400">
            <a:spAutoFit/>
          </a:bodyPr>
          <a:lstStyle/>
          <a:p>
            <a:pPr algn="l">
              <a:lnSpc>
                <a:spcPct val="115000"/>
              </a:lnSpc>
              <a:spcBef>
                <a:spcPts val="0"/>
              </a:spcBef>
              <a:spcAft>
                <a:spcPts val="0"/>
              </a:spcAft>
            </a:pPr>
            <a:r>
              <a:rPr sz="800" b="0" i="0">
                <a:solidFill>
                  <a:srgbClr val="7E93BC"/>
                </a:solidFill>
                <a:latin typeface="Menlo"/>
              </a:rPr>
              <a:t>All figures: Raspberry Pi 5 Product Brief, Raspberry Pi Ltd, published April 2026.</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5143500"/>
          </a:xfrm>
          <a:prstGeom prst="rect">
            <a:avLst/>
          </a:prstGeom>
          <a:gradFill>
            <a:gsLst>
              <a:gs pos="0">
                <a:srgbClr val="03060F">
                  <a:alpha val="100000"/>
                </a:srgbClr>
              </a:gs>
              <a:gs pos="55000">
                <a:srgbClr val="060C24">
                  <a:alpha val="100000"/>
                </a:srgbClr>
              </a:gs>
              <a:gs pos="100000">
                <a:srgbClr val="0B1435">
                  <a:alpha val="100000"/>
                </a:srgbClr>
              </a:gs>
            </a:gsLst>
            <a:lin ang="5400000" scaled="1"/>
          </a:gradFill>
          <a:ln>
            <a:noFill/>
          </a:ln>
          <a:effectLst/>
        </p:spPr>
        <p:txBody>
          <a:bodyPr rtlCol="0" anchor="ctr"/>
          <a:lstStyle/>
          <a:p>
            <a:pPr algn="ctr"/>
          </a:p>
        </p:txBody>
      </p:sp>
      <p:sp>
        <p:nvSpPr>
          <p:cNvPr id="3" name="Rectangle 2"/>
          <p:cNvSpPr/>
          <p:nvPr/>
        </p:nvSpPr>
        <p:spPr>
          <a:xfrm>
            <a:off x="0" y="3915460"/>
            <a:ext cx="9144000" cy="1228039"/>
          </a:xfrm>
          <a:prstGeom prst="rect">
            <a:avLst/>
          </a:prstGeom>
          <a:gradFill>
            <a:gsLst>
              <a:gs pos="0">
                <a:srgbClr val="35E0F0">
                  <a:alpha val="0"/>
                </a:srgbClr>
              </a:gs>
              <a:gs pos="100000">
                <a:srgbClr val="35E0F0">
                  <a:alpha val="13000"/>
                </a:srgbClr>
              </a:gs>
            </a:gsLst>
            <a:lin ang="5400000" scaled="1"/>
          </a:gradFill>
          <a:ln>
            <a:noFill/>
          </a:ln>
          <a:effectLst/>
        </p:spPr>
        <p:txBody>
          <a:bodyPr rtlCol="0" anchor="ctr"/>
          <a:lstStyle/>
          <a:p>
            <a:pPr algn="ctr"/>
          </a:p>
        </p:txBody>
      </p:sp>
      <p:sp>
        <p:nvSpPr>
          <p:cNvPr id="4" name="deckkit-intent:{&quot;envelope&quot;: &quot;baseline&quot;, &quot;rhyme&quot;: &quot;emitting numeral&quot;, &quot;reason&quot;: &quot;the numbers ARE the layout — no panels at all&quot;}"/>
          <p:cNvSpPr txBox="1"/>
          <p:nvPr/>
        </p:nvSpPr>
        <p:spPr>
          <a:xfrm>
            <a:off x="0" y="0"/>
            <a:ext cx="9144" cy="9144"/>
          </a:xfrm>
          <a:prstGeom prst="rect">
            <a:avLst/>
          </a:prstGeom>
          <a:noFill/>
        </p:spPr>
        <p:txBody>
          <a:bodyPr wrap="none">
            <a:spAutoFit/>
          </a:bodyPr>
          <a:lstStyle/>
          <a:p/>
        </p:txBody>
      </p:sp>
      <p:sp>
        <p:nvSpPr>
          <p:cNvPr id="5" name="TextBox 4"/>
          <p:cNvSpPr txBox="1"/>
          <p:nvPr/>
        </p:nvSpPr>
        <p:spPr>
          <a:xfrm>
            <a:off x="658368" y="420624"/>
            <a:ext cx="585216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1" i="0" spc="220">
                <a:solidFill>
                  <a:srgbClr val="35E0F0"/>
                </a:solidFill>
                <a:latin typeface="Menlo"/>
              </a:rPr>
              <a:t>THE SPEC WALL</a:t>
            </a:r>
          </a:p>
        </p:txBody>
      </p:sp>
      <p:sp>
        <p:nvSpPr>
          <p:cNvPr id="6" name="TextBox 5"/>
          <p:cNvSpPr txBox="1"/>
          <p:nvPr/>
        </p:nvSpPr>
        <p:spPr>
          <a:xfrm>
            <a:off x="658368" y="658368"/>
            <a:ext cx="7827264" cy="45720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700" b="1" i="0">
                <a:solidFill>
                  <a:srgbClr val="EDF3FF"/>
                </a:solidFill>
                <a:latin typeface="Futura"/>
              </a:rPr>
              <a:t>Everything on an 85 × 56 mm board</a:t>
            </a:r>
          </a:p>
        </p:txBody>
      </p:sp>
      <p:sp>
        <p:nvSpPr>
          <p:cNvPr id="7" name="Rectangle 6"/>
          <p:cNvSpPr/>
          <p:nvPr/>
        </p:nvSpPr>
        <p:spPr>
          <a:xfrm>
            <a:off x="658368" y="1179576"/>
            <a:ext cx="7827264" cy="27432"/>
          </a:xfrm>
          <a:prstGeom prst="rect">
            <a:avLst/>
          </a:prstGeom>
          <a:gradFill>
            <a:gsLst>
              <a:gs pos="0">
                <a:srgbClr val="35E0F0">
                  <a:alpha val="95000"/>
                </a:srgbClr>
              </a:gs>
              <a:gs pos="22000">
                <a:srgbClr val="35E0F0">
                  <a:alpha val="55000"/>
                </a:srgbClr>
              </a:gs>
              <a:gs pos="100000">
                <a:srgbClr val="35E0F0">
                  <a:alpha val="0"/>
                </a:srgbClr>
              </a:gs>
            </a:gsLst>
            <a:lin ang="0" scaled="1"/>
          </a:gradFill>
          <a:ln>
            <a:noFill/>
          </a:ln>
          <a:effectLst/>
        </p:spPr>
        <p:txBody>
          <a:bodyPr rtlCol="0" anchor="ctr"/>
          <a:lstStyle/>
          <a:p>
            <a:pPr algn="ctr"/>
          </a:p>
        </p:txBody>
      </p:sp>
      <p:sp>
        <p:nvSpPr>
          <p:cNvPr id="8" name="TextBox 7"/>
          <p:cNvSpPr txBox="1"/>
          <p:nvPr/>
        </p:nvSpPr>
        <p:spPr>
          <a:xfrm>
            <a:off x="658368" y="1572768"/>
            <a:ext cx="1915668" cy="571500"/>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2900" b="1" i="0">
                <a:solidFill>
                  <a:srgbClr val="2DBBCE"/>
                </a:solidFill>
                <a:latin typeface="Futura"/>
              </a:rPr>
              <a:t>2.4</a:t>
            </a:r>
            <a:r>
              <a:rPr sz="957" b="0" i="0">
                <a:solidFill>
                  <a:srgbClr val="2DBBCE"/>
                </a:solidFill>
                <a:latin typeface="Futura"/>
              </a:rPr>
              <a:t> GHz</a:t>
            </a:r>
          </a:p>
        </p:txBody>
      </p:sp>
      <p:sp>
        <p:nvSpPr>
          <p:cNvPr id="9" name="TextBox 8"/>
          <p:cNvSpPr txBox="1"/>
          <p:nvPr/>
        </p:nvSpPr>
        <p:spPr>
          <a:xfrm>
            <a:off x="658368" y="2107692"/>
            <a:ext cx="1860804" cy="45720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940" b="0" i="0">
                <a:solidFill>
                  <a:srgbClr val="7E93BC"/>
                </a:solidFill>
                <a:latin typeface="Helvetica Neue"/>
              </a:rPr>
              <a:t>Broadcom BCM2712,
quad-core Arm Cortex-A76</a:t>
            </a:r>
          </a:p>
        </p:txBody>
      </p:sp>
      <p:sp>
        <p:nvSpPr>
          <p:cNvPr id="10" name="TextBox 9"/>
          <p:cNvSpPr txBox="1"/>
          <p:nvPr/>
        </p:nvSpPr>
        <p:spPr>
          <a:xfrm>
            <a:off x="2628900" y="1572768"/>
            <a:ext cx="1915668" cy="571500"/>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2900" b="1" i="0">
                <a:solidFill>
                  <a:srgbClr val="C84871"/>
                </a:solidFill>
                <a:latin typeface="Futura"/>
              </a:rPr>
              <a:t>16</a:t>
            </a:r>
            <a:r>
              <a:rPr sz="957" b="0" i="0">
                <a:solidFill>
                  <a:srgbClr val="C84871"/>
                </a:solidFill>
                <a:latin typeface="Futura"/>
              </a:rPr>
              <a:t> GB</a:t>
            </a:r>
          </a:p>
        </p:txBody>
      </p:sp>
      <p:sp>
        <p:nvSpPr>
          <p:cNvPr id="11" name="TextBox 10"/>
          <p:cNvSpPr txBox="1"/>
          <p:nvPr/>
        </p:nvSpPr>
        <p:spPr>
          <a:xfrm>
            <a:off x="2628900" y="2107692"/>
            <a:ext cx="1860804" cy="45720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940" b="0" i="0">
                <a:solidFill>
                  <a:srgbClr val="7E93BC"/>
                </a:solidFill>
                <a:latin typeface="Helvetica Neue"/>
              </a:rPr>
              <a:t>LPDDR4X-4267 SDRAM,
1 / 2 / 4 / 8 / 16 GB options</a:t>
            </a:r>
          </a:p>
        </p:txBody>
      </p:sp>
      <p:sp>
        <p:nvSpPr>
          <p:cNvPr id="12" name="TextBox 11"/>
          <p:cNvSpPr txBox="1"/>
          <p:nvPr/>
        </p:nvSpPr>
        <p:spPr>
          <a:xfrm>
            <a:off x="4599432" y="1572768"/>
            <a:ext cx="1915668" cy="571500"/>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2900" b="1" i="0">
                <a:solidFill>
                  <a:srgbClr val="8068DB"/>
                </a:solidFill>
                <a:latin typeface="Futura"/>
              </a:rPr>
              <a:t>2</a:t>
            </a:r>
            <a:r>
              <a:rPr sz="957" b="0" i="0">
                <a:solidFill>
                  <a:srgbClr val="8068DB"/>
                </a:solidFill>
                <a:latin typeface="Futura"/>
              </a:rPr>
              <a:t> × 4K</a:t>
            </a:r>
          </a:p>
        </p:txBody>
      </p:sp>
      <p:sp>
        <p:nvSpPr>
          <p:cNvPr id="13" name="TextBox 12"/>
          <p:cNvSpPr txBox="1"/>
          <p:nvPr/>
        </p:nvSpPr>
        <p:spPr>
          <a:xfrm>
            <a:off x="4599432" y="2107692"/>
            <a:ext cx="1860804" cy="45720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940" b="0" i="0">
                <a:solidFill>
                  <a:srgbClr val="7E93BC"/>
                </a:solidFill>
                <a:latin typeface="Helvetica Neue"/>
              </a:rPr>
              <a:t>4Kp60 HDMI outputs,
HDR supported</a:t>
            </a:r>
          </a:p>
        </p:txBody>
      </p:sp>
      <p:sp>
        <p:nvSpPr>
          <p:cNvPr id="14" name="TextBox 13"/>
          <p:cNvSpPr txBox="1"/>
          <p:nvPr/>
        </p:nvSpPr>
        <p:spPr>
          <a:xfrm>
            <a:off x="6569964" y="1572768"/>
            <a:ext cx="1915668" cy="571500"/>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2900" b="1" i="0">
                <a:solidFill>
                  <a:srgbClr val="8068DB"/>
                </a:solidFill>
                <a:latin typeface="Futura"/>
              </a:rPr>
              <a:t>5</a:t>
            </a:r>
            <a:r>
              <a:rPr sz="957" b="0" i="0">
                <a:solidFill>
                  <a:srgbClr val="8068DB"/>
                </a:solidFill>
                <a:latin typeface="Futura"/>
              </a:rPr>
              <a:t> Gb/s</a:t>
            </a:r>
          </a:p>
        </p:txBody>
      </p:sp>
      <p:sp>
        <p:nvSpPr>
          <p:cNvPr id="15" name="TextBox 14"/>
          <p:cNvSpPr txBox="1"/>
          <p:nvPr/>
        </p:nvSpPr>
        <p:spPr>
          <a:xfrm>
            <a:off x="6569964" y="2107692"/>
            <a:ext cx="1860804" cy="45720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940" b="0" i="0">
                <a:solidFill>
                  <a:srgbClr val="7E93BC"/>
                </a:solidFill>
                <a:latin typeface="Helvetica Neue"/>
              </a:rPr>
              <a:t>on each USB 3.0 port,
simultaneously</a:t>
            </a:r>
          </a:p>
        </p:txBody>
      </p:sp>
      <p:pic>
        <p:nvPicPr>
          <p:cNvPr id="16" name="Picture 15" descr="" title=""/>
          <p:cNvPicPr>
            <a:picLocks noChangeAspect="1"/>
          </p:cNvPicPr>
          <p:nvPr/>
        </p:nvPicPr>
        <p:blipFill>
          <a:blip r:embed="rId2"/>
          <a:stretch>
            <a:fillRect/>
          </a:stretch>
        </p:blipFill>
        <p:spPr>
          <a:xfrm>
            <a:off x="236029" y="2404414"/>
            <a:ext cx="2394585" cy="1248156"/>
          </a:xfrm>
          <a:prstGeom prst="rect">
            <a:avLst/>
          </a:prstGeom>
        </p:spPr>
      </p:pic>
      <p:sp>
        <p:nvSpPr>
          <p:cNvPr id="17" name="TextBox 16"/>
          <p:cNvSpPr txBox="1"/>
          <p:nvPr/>
        </p:nvSpPr>
        <p:spPr>
          <a:xfrm>
            <a:off x="658368" y="2798064"/>
            <a:ext cx="1915668" cy="571500"/>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2900" b="1" i="0">
                <a:solidFill>
                  <a:srgbClr val="9A7BFF"/>
                </a:solidFill>
                <a:latin typeface="Futura"/>
              </a:rPr>
              <a:t>16</a:t>
            </a:r>
            <a:r>
              <a:rPr sz="957" b="0" i="0">
                <a:solidFill>
                  <a:srgbClr val="9A7BFF"/>
                </a:solidFill>
                <a:latin typeface="Futura"/>
              </a:rPr>
              <a:t> Gb/s</a:t>
            </a:r>
          </a:p>
        </p:txBody>
      </p:sp>
      <p:sp>
        <p:nvSpPr>
          <p:cNvPr id="18" name="TextBox 17"/>
          <p:cNvSpPr txBox="1"/>
          <p:nvPr/>
        </p:nvSpPr>
        <p:spPr>
          <a:xfrm>
            <a:off x="658368" y="3332988"/>
            <a:ext cx="1860804" cy="45720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940" b="0" i="0">
                <a:solidFill>
                  <a:srgbClr val="AEBFDD"/>
                </a:solidFill>
                <a:latin typeface="Helvetica Neue"/>
              </a:rPr>
              <a:t>4-lane PCIe 2.0 link,
RP1 back to BCM2712</a:t>
            </a:r>
          </a:p>
        </p:txBody>
      </p:sp>
      <p:pic>
        <p:nvPicPr>
          <p:cNvPr id="19" name="Picture 18" descr="" title=""/>
          <p:cNvPicPr>
            <a:picLocks noChangeAspect="1"/>
          </p:cNvPicPr>
          <p:nvPr/>
        </p:nvPicPr>
        <p:blipFill>
          <a:blip r:embed="rId2"/>
          <a:stretch>
            <a:fillRect/>
          </a:stretch>
        </p:blipFill>
        <p:spPr>
          <a:xfrm>
            <a:off x="2206561" y="2404414"/>
            <a:ext cx="2394585" cy="1248156"/>
          </a:xfrm>
          <a:prstGeom prst="rect">
            <a:avLst/>
          </a:prstGeom>
        </p:spPr>
      </p:pic>
      <p:sp>
        <p:nvSpPr>
          <p:cNvPr id="20" name="TextBox 19"/>
          <p:cNvSpPr txBox="1"/>
          <p:nvPr/>
        </p:nvSpPr>
        <p:spPr>
          <a:xfrm>
            <a:off x="2628900" y="2798064"/>
            <a:ext cx="1915668" cy="571500"/>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2900" b="1" i="0">
                <a:solidFill>
                  <a:srgbClr val="9A7BFF"/>
                </a:solidFill>
                <a:latin typeface="Futura"/>
              </a:rPr>
              <a:t>1</a:t>
            </a:r>
            <a:r>
              <a:rPr sz="957" b="0" i="0">
                <a:solidFill>
                  <a:srgbClr val="9A7BFF"/>
                </a:solidFill>
                <a:latin typeface="Futura"/>
              </a:rPr>
              <a:t> lane</a:t>
            </a:r>
          </a:p>
        </p:txBody>
      </p:sp>
      <p:sp>
        <p:nvSpPr>
          <p:cNvPr id="21" name="TextBox 20"/>
          <p:cNvSpPr txBox="1"/>
          <p:nvPr/>
        </p:nvSpPr>
        <p:spPr>
          <a:xfrm>
            <a:off x="2628900" y="3332988"/>
            <a:ext cx="1860804" cy="45720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940" b="0" i="0">
                <a:solidFill>
                  <a:srgbClr val="AEBFDD"/>
                </a:solidFill>
                <a:latin typeface="Helvetica Neue"/>
              </a:rPr>
              <a:t>PCI Express 2.0,
for fast peripherals</a:t>
            </a:r>
          </a:p>
        </p:txBody>
      </p:sp>
      <p:sp>
        <p:nvSpPr>
          <p:cNvPr id="22" name="TextBox 21"/>
          <p:cNvSpPr txBox="1"/>
          <p:nvPr/>
        </p:nvSpPr>
        <p:spPr>
          <a:xfrm>
            <a:off x="4599432" y="2798064"/>
            <a:ext cx="1915668" cy="571500"/>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2900" b="1" i="0">
                <a:solidFill>
                  <a:srgbClr val="8068DB"/>
                </a:solidFill>
                <a:latin typeface="Futura"/>
              </a:rPr>
              <a:t>40</a:t>
            </a:r>
            <a:r>
              <a:rPr sz="957" b="0" i="0">
                <a:solidFill>
                  <a:srgbClr val="8068DB"/>
                </a:solidFill>
                <a:latin typeface="Futura"/>
              </a:rPr>
              <a:t> pin</a:t>
            </a:r>
          </a:p>
        </p:txBody>
      </p:sp>
      <p:sp>
        <p:nvSpPr>
          <p:cNvPr id="23" name="TextBox 22"/>
          <p:cNvSpPr txBox="1"/>
          <p:nvPr/>
        </p:nvSpPr>
        <p:spPr>
          <a:xfrm>
            <a:off x="4599432" y="3332988"/>
            <a:ext cx="1860804" cy="45720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940" b="0" i="0">
                <a:solidFill>
                  <a:srgbClr val="7E93BC"/>
                </a:solidFill>
                <a:latin typeface="Helvetica Neue"/>
              </a:rPr>
              <a:t>the standard Raspberry Pi
GPIO header</a:t>
            </a:r>
          </a:p>
        </p:txBody>
      </p:sp>
      <p:sp>
        <p:nvSpPr>
          <p:cNvPr id="24" name="TextBox 23"/>
          <p:cNvSpPr txBox="1"/>
          <p:nvPr/>
        </p:nvSpPr>
        <p:spPr>
          <a:xfrm>
            <a:off x="6569964" y="2798064"/>
            <a:ext cx="1915668" cy="571500"/>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2900" b="1" i="0">
                <a:solidFill>
                  <a:srgbClr val="2DBBCE"/>
                </a:solidFill>
                <a:latin typeface="Futura"/>
              </a:rPr>
              <a:t>800</a:t>
            </a:r>
            <a:r>
              <a:rPr sz="957" b="0" i="0">
                <a:solidFill>
                  <a:srgbClr val="2DBBCE"/>
                </a:solidFill>
                <a:latin typeface="Futura"/>
              </a:rPr>
              <a:t> MHz</a:t>
            </a:r>
          </a:p>
        </p:txBody>
      </p:sp>
      <p:sp>
        <p:nvSpPr>
          <p:cNvPr id="25" name="TextBox 24"/>
          <p:cNvSpPr txBox="1"/>
          <p:nvPr/>
        </p:nvSpPr>
        <p:spPr>
          <a:xfrm>
            <a:off x="6569964" y="3332988"/>
            <a:ext cx="1860804" cy="457200"/>
          </a:xfrm>
          <a:prstGeom prst="rect">
            <a:avLst/>
          </a:prstGeom>
          <a:noFill/>
          <a:ln/>
        </p:spPr>
        <p:txBody>
          <a:bodyPr wrap="square" anchor="t" lIns="25400" rIns="25400" tIns="25400" bIns="25400">
            <a:spAutoFit/>
          </a:bodyPr>
          <a:lstStyle/>
          <a:p>
            <a:pPr algn="l">
              <a:lnSpc>
                <a:spcPct val="114000"/>
              </a:lnSpc>
              <a:spcBef>
                <a:spcPts val="0"/>
              </a:spcBef>
              <a:spcAft>
                <a:spcPts val="0"/>
              </a:spcAft>
            </a:pPr>
            <a:r>
              <a:rPr sz="940" b="0" i="0">
                <a:solidFill>
                  <a:srgbClr val="7E93BC"/>
                </a:solidFill>
                <a:latin typeface="Helvetica Neue"/>
              </a:rPr>
              <a:t>VideoCore VII GPU,
OpenGL ES 3.1 · Vulkan 1.2</a:t>
            </a:r>
          </a:p>
        </p:txBody>
      </p:sp>
      <p:sp>
        <p:nvSpPr>
          <p:cNvPr id="26" name="Rectangle 25"/>
          <p:cNvSpPr/>
          <p:nvPr/>
        </p:nvSpPr>
        <p:spPr>
          <a:xfrm>
            <a:off x="658368" y="4041648"/>
            <a:ext cx="7827264" cy="7315"/>
          </a:xfrm>
          <a:prstGeom prst="rect">
            <a:avLst/>
          </a:prstGeom>
          <a:solidFill>
            <a:srgbClr val="24345F"/>
          </a:solidFill>
          <a:ln>
            <a:noFill/>
          </a:ln>
          <a:effectLst/>
        </p:spPr>
        <p:txBody>
          <a:bodyPr rtlCol="0" anchor="ctr"/>
          <a:lstStyle/>
          <a:p>
            <a:pPr algn="ctr"/>
          </a:p>
        </p:txBody>
      </p:sp>
      <p:sp>
        <p:nvSpPr>
          <p:cNvPr id="27" name="TextBox 26"/>
          <p:cNvSpPr txBox="1"/>
          <p:nvPr/>
        </p:nvSpPr>
        <p:spPr>
          <a:xfrm>
            <a:off x="658368" y="4133087"/>
            <a:ext cx="7827264" cy="530352"/>
          </a:xfrm>
          <a:prstGeom prst="rect">
            <a:avLst/>
          </a:prstGeom>
          <a:noFill/>
          <a:ln/>
        </p:spPr>
        <p:txBody>
          <a:bodyPr wrap="square" anchor="t" lIns="25400" rIns="25400" tIns="25400" bIns="25400">
            <a:spAutoFit/>
          </a:bodyPr>
          <a:lstStyle/>
          <a:p>
            <a:pPr algn="l">
              <a:lnSpc>
                <a:spcPct val="130000"/>
              </a:lnSpc>
              <a:spcBef>
                <a:spcPts val="0"/>
              </a:spcBef>
              <a:spcAft>
                <a:spcPts val="0"/>
              </a:spcAft>
            </a:pPr>
            <a:r>
              <a:rPr sz="800" b="0" i="0">
                <a:solidFill>
                  <a:srgbClr val="AEBFDD"/>
                </a:solidFill>
                <a:latin typeface="Menlo"/>
              </a:rPr>
              <a:t>dual-band 802.11ac Wi-Fi  ·  Bluetooth 5.0 / BLE  ·  Gigabit Ethernet with PoE+ (separate HAT)  ·  microSD, SDR104  ·  2 × 4-lane MIPI camera / display transceivers at 1.5 Gb/s  ·  rearchitected Image Signal Processor  ·  4Kp60 HEVC decoder  ·  5V/5A USB-C with Power Delivery  ·  real-time clock (external battery)  ·  power button  ·  0–70 °C  ·  MTBF 93,800 h  ·  </a:t>
            </a:r>
            <a:r>
              <a:rPr sz="800" b="1" i="0">
                <a:solidFill>
                  <a:srgbClr val="EDF3FF"/>
                </a:solidFill>
                <a:latin typeface="Menlo"/>
              </a:rPr>
              <a:t>85 × 56 mm</a:t>
            </a:r>
          </a:p>
        </p:txBody>
      </p:sp>
      <p:sp>
        <p:nvSpPr>
          <p:cNvPr id="28" name="Rectangle 27"/>
          <p:cNvSpPr/>
          <p:nvPr/>
        </p:nvSpPr>
        <p:spPr>
          <a:xfrm>
            <a:off x="658368" y="4736592"/>
            <a:ext cx="7827264" cy="7315"/>
          </a:xfrm>
          <a:prstGeom prst="rect">
            <a:avLst/>
          </a:prstGeom>
          <a:solidFill>
            <a:srgbClr val="24345F"/>
          </a:solidFill>
          <a:ln>
            <a:noFill/>
          </a:ln>
          <a:effectLst/>
        </p:spPr>
        <p:txBody>
          <a:bodyPr rtlCol="0" anchor="ctr"/>
          <a:lstStyle/>
          <a:p>
            <a:pPr algn="ctr"/>
          </a:p>
        </p:txBody>
      </p:sp>
      <p:sp>
        <p:nvSpPr>
          <p:cNvPr id="29" name="TextBox 28"/>
          <p:cNvSpPr txBox="1"/>
          <p:nvPr/>
        </p:nvSpPr>
        <p:spPr>
          <a:xfrm>
            <a:off x="658368" y="4809744"/>
            <a:ext cx="58521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 PI 5</a:t>
            </a:r>
            <a:r>
              <a:rPr sz="800" b="0" i="0">
                <a:solidFill>
                  <a:srgbClr val="7E93BC"/>
                </a:solidFill>
                <a:latin typeface="Menlo"/>
              </a:rPr>
              <a:t>   LAUNCH KEYNOTE</a:t>
            </a:r>
          </a:p>
        </p:txBody>
      </p:sp>
      <p:sp>
        <p:nvSpPr>
          <p:cNvPr id="30" name="TextBox 29"/>
          <p:cNvSpPr txBox="1"/>
          <p:nvPr/>
        </p:nvSpPr>
        <p:spPr>
          <a:xfrm>
            <a:off x="6656831" y="4809744"/>
            <a:ext cx="1828800" cy="201168"/>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800" b="0" i="0">
                <a:solidFill>
                  <a:srgbClr val="7E93BC"/>
                </a:solidFill>
                <a:latin typeface="Menlo"/>
              </a:rPr>
              <a:t>04 / 13</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5143500"/>
          </a:xfrm>
          <a:prstGeom prst="rect">
            <a:avLst/>
          </a:prstGeom>
          <a:gradFill>
            <a:gsLst>
              <a:gs pos="0">
                <a:srgbClr val="03060F">
                  <a:alpha val="100000"/>
                </a:srgbClr>
              </a:gs>
              <a:gs pos="55000">
                <a:srgbClr val="060C24">
                  <a:alpha val="100000"/>
                </a:srgbClr>
              </a:gs>
              <a:gs pos="100000">
                <a:srgbClr val="0B1435">
                  <a:alpha val="100000"/>
                </a:srgbClr>
              </a:gs>
            </a:gsLst>
            <a:lin ang="5400000" scaled="1"/>
          </a:gradFill>
          <a:ln>
            <a:noFill/>
          </a:ln>
          <a:effectLst/>
        </p:spPr>
        <p:txBody>
          <a:bodyPr rtlCol="0" anchor="ctr"/>
          <a:lstStyle/>
          <a:p>
            <a:pPr algn="ctr"/>
          </a:p>
        </p:txBody>
      </p:sp>
      <p:sp>
        <p:nvSpPr>
          <p:cNvPr id="3" name="Rectangle 2"/>
          <p:cNvSpPr/>
          <p:nvPr/>
        </p:nvSpPr>
        <p:spPr>
          <a:xfrm>
            <a:off x="0" y="3844137"/>
            <a:ext cx="9144000" cy="1299362"/>
          </a:xfrm>
          <a:prstGeom prst="rect">
            <a:avLst/>
          </a:prstGeom>
          <a:gradFill>
            <a:gsLst>
              <a:gs pos="0">
                <a:srgbClr val="35E0F0">
                  <a:alpha val="0"/>
                </a:srgbClr>
              </a:gs>
              <a:gs pos="100000">
                <a:srgbClr val="35E0F0">
                  <a:alpha val="16000"/>
                </a:srgbClr>
              </a:gs>
            </a:gsLst>
            <a:lin ang="5400000" scaled="1"/>
          </a:gradFill>
          <a:ln>
            <a:noFill/>
          </a:ln>
          <a:effectLst/>
        </p:spPr>
        <p:txBody>
          <a:bodyPr rtlCol="0" anchor="ctr"/>
          <a:lstStyle/>
          <a:p>
            <a:pPr algn="ctr"/>
          </a:p>
        </p:txBody>
      </p:sp>
      <p:sp>
        <p:nvSpPr>
          <p:cNvPr id="4" name="Rectangle 3"/>
          <p:cNvSpPr/>
          <p:nvPr/>
        </p:nvSpPr>
        <p:spPr>
          <a:xfrm>
            <a:off x="658368" y="402336"/>
            <a:ext cx="50292" cy="786384"/>
          </a:xfrm>
          <a:prstGeom prst="rect">
            <a:avLst/>
          </a:prstGeom>
          <a:solidFill>
            <a:srgbClr val="35E0F0"/>
          </a:solidFill>
          <a:ln>
            <a:noFill/>
          </a:ln>
          <a:effectLst/>
        </p:spPr>
        <p:txBody>
          <a:bodyPr rtlCol="0" anchor="ctr"/>
          <a:lstStyle/>
          <a:p>
            <a:pPr algn="ctr"/>
          </a:p>
        </p:txBody>
      </p:sp>
      <p:sp>
        <p:nvSpPr>
          <p:cNvPr id="5" name="TextBox 4"/>
          <p:cNvSpPr txBox="1"/>
          <p:nvPr/>
        </p:nvSpPr>
        <p:spPr>
          <a:xfrm>
            <a:off x="914400" y="420624"/>
            <a:ext cx="7571232"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1" i="0" spc="220">
                <a:solidFill>
                  <a:srgbClr val="35E0F0"/>
                </a:solidFill>
                <a:latin typeface="Menlo"/>
              </a:rPr>
              <a:t>SIGNATURE 01 / 03  ·  BCM2712</a:t>
            </a:r>
          </a:p>
        </p:txBody>
      </p:sp>
      <p:sp>
        <p:nvSpPr>
          <p:cNvPr id="6" name="TextBox 5"/>
          <p:cNvSpPr txBox="1"/>
          <p:nvPr/>
        </p:nvSpPr>
        <p:spPr>
          <a:xfrm>
            <a:off x="914400" y="658368"/>
            <a:ext cx="7571232" cy="45720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700" b="1" i="0">
                <a:solidFill>
                  <a:srgbClr val="EDF3FF"/>
                </a:solidFill>
                <a:latin typeface="Futura"/>
              </a:rPr>
              <a:t>Two to three times the CPU</a:t>
            </a:r>
          </a:p>
        </p:txBody>
      </p:sp>
      <p:sp>
        <p:nvSpPr>
          <p:cNvPr id="7" name="Rounded Rectangle 6"/>
          <p:cNvSpPr/>
          <p:nvPr/>
        </p:nvSpPr>
        <p:spPr>
          <a:xfrm>
            <a:off x="658368" y="1481328"/>
            <a:ext cx="1054561" cy="1024128"/>
          </a:xfrm>
          <a:prstGeom prst="roundRect">
            <a:avLst>
              <a:gd name="adj" fmla="val 7142"/>
            </a:avLst>
          </a:prstGeom>
          <a:solidFill>
            <a:srgbClr val="101B40"/>
          </a:solidFill>
          <a:ln w="13970">
            <a:solidFill>
              <a:srgbClr val="35E0F0"/>
            </a:solidFill>
          </a:ln>
          <a:effectLst/>
        </p:spPr>
        <p:txBody>
          <a:bodyPr rtlCol="0" anchor="ctr"/>
          <a:lstStyle/>
          <a:p>
            <a:pPr algn="ctr"/>
          </a:p>
        </p:txBody>
      </p:sp>
      <p:sp>
        <p:nvSpPr>
          <p:cNvPr id="8" name="TextBox 7"/>
          <p:cNvSpPr txBox="1"/>
          <p:nvPr/>
        </p:nvSpPr>
        <p:spPr>
          <a:xfrm>
            <a:off x="658368" y="1627632"/>
            <a:ext cx="1054561" cy="274320"/>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1100" b="1" i="0">
                <a:solidFill>
                  <a:srgbClr val="EDF3FF"/>
                </a:solidFill>
                <a:latin typeface="Helvetica Neue"/>
              </a:rPr>
              <a:t>Cortex-A76</a:t>
            </a:r>
          </a:p>
        </p:txBody>
      </p:sp>
      <p:sp>
        <p:nvSpPr>
          <p:cNvPr id="9" name="TextBox 8"/>
          <p:cNvSpPr txBox="1"/>
          <p:nvPr/>
        </p:nvSpPr>
        <p:spPr>
          <a:xfrm>
            <a:off x="658368" y="1920240"/>
            <a:ext cx="1054561" cy="237744"/>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940" b="0" i="0">
                <a:solidFill>
                  <a:srgbClr val="35E0F0"/>
                </a:solidFill>
                <a:latin typeface="Menlo"/>
              </a:rPr>
              <a:t>2.4 GHz</a:t>
            </a:r>
          </a:p>
        </p:txBody>
      </p:sp>
      <p:sp>
        <p:nvSpPr>
          <p:cNvPr id="10" name="TextBox 9"/>
          <p:cNvSpPr txBox="1"/>
          <p:nvPr/>
        </p:nvSpPr>
        <p:spPr>
          <a:xfrm>
            <a:off x="658368" y="2157984"/>
            <a:ext cx="1054561" cy="237744"/>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940" b="0" i="0">
                <a:solidFill>
                  <a:srgbClr val="7E93BC"/>
                </a:solidFill>
                <a:latin typeface="Menlo"/>
              </a:rPr>
              <a:t>512 KB L2</a:t>
            </a:r>
          </a:p>
        </p:txBody>
      </p:sp>
      <p:sp>
        <p:nvSpPr>
          <p:cNvPr id="11" name="Rectangle 10"/>
          <p:cNvSpPr/>
          <p:nvPr/>
        </p:nvSpPr>
        <p:spPr>
          <a:xfrm>
            <a:off x="1179247" y="2450592"/>
            <a:ext cx="12801" cy="365760"/>
          </a:xfrm>
          <a:prstGeom prst="rect">
            <a:avLst/>
          </a:prstGeom>
          <a:solidFill>
            <a:srgbClr val="24345F"/>
          </a:solidFill>
          <a:ln>
            <a:noFill/>
          </a:ln>
          <a:effectLst/>
        </p:spPr>
        <p:txBody>
          <a:bodyPr rtlCol="0" anchor="ctr"/>
          <a:lstStyle/>
          <a:p>
            <a:pPr algn="ctr"/>
          </a:p>
        </p:txBody>
      </p:sp>
      <p:sp>
        <p:nvSpPr>
          <p:cNvPr id="12" name="Rounded Rectangle 11"/>
          <p:cNvSpPr/>
          <p:nvPr/>
        </p:nvSpPr>
        <p:spPr>
          <a:xfrm>
            <a:off x="1840945" y="1481328"/>
            <a:ext cx="1054561" cy="1024128"/>
          </a:xfrm>
          <a:prstGeom prst="roundRect">
            <a:avLst>
              <a:gd name="adj" fmla="val 7142"/>
            </a:avLst>
          </a:prstGeom>
          <a:solidFill>
            <a:srgbClr val="101B40"/>
          </a:solidFill>
          <a:ln w="13970">
            <a:solidFill>
              <a:srgbClr val="35E0F0"/>
            </a:solidFill>
          </a:ln>
          <a:effectLst/>
        </p:spPr>
        <p:txBody>
          <a:bodyPr rtlCol="0" anchor="ctr"/>
          <a:lstStyle/>
          <a:p>
            <a:pPr algn="ctr"/>
          </a:p>
        </p:txBody>
      </p:sp>
      <p:sp>
        <p:nvSpPr>
          <p:cNvPr id="13" name="TextBox 12"/>
          <p:cNvSpPr txBox="1"/>
          <p:nvPr/>
        </p:nvSpPr>
        <p:spPr>
          <a:xfrm>
            <a:off x="1840945" y="1627632"/>
            <a:ext cx="1054561" cy="274320"/>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1100" b="1" i="0">
                <a:solidFill>
                  <a:srgbClr val="EDF3FF"/>
                </a:solidFill>
                <a:latin typeface="Helvetica Neue"/>
              </a:rPr>
              <a:t>Cortex-A76</a:t>
            </a:r>
          </a:p>
        </p:txBody>
      </p:sp>
      <p:sp>
        <p:nvSpPr>
          <p:cNvPr id="14" name="TextBox 13"/>
          <p:cNvSpPr txBox="1"/>
          <p:nvPr/>
        </p:nvSpPr>
        <p:spPr>
          <a:xfrm>
            <a:off x="1840945" y="1920240"/>
            <a:ext cx="1054561" cy="237744"/>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940" b="0" i="0">
                <a:solidFill>
                  <a:srgbClr val="35E0F0"/>
                </a:solidFill>
                <a:latin typeface="Menlo"/>
              </a:rPr>
              <a:t>2.4 GHz</a:t>
            </a:r>
          </a:p>
        </p:txBody>
      </p:sp>
      <p:sp>
        <p:nvSpPr>
          <p:cNvPr id="15" name="TextBox 14"/>
          <p:cNvSpPr txBox="1"/>
          <p:nvPr/>
        </p:nvSpPr>
        <p:spPr>
          <a:xfrm>
            <a:off x="1840945" y="2157984"/>
            <a:ext cx="1054561" cy="237744"/>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940" b="0" i="0">
                <a:solidFill>
                  <a:srgbClr val="7E93BC"/>
                </a:solidFill>
                <a:latin typeface="Menlo"/>
              </a:rPr>
              <a:t>512 KB L2</a:t>
            </a:r>
          </a:p>
        </p:txBody>
      </p:sp>
      <p:sp>
        <p:nvSpPr>
          <p:cNvPr id="16" name="Rectangle 15"/>
          <p:cNvSpPr/>
          <p:nvPr/>
        </p:nvSpPr>
        <p:spPr>
          <a:xfrm>
            <a:off x="2361825" y="2450592"/>
            <a:ext cx="12801" cy="365760"/>
          </a:xfrm>
          <a:prstGeom prst="rect">
            <a:avLst/>
          </a:prstGeom>
          <a:solidFill>
            <a:srgbClr val="24345F"/>
          </a:solidFill>
          <a:ln>
            <a:noFill/>
          </a:ln>
          <a:effectLst/>
        </p:spPr>
        <p:txBody>
          <a:bodyPr rtlCol="0" anchor="ctr"/>
          <a:lstStyle/>
          <a:p>
            <a:pPr algn="ctr"/>
          </a:p>
        </p:txBody>
      </p:sp>
      <p:sp>
        <p:nvSpPr>
          <p:cNvPr id="17" name="Rounded Rectangle 16"/>
          <p:cNvSpPr/>
          <p:nvPr/>
        </p:nvSpPr>
        <p:spPr>
          <a:xfrm>
            <a:off x="3023522" y="1481328"/>
            <a:ext cx="1054561" cy="1024128"/>
          </a:xfrm>
          <a:prstGeom prst="roundRect">
            <a:avLst>
              <a:gd name="adj" fmla="val 7142"/>
            </a:avLst>
          </a:prstGeom>
          <a:solidFill>
            <a:srgbClr val="101B40"/>
          </a:solidFill>
          <a:ln w="13970">
            <a:solidFill>
              <a:srgbClr val="35E0F0"/>
            </a:solidFill>
          </a:ln>
          <a:effectLst/>
        </p:spPr>
        <p:txBody>
          <a:bodyPr rtlCol="0" anchor="ctr"/>
          <a:lstStyle/>
          <a:p>
            <a:pPr algn="ctr"/>
          </a:p>
        </p:txBody>
      </p:sp>
      <p:sp>
        <p:nvSpPr>
          <p:cNvPr id="18" name="TextBox 17"/>
          <p:cNvSpPr txBox="1"/>
          <p:nvPr/>
        </p:nvSpPr>
        <p:spPr>
          <a:xfrm>
            <a:off x="3023522" y="1627632"/>
            <a:ext cx="1054561" cy="274320"/>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1100" b="1" i="0">
                <a:solidFill>
                  <a:srgbClr val="EDF3FF"/>
                </a:solidFill>
                <a:latin typeface="Helvetica Neue"/>
              </a:rPr>
              <a:t>Cortex-A76</a:t>
            </a:r>
          </a:p>
        </p:txBody>
      </p:sp>
      <p:sp>
        <p:nvSpPr>
          <p:cNvPr id="19" name="TextBox 18"/>
          <p:cNvSpPr txBox="1"/>
          <p:nvPr/>
        </p:nvSpPr>
        <p:spPr>
          <a:xfrm>
            <a:off x="3023522" y="1920240"/>
            <a:ext cx="1054561" cy="237744"/>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940" b="0" i="0">
                <a:solidFill>
                  <a:srgbClr val="35E0F0"/>
                </a:solidFill>
                <a:latin typeface="Menlo"/>
              </a:rPr>
              <a:t>2.4 GHz</a:t>
            </a:r>
          </a:p>
        </p:txBody>
      </p:sp>
      <p:sp>
        <p:nvSpPr>
          <p:cNvPr id="20" name="TextBox 19"/>
          <p:cNvSpPr txBox="1"/>
          <p:nvPr/>
        </p:nvSpPr>
        <p:spPr>
          <a:xfrm>
            <a:off x="3023522" y="2157984"/>
            <a:ext cx="1054561" cy="237744"/>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940" b="0" i="0">
                <a:solidFill>
                  <a:srgbClr val="7E93BC"/>
                </a:solidFill>
                <a:latin typeface="Menlo"/>
              </a:rPr>
              <a:t>512 KB L2</a:t>
            </a:r>
          </a:p>
        </p:txBody>
      </p:sp>
      <p:sp>
        <p:nvSpPr>
          <p:cNvPr id="21" name="Rectangle 20"/>
          <p:cNvSpPr/>
          <p:nvPr/>
        </p:nvSpPr>
        <p:spPr>
          <a:xfrm>
            <a:off x="3544402" y="2450592"/>
            <a:ext cx="12801" cy="365760"/>
          </a:xfrm>
          <a:prstGeom prst="rect">
            <a:avLst/>
          </a:prstGeom>
          <a:solidFill>
            <a:srgbClr val="24345F"/>
          </a:solidFill>
          <a:ln>
            <a:noFill/>
          </a:ln>
          <a:effectLst/>
        </p:spPr>
        <p:txBody>
          <a:bodyPr rtlCol="0" anchor="ctr"/>
          <a:lstStyle/>
          <a:p>
            <a:pPr algn="ctr"/>
          </a:p>
        </p:txBody>
      </p:sp>
      <p:sp>
        <p:nvSpPr>
          <p:cNvPr id="22" name="Rounded Rectangle 21"/>
          <p:cNvSpPr/>
          <p:nvPr/>
        </p:nvSpPr>
        <p:spPr>
          <a:xfrm>
            <a:off x="4206100" y="1481328"/>
            <a:ext cx="1054561" cy="1024128"/>
          </a:xfrm>
          <a:prstGeom prst="roundRect">
            <a:avLst>
              <a:gd name="adj" fmla="val 7142"/>
            </a:avLst>
          </a:prstGeom>
          <a:solidFill>
            <a:srgbClr val="101B40"/>
          </a:solidFill>
          <a:ln w="13970">
            <a:solidFill>
              <a:srgbClr val="35E0F0"/>
            </a:solidFill>
          </a:ln>
          <a:effectLst/>
        </p:spPr>
        <p:txBody>
          <a:bodyPr rtlCol="0" anchor="ctr"/>
          <a:lstStyle/>
          <a:p>
            <a:pPr algn="ctr"/>
          </a:p>
        </p:txBody>
      </p:sp>
      <p:sp>
        <p:nvSpPr>
          <p:cNvPr id="23" name="TextBox 22"/>
          <p:cNvSpPr txBox="1"/>
          <p:nvPr/>
        </p:nvSpPr>
        <p:spPr>
          <a:xfrm>
            <a:off x="4206100" y="1627632"/>
            <a:ext cx="1054561" cy="274320"/>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1100" b="1" i="0">
                <a:solidFill>
                  <a:srgbClr val="EDF3FF"/>
                </a:solidFill>
                <a:latin typeface="Helvetica Neue"/>
              </a:rPr>
              <a:t>Cortex-A76</a:t>
            </a:r>
          </a:p>
        </p:txBody>
      </p:sp>
      <p:sp>
        <p:nvSpPr>
          <p:cNvPr id="24" name="TextBox 23"/>
          <p:cNvSpPr txBox="1"/>
          <p:nvPr/>
        </p:nvSpPr>
        <p:spPr>
          <a:xfrm>
            <a:off x="4206100" y="1920240"/>
            <a:ext cx="1054561" cy="237744"/>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940" b="0" i="0">
                <a:solidFill>
                  <a:srgbClr val="35E0F0"/>
                </a:solidFill>
                <a:latin typeface="Menlo"/>
              </a:rPr>
              <a:t>2.4 GHz</a:t>
            </a:r>
          </a:p>
        </p:txBody>
      </p:sp>
      <p:sp>
        <p:nvSpPr>
          <p:cNvPr id="25" name="TextBox 24"/>
          <p:cNvSpPr txBox="1"/>
          <p:nvPr/>
        </p:nvSpPr>
        <p:spPr>
          <a:xfrm>
            <a:off x="4206100" y="2157984"/>
            <a:ext cx="1054561" cy="237744"/>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940" b="0" i="0">
                <a:solidFill>
                  <a:srgbClr val="7E93BC"/>
                </a:solidFill>
                <a:latin typeface="Menlo"/>
              </a:rPr>
              <a:t>512 KB L2</a:t>
            </a:r>
          </a:p>
        </p:txBody>
      </p:sp>
      <p:sp>
        <p:nvSpPr>
          <p:cNvPr id="26" name="Rectangle 25"/>
          <p:cNvSpPr/>
          <p:nvPr/>
        </p:nvSpPr>
        <p:spPr>
          <a:xfrm>
            <a:off x="4726980" y="2450592"/>
            <a:ext cx="12801" cy="365760"/>
          </a:xfrm>
          <a:prstGeom prst="rect">
            <a:avLst/>
          </a:prstGeom>
          <a:solidFill>
            <a:srgbClr val="24345F"/>
          </a:solidFill>
          <a:ln>
            <a:noFill/>
          </a:ln>
          <a:effectLst/>
        </p:spPr>
        <p:txBody>
          <a:bodyPr rtlCol="0" anchor="ctr"/>
          <a:lstStyle/>
          <a:p>
            <a:pPr algn="ctr"/>
          </a:p>
        </p:txBody>
      </p:sp>
      <p:sp>
        <p:nvSpPr>
          <p:cNvPr id="27" name="Rounded Rectangle 26"/>
          <p:cNvSpPr/>
          <p:nvPr/>
        </p:nvSpPr>
        <p:spPr>
          <a:xfrm>
            <a:off x="658368" y="2761488"/>
            <a:ext cx="4602293" cy="548640"/>
          </a:xfrm>
          <a:prstGeom prst="roundRect">
            <a:avLst>
              <a:gd name="adj" fmla="val 13333"/>
            </a:avLst>
          </a:prstGeom>
          <a:solidFill>
            <a:srgbClr val="15234F"/>
          </a:solidFill>
          <a:ln w="13970">
            <a:solidFill>
              <a:srgbClr val="AEBFDD"/>
            </a:solidFill>
          </a:ln>
          <a:effectLst/>
        </p:spPr>
        <p:txBody>
          <a:bodyPr rtlCol="0" anchor="ctr"/>
          <a:lstStyle/>
          <a:p>
            <a:pPr algn="ctr"/>
          </a:p>
        </p:txBody>
      </p:sp>
      <p:sp>
        <p:nvSpPr>
          <p:cNvPr id="28" name="TextBox 27"/>
          <p:cNvSpPr txBox="1"/>
          <p:nvPr/>
        </p:nvSpPr>
        <p:spPr>
          <a:xfrm>
            <a:off x="658368" y="2761488"/>
            <a:ext cx="4602293" cy="548640"/>
          </a:xfrm>
          <a:prstGeom prst="rect">
            <a:avLst/>
          </a:prstGeom>
          <a:noFill/>
          <a:ln/>
        </p:spPr>
        <p:txBody>
          <a:bodyPr wrap="square" anchor="ctr" lIns="25400" rIns="25400" tIns="25400" bIns="25400">
            <a:spAutoFit/>
          </a:bodyPr>
          <a:lstStyle/>
          <a:p>
            <a:pPr algn="ctr">
              <a:lnSpc>
                <a:spcPct val="100000"/>
              </a:lnSpc>
              <a:spcBef>
                <a:spcPts val="0"/>
              </a:spcBef>
              <a:spcAft>
                <a:spcPts val="0"/>
              </a:spcAft>
            </a:pPr>
            <a:r>
              <a:rPr sz="1250" b="0" i="0">
                <a:solidFill>
                  <a:srgbClr val="EDF3FF"/>
                </a:solidFill>
                <a:latin typeface="Helvetica Neue"/>
              </a:rPr>
              <a:t>2 MB shared L3 cache</a:t>
            </a:r>
          </a:p>
        </p:txBody>
      </p:sp>
      <p:sp>
        <p:nvSpPr>
          <p:cNvPr id="29" name="Rectangle 28"/>
          <p:cNvSpPr/>
          <p:nvPr/>
        </p:nvSpPr>
        <p:spPr>
          <a:xfrm>
            <a:off x="2953114" y="3255264"/>
            <a:ext cx="12801" cy="365760"/>
          </a:xfrm>
          <a:prstGeom prst="rect">
            <a:avLst/>
          </a:prstGeom>
          <a:solidFill>
            <a:srgbClr val="24345F"/>
          </a:solidFill>
          <a:ln>
            <a:noFill/>
          </a:ln>
          <a:effectLst/>
        </p:spPr>
        <p:txBody>
          <a:bodyPr rtlCol="0" anchor="ctr"/>
          <a:lstStyle/>
          <a:p>
            <a:pPr algn="ctr"/>
          </a:p>
        </p:txBody>
      </p:sp>
      <p:sp>
        <p:nvSpPr>
          <p:cNvPr id="30" name="Rounded Rectangle 29"/>
          <p:cNvSpPr/>
          <p:nvPr/>
        </p:nvSpPr>
        <p:spPr>
          <a:xfrm>
            <a:off x="658368" y="3566160"/>
            <a:ext cx="4602293" cy="548640"/>
          </a:xfrm>
          <a:prstGeom prst="roundRect">
            <a:avLst>
              <a:gd name="adj" fmla="val 13333"/>
            </a:avLst>
          </a:prstGeom>
          <a:solidFill>
            <a:srgbClr val="101B40"/>
          </a:solidFill>
          <a:ln w="13970">
            <a:solidFill>
              <a:srgbClr val="F2537E"/>
            </a:solidFill>
          </a:ln>
          <a:effectLst/>
        </p:spPr>
        <p:txBody>
          <a:bodyPr rtlCol="0" anchor="ctr"/>
          <a:lstStyle/>
          <a:p>
            <a:pPr algn="ctr"/>
          </a:p>
        </p:txBody>
      </p:sp>
      <p:sp>
        <p:nvSpPr>
          <p:cNvPr id="31" name="TextBox 30"/>
          <p:cNvSpPr txBox="1"/>
          <p:nvPr/>
        </p:nvSpPr>
        <p:spPr>
          <a:xfrm>
            <a:off x="658368" y="3566160"/>
            <a:ext cx="4602293" cy="548640"/>
          </a:xfrm>
          <a:prstGeom prst="rect">
            <a:avLst/>
          </a:prstGeom>
          <a:noFill/>
          <a:ln/>
        </p:spPr>
        <p:txBody>
          <a:bodyPr wrap="square" anchor="ctr" lIns="25400" rIns="25400" tIns="25400" bIns="25400">
            <a:spAutoFit/>
          </a:bodyPr>
          <a:lstStyle/>
          <a:p>
            <a:pPr algn="ctr">
              <a:lnSpc>
                <a:spcPct val="100000"/>
              </a:lnSpc>
              <a:spcBef>
                <a:spcPts val="0"/>
              </a:spcBef>
              <a:spcAft>
                <a:spcPts val="0"/>
              </a:spcAft>
            </a:pPr>
            <a:r>
              <a:rPr sz="1250" b="0" i="0">
                <a:solidFill>
                  <a:srgbClr val="EDF3FF"/>
                </a:solidFill>
                <a:latin typeface="Helvetica Neue"/>
              </a:rPr>
              <a:t>LPDDR4X-4267 SDRAM  —  up to 16 GB</a:t>
            </a:r>
          </a:p>
        </p:txBody>
      </p:sp>
      <p:sp>
        <p:nvSpPr>
          <p:cNvPr id="32" name="Rectangle 31"/>
          <p:cNvSpPr/>
          <p:nvPr/>
        </p:nvSpPr>
        <p:spPr>
          <a:xfrm>
            <a:off x="5443541" y="1463040"/>
            <a:ext cx="41148" cy="2688336"/>
          </a:xfrm>
          <a:prstGeom prst="rect">
            <a:avLst/>
          </a:prstGeom>
          <a:solidFill>
            <a:srgbClr val="35E0F0"/>
          </a:solidFill>
          <a:ln>
            <a:noFill/>
          </a:ln>
          <a:effectLst/>
        </p:spPr>
        <p:txBody>
          <a:bodyPr rtlCol="0" anchor="ctr"/>
          <a:lstStyle/>
          <a:p>
            <a:pPr algn="ctr"/>
          </a:p>
        </p:txBody>
      </p:sp>
      <p:pic>
        <p:nvPicPr>
          <p:cNvPr id="33" name="Picture 32" descr="" title=""/>
          <p:cNvPicPr>
            <a:picLocks noChangeAspect="1"/>
          </p:cNvPicPr>
          <p:nvPr/>
        </p:nvPicPr>
        <p:blipFill>
          <a:blip r:embed="rId2"/>
          <a:stretch>
            <a:fillRect/>
          </a:stretch>
        </p:blipFill>
        <p:spPr>
          <a:xfrm>
            <a:off x="5028598" y="1126236"/>
            <a:ext cx="4073144" cy="1947290"/>
          </a:xfrm>
          <a:prstGeom prst="rect">
            <a:avLst/>
          </a:prstGeom>
        </p:spPr>
      </p:pic>
      <p:sp>
        <p:nvSpPr>
          <p:cNvPr id="34" name="TextBox 33"/>
          <p:cNvSpPr txBox="1"/>
          <p:nvPr/>
        </p:nvSpPr>
        <p:spPr>
          <a:xfrm>
            <a:off x="5901850" y="1554480"/>
            <a:ext cx="2326640" cy="1116330"/>
          </a:xfrm>
          <a:prstGeom prst="rect">
            <a:avLst/>
          </a:prstGeom>
          <a:noFill/>
        </p:spPr>
        <p:txBody>
          <a:bodyPr wrap="none" anchor="t" lIns="25400" rIns="25400" tIns="25400" bIns="25400">
            <a:spAutoFit/>
          </a:bodyPr>
          <a:lstStyle/>
          <a:p>
            <a:pPr algn="ctr">
              <a:lnSpc>
                <a:spcPct val="100000"/>
              </a:lnSpc>
              <a:spcBef>
                <a:spcPts val="0"/>
              </a:spcBef>
              <a:spcAft>
                <a:spcPts val="0"/>
              </a:spcAft>
            </a:pPr>
            <a:r>
              <a:rPr sz="6200" b="1" i="0">
                <a:solidFill>
                  <a:srgbClr val="35E0F0"/>
                </a:solidFill>
                <a:latin typeface="Futura"/>
              </a:rPr>
              <a:t>2–3×</a:t>
            </a:r>
          </a:p>
        </p:txBody>
      </p:sp>
      <p:sp>
        <p:nvSpPr>
          <p:cNvPr id="35" name="TextBox 34"/>
          <p:cNvSpPr txBox="1"/>
          <p:nvPr/>
        </p:nvSpPr>
        <p:spPr>
          <a:xfrm>
            <a:off x="5644709" y="2545537"/>
            <a:ext cx="2840922" cy="658368"/>
          </a:xfrm>
          <a:prstGeom prst="rect">
            <a:avLst/>
          </a:prstGeom>
          <a:noFill/>
          <a:ln/>
        </p:spPr>
        <p:txBody>
          <a:bodyPr wrap="square" anchor="t" lIns="25400" rIns="25400" tIns="25400" bIns="25400">
            <a:spAutoFit/>
          </a:bodyPr>
          <a:lstStyle/>
          <a:p>
            <a:pPr algn="l">
              <a:lnSpc>
                <a:spcPct val="124000"/>
              </a:lnSpc>
              <a:spcBef>
                <a:spcPts val="0"/>
              </a:spcBef>
              <a:spcAft>
                <a:spcPts val="0"/>
              </a:spcAft>
            </a:pPr>
            <a:r>
              <a:rPr sz="1250" b="0" i="0">
                <a:solidFill>
                  <a:srgbClr val="AEBFDD"/>
                </a:solidFill>
                <a:latin typeface="Helvetica Neue"/>
              </a:rPr>
              <a:t>the CPU performance of Raspberry Pi 4, from the same 85 × 56 mm board.</a:t>
            </a:r>
          </a:p>
        </p:txBody>
      </p:sp>
      <p:sp>
        <p:nvSpPr>
          <p:cNvPr id="36" name="Rectangle 35"/>
          <p:cNvSpPr/>
          <p:nvPr/>
        </p:nvSpPr>
        <p:spPr>
          <a:xfrm>
            <a:off x="5644709" y="3313633"/>
            <a:ext cx="2840922" cy="7315"/>
          </a:xfrm>
          <a:prstGeom prst="rect">
            <a:avLst/>
          </a:prstGeom>
          <a:solidFill>
            <a:srgbClr val="24345F"/>
          </a:solidFill>
          <a:ln>
            <a:noFill/>
          </a:ln>
          <a:effectLst/>
        </p:spPr>
        <p:txBody>
          <a:bodyPr rtlCol="0" anchor="ctr"/>
          <a:lstStyle/>
          <a:p>
            <a:pPr algn="ctr"/>
          </a:p>
        </p:txBody>
      </p:sp>
      <p:sp>
        <p:nvSpPr>
          <p:cNvPr id="37" name="TextBox 36"/>
          <p:cNvSpPr txBox="1"/>
          <p:nvPr/>
        </p:nvSpPr>
        <p:spPr>
          <a:xfrm>
            <a:off x="5644709" y="3459937"/>
            <a:ext cx="2840922" cy="694944"/>
          </a:xfrm>
          <a:prstGeom prst="rect">
            <a:avLst/>
          </a:prstGeom>
          <a:noFill/>
          <a:ln/>
        </p:spPr>
        <p:txBody>
          <a:bodyPr wrap="square" anchor="t" lIns="25400" rIns="25400" tIns="25400" bIns="25400">
            <a:spAutoFit/>
          </a:bodyPr>
          <a:lstStyle/>
          <a:p>
            <a:pPr algn="l">
              <a:lnSpc>
                <a:spcPct val="120000"/>
              </a:lnSpc>
              <a:spcBef>
                <a:spcPts val="0"/>
              </a:spcBef>
              <a:spcAft>
                <a:spcPts val="100"/>
              </a:spcAft>
            </a:pPr>
            <a:r>
              <a:rPr sz="1100" b="1" i="0">
                <a:solidFill>
                  <a:srgbClr val="EDF3FF"/>
                </a:solidFill>
                <a:latin typeface="Helvetica Neue"/>
              </a:rPr>
              <a:t>Cryptographic Extension</a:t>
            </a:r>
          </a:p>
          <a:p>
            <a:pPr algn="l">
              <a:lnSpc>
                <a:spcPct val="120000"/>
              </a:lnSpc>
              <a:spcBef>
                <a:spcPts val="0"/>
              </a:spcBef>
              <a:spcAft>
                <a:spcPts val="100"/>
              </a:spcAft>
            </a:pPr>
            <a:r>
              <a:rPr sz="1100" b="0" i="0">
                <a:solidFill>
                  <a:srgbClr val="7E93BC"/>
                </a:solidFill>
                <a:latin typeface="Helvetica Neue"/>
              </a:rPr>
              <a:t>on every core, per the Raspberry Pi 5 Product Brief.</a:t>
            </a:r>
          </a:p>
        </p:txBody>
      </p:sp>
      <p:sp>
        <p:nvSpPr>
          <p:cNvPr id="38" name="TextBox 37"/>
          <p:cNvSpPr txBox="1"/>
          <p:nvPr/>
        </p:nvSpPr>
        <p:spPr>
          <a:xfrm>
            <a:off x="658368" y="4443984"/>
            <a:ext cx="7827264" cy="219456"/>
          </a:xfrm>
          <a:prstGeom prst="rect">
            <a:avLst/>
          </a:prstGeom>
          <a:noFill/>
          <a:ln/>
        </p:spPr>
        <p:txBody>
          <a:bodyPr wrap="square" anchor="t" lIns="25400" rIns="25400" tIns="25400" bIns="25400">
            <a:spAutoFit/>
          </a:bodyPr>
          <a:lstStyle/>
          <a:p>
            <a:pPr algn="l">
              <a:lnSpc>
                <a:spcPct val="116000"/>
              </a:lnSpc>
              <a:spcBef>
                <a:spcPts val="0"/>
              </a:spcBef>
              <a:spcAft>
                <a:spcPts val="0"/>
              </a:spcAft>
            </a:pPr>
            <a:r>
              <a:rPr sz="800" b="0" i="0">
                <a:solidFill>
                  <a:srgbClr val="7E93BC"/>
                </a:solidFill>
                <a:latin typeface="Menlo"/>
              </a:rPr>
              <a:t>Specification and the 2–3× figure: Raspberry Pi 5 Product Brief, April 2026.</a:t>
            </a:r>
          </a:p>
        </p:txBody>
      </p:sp>
      <p:sp>
        <p:nvSpPr>
          <p:cNvPr id="39" name="Rectangle 38"/>
          <p:cNvSpPr/>
          <p:nvPr/>
        </p:nvSpPr>
        <p:spPr>
          <a:xfrm>
            <a:off x="658368" y="4736592"/>
            <a:ext cx="7827264" cy="7315"/>
          </a:xfrm>
          <a:prstGeom prst="rect">
            <a:avLst/>
          </a:prstGeom>
          <a:solidFill>
            <a:srgbClr val="24345F"/>
          </a:solidFill>
          <a:ln>
            <a:noFill/>
          </a:ln>
          <a:effectLst/>
        </p:spPr>
        <p:txBody>
          <a:bodyPr rtlCol="0" anchor="ctr"/>
          <a:lstStyle/>
          <a:p>
            <a:pPr algn="ctr"/>
          </a:p>
        </p:txBody>
      </p:sp>
      <p:sp>
        <p:nvSpPr>
          <p:cNvPr id="40" name="TextBox 39"/>
          <p:cNvSpPr txBox="1"/>
          <p:nvPr/>
        </p:nvSpPr>
        <p:spPr>
          <a:xfrm>
            <a:off x="658368" y="4809744"/>
            <a:ext cx="58521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 PI 5</a:t>
            </a:r>
            <a:r>
              <a:rPr sz="800" b="0" i="0">
                <a:solidFill>
                  <a:srgbClr val="7E93BC"/>
                </a:solidFill>
                <a:latin typeface="Menlo"/>
              </a:rPr>
              <a:t>   LAUNCH KEYNOTE</a:t>
            </a:r>
          </a:p>
        </p:txBody>
      </p:sp>
      <p:sp>
        <p:nvSpPr>
          <p:cNvPr id="41" name="TextBox 40"/>
          <p:cNvSpPr txBox="1"/>
          <p:nvPr/>
        </p:nvSpPr>
        <p:spPr>
          <a:xfrm>
            <a:off x="6656831" y="4809744"/>
            <a:ext cx="1828800" cy="201168"/>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800" b="0" i="0">
                <a:solidFill>
                  <a:srgbClr val="7E93BC"/>
                </a:solidFill>
                <a:latin typeface="Menlo"/>
              </a:rPr>
              <a:t>05 / 13</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5143500"/>
          </a:xfrm>
          <a:prstGeom prst="rect">
            <a:avLst/>
          </a:prstGeom>
          <a:gradFill>
            <a:gsLst>
              <a:gs pos="0">
                <a:srgbClr val="03060F">
                  <a:alpha val="100000"/>
                </a:srgbClr>
              </a:gs>
              <a:gs pos="55000">
                <a:srgbClr val="060C24">
                  <a:alpha val="100000"/>
                </a:srgbClr>
              </a:gs>
              <a:gs pos="100000">
                <a:srgbClr val="0B1435">
                  <a:alpha val="100000"/>
                </a:srgbClr>
              </a:gs>
            </a:gsLst>
            <a:lin ang="5400000" scaled="1"/>
          </a:gradFill>
          <a:ln>
            <a:noFill/>
          </a:ln>
          <a:effectLst/>
        </p:spPr>
        <p:txBody>
          <a:bodyPr rtlCol="0" anchor="ctr"/>
          <a:lstStyle/>
          <a:p>
            <a:pPr algn="ctr"/>
          </a:p>
        </p:txBody>
      </p:sp>
      <p:sp>
        <p:nvSpPr>
          <p:cNvPr id="3" name="Rectangle 2"/>
          <p:cNvSpPr/>
          <p:nvPr/>
        </p:nvSpPr>
        <p:spPr>
          <a:xfrm>
            <a:off x="0" y="3701491"/>
            <a:ext cx="9144000" cy="1442008"/>
          </a:xfrm>
          <a:prstGeom prst="rect">
            <a:avLst/>
          </a:prstGeom>
          <a:gradFill>
            <a:gsLst>
              <a:gs pos="0">
                <a:srgbClr val="35E0F0">
                  <a:alpha val="0"/>
                </a:srgbClr>
              </a:gs>
              <a:gs pos="100000">
                <a:srgbClr val="35E0F0">
                  <a:alpha val="22000"/>
                </a:srgbClr>
              </a:gs>
            </a:gsLst>
            <a:lin ang="5400000" scaled="1"/>
          </a:gradFill>
          <a:ln>
            <a:noFill/>
          </a:ln>
          <a:effectLst/>
        </p:spPr>
        <p:txBody>
          <a:bodyPr rtlCol="0" anchor="ctr"/>
          <a:lstStyle/>
          <a:p>
            <a:pPr algn="ctr"/>
          </a:p>
        </p:txBody>
      </p:sp>
      <p:sp>
        <p:nvSpPr>
          <p:cNvPr id="4" name="Rectangle 3"/>
          <p:cNvSpPr/>
          <p:nvPr/>
        </p:nvSpPr>
        <p:spPr>
          <a:xfrm>
            <a:off x="658368" y="402336"/>
            <a:ext cx="50292" cy="786384"/>
          </a:xfrm>
          <a:prstGeom prst="rect">
            <a:avLst/>
          </a:prstGeom>
          <a:solidFill>
            <a:srgbClr val="35E0F0"/>
          </a:solidFill>
          <a:ln>
            <a:noFill/>
          </a:ln>
          <a:effectLst/>
        </p:spPr>
        <p:txBody>
          <a:bodyPr rtlCol="0" anchor="ctr"/>
          <a:lstStyle/>
          <a:p>
            <a:pPr algn="ctr"/>
          </a:p>
        </p:txBody>
      </p:sp>
      <p:sp>
        <p:nvSpPr>
          <p:cNvPr id="5" name="TextBox 4"/>
          <p:cNvSpPr txBox="1"/>
          <p:nvPr/>
        </p:nvSpPr>
        <p:spPr>
          <a:xfrm>
            <a:off x="914400" y="420624"/>
            <a:ext cx="7571232"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1" i="0" spc="220">
                <a:solidFill>
                  <a:srgbClr val="35E0F0"/>
                </a:solidFill>
                <a:latin typeface="Menlo"/>
              </a:rPr>
              <a:t>SIGNATURE 02 / 03  ·  RP1</a:t>
            </a:r>
          </a:p>
        </p:txBody>
      </p:sp>
      <p:sp>
        <p:nvSpPr>
          <p:cNvPr id="6" name="TextBox 5"/>
          <p:cNvSpPr txBox="1"/>
          <p:nvPr/>
        </p:nvSpPr>
        <p:spPr>
          <a:xfrm>
            <a:off x="914400" y="658368"/>
            <a:ext cx="7571232" cy="45720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700" b="1" i="0">
                <a:solidFill>
                  <a:srgbClr val="EDF3FF"/>
                </a:solidFill>
                <a:latin typeface="Futura"/>
              </a:rPr>
              <a:t>It doesn’t add I/O. It multiplies it.</a:t>
            </a:r>
          </a:p>
        </p:txBody>
      </p:sp>
      <p:sp>
        <p:nvSpPr>
          <p:cNvPr id="7" name="Rounded Rectangle 6"/>
          <p:cNvSpPr/>
          <p:nvPr/>
        </p:nvSpPr>
        <p:spPr>
          <a:xfrm>
            <a:off x="658368" y="1920240"/>
            <a:ext cx="1481328" cy="786384"/>
          </a:xfrm>
          <a:prstGeom prst="roundRect">
            <a:avLst>
              <a:gd name="adj" fmla="val 11627"/>
            </a:avLst>
          </a:prstGeom>
          <a:solidFill>
            <a:srgbClr val="101B40"/>
          </a:solidFill>
          <a:ln w="12700">
            <a:solidFill>
              <a:srgbClr val="35E0F0"/>
            </a:solidFill>
          </a:ln>
          <a:effectLst/>
        </p:spPr>
        <p:txBody>
          <a:bodyPr rtlCol="0" anchor="ctr"/>
          <a:lstStyle/>
          <a:p>
            <a:pPr algn="ctr"/>
          </a:p>
        </p:txBody>
      </p:sp>
      <p:sp>
        <p:nvSpPr>
          <p:cNvPr id="8" name="TextBox 7"/>
          <p:cNvSpPr txBox="1"/>
          <p:nvPr/>
        </p:nvSpPr>
        <p:spPr>
          <a:xfrm>
            <a:off x="658368" y="2066544"/>
            <a:ext cx="1481328" cy="274320"/>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1250" b="1" i="0">
                <a:solidFill>
                  <a:srgbClr val="EDF3FF"/>
                </a:solidFill>
                <a:latin typeface="Helvetica Neue"/>
              </a:rPr>
              <a:t>BCM2712</a:t>
            </a:r>
          </a:p>
        </p:txBody>
      </p:sp>
      <p:sp>
        <p:nvSpPr>
          <p:cNvPr id="9" name="TextBox 8"/>
          <p:cNvSpPr txBox="1"/>
          <p:nvPr/>
        </p:nvSpPr>
        <p:spPr>
          <a:xfrm>
            <a:off x="658368" y="2340864"/>
            <a:ext cx="1481328" cy="237744"/>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940" b="0" i="0">
                <a:solidFill>
                  <a:srgbClr val="7E93BC"/>
                </a:solidFill>
                <a:latin typeface="Menlo"/>
              </a:rPr>
              <a:t>the SoC</a:t>
            </a:r>
          </a:p>
        </p:txBody>
      </p:sp>
      <p:pic>
        <p:nvPicPr>
          <p:cNvPr id="10" name="Picture 9" descr="" title=""/>
          <p:cNvPicPr>
            <a:picLocks noChangeAspect="1"/>
          </p:cNvPicPr>
          <p:nvPr/>
        </p:nvPicPr>
        <p:blipFill>
          <a:blip r:embed="rId2"/>
          <a:stretch>
            <a:fillRect/>
          </a:stretch>
        </p:blipFill>
        <p:spPr>
          <a:xfrm>
            <a:off x="0" y="3909060"/>
            <a:ext cx="5669280" cy="1234439"/>
          </a:xfrm>
          <a:prstGeom prst="rect">
            <a:avLst/>
          </a:prstGeom>
        </p:spPr>
      </p:pic>
      <p:pic>
        <p:nvPicPr>
          <p:cNvPr id="11" name="Picture 10" descr="" title=""/>
          <p:cNvPicPr>
            <a:picLocks noChangeAspect="1"/>
          </p:cNvPicPr>
          <p:nvPr/>
        </p:nvPicPr>
        <p:blipFill>
          <a:blip r:embed="rId3"/>
          <a:stretch>
            <a:fillRect/>
          </a:stretch>
        </p:blipFill>
        <p:spPr>
          <a:xfrm>
            <a:off x="2551176" y="1399031"/>
            <a:ext cx="2194560" cy="1828800"/>
          </a:xfrm>
          <a:prstGeom prst="rect">
            <a:avLst/>
          </a:prstGeom>
        </p:spPr>
      </p:pic>
      <p:sp>
        <p:nvSpPr>
          <p:cNvPr id="12" name="Rounded Rectangle 11"/>
          <p:cNvSpPr/>
          <p:nvPr/>
        </p:nvSpPr>
        <p:spPr>
          <a:xfrm>
            <a:off x="2798064" y="1773936"/>
            <a:ext cx="1700784" cy="1078992"/>
          </a:xfrm>
          <a:prstGeom prst="roundRect">
            <a:avLst>
              <a:gd name="adj" fmla="val 10169"/>
            </a:avLst>
          </a:prstGeom>
          <a:solidFill>
            <a:srgbClr val="0C2244"/>
          </a:solidFill>
          <a:ln w="22860">
            <a:solidFill>
              <a:srgbClr val="35E0F0"/>
            </a:solidFill>
          </a:ln>
          <a:effectLst/>
        </p:spPr>
        <p:txBody>
          <a:bodyPr rtlCol="0" anchor="ctr"/>
          <a:lstStyle/>
          <a:p>
            <a:pPr algn="ctr"/>
          </a:p>
        </p:txBody>
      </p:sp>
      <p:sp>
        <p:nvSpPr>
          <p:cNvPr id="13" name="TextBox 12"/>
          <p:cNvSpPr txBox="1"/>
          <p:nvPr/>
        </p:nvSpPr>
        <p:spPr>
          <a:xfrm>
            <a:off x="2798064" y="1956816"/>
            <a:ext cx="1700784" cy="347472"/>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2200" b="1" i="0">
                <a:solidFill>
                  <a:srgbClr val="35E0F0"/>
                </a:solidFill>
                <a:latin typeface="Futura"/>
              </a:rPr>
              <a:t>RP1</a:t>
            </a:r>
          </a:p>
        </p:txBody>
      </p:sp>
      <p:sp>
        <p:nvSpPr>
          <p:cNvPr id="14" name="TextBox 13"/>
          <p:cNvSpPr txBox="1"/>
          <p:nvPr/>
        </p:nvSpPr>
        <p:spPr>
          <a:xfrm>
            <a:off x="2798064" y="2340864"/>
            <a:ext cx="1700784" cy="438912"/>
          </a:xfrm>
          <a:prstGeom prst="rect">
            <a:avLst/>
          </a:prstGeom>
          <a:noFill/>
          <a:ln/>
        </p:spPr>
        <p:txBody>
          <a:bodyPr wrap="square" anchor="t" lIns="25400" rIns="25400" tIns="25400" bIns="25400">
            <a:spAutoFit/>
          </a:bodyPr>
          <a:lstStyle/>
          <a:p>
            <a:pPr algn="ctr">
              <a:lnSpc>
                <a:spcPct val="118000"/>
              </a:lnSpc>
              <a:spcBef>
                <a:spcPts val="0"/>
              </a:spcBef>
              <a:spcAft>
                <a:spcPts val="0"/>
              </a:spcAft>
            </a:pPr>
            <a:r>
              <a:rPr sz="940" b="0" i="0">
                <a:solidFill>
                  <a:srgbClr val="EDF3FF"/>
                </a:solidFill>
                <a:latin typeface="Helvetica Neue"/>
              </a:rPr>
              <a:t>in-house I/O silicon</a:t>
            </a:r>
          </a:p>
          <a:p>
            <a:pPr algn="ctr">
              <a:lnSpc>
                <a:spcPct val="118000"/>
              </a:lnSpc>
              <a:spcBef>
                <a:spcPts val="0"/>
              </a:spcBef>
              <a:spcAft>
                <a:spcPts val="0"/>
              </a:spcAft>
            </a:pPr>
            <a:r>
              <a:rPr sz="940" b="0" i="0">
                <a:solidFill>
                  <a:srgbClr val="7E93BC"/>
                </a:solidFill>
                <a:latin typeface="Menlo"/>
              </a:rPr>
              <a:t>TSMC 40LP</a:t>
            </a:r>
          </a:p>
        </p:txBody>
      </p:sp>
      <p:cxnSp>
        <p:nvCxnSpPr>
          <p:cNvPr id="15" name="Connector 14"/>
          <p:cNvCxnSpPr/>
          <p:nvPr/>
        </p:nvCxnSpPr>
        <p:spPr>
          <a:xfrm>
            <a:off x="2139696" y="2313432"/>
            <a:ext cx="658368" cy="0"/>
          </a:xfrm>
          <a:prstGeom prst="line">
            <a:avLst/>
          </a:prstGeom>
          <a:ln w="25400">
            <a:solidFill>
              <a:srgbClr val="35E0F0"/>
            </a:solidFill>
          </a:ln>
          <a:effectLst/>
        </p:spPr>
      </p:cxnSp>
      <p:sp>
        <p:nvSpPr>
          <p:cNvPr id="16" name="TextBox 15"/>
          <p:cNvSpPr txBox="1"/>
          <p:nvPr/>
        </p:nvSpPr>
        <p:spPr>
          <a:xfrm>
            <a:off x="1280160" y="1572768"/>
            <a:ext cx="2377440" cy="237744"/>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940" b="0" i="0">
                <a:solidFill>
                  <a:srgbClr val="35E0F0"/>
                </a:solidFill>
                <a:latin typeface="Menlo"/>
              </a:rPr>
              <a:t>4-lane PCIe 2.0  ·  16 Gb/s</a:t>
            </a:r>
          </a:p>
        </p:txBody>
      </p:sp>
      <p:sp>
        <p:nvSpPr>
          <p:cNvPr id="17" name="Rectangle 16"/>
          <p:cNvSpPr/>
          <p:nvPr/>
        </p:nvSpPr>
        <p:spPr>
          <a:xfrm>
            <a:off x="2462479" y="1810512"/>
            <a:ext cx="12801" cy="457200"/>
          </a:xfrm>
          <a:prstGeom prst="rect">
            <a:avLst/>
          </a:prstGeom>
          <a:solidFill>
            <a:srgbClr val="2C5C86"/>
          </a:solidFill>
          <a:ln>
            <a:noFill/>
          </a:ln>
          <a:effectLst/>
        </p:spPr>
        <p:txBody>
          <a:bodyPr rtlCol="0" anchor="ctr"/>
          <a:lstStyle/>
          <a:p>
            <a:pPr algn="ctr"/>
          </a:p>
        </p:txBody>
      </p:sp>
      <p:sp>
        <p:nvSpPr>
          <p:cNvPr id="18" name="Rounded Rectangle 17"/>
          <p:cNvSpPr/>
          <p:nvPr/>
        </p:nvSpPr>
        <p:spPr>
          <a:xfrm>
            <a:off x="5230368" y="1481328"/>
            <a:ext cx="3255263" cy="310896"/>
          </a:xfrm>
          <a:prstGeom prst="roundRect">
            <a:avLst>
              <a:gd name="adj" fmla="val 17647"/>
            </a:avLst>
          </a:prstGeom>
          <a:solidFill>
            <a:srgbClr val="0D1738"/>
          </a:solidFill>
          <a:ln w="12700">
            <a:solidFill>
              <a:srgbClr val="3A2E6E"/>
            </a:solidFill>
          </a:ln>
          <a:effectLst/>
        </p:spPr>
        <p:txBody>
          <a:bodyPr rtlCol="0" anchor="ctr"/>
          <a:lstStyle/>
          <a:p>
            <a:pPr algn="ctr"/>
          </a:p>
        </p:txBody>
      </p:sp>
      <p:sp>
        <p:nvSpPr>
          <p:cNvPr id="19" name="TextBox 18"/>
          <p:cNvSpPr txBox="1"/>
          <p:nvPr/>
        </p:nvSpPr>
        <p:spPr>
          <a:xfrm>
            <a:off x="5358383" y="1481328"/>
            <a:ext cx="2999231" cy="310896"/>
          </a:xfrm>
          <a:prstGeom prst="rect">
            <a:avLst/>
          </a:prstGeom>
          <a:noFill/>
          <a:ln/>
        </p:spPr>
        <p:txBody>
          <a:bodyPr wrap="square" anchor="ctr" lIns="25400" rIns="25400" tIns="25400" bIns="25400">
            <a:spAutoFit/>
          </a:bodyPr>
          <a:lstStyle/>
          <a:p>
            <a:pPr algn="l">
              <a:lnSpc>
                <a:spcPct val="100000"/>
              </a:lnSpc>
              <a:spcBef>
                <a:spcPts val="0"/>
              </a:spcBef>
              <a:spcAft>
                <a:spcPts val="0"/>
              </a:spcAft>
            </a:pPr>
            <a:r>
              <a:rPr sz="940" b="0" i="0">
                <a:solidFill>
                  <a:srgbClr val="9A7BFF"/>
                </a:solidFill>
                <a:latin typeface="Helvetica Neue"/>
              </a:rPr>
              <a:t>2 × USB 3.0</a:t>
            </a:r>
            <a:r>
              <a:rPr sz="940" b="0" i="0">
                <a:solidFill>
                  <a:srgbClr val="7E93BC"/>
                </a:solidFill>
                <a:latin typeface="Menlo"/>
              </a:rPr>
              <a:t>   simultaneous 5 Gb/s</a:t>
            </a:r>
          </a:p>
        </p:txBody>
      </p:sp>
      <p:cxnSp>
        <p:nvCxnSpPr>
          <p:cNvPr id="20" name="Connector 19"/>
          <p:cNvCxnSpPr/>
          <p:nvPr/>
        </p:nvCxnSpPr>
        <p:spPr>
          <a:xfrm flipV="1">
            <a:off x="4498848" y="1636776"/>
            <a:ext cx="731520" cy="676656"/>
          </a:xfrm>
          <a:prstGeom prst="line">
            <a:avLst/>
          </a:prstGeom>
          <a:ln w="12700">
            <a:solidFill>
              <a:srgbClr val="3B4E86"/>
            </a:solidFill>
          </a:ln>
          <a:effectLst/>
        </p:spPr>
      </p:cxnSp>
      <p:sp>
        <p:nvSpPr>
          <p:cNvPr id="21" name="Rounded Rectangle 20"/>
          <p:cNvSpPr/>
          <p:nvPr/>
        </p:nvSpPr>
        <p:spPr>
          <a:xfrm>
            <a:off x="5230368" y="1915668"/>
            <a:ext cx="3255263" cy="310896"/>
          </a:xfrm>
          <a:prstGeom prst="roundRect">
            <a:avLst>
              <a:gd name="adj" fmla="val 17647"/>
            </a:avLst>
          </a:prstGeom>
          <a:solidFill>
            <a:srgbClr val="0D1738"/>
          </a:solidFill>
          <a:ln w="12700">
            <a:solidFill>
              <a:srgbClr val="3A2E6E"/>
            </a:solidFill>
          </a:ln>
          <a:effectLst/>
        </p:spPr>
        <p:txBody>
          <a:bodyPr rtlCol="0" anchor="ctr"/>
          <a:lstStyle/>
          <a:p>
            <a:pPr algn="ctr"/>
          </a:p>
        </p:txBody>
      </p:sp>
      <p:sp>
        <p:nvSpPr>
          <p:cNvPr id="22" name="TextBox 21"/>
          <p:cNvSpPr txBox="1"/>
          <p:nvPr/>
        </p:nvSpPr>
        <p:spPr>
          <a:xfrm>
            <a:off x="5358383" y="1915668"/>
            <a:ext cx="2999231" cy="310896"/>
          </a:xfrm>
          <a:prstGeom prst="rect">
            <a:avLst/>
          </a:prstGeom>
          <a:noFill/>
          <a:ln/>
        </p:spPr>
        <p:txBody>
          <a:bodyPr wrap="square" anchor="ctr" lIns="25400" rIns="25400" tIns="25400" bIns="25400">
            <a:spAutoFit/>
          </a:bodyPr>
          <a:lstStyle/>
          <a:p>
            <a:pPr algn="l">
              <a:lnSpc>
                <a:spcPct val="100000"/>
              </a:lnSpc>
              <a:spcBef>
                <a:spcPts val="0"/>
              </a:spcBef>
              <a:spcAft>
                <a:spcPts val="0"/>
              </a:spcAft>
            </a:pPr>
            <a:r>
              <a:rPr sz="940" b="0" i="0">
                <a:solidFill>
                  <a:srgbClr val="9A7BFF"/>
                </a:solidFill>
                <a:latin typeface="Helvetica Neue"/>
              </a:rPr>
              <a:t>2 × USB 2.0</a:t>
            </a:r>
            <a:r>
              <a:rPr sz="940" b="0" i="0">
                <a:solidFill>
                  <a:srgbClr val="7E93BC"/>
                </a:solidFill>
                <a:latin typeface="Menlo"/>
              </a:rPr>
              <a:t/>
            </a:r>
          </a:p>
        </p:txBody>
      </p:sp>
      <p:cxnSp>
        <p:nvCxnSpPr>
          <p:cNvPr id="23" name="Connector 22"/>
          <p:cNvCxnSpPr/>
          <p:nvPr/>
        </p:nvCxnSpPr>
        <p:spPr>
          <a:xfrm flipV="1">
            <a:off x="4498848" y="2071116"/>
            <a:ext cx="731520" cy="242316"/>
          </a:xfrm>
          <a:prstGeom prst="line">
            <a:avLst/>
          </a:prstGeom>
          <a:ln w="12700">
            <a:solidFill>
              <a:srgbClr val="3B4E86"/>
            </a:solidFill>
          </a:ln>
          <a:effectLst/>
        </p:spPr>
      </p:cxnSp>
      <p:sp>
        <p:nvSpPr>
          <p:cNvPr id="24" name="Rounded Rectangle 23"/>
          <p:cNvSpPr/>
          <p:nvPr/>
        </p:nvSpPr>
        <p:spPr>
          <a:xfrm>
            <a:off x="5230368" y="2350008"/>
            <a:ext cx="3255263" cy="310896"/>
          </a:xfrm>
          <a:prstGeom prst="roundRect">
            <a:avLst>
              <a:gd name="adj" fmla="val 17647"/>
            </a:avLst>
          </a:prstGeom>
          <a:solidFill>
            <a:srgbClr val="0D1738"/>
          </a:solidFill>
          <a:ln w="12700">
            <a:solidFill>
              <a:srgbClr val="3A2E6E"/>
            </a:solidFill>
          </a:ln>
          <a:effectLst/>
        </p:spPr>
        <p:txBody>
          <a:bodyPr rtlCol="0" anchor="ctr"/>
          <a:lstStyle/>
          <a:p>
            <a:pPr algn="ctr"/>
          </a:p>
        </p:txBody>
      </p:sp>
      <p:sp>
        <p:nvSpPr>
          <p:cNvPr id="25" name="TextBox 24"/>
          <p:cNvSpPr txBox="1"/>
          <p:nvPr/>
        </p:nvSpPr>
        <p:spPr>
          <a:xfrm>
            <a:off x="5358383" y="2350008"/>
            <a:ext cx="2999231" cy="310896"/>
          </a:xfrm>
          <a:prstGeom prst="rect">
            <a:avLst/>
          </a:prstGeom>
          <a:noFill/>
          <a:ln/>
        </p:spPr>
        <p:txBody>
          <a:bodyPr wrap="square" anchor="ctr" lIns="25400" rIns="25400" tIns="25400" bIns="25400">
            <a:spAutoFit/>
          </a:bodyPr>
          <a:lstStyle/>
          <a:p>
            <a:pPr algn="l">
              <a:lnSpc>
                <a:spcPct val="100000"/>
              </a:lnSpc>
              <a:spcBef>
                <a:spcPts val="0"/>
              </a:spcBef>
              <a:spcAft>
                <a:spcPts val="0"/>
              </a:spcAft>
            </a:pPr>
            <a:r>
              <a:rPr sz="940" b="0" i="0">
                <a:solidFill>
                  <a:srgbClr val="9A7BFF"/>
                </a:solidFill>
                <a:latin typeface="Helvetica Neue"/>
              </a:rPr>
              <a:t>Gigabit Ethernet</a:t>
            </a:r>
            <a:r>
              <a:rPr sz="940" b="0" i="0">
                <a:solidFill>
                  <a:srgbClr val="7E93BC"/>
                </a:solidFill>
                <a:latin typeface="Menlo"/>
              </a:rPr>
              <a:t>   PoE+ via separate HAT</a:t>
            </a:r>
          </a:p>
        </p:txBody>
      </p:sp>
      <p:cxnSp>
        <p:nvCxnSpPr>
          <p:cNvPr id="26" name="Connector 25"/>
          <p:cNvCxnSpPr/>
          <p:nvPr/>
        </p:nvCxnSpPr>
        <p:spPr>
          <a:xfrm>
            <a:off x="4498848" y="2313432"/>
            <a:ext cx="731520" cy="192024"/>
          </a:xfrm>
          <a:prstGeom prst="line">
            <a:avLst/>
          </a:prstGeom>
          <a:ln w="12700">
            <a:solidFill>
              <a:srgbClr val="3B4E86"/>
            </a:solidFill>
          </a:ln>
          <a:effectLst/>
        </p:spPr>
      </p:cxnSp>
      <p:sp>
        <p:nvSpPr>
          <p:cNvPr id="27" name="Rounded Rectangle 26"/>
          <p:cNvSpPr/>
          <p:nvPr/>
        </p:nvSpPr>
        <p:spPr>
          <a:xfrm>
            <a:off x="5230368" y="2784348"/>
            <a:ext cx="3255263" cy="310896"/>
          </a:xfrm>
          <a:prstGeom prst="roundRect">
            <a:avLst>
              <a:gd name="adj" fmla="val 17647"/>
            </a:avLst>
          </a:prstGeom>
          <a:solidFill>
            <a:srgbClr val="0D1738"/>
          </a:solidFill>
          <a:ln w="12700">
            <a:solidFill>
              <a:srgbClr val="3A2E6E"/>
            </a:solidFill>
          </a:ln>
          <a:effectLst/>
        </p:spPr>
        <p:txBody>
          <a:bodyPr rtlCol="0" anchor="ctr"/>
          <a:lstStyle/>
          <a:p>
            <a:pPr algn="ctr"/>
          </a:p>
        </p:txBody>
      </p:sp>
      <p:sp>
        <p:nvSpPr>
          <p:cNvPr id="28" name="TextBox 27"/>
          <p:cNvSpPr txBox="1"/>
          <p:nvPr/>
        </p:nvSpPr>
        <p:spPr>
          <a:xfrm>
            <a:off x="5358383" y="2784348"/>
            <a:ext cx="2999231" cy="310896"/>
          </a:xfrm>
          <a:prstGeom prst="rect">
            <a:avLst/>
          </a:prstGeom>
          <a:noFill/>
          <a:ln/>
        </p:spPr>
        <p:txBody>
          <a:bodyPr wrap="square" anchor="ctr" lIns="25400" rIns="25400" tIns="25400" bIns="25400">
            <a:spAutoFit/>
          </a:bodyPr>
          <a:lstStyle/>
          <a:p>
            <a:pPr algn="l">
              <a:lnSpc>
                <a:spcPct val="100000"/>
              </a:lnSpc>
              <a:spcBef>
                <a:spcPts val="0"/>
              </a:spcBef>
              <a:spcAft>
                <a:spcPts val="0"/>
              </a:spcAft>
            </a:pPr>
            <a:r>
              <a:rPr sz="940" b="0" i="0">
                <a:solidFill>
                  <a:srgbClr val="9A7BFF"/>
                </a:solidFill>
                <a:latin typeface="Helvetica Neue"/>
              </a:rPr>
              <a:t>2 × 4-lane MIPI</a:t>
            </a:r>
            <a:r>
              <a:rPr sz="940" b="0" i="0">
                <a:solidFill>
                  <a:srgbClr val="7E93BC"/>
                </a:solidFill>
                <a:latin typeface="Menlo"/>
              </a:rPr>
              <a:t>   camera or display</a:t>
            </a:r>
          </a:p>
        </p:txBody>
      </p:sp>
      <p:cxnSp>
        <p:nvCxnSpPr>
          <p:cNvPr id="29" name="Connector 28"/>
          <p:cNvCxnSpPr/>
          <p:nvPr/>
        </p:nvCxnSpPr>
        <p:spPr>
          <a:xfrm>
            <a:off x="4498848" y="2313432"/>
            <a:ext cx="731520" cy="626364"/>
          </a:xfrm>
          <a:prstGeom prst="line">
            <a:avLst/>
          </a:prstGeom>
          <a:ln w="12700">
            <a:solidFill>
              <a:srgbClr val="3B4E86"/>
            </a:solidFill>
          </a:ln>
          <a:effectLst/>
        </p:spPr>
      </p:cxnSp>
      <p:sp>
        <p:nvSpPr>
          <p:cNvPr id="30" name="Rounded Rectangle 29"/>
          <p:cNvSpPr/>
          <p:nvPr/>
        </p:nvSpPr>
        <p:spPr>
          <a:xfrm>
            <a:off x="5230368" y="3218688"/>
            <a:ext cx="3255263" cy="310896"/>
          </a:xfrm>
          <a:prstGeom prst="roundRect">
            <a:avLst>
              <a:gd name="adj" fmla="val 17647"/>
            </a:avLst>
          </a:prstGeom>
          <a:solidFill>
            <a:srgbClr val="0D1738"/>
          </a:solidFill>
          <a:ln w="12700">
            <a:solidFill>
              <a:srgbClr val="3A2E6E"/>
            </a:solidFill>
          </a:ln>
          <a:effectLst/>
        </p:spPr>
        <p:txBody>
          <a:bodyPr rtlCol="0" anchor="ctr"/>
          <a:lstStyle/>
          <a:p>
            <a:pPr algn="ctr"/>
          </a:p>
        </p:txBody>
      </p:sp>
      <p:sp>
        <p:nvSpPr>
          <p:cNvPr id="31" name="TextBox 30"/>
          <p:cNvSpPr txBox="1"/>
          <p:nvPr/>
        </p:nvSpPr>
        <p:spPr>
          <a:xfrm>
            <a:off x="5358383" y="3218688"/>
            <a:ext cx="2999231" cy="310896"/>
          </a:xfrm>
          <a:prstGeom prst="rect">
            <a:avLst/>
          </a:prstGeom>
          <a:noFill/>
          <a:ln/>
        </p:spPr>
        <p:txBody>
          <a:bodyPr wrap="square" anchor="ctr" lIns="25400" rIns="25400" tIns="25400" bIns="25400">
            <a:spAutoFit/>
          </a:bodyPr>
          <a:lstStyle/>
          <a:p>
            <a:pPr algn="l">
              <a:lnSpc>
                <a:spcPct val="100000"/>
              </a:lnSpc>
              <a:spcBef>
                <a:spcPts val="0"/>
              </a:spcBef>
              <a:spcAft>
                <a:spcPts val="0"/>
              </a:spcAft>
            </a:pPr>
            <a:r>
              <a:rPr sz="940" b="0" i="0">
                <a:solidFill>
                  <a:srgbClr val="9A7BFF"/>
                </a:solidFill>
                <a:latin typeface="Helvetica Neue"/>
              </a:rPr>
              <a:t>3.3 V GPIO</a:t>
            </a:r>
            <a:r>
              <a:rPr sz="940" b="0" i="0">
                <a:solidFill>
                  <a:srgbClr val="7E93BC"/>
                </a:solidFill>
                <a:latin typeface="Menlo"/>
              </a:rPr>
              <a:t>   40-pin header</a:t>
            </a:r>
          </a:p>
        </p:txBody>
      </p:sp>
      <p:cxnSp>
        <p:nvCxnSpPr>
          <p:cNvPr id="32" name="Connector 31"/>
          <p:cNvCxnSpPr/>
          <p:nvPr/>
        </p:nvCxnSpPr>
        <p:spPr>
          <a:xfrm>
            <a:off x="4498848" y="2313432"/>
            <a:ext cx="731520" cy="1060704"/>
          </a:xfrm>
          <a:prstGeom prst="line">
            <a:avLst/>
          </a:prstGeom>
          <a:ln w="12700">
            <a:solidFill>
              <a:srgbClr val="3B4E86"/>
            </a:solidFill>
          </a:ln>
          <a:effectLst/>
        </p:spPr>
      </p:cxnSp>
      <p:sp>
        <p:nvSpPr>
          <p:cNvPr id="33" name="Rounded Rectangle 32"/>
          <p:cNvSpPr/>
          <p:nvPr/>
        </p:nvSpPr>
        <p:spPr>
          <a:xfrm>
            <a:off x="5230368" y="3653028"/>
            <a:ext cx="3255263" cy="310896"/>
          </a:xfrm>
          <a:prstGeom prst="roundRect">
            <a:avLst>
              <a:gd name="adj" fmla="val 17647"/>
            </a:avLst>
          </a:prstGeom>
          <a:solidFill>
            <a:srgbClr val="0D1738"/>
          </a:solidFill>
          <a:ln w="12700">
            <a:solidFill>
              <a:srgbClr val="3A2E6E"/>
            </a:solidFill>
          </a:ln>
          <a:effectLst/>
        </p:spPr>
        <p:txBody>
          <a:bodyPr rtlCol="0" anchor="ctr"/>
          <a:lstStyle/>
          <a:p>
            <a:pPr algn="ctr"/>
          </a:p>
        </p:txBody>
      </p:sp>
      <p:sp>
        <p:nvSpPr>
          <p:cNvPr id="34" name="TextBox 33"/>
          <p:cNvSpPr txBox="1"/>
          <p:nvPr/>
        </p:nvSpPr>
        <p:spPr>
          <a:xfrm>
            <a:off x="5358383" y="3653028"/>
            <a:ext cx="2999231" cy="310896"/>
          </a:xfrm>
          <a:prstGeom prst="rect">
            <a:avLst/>
          </a:prstGeom>
          <a:noFill/>
          <a:ln/>
        </p:spPr>
        <p:txBody>
          <a:bodyPr wrap="square" anchor="ctr" lIns="25400" rIns="25400" tIns="25400" bIns="25400">
            <a:spAutoFit/>
          </a:bodyPr>
          <a:lstStyle/>
          <a:p>
            <a:pPr algn="l">
              <a:lnSpc>
                <a:spcPct val="100000"/>
              </a:lnSpc>
              <a:spcBef>
                <a:spcPts val="0"/>
              </a:spcBef>
              <a:spcAft>
                <a:spcPts val="0"/>
              </a:spcAft>
            </a:pPr>
            <a:r>
              <a:rPr sz="940" b="0" i="0">
                <a:solidFill>
                  <a:srgbClr val="9A7BFF"/>
                </a:solidFill>
                <a:latin typeface="Helvetica Neue"/>
              </a:rPr>
              <a:t>UART · SPI · I²C · I²S · PWM</a:t>
            </a:r>
            <a:r>
              <a:rPr sz="940" b="0" i="0">
                <a:solidFill>
                  <a:srgbClr val="7E93BC"/>
                </a:solidFill>
                <a:latin typeface="Menlo"/>
              </a:rPr>
              <a:t>   + analogue video</a:t>
            </a:r>
          </a:p>
        </p:txBody>
      </p:sp>
      <p:cxnSp>
        <p:nvCxnSpPr>
          <p:cNvPr id="35" name="Connector 34"/>
          <p:cNvCxnSpPr/>
          <p:nvPr/>
        </p:nvCxnSpPr>
        <p:spPr>
          <a:xfrm>
            <a:off x="4498848" y="2313432"/>
            <a:ext cx="731520" cy="1495044"/>
          </a:xfrm>
          <a:prstGeom prst="line">
            <a:avLst/>
          </a:prstGeom>
          <a:ln w="12700">
            <a:solidFill>
              <a:srgbClr val="3B4E86"/>
            </a:solidFill>
          </a:ln>
          <a:effectLst/>
        </p:spPr>
      </p:cxnSp>
      <p:sp>
        <p:nvSpPr>
          <p:cNvPr id="36" name="Rectangle 35"/>
          <p:cNvSpPr/>
          <p:nvPr/>
        </p:nvSpPr>
        <p:spPr>
          <a:xfrm>
            <a:off x="658368" y="3127248"/>
            <a:ext cx="4206240" cy="7315"/>
          </a:xfrm>
          <a:prstGeom prst="rect">
            <a:avLst/>
          </a:prstGeom>
          <a:solidFill>
            <a:srgbClr val="24345F"/>
          </a:solidFill>
          <a:ln>
            <a:noFill/>
          </a:ln>
          <a:effectLst/>
        </p:spPr>
        <p:txBody>
          <a:bodyPr rtlCol="0" anchor="ctr"/>
          <a:lstStyle/>
          <a:p>
            <a:pPr algn="ctr"/>
          </a:p>
        </p:txBody>
      </p:sp>
      <p:sp>
        <p:nvSpPr>
          <p:cNvPr id="37" name="TextBox 36"/>
          <p:cNvSpPr txBox="1"/>
          <p:nvPr/>
        </p:nvSpPr>
        <p:spPr>
          <a:xfrm>
            <a:off x="658368" y="3218688"/>
            <a:ext cx="4206240" cy="219456"/>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7E93BC"/>
                </a:solidFill>
                <a:latin typeface="Menlo"/>
              </a:rPr>
              <a:t>versus earlier Raspberry Pi models</a:t>
            </a:r>
          </a:p>
        </p:txBody>
      </p:sp>
      <p:sp>
        <p:nvSpPr>
          <p:cNvPr id="38" name="TextBox 37"/>
          <p:cNvSpPr txBox="1"/>
          <p:nvPr/>
        </p:nvSpPr>
        <p:spPr>
          <a:xfrm>
            <a:off x="658368" y="3474720"/>
            <a:ext cx="1371600" cy="329184"/>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2000" b="1" i="0">
                <a:solidFill>
                  <a:srgbClr val="35E0F0"/>
                </a:solidFill>
                <a:latin typeface="Futura"/>
              </a:rPr>
              <a:t>×2+</a:t>
            </a:r>
          </a:p>
        </p:txBody>
      </p:sp>
      <p:sp>
        <p:nvSpPr>
          <p:cNvPr id="39" name="TextBox 38"/>
          <p:cNvSpPr txBox="1"/>
          <p:nvPr/>
        </p:nvSpPr>
        <p:spPr>
          <a:xfrm>
            <a:off x="658368" y="3822191"/>
            <a:ext cx="1371600" cy="420624"/>
          </a:xfrm>
          <a:prstGeom prst="rect">
            <a:avLst/>
          </a:prstGeom>
          <a:noFill/>
          <a:ln/>
        </p:spPr>
        <p:txBody>
          <a:bodyPr wrap="square" anchor="t" lIns="25400" rIns="25400" tIns="25400" bIns="25400">
            <a:spAutoFit/>
          </a:bodyPr>
          <a:lstStyle/>
          <a:p>
            <a:pPr algn="l">
              <a:lnSpc>
                <a:spcPct val="120000"/>
              </a:lnSpc>
              <a:spcBef>
                <a:spcPts val="0"/>
              </a:spcBef>
              <a:spcAft>
                <a:spcPts val="0"/>
              </a:spcAft>
            </a:pPr>
            <a:r>
              <a:rPr sz="800" b="0" i="0">
                <a:solidFill>
                  <a:srgbClr val="7E93BC"/>
                </a:solidFill>
                <a:latin typeface="Menlo"/>
              </a:rPr>
              <a:t>aggregate USB bandwidth</a:t>
            </a:r>
          </a:p>
        </p:txBody>
      </p:sp>
      <p:sp>
        <p:nvSpPr>
          <p:cNvPr id="40" name="TextBox 39"/>
          <p:cNvSpPr txBox="1"/>
          <p:nvPr/>
        </p:nvSpPr>
        <p:spPr>
          <a:xfrm>
            <a:off x="2084832" y="3474720"/>
            <a:ext cx="1371600" cy="329184"/>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2000" b="1" i="0">
                <a:solidFill>
                  <a:srgbClr val="35E0F0"/>
                </a:solidFill>
                <a:latin typeface="Futura"/>
              </a:rPr>
              <a:t>×3</a:t>
            </a:r>
          </a:p>
        </p:txBody>
      </p:sp>
      <p:sp>
        <p:nvSpPr>
          <p:cNvPr id="41" name="TextBox 40"/>
          <p:cNvSpPr txBox="1"/>
          <p:nvPr/>
        </p:nvSpPr>
        <p:spPr>
          <a:xfrm>
            <a:off x="2084832" y="3822191"/>
            <a:ext cx="1371600" cy="420624"/>
          </a:xfrm>
          <a:prstGeom prst="rect">
            <a:avLst/>
          </a:prstGeom>
          <a:noFill/>
          <a:ln/>
        </p:spPr>
        <p:txBody>
          <a:bodyPr wrap="square" anchor="t" lIns="25400" rIns="25400" tIns="25400" bIns="25400">
            <a:spAutoFit/>
          </a:bodyPr>
          <a:lstStyle/>
          <a:p>
            <a:pPr algn="l">
              <a:lnSpc>
                <a:spcPct val="120000"/>
              </a:lnSpc>
              <a:spcBef>
                <a:spcPts val="0"/>
              </a:spcBef>
              <a:spcAft>
                <a:spcPts val="0"/>
              </a:spcAft>
            </a:pPr>
            <a:r>
              <a:rPr sz="800" b="0" i="0">
                <a:solidFill>
                  <a:srgbClr val="7E93BC"/>
                </a:solidFill>
                <a:latin typeface="Menlo"/>
              </a:rPr>
              <a:t>total MIPI bandwidth</a:t>
            </a:r>
          </a:p>
        </p:txBody>
      </p:sp>
      <p:sp>
        <p:nvSpPr>
          <p:cNvPr id="42" name="TextBox 41"/>
          <p:cNvSpPr txBox="1"/>
          <p:nvPr/>
        </p:nvSpPr>
        <p:spPr>
          <a:xfrm>
            <a:off x="3511296" y="3474720"/>
            <a:ext cx="1371600" cy="329184"/>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2000" b="1" i="0">
                <a:solidFill>
                  <a:srgbClr val="35E0F0"/>
                </a:solidFill>
                <a:latin typeface="Futura"/>
              </a:rPr>
              <a:t>×2</a:t>
            </a:r>
          </a:p>
        </p:txBody>
      </p:sp>
      <p:sp>
        <p:nvSpPr>
          <p:cNvPr id="43" name="TextBox 42"/>
          <p:cNvSpPr txBox="1"/>
          <p:nvPr/>
        </p:nvSpPr>
        <p:spPr>
          <a:xfrm>
            <a:off x="3511296" y="3822191"/>
            <a:ext cx="1371600" cy="420624"/>
          </a:xfrm>
          <a:prstGeom prst="rect">
            <a:avLst/>
          </a:prstGeom>
          <a:noFill/>
          <a:ln/>
        </p:spPr>
        <p:txBody>
          <a:bodyPr wrap="square" anchor="t" lIns="25400" rIns="25400" tIns="25400" bIns="25400">
            <a:spAutoFit/>
          </a:bodyPr>
          <a:lstStyle/>
          <a:p>
            <a:pPr algn="l">
              <a:lnSpc>
                <a:spcPct val="120000"/>
              </a:lnSpc>
              <a:spcBef>
                <a:spcPts val="0"/>
              </a:spcBef>
              <a:spcAft>
                <a:spcPts val="0"/>
              </a:spcAft>
            </a:pPr>
            <a:r>
              <a:rPr sz="800" b="0" i="0">
                <a:solidFill>
                  <a:srgbClr val="7E93BC"/>
                </a:solidFill>
                <a:latin typeface="Menlo"/>
              </a:rPr>
              <a:t>peak microSD performance</a:t>
            </a:r>
          </a:p>
        </p:txBody>
      </p:sp>
      <p:sp>
        <p:nvSpPr>
          <p:cNvPr id="44" name="TextBox 43"/>
          <p:cNvSpPr txBox="1"/>
          <p:nvPr/>
        </p:nvSpPr>
        <p:spPr>
          <a:xfrm>
            <a:off x="658368" y="4443984"/>
            <a:ext cx="7827264" cy="219456"/>
          </a:xfrm>
          <a:prstGeom prst="rect">
            <a:avLst/>
          </a:prstGeom>
          <a:noFill/>
          <a:ln/>
        </p:spPr>
        <p:txBody>
          <a:bodyPr wrap="square" anchor="t" lIns="25400" rIns="25400" tIns="25400" bIns="25400">
            <a:spAutoFit/>
          </a:bodyPr>
          <a:lstStyle/>
          <a:p>
            <a:pPr algn="l">
              <a:lnSpc>
                <a:spcPct val="116000"/>
              </a:lnSpc>
              <a:spcBef>
                <a:spcPts val="0"/>
              </a:spcBef>
              <a:spcAft>
                <a:spcPts val="0"/>
              </a:spcAft>
            </a:pPr>
            <a:r>
              <a:rPr sz="800" b="0" i="0">
                <a:solidFill>
                  <a:srgbClr val="7E93BC"/>
                </a:solidFill>
                <a:latin typeface="Menlo"/>
              </a:rPr>
              <a:t>Raspberry Pi 5 Product Brief, April 2026, and Introducing Raspberry Pi 5, raspberrypi.com — page 13 says which supplied which figure.</a:t>
            </a:r>
          </a:p>
        </p:txBody>
      </p:sp>
      <p:sp>
        <p:nvSpPr>
          <p:cNvPr id="45" name="Rectangle 44"/>
          <p:cNvSpPr/>
          <p:nvPr/>
        </p:nvSpPr>
        <p:spPr>
          <a:xfrm>
            <a:off x="658368" y="4736592"/>
            <a:ext cx="7827264" cy="7315"/>
          </a:xfrm>
          <a:prstGeom prst="rect">
            <a:avLst/>
          </a:prstGeom>
          <a:solidFill>
            <a:srgbClr val="24345F"/>
          </a:solidFill>
          <a:ln>
            <a:noFill/>
          </a:ln>
          <a:effectLst/>
        </p:spPr>
        <p:txBody>
          <a:bodyPr rtlCol="0" anchor="ctr"/>
          <a:lstStyle/>
          <a:p>
            <a:pPr algn="ctr"/>
          </a:p>
        </p:txBody>
      </p:sp>
      <p:sp>
        <p:nvSpPr>
          <p:cNvPr id="46" name="TextBox 45"/>
          <p:cNvSpPr txBox="1"/>
          <p:nvPr/>
        </p:nvSpPr>
        <p:spPr>
          <a:xfrm>
            <a:off x="658368" y="4809744"/>
            <a:ext cx="58521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 PI 5</a:t>
            </a:r>
            <a:r>
              <a:rPr sz="800" b="0" i="0">
                <a:solidFill>
                  <a:srgbClr val="7E93BC"/>
                </a:solidFill>
                <a:latin typeface="Menlo"/>
              </a:rPr>
              <a:t>   LAUNCH KEYNOTE</a:t>
            </a:r>
          </a:p>
        </p:txBody>
      </p:sp>
      <p:sp>
        <p:nvSpPr>
          <p:cNvPr id="47" name="TextBox 46"/>
          <p:cNvSpPr txBox="1"/>
          <p:nvPr/>
        </p:nvSpPr>
        <p:spPr>
          <a:xfrm>
            <a:off x="6656831" y="4809744"/>
            <a:ext cx="1828800" cy="201168"/>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800" b="0" i="0">
                <a:solidFill>
                  <a:srgbClr val="7E93BC"/>
                </a:solidFill>
                <a:latin typeface="Menlo"/>
              </a:rPr>
              <a:t>06 / 13</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5143500"/>
          </a:xfrm>
          <a:prstGeom prst="rect">
            <a:avLst/>
          </a:prstGeom>
          <a:gradFill>
            <a:gsLst>
              <a:gs pos="0">
                <a:srgbClr val="03060F">
                  <a:alpha val="100000"/>
                </a:srgbClr>
              </a:gs>
              <a:gs pos="55000">
                <a:srgbClr val="060C24">
                  <a:alpha val="100000"/>
                </a:srgbClr>
              </a:gs>
              <a:gs pos="100000">
                <a:srgbClr val="0B1435">
                  <a:alpha val="100000"/>
                </a:srgbClr>
              </a:gs>
            </a:gsLst>
            <a:lin ang="5400000" scaled="1"/>
          </a:gradFill>
          <a:ln>
            <a:noFill/>
          </a:ln>
          <a:effectLst/>
        </p:spPr>
        <p:txBody>
          <a:bodyPr rtlCol="0" anchor="ctr"/>
          <a:lstStyle/>
          <a:p>
            <a:pPr algn="ctr"/>
          </a:p>
        </p:txBody>
      </p:sp>
      <p:pic>
        <p:nvPicPr>
          <p:cNvPr id="3" name="Picture 2" descr="Abstract text-free atmospheric plate: cold cyan and raspberry light in a dark volumetric space." title="Abstract text-free atmospheric plate: cold cyan and raspberry light in a dark volumetric space."/>
          <p:cNvPicPr>
            <a:picLocks noChangeAspect="1"/>
          </p:cNvPicPr>
          <p:nvPr/>
        </p:nvPicPr>
        <p:blipFill>
          <a:blip r:embed="rId2"/>
          <a:stretch>
            <a:fillRect/>
          </a:stretch>
        </p:blipFill>
        <p:spPr>
          <a:xfrm>
            <a:off x="0" y="0"/>
            <a:ext cx="9144000" cy="5143500"/>
          </a:xfrm>
          <a:prstGeom prst="rect">
            <a:avLst/>
          </a:prstGeom>
        </p:spPr>
      </p:pic>
      <p:sp>
        <p:nvSpPr>
          <p:cNvPr id="4" name="Rectangle 3"/>
          <p:cNvSpPr/>
          <p:nvPr/>
        </p:nvSpPr>
        <p:spPr>
          <a:xfrm>
            <a:off x="0" y="3772814"/>
            <a:ext cx="9144000" cy="1370685"/>
          </a:xfrm>
          <a:prstGeom prst="rect">
            <a:avLst/>
          </a:prstGeom>
          <a:gradFill>
            <a:gsLst>
              <a:gs pos="0">
                <a:srgbClr val="35E0F0">
                  <a:alpha val="0"/>
                </a:srgbClr>
              </a:gs>
              <a:gs pos="100000">
                <a:srgbClr val="35E0F0">
                  <a:alpha val="19000"/>
                </a:srgbClr>
              </a:gs>
            </a:gsLst>
            <a:lin ang="5400000" scaled="1"/>
          </a:gradFill>
          <a:ln>
            <a:noFill/>
          </a:ln>
          <a:effectLst/>
        </p:spPr>
        <p:txBody>
          <a:bodyPr rtlCol="0" anchor="ctr"/>
          <a:lstStyle/>
          <a:p>
            <a:pPr algn="ctr"/>
          </a:p>
        </p:txBody>
      </p:sp>
      <p:sp>
        <p:nvSpPr>
          <p:cNvPr id="5" name="Rectangle 4"/>
          <p:cNvSpPr/>
          <p:nvPr/>
        </p:nvSpPr>
        <p:spPr>
          <a:xfrm>
            <a:off x="0" y="4041648"/>
            <a:ext cx="9144000" cy="1101852"/>
          </a:xfrm>
          <a:prstGeom prst="rect">
            <a:avLst/>
          </a:prstGeom>
          <a:gradFill>
            <a:gsLst>
              <a:gs pos="0">
                <a:srgbClr val="03060F">
                  <a:alpha val="0"/>
                </a:srgbClr>
              </a:gs>
              <a:gs pos="100000">
                <a:srgbClr val="03060F">
                  <a:alpha val="88000"/>
                </a:srgbClr>
              </a:gs>
            </a:gsLst>
            <a:lin ang="5400000" scaled="1"/>
          </a:gradFill>
          <a:ln>
            <a:noFill/>
          </a:ln>
          <a:effectLst/>
        </p:spPr>
        <p:txBody>
          <a:bodyPr rtlCol="0" anchor="ctr"/>
          <a:lstStyle/>
          <a:p>
            <a:pPr algn="ctr"/>
          </a:p>
        </p:txBody>
      </p:sp>
      <p:sp>
        <p:nvSpPr>
          <p:cNvPr id="6" name="deckkit-intent:{&quot;envelope&quot;: &quot;bleed&quot;, &quot;rhyme&quot;: &quot;the horizon&quot;, &quot;reason&quot;: &quot;the PCIe hero stands in a pool of the deck's own light&quot;}"/>
          <p:cNvSpPr txBox="1"/>
          <p:nvPr/>
        </p:nvSpPr>
        <p:spPr>
          <a:xfrm>
            <a:off x="0" y="0"/>
            <a:ext cx="9144" cy="9144"/>
          </a:xfrm>
          <a:prstGeom prst="rect">
            <a:avLst/>
          </a:prstGeom>
          <a:noFill/>
        </p:spPr>
        <p:txBody>
          <a:bodyPr wrap="none">
            <a:spAutoFit/>
          </a:bodyPr>
          <a:lstStyle/>
          <a:p/>
        </p:txBody>
      </p:sp>
      <p:sp>
        <p:nvSpPr>
          <p:cNvPr id="7" name="Rectangle 6"/>
          <p:cNvSpPr/>
          <p:nvPr/>
        </p:nvSpPr>
        <p:spPr>
          <a:xfrm>
            <a:off x="0" y="2651760"/>
            <a:ext cx="3657600" cy="2491740"/>
          </a:xfrm>
          <a:prstGeom prst="rect">
            <a:avLst/>
          </a:prstGeom>
          <a:gradFill>
            <a:gsLst>
              <a:gs pos="0">
                <a:srgbClr val="03060F">
                  <a:alpha val="0"/>
                </a:srgbClr>
              </a:gs>
              <a:gs pos="40000">
                <a:srgbClr val="03060F">
                  <a:alpha val="66000"/>
                </a:srgbClr>
              </a:gs>
              <a:gs pos="100000">
                <a:srgbClr val="03060F">
                  <a:alpha val="80000"/>
                </a:srgbClr>
              </a:gs>
            </a:gsLst>
            <a:lin ang="5400000" scaled="1"/>
          </a:gradFill>
          <a:ln>
            <a:noFill/>
          </a:ln>
          <a:effectLst/>
        </p:spPr>
        <p:txBody>
          <a:bodyPr rtlCol="0" anchor="ctr"/>
          <a:lstStyle/>
          <a:p>
            <a:pPr algn="ctr"/>
          </a:p>
        </p:txBody>
      </p:sp>
      <p:sp>
        <p:nvSpPr>
          <p:cNvPr id="8" name="Rectangle 7"/>
          <p:cNvSpPr/>
          <p:nvPr/>
        </p:nvSpPr>
        <p:spPr>
          <a:xfrm>
            <a:off x="658368" y="402336"/>
            <a:ext cx="50292" cy="786384"/>
          </a:xfrm>
          <a:prstGeom prst="rect">
            <a:avLst/>
          </a:prstGeom>
          <a:solidFill>
            <a:srgbClr val="35E0F0"/>
          </a:solidFill>
          <a:ln>
            <a:noFill/>
          </a:ln>
          <a:effectLst/>
        </p:spPr>
        <p:txBody>
          <a:bodyPr rtlCol="0" anchor="ctr"/>
          <a:lstStyle/>
          <a:p>
            <a:pPr algn="ctr"/>
          </a:p>
        </p:txBody>
      </p:sp>
      <p:sp>
        <p:nvSpPr>
          <p:cNvPr id="9" name="TextBox 8"/>
          <p:cNvSpPr txBox="1"/>
          <p:nvPr/>
        </p:nvSpPr>
        <p:spPr>
          <a:xfrm>
            <a:off x="914400" y="420624"/>
            <a:ext cx="7571232"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1" i="0" spc="220">
                <a:solidFill>
                  <a:srgbClr val="35E0F0"/>
                </a:solidFill>
                <a:latin typeface="Menlo"/>
              </a:rPr>
              <a:t>SIGNATURE 03 / 03  ·  PCI EXPRESS</a:t>
            </a:r>
          </a:p>
        </p:txBody>
      </p:sp>
      <p:sp>
        <p:nvSpPr>
          <p:cNvPr id="10" name="TextBox 9"/>
          <p:cNvSpPr txBox="1"/>
          <p:nvPr/>
        </p:nvSpPr>
        <p:spPr>
          <a:xfrm>
            <a:off x="914400" y="658368"/>
            <a:ext cx="7571232" cy="45720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700" b="1" i="0">
                <a:solidFill>
                  <a:srgbClr val="EDF3FF"/>
                </a:solidFill>
                <a:latin typeface="Futura"/>
              </a:rPr>
              <a:t>One lane, exposed for the first time</a:t>
            </a:r>
          </a:p>
        </p:txBody>
      </p:sp>
      <p:pic>
        <p:nvPicPr>
          <p:cNvPr id="11" name="Picture 10" descr="" title=""/>
          <p:cNvPicPr>
            <a:picLocks noChangeAspect="1"/>
          </p:cNvPicPr>
          <p:nvPr/>
        </p:nvPicPr>
        <p:blipFill>
          <a:blip r:embed="rId3"/>
          <a:stretch>
            <a:fillRect/>
          </a:stretch>
        </p:blipFill>
        <p:spPr>
          <a:xfrm>
            <a:off x="706501" y="1358392"/>
            <a:ext cx="2427478" cy="2321306"/>
          </a:xfrm>
          <a:prstGeom prst="rect">
            <a:avLst/>
          </a:prstGeom>
        </p:spPr>
      </p:pic>
      <p:sp>
        <p:nvSpPr>
          <p:cNvPr id="12" name="TextBox 11"/>
          <p:cNvSpPr txBox="1"/>
          <p:nvPr/>
        </p:nvSpPr>
        <p:spPr>
          <a:xfrm>
            <a:off x="1189990" y="1865376"/>
            <a:ext cx="1460500" cy="1313180"/>
          </a:xfrm>
          <a:prstGeom prst="rect">
            <a:avLst/>
          </a:prstGeom>
          <a:noFill/>
        </p:spPr>
        <p:txBody>
          <a:bodyPr wrap="none" anchor="t" lIns="25400" rIns="25400" tIns="25400" bIns="25400">
            <a:spAutoFit/>
          </a:bodyPr>
          <a:lstStyle/>
          <a:p>
            <a:pPr algn="ctr">
              <a:lnSpc>
                <a:spcPct val="100000"/>
              </a:lnSpc>
              <a:spcBef>
                <a:spcPts val="0"/>
              </a:spcBef>
              <a:spcAft>
                <a:spcPts val="0"/>
              </a:spcAft>
            </a:pPr>
            <a:r>
              <a:rPr sz="7400" b="1" i="0">
                <a:solidFill>
                  <a:srgbClr val="9A7BFF"/>
                </a:solidFill>
                <a:latin typeface="Futura"/>
              </a:rPr>
              <a:t>×1</a:t>
            </a:r>
          </a:p>
        </p:txBody>
      </p:sp>
      <p:sp>
        <p:nvSpPr>
          <p:cNvPr id="13" name="TextBox 12"/>
          <p:cNvSpPr txBox="1"/>
          <p:nvPr/>
        </p:nvSpPr>
        <p:spPr>
          <a:xfrm>
            <a:off x="658368" y="2995625"/>
            <a:ext cx="2523744" cy="310896"/>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1250" b="1" i="0">
                <a:solidFill>
                  <a:srgbClr val="EDF3FF"/>
                </a:solidFill>
                <a:latin typeface="Helvetica Neue"/>
              </a:rPr>
              <a:t>PCI Express 2.0</a:t>
            </a:r>
          </a:p>
        </p:txBody>
      </p:sp>
      <p:sp>
        <p:nvSpPr>
          <p:cNvPr id="14" name="TextBox 13"/>
          <p:cNvSpPr txBox="1"/>
          <p:nvPr/>
        </p:nvSpPr>
        <p:spPr>
          <a:xfrm>
            <a:off x="658368" y="3324809"/>
            <a:ext cx="2523744" cy="731520"/>
          </a:xfrm>
          <a:prstGeom prst="rect">
            <a:avLst/>
          </a:prstGeom>
          <a:noFill/>
          <a:ln/>
        </p:spPr>
        <p:txBody>
          <a:bodyPr wrap="square" anchor="t" lIns="25400" rIns="25400" tIns="25400" bIns="25400">
            <a:spAutoFit/>
          </a:bodyPr>
          <a:lstStyle/>
          <a:p>
            <a:pPr algn="ctr">
              <a:lnSpc>
                <a:spcPct val="122000"/>
              </a:lnSpc>
              <a:spcBef>
                <a:spcPts val="0"/>
              </a:spcBef>
              <a:spcAft>
                <a:spcPts val="0"/>
              </a:spcAft>
            </a:pPr>
            <a:r>
              <a:rPr sz="1100" b="0" i="1">
                <a:solidFill>
                  <a:srgbClr val="7E93BC"/>
                </a:solidFill>
                <a:latin typeface="Helvetica Neue"/>
              </a:rPr>
              <a:t>“for fast peripherals (requires separate M.2 HAT or other adapter)”</a:t>
            </a:r>
          </a:p>
        </p:txBody>
      </p:sp>
      <p:sp>
        <p:nvSpPr>
          <p:cNvPr id="15" name="Oval 14"/>
          <p:cNvSpPr/>
          <p:nvPr/>
        </p:nvSpPr>
        <p:spPr>
          <a:xfrm>
            <a:off x="3529584" y="1572768"/>
            <a:ext cx="548640" cy="548640"/>
          </a:xfrm>
          <a:prstGeom prst="ellipse">
            <a:avLst/>
          </a:prstGeom>
          <a:solidFill>
            <a:srgbClr val="101B40"/>
          </a:solidFill>
          <a:ln w="17780">
            <a:solidFill>
              <a:srgbClr val="9A7BFF"/>
            </a:solidFill>
          </a:ln>
          <a:effectLst/>
        </p:spPr>
        <p:txBody>
          <a:bodyPr rtlCol="0" anchor="ctr"/>
          <a:lstStyle/>
          <a:p>
            <a:pPr algn="ctr"/>
          </a:p>
        </p:txBody>
      </p:sp>
      <p:pic>
        <p:nvPicPr>
          <p:cNvPr id="16" name="Picture 15" descr="NVMe storage icon" title="NVMe storage icon"/>
          <p:cNvPicPr>
            <a:picLocks noChangeAspect="1"/>
          </p:cNvPicPr>
          <p:nvPr/>
        </p:nvPicPr>
        <p:blipFill>
          <a:blip r:embed="rId4"/>
          <a:stretch>
            <a:fillRect/>
          </a:stretch>
        </p:blipFill>
        <p:spPr>
          <a:xfrm>
            <a:off x="3672230" y="1715414"/>
            <a:ext cx="263347" cy="263347"/>
          </a:xfrm>
          <a:prstGeom prst="rect">
            <a:avLst/>
          </a:prstGeom>
        </p:spPr>
      </p:pic>
      <p:sp>
        <p:nvSpPr>
          <p:cNvPr id="17" name="TextBox 16"/>
          <p:cNvSpPr txBox="1"/>
          <p:nvPr/>
        </p:nvSpPr>
        <p:spPr>
          <a:xfrm>
            <a:off x="4279392" y="1554480"/>
            <a:ext cx="420624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250" b="1" i="0">
                <a:solidFill>
                  <a:srgbClr val="9A7BFF"/>
                </a:solidFill>
                <a:latin typeface="Helvetica Neue"/>
              </a:rPr>
              <a:t>NVMe storage</a:t>
            </a:r>
          </a:p>
        </p:txBody>
      </p:sp>
      <p:sp>
        <p:nvSpPr>
          <p:cNvPr id="18" name="TextBox 17"/>
          <p:cNvSpPr txBox="1"/>
          <p:nvPr/>
        </p:nvSpPr>
        <p:spPr>
          <a:xfrm>
            <a:off x="4279392" y="1828800"/>
            <a:ext cx="4206240" cy="475488"/>
          </a:xfrm>
          <a:prstGeom prst="rect">
            <a:avLst/>
          </a:prstGeom>
          <a:noFill/>
          <a:ln/>
        </p:spPr>
        <p:txBody>
          <a:bodyPr wrap="square" anchor="t" lIns="25400" rIns="25400" tIns="25400" bIns="25400">
            <a:spAutoFit/>
          </a:bodyPr>
          <a:lstStyle/>
          <a:p>
            <a:pPr algn="l">
              <a:lnSpc>
                <a:spcPct val="120000"/>
              </a:lnSpc>
              <a:spcBef>
                <a:spcPts val="0"/>
              </a:spcBef>
              <a:spcAft>
                <a:spcPts val="0"/>
              </a:spcAft>
            </a:pPr>
            <a:r>
              <a:rPr sz="1100" b="0" i="0">
                <a:solidFill>
                  <a:srgbClr val="AEBFDD"/>
                </a:solidFill>
                <a:latin typeface="Helvetica Neue"/>
              </a:rPr>
              <a:t>An M.2 SSD on the lane — via a separate M.2 HAT or other adapter.</a:t>
            </a:r>
          </a:p>
        </p:txBody>
      </p:sp>
      <p:sp>
        <p:nvSpPr>
          <p:cNvPr id="19" name="Rectangle 18"/>
          <p:cNvSpPr/>
          <p:nvPr/>
        </p:nvSpPr>
        <p:spPr>
          <a:xfrm>
            <a:off x="3529584" y="2377440"/>
            <a:ext cx="4956048" cy="5486"/>
          </a:xfrm>
          <a:prstGeom prst="rect">
            <a:avLst/>
          </a:prstGeom>
          <a:solidFill>
            <a:srgbClr val="24345F"/>
          </a:solidFill>
          <a:ln>
            <a:noFill/>
          </a:ln>
          <a:effectLst/>
        </p:spPr>
        <p:txBody>
          <a:bodyPr rtlCol="0" anchor="ctr"/>
          <a:lstStyle/>
          <a:p>
            <a:pPr algn="ctr"/>
          </a:p>
        </p:txBody>
      </p:sp>
      <p:sp>
        <p:nvSpPr>
          <p:cNvPr id="20" name="Oval 19"/>
          <p:cNvSpPr/>
          <p:nvPr/>
        </p:nvSpPr>
        <p:spPr>
          <a:xfrm>
            <a:off x="3529584" y="2542032"/>
            <a:ext cx="548640" cy="548640"/>
          </a:xfrm>
          <a:prstGeom prst="ellipse">
            <a:avLst/>
          </a:prstGeom>
          <a:solidFill>
            <a:srgbClr val="101B40"/>
          </a:solidFill>
          <a:ln w="17780">
            <a:solidFill>
              <a:srgbClr val="9A7BFF"/>
            </a:solidFill>
          </a:ln>
          <a:effectLst/>
        </p:spPr>
        <p:txBody>
          <a:bodyPr rtlCol="0" anchor="ctr"/>
          <a:lstStyle/>
          <a:p>
            <a:pPr algn="ctr"/>
          </a:p>
        </p:txBody>
      </p:sp>
      <p:pic>
        <p:nvPicPr>
          <p:cNvPr id="21" name="Picture 20" descr="AI acceleration icon" title="AI acceleration icon"/>
          <p:cNvPicPr>
            <a:picLocks noChangeAspect="1"/>
          </p:cNvPicPr>
          <p:nvPr/>
        </p:nvPicPr>
        <p:blipFill>
          <a:blip r:embed="rId5"/>
          <a:stretch>
            <a:fillRect/>
          </a:stretch>
        </p:blipFill>
        <p:spPr>
          <a:xfrm>
            <a:off x="3672230" y="2684678"/>
            <a:ext cx="263347" cy="263347"/>
          </a:xfrm>
          <a:prstGeom prst="rect">
            <a:avLst/>
          </a:prstGeom>
        </p:spPr>
      </p:pic>
      <p:sp>
        <p:nvSpPr>
          <p:cNvPr id="22" name="TextBox 21"/>
          <p:cNvSpPr txBox="1"/>
          <p:nvPr/>
        </p:nvSpPr>
        <p:spPr>
          <a:xfrm>
            <a:off x="4279392" y="2523744"/>
            <a:ext cx="420624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250" b="1" i="0">
                <a:solidFill>
                  <a:srgbClr val="9A7BFF"/>
                </a:solidFill>
                <a:latin typeface="Helvetica Neue"/>
              </a:rPr>
              <a:t>AI acceleration</a:t>
            </a:r>
          </a:p>
        </p:txBody>
      </p:sp>
      <p:sp>
        <p:nvSpPr>
          <p:cNvPr id="23" name="TextBox 22"/>
          <p:cNvSpPr txBox="1"/>
          <p:nvPr/>
        </p:nvSpPr>
        <p:spPr>
          <a:xfrm>
            <a:off x="4279392" y="2798064"/>
            <a:ext cx="4206240" cy="475488"/>
          </a:xfrm>
          <a:prstGeom prst="rect">
            <a:avLst/>
          </a:prstGeom>
          <a:noFill/>
          <a:ln/>
        </p:spPr>
        <p:txBody>
          <a:bodyPr wrap="square" anchor="t" lIns="25400" rIns="25400" tIns="25400" bIns="25400">
            <a:spAutoFit/>
          </a:bodyPr>
          <a:lstStyle/>
          <a:p>
            <a:pPr algn="l">
              <a:lnSpc>
                <a:spcPct val="120000"/>
              </a:lnSpc>
              <a:spcBef>
                <a:spcPts val="0"/>
              </a:spcBef>
              <a:spcAft>
                <a:spcPts val="0"/>
              </a:spcAft>
            </a:pPr>
            <a:r>
              <a:rPr sz="1100" b="0" i="0">
                <a:solidFill>
                  <a:srgbClr val="AEBFDD"/>
                </a:solidFill>
                <a:latin typeface="Helvetica Neue"/>
              </a:rPr>
              <a:t>AI HAT+ 2: Hailo-10H, 40 TOPS (INT4) with 8 GB of its own RAM. AI HAT+: 13 or 26 TOPS, from $70.</a:t>
            </a:r>
          </a:p>
        </p:txBody>
      </p:sp>
      <p:sp>
        <p:nvSpPr>
          <p:cNvPr id="24" name="Rectangle 23"/>
          <p:cNvSpPr/>
          <p:nvPr/>
        </p:nvSpPr>
        <p:spPr>
          <a:xfrm>
            <a:off x="3529584" y="3346704"/>
            <a:ext cx="4956048" cy="5486"/>
          </a:xfrm>
          <a:prstGeom prst="rect">
            <a:avLst/>
          </a:prstGeom>
          <a:solidFill>
            <a:srgbClr val="24345F"/>
          </a:solidFill>
          <a:ln>
            <a:noFill/>
          </a:ln>
          <a:effectLst/>
        </p:spPr>
        <p:txBody>
          <a:bodyPr rtlCol="0" anchor="ctr"/>
          <a:lstStyle/>
          <a:p>
            <a:pPr algn="ctr"/>
          </a:p>
        </p:txBody>
      </p:sp>
      <p:sp>
        <p:nvSpPr>
          <p:cNvPr id="25" name="Oval 24"/>
          <p:cNvSpPr/>
          <p:nvPr/>
        </p:nvSpPr>
        <p:spPr>
          <a:xfrm>
            <a:off x="3529584" y="3511296"/>
            <a:ext cx="548640" cy="548640"/>
          </a:xfrm>
          <a:prstGeom prst="ellipse">
            <a:avLst/>
          </a:prstGeom>
          <a:solidFill>
            <a:srgbClr val="101B40"/>
          </a:solidFill>
          <a:ln w="17780">
            <a:solidFill>
              <a:srgbClr val="9A7BFF"/>
            </a:solidFill>
          </a:ln>
          <a:effectLst/>
        </p:spPr>
        <p:txBody>
          <a:bodyPr rtlCol="0" anchor="ctr"/>
          <a:lstStyle/>
          <a:p>
            <a:pPr algn="ctr"/>
          </a:p>
        </p:txBody>
      </p:sp>
      <p:pic>
        <p:nvPicPr>
          <p:cNvPr id="26" name="Picture 25" descr="Anything that conforms icon" title="Anything that conforms icon"/>
          <p:cNvPicPr>
            <a:picLocks noChangeAspect="1"/>
          </p:cNvPicPr>
          <p:nvPr/>
        </p:nvPicPr>
        <p:blipFill>
          <a:blip r:embed="rId6"/>
          <a:stretch>
            <a:fillRect/>
          </a:stretch>
        </p:blipFill>
        <p:spPr>
          <a:xfrm>
            <a:off x="3672230" y="3653942"/>
            <a:ext cx="263347" cy="263347"/>
          </a:xfrm>
          <a:prstGeom prst="rect">
            <a:avLst/>
          </a:prstGeom>
        </p:spPr>
      </p:pic>
      <p:sp>
        <p:nvSpPr>
          <p:cNvPr id="27" name="TextBox 26"/>
          <p:cNvSpPr txBox="1"/>
          <p:nvPr/>
        </p:nvSpPr>
        <p:spPr>
          <a:xfrm>
            <a:off x="4279392" y="3493008"/>
            <a:ext cx="420624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250" b="1" i="0">
                <a:solidFill>
                  <a:srgbClr val="9A7BFF"/>
                </a:solidFill>
                <a:latin typeface="Helvetica Neue"/>
              </a:rPr>
              <a:t>Anything that conforms</a:t>
            </a:r>
          </a:p>
        </p:txBody>
      </p:sp>
      <p:sp>
        <p:nvSpPr>
          <p:cNvPr id="28" name="TextBox 27"/>
          <p:cNvSpPr txBox="1"/>
          <p:nvPr/>
        </p:nvSpPr>
        <p:spPr>
          <a:xfrm>
            <a:off x="4279392" y="3767328"/>
            <a:ext cx="4206240" cy="475488"/>
          </a:xfrm>
          <a:prstGeom prst="rect">
            <a:avLst/>
          </a:prstGeom>
          <a:noFill/>
          <a:ln/>
        </p:spPr>
        <p:txBody>
          <a:bodyPr wrap="square" anchor="t" lIns="25400" rIns="25400" tIns="25400" bIns="25400">
            <a:spAutoFit/>
          </a:bodyPr>
          <a:lstStyle/>
          <a:p>
            <a:pPr algn="l">
              <a:lnSpc>
                <a:spcPct val="120000"/>
              </a:lnSpc>
              <a:spcBef>
                <a:spcPts val="0"/>
              </a:spcBef>
              <a:spcAft>
                <a:spcPts val="0"/>
              </a:spcAft>
            </a:pPr>
            <a:r>
              <a:rPr sz="1100" b="0" i="0">
                <a:solidFill>
                  <a:srgbClr val="AEBFDD"/>
                </a:solidFill>
                <a:latin typeface="Helvetica Neue"/>
              </a:rPr>
              <a:t>Add-ons built to the published Raspberry Pi HAT+ specification.</a:t>
            </a:r>
          </a:p>
        </p:txBody>
      </p:sp>
      <p:sp>
        <p:nvSpPr>
          <p:cNvPr id="29" name="TextBox 28"/>
          <p:cNvSpPr txBox="1"/>
          <p:nvPr/>
        </p:nvSpPr>
        <p:spPr>
          <a:xfrm>
            <a:off x="658368" y="4443984"/>
            <a:ext cx="7827264" cy="219456"/>
          </a:xfrm>
          <a:prstGeom prst="rect">
            <a:avLst/>
          </a:prstGeom>
          <a:noFill/>
          <a:ln/>
        </p:spPr>
        <p:txBody>
          <a:bodyPr wrap="square" anchor="t" lIns="25400" rIns="25400" tIns="25400" bIns="25400">
            <a:spAutoFit/>
          </a:bodyPr>
          <a:lstStyle/>
          <a:p>
            <a:pPr algn="l">
              <a:lnSpc>
                <a:spcPct val="116000"/>
              </a:lnSpc>
              <a:spcBef>
                <a:spcPts val="0"/>
              </a:spcBef>
              <a:spcAft>
                <a:spcPts val="0"/>
              </a:spcAft>
            </a:pPr>
            <a:r>
              <a:rPr sz="800" b="0" i="0">
                <a:solidFill>
                  <a:srgbClr val="7E93BC"/>
                </a:solidFill>
                <a:latin typeface="Menlo"/>
              </a:rPr>
              <a:t>PCIe wording: Raspberry Pi 5 Product Brief, April 2026  ·  AI HAT+ 2: raspberrypi.com, 15 January 2026  ·  AI HAT+: raspberrypi.com/products/ai-hat, accessed 26 July 2026.</a:t>
            </a:r>
          </a:p>
        </p:txBody>
      </p:sp>
      <p:sp>
        <p:nvSpPr>
          <p:cNvPr id="30" name="Rectangle 29"/>
          <p:cNvSpPr/>
          <p:nvPr/>
        </p:nvSpPr>
        <p:spPr>
          <a:xfrm>
            <a:off x="658368" y="4736592"/>
            <a:ext cx="7827264" cy="7315"/>
          </a:xfrm>
          <a:prstGeom prst="rect">
            <a:avLst/>
          </a:prstGeom>
          <a:solidFill>
            <a:srgbClr val="24345F"/>
          </a:solidFill>
          <a:ln>
            <a:noFill/>
          </a:ln>
          <a:effectLst/>
        </p:spPr>
        <p:txBody>
          <a:bodyPr rtlCol="0" anchor="ctr"/>
          <a:lstStyle/>
          <a:p>
            <a:pPr algn="ctr"/>
          </a:p>
        </p:txBody>
      </p:sp>
      <p:sp>
        <p:nvSpPr>
          <p:cNvPr id="31" name="TextBox 30"/>
          <p:cNvSpPr txBox="1"/>
          <p:nvPr/>
        </p:nvSpPr>
        <p:spPr>
          <a:xfrm>
            <a:off x="658368" y="4809744"/>
            <a:ext cx="58521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 PI 5</a:t>
            </a:r>
            <a:r>
              <a:rPr sz="800" b="0" i="0">
                <a:solidFill>
                  <a:srgbClr val="7E93BC"/>
                </a:solidFill>
                <a:latin typeface="Menlo"/>
              </a:rPr>
              <a:t>   LAUNCH KEYNOTE</a:t>
            </a:r>
          </a:p>
        </p:txBody>
      </p:sp>
      <p:sp>
        <p:nvSpPr>
          <p:cNvPr id="32" name="TextBox 31"/>
          <p:cNvSpPr txBox="1"/>
          <p:nvPr/>
        </p:nvSpPr>
        <p:spPr>
          <a:xfrm>
            <a:off x="6656831" y="4809744"/>
            <a:ext cx="1828800" cy="201168"/>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800" b="0" i="0">
                <a:solidFill>
                  <a:srgbClr val="7E93BC"/>
                </a:solidFill>
                <a:latin typeface="Menlo"/>
              </a:rPr>
              <a:t>07 / 13</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5143500"/>
          </a:xfrm>
          <a:prstGeom prst="rect">
            <a:avLst/>
          </a:prstGeom>
          <a:gradFill>
            <a:gsLst>
              <a:gs pos="0">
                <a:srgbClr val="03060F">
                  <a:alpha val="100000"/>
                </a:srgbClr>
              </a:gs>
              <a:gs pos="55000">
                <a:srgbClr val="060C24">
                  <a:alpha val="100000"/>
                </a:srgbClr>
              </a:gs>
              <a:gs pos="100000">
                <a:srgbClr val="0B1435">
                  <a:alpha val="100000"/>
                </a:srgbClr>
              </a:gs>
            </a:gsLst>
            <a:lin ang="5400000" scaled="1"/>
          </a:gradFill>
          <a:ln>
            <a:noFill/>
          </a:ln>
          <a:effectLst/>
        </p:spPr>
        <p:txBody>
          <a:bodyPr rtlCol="0" anchor="ctr"/>
          <a:lstStyle/>
          <a:p>
            <a:pPr algn="ctr"/>
          </a:p>
        </p:txBody>
      </p:sp>
      <p:sp>
        <p:nvSpPr>
          <p:cNvPr id="3" name="Rectangle 2"/>
          <p:cNvSpPr/>
          <p:nvPr/>
        </p:nvSpPr>
        <p:spPr>
          <a:xfrm>
            <a:off x="0" y="3844137"/>
            <a:ext cx="9144000" cy="1299362"/>
          </a:xfrm>
          <a:prstGeom prst="rect">
            <a:avLst/>
          </a:prstGeom>
          <a:gradFill>
            <a:gsLst>
              <a:gs pos="0">
                <a:srgbClr val="35E0F0">
                  <a:alpha val="0"/>
                </a:srgbClr>
              </a:gs>
              <a:gs pos="100000">
                <a:srgbClr val="35E0F0">
                  <a:alpha val="16000"/>
                </a:srgbClr>
              </a:gs>
            </a:gsLst>
            <a:lin ang="5400000" scaled="1"/>
          </a:gradFill>
          <a:ln>
            <a:noFill/>
          </a:ln>
          <a:effectLst/>
        </p:spPr>
        <p:txBody>
          <a:bodyPr rtlCol="0" anchor="ctr"/>
          <a:lstStyle/>
          <a:p>
            <a:pPr algn="ctr"/>
          </a:p>
        </p:txBody>
      </p:sp>
      <p:sp>
        <p:nvSpPr>
          <p:cNvPr id="4" name="TextBox 3"/>
          <p:cNvSpPr txBox="1"/>
          <p:nvPr/>
        </p:nvSpPr>
        <p:spPr>
          <a:xfrm>
            <a:off x="658368" y="420624"/>
            <a:ext cx="585216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1" i="0" spc="220">
                <a:solidFill>
                  <a:srgbClr val="35E0F0"/>
                </a:solidFill>
                <a:latin typeface="Menlo"/>
              </a:rPr>
              <a:t>MEASURED  ·  GEEKBENCH 6.2</a:t>
            </a:r>
          </a:p>
        </p:txBody>
      </p:sp>
      <p:sp>
        <p:nvSpPr>
          <p:cNvPr id="5" name="TextBox 4"/>
          <p:cNvSpPr txBox="1"/>
          <p:nvPr/>
        </p:nvSpPr>
        <p:spPr>
          <a:xfrm>
            <a:off x="658368" y="658368"/>
            <a:ext cx="7827264" cy="45720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700" b="1" i="0">
                <a:solidFill>
                  <a:srgbClr val="EDF3FF"/>
                </a:solidFill>
                <a:latin typeface="Futura"/>
              </a:rPr>
              <a:t>The jump, on Raspberry Pi’s own runs</a:t>
            </a:r>
          </a:p>
        </p:txBody>
      </p:sp>
      <p:sp>
        <p:nvSpPr>
          <p:cNvPr id="6" name="Rectangle 5"/>
          <p:cNvSpPr/>
          <p:nvPr/>
        </p:nvSpPr>
        <p:spPr>
          <a:xfrm>
            <a:off x="658368" y="1179576"/>
            <a:ext cx="7827264" cy="27432"/>
          </a:xfrm>
          <a:prstGeom prst="rect">
            <a:avLst/>
          </a:prstGeom>
          <a:gradFill>
            <a:gsLst>
              <a:gs pos="0">
                <a:srgbClr val="35E0F0">
                  <a:alpha val="95000"/>
                </a:srgbClr>
              </a:gs>
              <a:gs pos="22000">
                <a:srgbClr val="35E0F0">
                  <a:alpha val="55000"/>
                </a:srgbClr>
              </a:gs>
              <a:gs pos="100000">
                <a:srgbClr val="35E0F0">
                  <a:alpha val="0"/>
                </a:srgbClr>
              </a:gs>
            </a:gsLst>
            <a:lin ang="0" scaled="1"/>
          </a:gradFill>
          <a:ln>
            <a:noFill/>
          </a:ln>
          <a:effectLst/>
        </p:spPr>
        <p:txBody>
          <a:bodyPr rtlCol="0" anchor="ctr"/>
          <a:lstStyle/>
          <a:p>
            <a:pPr algn="ctr"/>
          </a:p>
        </p:txBody>
      </p:sp>
      <p:pic>
        <p:nvPicPr>
          <p:cNvPr id="7" name="Picture 6" descr="" title=""/>
          <p:cNvPicPr>
            <a:picLocks noChangeAspect="1"/>
          </p:cNvPicPr>
          <p:nvPr/>
        </p:nvPicPr>
        <p:blipFill>
          <a:blip r:embed="rId2"/>
          <a:stretch>
            <a:fillRect/>
          </a:stretch>
        </p:blipFill>
        <p:spPr>
          <a:xfrm>
            <a:off x="0" y="1149096"/>
            <a:ext cx="3657600" cy="2446782"/>
          </a:xfrm>
          <a:prstGeom prst="rect">
            <a:avLst/>
          </a:prstGeom>
        </p:spPr>
      </p:pic>
      <p:sp>
        <p:nvSpPr>
          <p:cNvPr id="8" name="TextBox 7"/>
          <p:cNvSpPr txBox="1"/>
          <p:nvPr/>
        </p:nvSpPr>
        <p:spPr>
          <a:xfrm>
            <a:off x="559435" y="1682496"/>
            <a:ext cx="2538730" cy="1379220"/>
          </a:xfrm>
          <a:prstGeom prst="rect">
            <a:avLst/>
          </a:prstGeom>
          <a:noFill/>
        </p:spPr>
        <p:txBody>
          <a:bodyPr wrap="none" anchor="t" lIns="25400" rIns="25400" tIns="25400" bIns="25400">
            <a:spAutoFit/>
          </a:bodyPr>
          <a:lstStyle/>
          <a:p>
            <a:pPr algn="ctr">
              <a:lnSpc>
                <a:spcPct val="100000"/>
              </a:lnSpc>
              <a:spcBef>
                <a:spcPts val="0"/>
              </a:spcBef>
              <a:spcAft>
                <a:spcPts val="0"/>
              </a:spcAft>
            </a:pPr>
            <a:r>
              <a:rPr sz="7800" b="1" i="0">
                <a:solidFill>
                  <a:srgbClr val="35E0F0"/>
                </a:solidFill>
                <a:latin typeface="Futura"/>
              </a:rPr>
              <a:t>×2.4</a:t>
            </a:r>
          </a:p>
        </p:txBody>
      </p:sp>
      <p:pic>
        <p:nvPicPr>
          <p:cNvPr id="9" name="Picture 8" descr="Decorative mirrored reflection of the number above." title="Decorative mirrored reflection of the number above."/>
          <p:cNvPicPr>
            <a:picLocks noChangeAspect="1"/>
          </p:cNvPicPr>
          <p:nvPr/>
        </p:nvPicPr>
        <p:blipFill>
          <a:blip r:embed="rId3"/>
          <a:stretch>
            <a:fillRect/>
          </a:stretch>
        </p:blipFill>
        <p:spPr>
          <a:xfrm>
            <a:off x="650875" y="2751785"/>
            <a:ext cx="2355850" cy="411419"/>
          </a:xfrm>
          <a:prstGeom prst="rect">
            <a:avLst/>
          </a:prstGeom>
        </p:spPr>
      </p:pic>
      <p:sp>
        <p:nvSpPr>
          <p:cNvPr id="10" name="TextBox 9"/>
          <p:cNvSpPr txBox="1"/>
          <p:nvPr/>
        </p:nvSpPr>
        <p:spPr>
          <a:xfrm>
            <a:off x="-914400" y="3254644"/>
            <a:ext cx="5486400" cy="274320"/>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1150" b="0" i="0">
                <a:solidFill>
                  <a:srgbClr val="AEBFDD"/>
                </a:solidFill>
                <a:latin typeface="Helvetica Neue"/>
              </a:rPr>
              <a:t>single-core, versus Raspberry Pi 4</a:t>
            </a:r>
          </a:p>
        </p:txBody>
      </p:sp>
      <p:sp>
        <p:nvSpPr>
          <p:cNvPr id="11" name="TextBox 10"/>
          <p:cNvSpPr txBox="1"/>
          <p:nvPr/>
        </p:nvSpPr>
        <p:spPr>
          <a:xfrm>
            <a:off x="658368" y="3529584"/>
            <a:ext cx="2340864" cy="310896"/>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2200" b="1" i="0">
                <a:solidFill>
                  <a:srgbClr val="35E0F0"/>
                </a:solidFill>
                <a:latin typeface="Futura"/>
              </a:rPr>
              <a:t>×2.2</a:t>
            </a:r>
            <a:r>
              <a:rPr sz="1100" b="0" i="0">
                <a:solidFill>
                  <a:srgbClr val="AEBFDD"/>
                </a:solidFill>
                <a:latin typeface="Helvetica Neue"/>
              </a:rPr>
              <a:t>  multi-core</a:t>
            </a:r>
          </a:p>
        </p:txBody>
      </p:sp>
      <p:sp>
        <p:nvSpPr>
          <p:cNvPr id="12" name="Rectangle 11"/>
          <p:cNvSpPr/>
          <p:nvPr/>
        </p:nvSpPr>
        <p:spPr>
          <a:xfrm>
            <a:off x="3310128" y="1591056"/>
            <a:ext cx="7315" cy="2395728"/>
          </a:xfrm>
          <a:prstGeom prst="rect">
            <a:avLst/>
          </a:prstGeom>
          <a:solidFill>
            <a:srgbClr val="24345F"/>
          </a:solidFill>
          <a:ln>
            <a:noFill/>
          </a:ln>
          <a:effectLst/>
        </p:spPr>
        <p:txBody>
          <a:bodyPr rtlCol="0" anchor="ctr"/>
          <a:lstStyle/>
          <a:p>
            <a:pPr algn="ctr"/>
          </a:p>
        </p:txBody>
      </p:sp>
      <p:graphicFrame>
        <p:nvGraphicFramePr>
          <p:cNvPr id="13" name="Chart 12"/>
          <p:cNvGraphicFramePr>
            <a:graphicFrameLocks noGrp="1"/>
          </p:cNvGraphicFramePr>
          <p:nvPr/>
        </p:nvGraphicFramePr>
        <p:xfrm>
          <a:off x="3529584" y="1481328"/>
          <a:ext cx="4956048" cy="2359152"/>
        </p:xfrm>
        <a:graphic>
          <a:graphicData uri="http://schemas.openxmlformats.org/drawingml/2006/chart">
            <c:chart xmlns:c="http://schemas.openxmlformats.org/drawingml/2006/chart" r:id="rId4"/>
          </a:graphicData>
        </a:graphic>
      </p:graphicFrame>
      <p:sp>
        <p:nvSpPr>
          <p:cNvPr id="14" name="TextBox 13"/>
          <p:cNvSpPr txBox="1"/>
          <p:nvPr/>
        </p:nvSpPr>
        <p:spPr>
          <a:xfrm>
            <a:off x="3529584" y="3895344"/>
            <a:ext cx="4956048" cy="256032"/>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0" i="0">
                <a:solidFill>
                  <a:srgbClr val="7E93BC"/>
                </a:solidFill>
                <a:latin typeface="Helvetica Neue"/>
              </a:rPr>
              <a:t>Geekbench 6.2 score — higher is better.</a:t>
            </a:r>
          </a:p>
        </p:txBody>
      </p:sp>
      <p:sp>
        <p:nvSpPr>
          <p:cNvPr id="15" name="TextBox 14"/>
          <p:cNvSpPr txBox="1"/>
          <p:nvPr/>
        </p:nvSpPr>
        <p:spPr>
          <a:xfrm>
            <a:off x="658368" y="4224528"/>
            <a:ext cx="7827264" cy="219456"/>
          </a:xfrm>
          <a:prstGeom prst="rect">
            <a:avLst/>
          </a:prstGeom>
          <a:noFill/>
          <a:ln/>
        </p:spPr>
        <p:txBody>
          <a:bodyPr wrap="square" anchor="t" lIns="25400" rIns="25400" tIns="25400" bIns="25400">
            <a:spAutoFit/>
          </a:bodyPr>
          <a:lstStyle/>
          <a:p>
            <a:pPr algn="l">
              <a:lnSpc>
                <a:spcPct val="116000"/>
              </a:lnSpc>
              <a:spcBef>
                <a:spcPts val="0"/>
              </a:spcBef>
              <a:spcAft>
                <a:spcPts val="0"/>
              </a:spcAft>
            </a:pPr>
            <a:r>
              <a:rPr sz="800" b="0" i="0">
                <a:solidFill>
                  <a:srgbClr val="7E93BC"/>
                </a:solidFill>
                <a:latin typeface="Menlo"/>
              </a:rPr>
              <a:t>Raspberry Pi’s own Geekbench 6.2 runs, 100+ passes averaged, force_turbo=1, 4KB pages (at the 64-bit OS default of 16KB pages: 774±6 and 1,588±63). Speed-increase ratios as published by Raspberry Pi, not computed here. Source: Benchmarking Raspberry Pi 5, raspberrypi.com.</a:t>
            </a:r>
          </a:p>
        </p:txBody>
      </p:sp>
      <p:sp>
        <p:nvSpPr>
          <p:cNvPr id="16" name="Rectangle 15"/>
          <p:cNvSpPr/>
          <p:nvPr/>
        </p:nvSpPr>
        <p:spPr>
          <a:xfrm>
            <a:off x="658368" y="4736592"/>
            <a:ext cx="7827264" cy="7315"/>
          </a:xfrm>
          <a:prstGeom prst="rect">
            <a:avLst/>
          </a:prstGeom>
          <a:solidFill>
            <a:srgbClr val="24345F"/>
          </a:solidFill>
          <a:ln>
            <a:noFill/>
          </a:ln>
          <a:effectLst/>
        </p:spPr>
        <p:txBody>
          <a:bodyPr rtlCol="0" anchor="ctr"/>
          <a:lstStyle/>
          <a:p>
            <a:pPr algn="ctr"/>
          </a:p>
        </p:txBody>
      </p:sp>
      <p:sp>
        <p:nvSpPr>
          <p:cNvPr id="17" name="TextBox 16"/>
          <p:cNvSpPr txBox="1"/>
          <p:nvPr/>
        </p:nvSpPr>
        <p:spPr>
          <a:xfrm>
            <a:off x="658368" y="4809744"/>
            <a:ext cx="58521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 PI 5</a:t>
            </a:r>
            <a:r>
              <a:rPr sz="800" b="0" i="0">
                <a:solidFill>
                  <a:srgbClr val="7E93BC"/>
                </a:solidFill>
                <a:latin typeface="Menlo"/>
              </a:rPr>
              <a:t>   LAUNCH KEYNOTE</a:t>
            </a:r>
          </a:p>
        </p:txBody>
      </p:sp>
      <p:sp>
        <p:nvSpPr>
          <p:cNvPr id="18" name="TextBox 17"/>
          <p:cNvSpPr txBox="1"/>
          <p:nvPr/>
        </p:nvSpPr>
        <p:spPr>
          <a:xfrm>
            <a:off x="6656831" y="4809744"/>
            <a:ext cx="1828800" cy="201168"/>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800" b="0" i="0">
                <a:solidFill>
                  <a:srgbClr val="7E93BC"/>
                </a:solidFill>
                <a:latin typeface="Menlo"/>
              </a:rPr>
              <a:t>08 / 13</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5143500"/>
          </a:xfrm>
          <a:prstGeom prst="rect">
            <a:avLst/>
          </a:prstGeom>
          <a:gradFill>
            <a:gsLst>
              <a:gs pos="0">
                <a:srgbClr val="03060F">
                  <a:alpha val="100000"/>
                </a:srgbClr>
              </a:gs>
              <a:gs pos="55000">
                <a:srgbClr val="060C24">
                  <a:alpha val="100000"/>
                </a:srgbClr>
              </a:gs>
              <a:gs pos="100000">
                <a:srgbClr val="0B1435">
                  <a:alpha val="100000"/>
                </a:srgbClr>
              </a:gs>
            </a:gsLst>
            <a:lin ang="5400000" scaled="1"/>
          </a:gradFill>
          <a:ln>
            <a:noFill/>
          </a:ln>
          <a:effectLst/>
        </p:spPr>
        <p:txBody>
          <a:bodyPr rtlCol="0" anchor="ctr"/>
          <a:lstStyle/>
          <a:p>
            <a:pPr algn="ctr"/>
          </a:p>
        </p:txBody>
      </p:sp>
      <p:sp>
        <p:nvSpPr>
          <p:cNvPr id="3" name="Rectangle 2"/>
          <p:cNvSpPr/>
          <p:nvPr/>
        </p:nvSpPr>
        <p:spPr>
          <a:xfrm>
            <a:off x="0" y="3891686"/>
            <a:ext cx="9144000" cy="1251813"/>
          </a:xfrm>
          <a:prstGeom prst="rect">
            <a:avLst/>
          </a:prstGeom>
          <a:gradFill>
            <a:gsLst>
              <a:gs pos="0">
                <a:srgbClr val="35E0F0">
                  <a:alpha val="0"/>
                </a:srgbClr>
              </a:gs>
              <a:gs pos="100000">
                <a:srgbClr val="35E0F0">
                  <a:alpha val="14000"/>
                </a:srgbClr>
              </a:gs>
            </a:gsLst>
            <a:lin ang="5400000" scaled="1"/>
          </a:gradFill>
          <a:ln>
            <a:noFill/>
          </a:ln>
          <a:effectLst/>
        </p:spPr>
        <p:txBody>
          <a:bodyPr rtlCol="0" anchor="ctr"/>
          <a:lstStyle/>
          <a:p>
            <a:pPr algn="ctr"/>
          </a:p>
        </p:txBody>
      </p:sp>
      <p:sp>
        <p:nvSpPr>
          <p:cNvPr id="4" name="TextBox 3"/>
          <p:cNvSpPr txBox="1"/>
          <p:nvPr/>
        </p:nvSpPr>
        <p:spPr>
          <a:xfrm>
            <a:off x="658368" y="420624"/>
            <a:ext cx="585216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1" i="0" spc="220">
                <a:solidFill>
                  <a:srgbClr val="35E0F0"/>
                </a:solidFill>
                <a:latin typeface="Menlo"/>
              </a:rPr>
              <a:t>MEASURED BY CORE ELECTRONICS  ·  EVERYDAY WORK</a:t>
            </a:r>
          </a:p>
        </p:txBody>
      </p:sp>
      <p:sp>
        <p:nvSpPr>
          <p:cNvPr id="5" name="TextBox 4"/>
          <p:cNvSpPr txBox="1"/>
          <p:nvPr/>
        </p:nvSpPr>
        <p:spPr>
          <a:xfrm>
            <a:off x="658368" y="658368"/>
            <a:ext cx="7827264" cy="45720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700" b="1" i="0">
                <a:solidFill>
                  <a:srgbClr val="EDF3FF"/>
                </a:solidFill>
                <a:latin typeface="Futura"/>
              </a:rPr>
              <a:t>Where you actually feel it</a:t>
            </a:r>
          </a:p>
        </p:txBody>
      </p:sp>
      <p:sp>
        <p:nvSpPr>
          <p:cNvPr id="6" name="Rectangle 5"/>
          <p:cNvSpPr/>
          <p:nvPr/>
        </p:nvSpPr>
        <p:spPr>
          <a:xfrm>
            <a:off x="658368" y="1179576"/>
            <a:ext cx="7827264" cy="27432"/>
          </a:xfrm>
          <a:prstGeom prst="rect">
            <a:avLst/>
          </a:prstGeom>
          <a:gradFill>
            <a:gsLst>
              <a:gs pos="0">
                <a:srgbClr val="35E0F0">
                  <a:alpha val="95000"/>
                </a:srgbClr>
              </a:gs>
              <a:gs pos="22000">
                <a:srgbClr val="35E0F0">
                  <a:alpha val="55000"/>
                </a:srgbClr>
              </a:gs>
              <a:gs pos="100000">
                <a:srgbClr val="35E0F0">
                  <a:alpha val="0"/>
                </a:srgbClr>
              </a:gs>
            </a:gsLst>
            <a:lin ang="0" scaled="1"/>
          </a:gradFill>
          <a:ln>
            <a:noFill/>
          </a:ln>
          <a:effectLst/>
        </p:spPr>
        <p:txBody>
          <a:bodyPr rtlCol="0" anchor="ctr"/>
          <a:lstStyle/>
          <a:p>
            <a:pPr algn="ctr"/>
          </a:p>
        </p:txBody>
      </p:sp>
      <p:sp>
        <p:nvSpPr>
          <p:cNvPr id="7" name="TextBox 6"/>
          <p:cNvSpPr txBox="1"/>
          <p:nvPr/>
        </p:nvSpPr>
        <p:spPr>
          <a:xfrm>
            <a:off x="658368" y="1536192"/>
            <a:ext cx="3108960" cy="365760"/>
          </a:xfrm>
          <a:prstGeom prst="rect">
            <a:avLst/>
          </a:prstGeom>
          <a:noFill/>
          <a:ln/>
        </p:spPr>
        <p:txBody>
          <a:bodyPr wrap="square" anchor="ctr" lIns="25400" rIns="25400" tIns="25400" bIns="25400">
            <a:spAutoFit/>
          </a:bodyPr>
          <a:lstStyle/>
          <a:p>
            <a:pPr algn="l">
              <a:lnSpc>
                <a:spcPct val="100000"/>
              </a:lnSpc>
              <a:spcBef>
                <a:spcPts val="0"/>
              </a:spcBef>
              <a:spcAft>
                <a:spcPts val="0"/>
              </a:spcAft>
            </a:pPr>
            <a:r>
              <a:rPr sz="1250" b="0" i="0">
                <a:solidFill>
                  <a:srgbClr val="EDF3FF"/>
                </a:solidFill>
                <a:latin typeface="Helvetica Neue"/>
              </a:rPr>
              <a:t>Bzip2 compression</a:t>
            </a:r>
            <a:r>
              <a:rPr sz="940" b="0" i="0">
                <a:solidFill>
                  <a:srgbClr val="7E93BC"/>
                </a:solidFill>
                <a:latin typeface="Helvetica Neue"/>
              </a:rPr>
              <a:t>   ×2.19  ·  lower is better</a:t>
            </a:r>
          </a:p>
        </p:txBody>
      </p:sp>
      <p:sp>
        <p:nvSpPr>
          <p:cNvPr id="8" name="Rectangle 7"/>
          <p:cNvSpPr/>
          <p:nvPr/>
        </p:nvSpPr>
        <p:spPr>
          <a:xfrm>
            <a:off x="3813048" y="1682495"/>
            <a:ext cx="3739896" cy="16459"/>
          </a:xfrm>
          <a:prstGeom prst="rect">
            <a:avLst/>
          </a:prstGeom>
          <a:solidFill>
            <a:srgbClr val="24345F"/>
          </a:solidFill>
          <a:ln>
            <a:noFill/>
          </a:ln>
          <a:effectLst/>
        </p:spPr>
        <p:txBody>
          <a:bodyPr rtlCol="0" anchor="ctr"/>
          <a:lstStyle/>
          <a:p>
            <a:pPr algn="ctr"/>
          </a:p>
        </p:txBody>
      </p:sp>
      <p:cxnSp>
        <p:nvCxnSpPr>
          <p:cNvPr id="9" name="Connector 8"/>
          <p:cNvCxnSpPr/>
          <p:nvPr/>
        </p:nvCxnSpPr>
        <p:spPr>
          <a:xfrm flipH="1">
            <a:off x="5289587" y="1691639"/>
            <a:ext cx="1758471" cy="0"/>
          </a:xfrm>
          <a:prstGeom prst="line">
            <a:avLst/>
          </a:prstGeom>
          <a:ln w="27940">
            <a:solidFill>
              <a:srgbClr val="35E0F0"/>
            </a:solidFill>
            <a:tailEnd type="triangle" w="med" len="med"/>
          </a:ln>
          <a:effectLst/>
        </p:spPr>
      </p:cxnSp>
      <p:sp>
        <p:nvSpPr>
          <p:cNvPr id="10" name="Rounded Rectangle 9"/>
          <p:cNvSpPr/>
          <p:nvPr/>
        </p:nvSpPr>
        <p:spPr>
          <a:xfrm>
            <a:off x="7002338" y="1645920"/>
            <a:ext cx="91440" cy="91440"/>
          </a:xfrm>
          <a:prstGeom prst="roundRect">
            <a:avLst>
              <a:gd name="adj" fmla="val 50000"/>
            </a:avLst>
          </a:prstGeom>
          <a:solidFill>
            <a:srgbClr val="6E86B4"/>
          </a:solidFill>
          <a:ln>
            <a:noFill/>
          </a:ln>
          <a:effectLst/>
        </p:spPr>
        <p:txBody>
          <a:bodyPr rtlCol="0" anchor="ctr"/>
          <a:lstStyle/>
          <a:p>
            <a:pPr algn="ctr"/>
          </a:p>
        </p:txBody>
      </p:sp>
      <p:sp>
        <p:nvSpPr>
          <p:cNvPr id="11" name="Rounded Rectangle 10"/>
          <p:cNvSpPr/>
          <p:nvPr/>
        </p:nvSpPr>
        <p:spPr>
          <a:xfrm>
            <a:off x="5234723" y="1636776"/>
            <a:ext cx="109728" cy="109728"/>
          </a:xfrm>
          <a:prstGeom prst="roundRect">
            <a:avLst>
              <a:gd name="adj" fmla="val 50000"/>
            </a:avLst>
          </a:prstGeom>
          <a:solidFill>
            <a:srgbClr val="35E0F0"/>
          </a:solidFill>
          <a:ln>
            <a:noFill/>
          </a:ln>
          <a:effectLst/>
        </p:spPr>
        <p:txBody>
          <a:bodyPr rtlCol="0" anchor="ctr"/>
          <a:lstStyle/>
          <a:p>
            <a:pPr algn="ctr"/>
          </a:p>
        </p:txBody>
      </p:sp>
      <p:sp>
        <p:nvSpPr>
          <p:cNvPr id="12" name="TextBox 11"/>
          <p:cNvSpPr txBox="1"/>
          <p:nvPr/>
        </p:nvSpPr>
        <p:spPr>
          <a:xfrm>
            <a:off x="7139498" y="1385316"/>
            <a:ext cx="548640" cy="219456"/>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0" i="0">
                <a:solidFill>
                  <a:srgbClr val="7E93BC"/>
                </a:solidFill>
                <a:latin typeface="Futura"/>
              </a:rPr>
              <a:t>44.98</a:t>
            </a:r>
          </a:p>
        </p:txBody>
      </p:sp>
      <p:sp>
        <p:nvSpPr>
          <p:cNvPr id="13" name="TextBox 12"/>
          <p:cNvSpPr txBox="1"/>
          <p:nvPr/>
        </p:nvSpPr>
        <p:spPr>
          <a:xfrm>
            <a:off x="4302035" y="1362456"/>
            <a:ext cx="896112" cy="256032"/>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1300" b="1" i="0">
                <a:solidFill>
                  <a:srgbClr val="35E0F0"/>
                </a:solidFill>
                <a:latin typeface="Futura"/>
              </a:rPr>
              <a:t>20.53  s</a:t>
            </a:r>
          </a:p>
        </p:txBody>
      </p:sp>
      <p:sp>
        <p:nvSpPr>
          <p:cNvPr id="14" name="TextBox 13"/>
          <p:cNvSpPr txBox="1"/>
          <p:nvPr/>
        </p:nvSpPr>
        <p:spPr>
          <a:xfrm>
            <a:off x="658368" y="2048255"/>
            <a:ext cx="3108960" cy="365760"/>
          </a:xfrm>
          <a:prstGeom prst="rect">
            <a:avLst/>
          </a:prstGeom>
          <a:noFill/>
          <a:ln/>
        </p:spPr>
        <p:txBody>
          <a:bodyPr wrap="square" anchor="ctr" lIns="25400" rIns="25400" tIns="25400" bIns="25400">
            <a:spAutoFit/>
          </a:bodyPr>
          <a:lstStyle/>
          <a:p>
            <a:pPr algn="l">
              <a:lnSpc>
                <a:spcPct val="100000"/>
              </a:lnSpc>
              <a:spcBef>
                <a:spcPts val="0"/>
              </a:spcBef>
              <a:spcAft>
                <a:spcPts val="0"/>
              </a:spcAft>
            </a:pPr>
            <a:r>
              <a:rPr sz="1250" b="0" i="0">
                <a:solidFill>
                  <a:srgbClr val="EDF3FF"/>
                </a:solidFill>
                <a:latin typeface="Helvetica Neue"/>
              </a:rPr>
              <a:t>GIMP image resize</a:t>
            </a:r>
            <a:r>
              <a:rPr sz="940" b="0" i="0">
                <a:solidFill>
                  <a:srgbClr val="7E93BC"/>
                </a:solidFill>
                <a:latin typeface="Helvetica Neue"/>
              </a:rPr>
              <a:t>   ×2.24  ·  lower is better</a:t>
            </a:r>
          </a:p>
        </p:txBody>
      </p:sp>
      <p:sp>
        <p:nvSpPr>
          <p:cNvPr id="15" name="Rectangle 14"/>
          <p:cNvSpPr/>
          <p:nvPr/>
        </p:nvSpPr>
        <p:spPr>
          <a:xfrm>
            <a:off x="3813048" y="2194560"/>
            <a:ext cx="3739896" cy="16459"/>
          </a:xfrm>
          <a:prstGeom prst="rect">
            <a:avLst/>
          </a:prstGeom>
          <a:solidFill>
            <a:srgbClr val="24345F"/>
          </a:solidFill>
          <a:ln>
            <a:noFill/>
          </a:ln>
          <a:effectLst/>
        </p:spPr>
        <p:txBody>
          <a:bodyPr rtlCol="0" anchor="ctr"/>
          <a:lstStyle/>
          <a:p>
            <a:pPr algn="ctr"/>
          </a:p>
        </p:txBody>
      </p:sp>
      <p:cxnSp>
        <p:nvCxnSpPr>
          <p:cNvPr id="16" name="Connector 15"/>
          <p:cNvCxnSpPr/>
          <p:nvPr/>
        </p:nvCxnSpPr>
        <p:spPr>
          <a:xfrm flipH="1">
            <a:off x="5286862" y="2203703"/>
            <a:ext cx="1823691" cy="0"/>
          </a:xfrm>
          <a:prstGeom prst="line">
            <a:avLst/>
          </a:prstGeom>
          <a:ln w="27940">
            <a:solidFill>
              <a:srgbClr val="35E0F0"/>
            </a:solidFill>
            <a:tailEnd type="triangle" w="med" len="med"/>
          </a:ln>
          <a:effectLst/>
        </p:spPr>
      </p:cxnSp>
      <p:sp>
        <p:nvSpPr>
          <p:cNvPr id="17" name="Rounded Rectangle 16"/>
          <p:cNvSpPr/>
          <p:nvPr/>
        </p:nvSpPr>
        <p:spPr>
          <a:xfrm>
            <a:off x="7064833" y="2157984"/>
            <a:ext cx="91440" cy="91440"/>
          </a:xfrm>
          <a:prstGeom prst="roundRect">
            <a:avLst>
              <a:gd name="adj" fmla="val 50000"/>
            </a:avLst>
          </a:prstGeom>
          <a:solidFill>
            <a:srgbClr val="6E86B4"/>
          </a:solidFill>
          <a:ln>
            <a:noFill/>
          </a:ln>
          <a:effectLst/>
        </p:spPr>
        <p:txBody>
          <a:bodyPr rtlCol="0" anchor="ctr"/>
          <a:lstStyle/>
          <a:p>
            <a:pPr algn="ctr"/>
          </a:p>
        </p:txBody>
      </p:sp>
      <p:sp>
        <p:nvSpPr>
          <p:cNvPr id="18" name="Rounded Rectangle 17"/>
          <p:cNvSpPr/>
          <p:nvPr/>
        </p:nvSpPr>
        <p:spPr>
          <a:xfrm>
            <a:off x="5231998" y="2148839"/>
            <a:ext cx="109728" cy="109728"/>
          </a:xfrm>
          <a:prstGeom prst="roundRect">
            <a:avLst>
              <a:gd name="adj" fmla="val 50000"/>
            </a:avLst>
          </a:prstGeom>
          <a:solidFill>
            <a:srgbClr val="35E0F0"/>
          </a:solidFill>
          <a:ln>
            <a:noFill/>
          </a:ln>
          <a:effectLst/>
        </p:spPr>
        <p:txBody>
          <a:bodyPr rtlCol="0" anchor="ctr"/>
          <a:lstStyle/>
          <a:p>
            <a:pPr algn="ctr"/>
          </a:p>
        </p:txBody>
      </p:sp>
      <p:sp>
        <p:nvSpPr>
          <p:cNvPr id="19" name="TextBox 18"/>
          <p:cNvSpPr txBox="1"/>
          <p:nvPr/>
        </p:nvSpPr>
        <p:spPr>
          <a:xfrm>
            <a:off x="7201993" y="1897379"/>
            <a:ext cx="548640" cy="219456"/>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0" i="0">
                <a:solidFill>
                  <a:srgbClr val="7E93BC"/>
                </a:solidFill>
                <a:latin typeface="Futura"/>
              </a:rPr>
              <a:t>67.01</a:t>
            </a:r>
          </a:p>
        </p:txBody>
      </p:sp>
      <p:sp>
        <p:nvSpPr>
          <p:cNvPr id="20" name="TextBox 19"/>
          <p:cNvSpPr txBox="1"/>
          <p:nvPr/>
        </p:nvSpPr>
        <p:spPr>
          <a:xfrm>
            <a:off x="4299310" y="1874519"/>
            <a:ext cx="896112" cy="256032"/>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1300" b="1" i="0">
                <a:solidFill>
                  <a:srgbClr val="35E0F0"/>
                </a:solidFill>
                <a:latin typeface="Futura"/>
              </a:rPr>
              <a:t>29.95  s</a:t>
            </a:r>
          </a:p>
        </p:txBody>
      </p:sp>
      <p:sp>
        <p:nvSpPr>
          <p:cNvPr id="21" name="TextBox 20"/>
          <p:cNvSpPr txBox="1"/>
          <p:nvPr/>
        </p:nvSpPr>
        <p:spPr>
          <a:xfrm>
            <a:off x="658368" y="2560320"/>
            <a:ext cx="3108960" cy="365760"/>
          </a:xfrm>
          <a:prstGeom prst="rect">
            <a:avLst/>
          </a:prstGeom>
          <a:noFill/>
          <a:ln/>
        </p:spPr>
        <p:txBody>
          <a:bodyPr wrap="square" anchor="ctr" lIns="25400" rIns="25400" tIns="25400" bIns="25400">
            <a:spAutoFit/>
          </a:bodyPr>
          <a:lstStyle/>
          <a:p>
            <a:pPr algn="l">
              <a:lnSpc>
                <a:spcPct val="100000"/>
              </a:lnSpc>
              <a:spcBef>
                <a:spcPts val="0"/>
              </a:spcBef>
              <a:spcAft>
                <a:spcPts val="0"/>
              </a:spcAft>
            </a:pPr>
            <a:r>
              <a:rPr sz="1250" b="0" i="0">
                <a:solidFill>
                  <a:srgbClr val="EDF3FF"/>
                </a:solidFill>
                <a:latin typeface="Helvetica Neue"/>
              </a:rPr>
              <a:t>Boot time</a:t>
            </a:r>
            <a:r>
              <a:rPr sz="940" b="0" i="0">
                <a:solidFill>
                  <a:srgbClr val="7E93BC"/>
                </a:solidFill>
                <a:latin typeface="Helvetica Neue"/>
              </a:rPr>
              <a:t>   ×1.74  ·  lower is better</a:t>
            </a:r>
          </a:p>
        </p:txBody>
      </p:sp>
      <p:sp>
        <p:nvSpPr>
          <p:cNvPr id="22" name="Rectangle 21"/>
          <p:cNvSpPr/>
          <p:nvPr/>
        </p:nvSpPr>
        <p:spPr>
          <a:xfrm>
            <a:off x="3813048" y="2706624"/>
            <a:ext cx="3739896" cy="16459"/>
          </a:xfrm>
          <a:prstGeom prst="rect">
            <a:avLst/>
          </a:prstGeom>
          <a:solidFill>
            <a:srgbClr val="24345F"/>
          </a:solidFill>
          <a:ln>
            <a:noFill/>
          </a:ln>
          <a:effectLst/>
        </p:spPr>
        <p:txBody>
          <a:bodyPr rtlCol="0" anchor="ctr"/>
          <a:lstStyle/>
          <a:p>
            <a:pPr algn="ctr"/>
          </a:p>
        </p:txBody>
      </p:sp>
      <p:cxnSp>
        <p:nvCxnSpPr>
          <p:cNvPr id="23" name="Connector 22"/>
          <p:cNvCxnSpPr/>
          <p:nvPr/>
        </p:nvCxnSpPr>
        <p:spPr>
          <a:xfrm flipH="1">
            <a:off x="5692837" y="2715768"/>
            <a:ext cx="1407382" cy="0"/>
          </a:xfrm>
          <a:prstGeom prst="line">
            <a:avLst/>
          </a:prstGeom>
          <a:ln w="27940">
            <a:solidFill>
              <a:srgbClr val="35E0F0"/>
            </a:solidFill>
            <a:tailEnd type="triangle" w="med" len="med"/>
          </a:ln>
          <a:effectLst/>
        </p:spPr>
      </p:cxnSp>
      <p:sp>
        <p:nvSpPr>
          <p:cNvPr id="24" name="Rounded Rectangle 23"/>
          <p:cNvSpPr/>
          <p:nvPr/>
        </p:nvSpPr>
        <p:spPr>
          <a:xfrm>
            <a:off x="7054499" y="2670048"/>
            <a:ext cx="91440" cy="91440"/>
          </a:xfrm>
          <a:prstGeom prst="roundRect">
            <a:avLst>
              <a:gd name="adj" fmla="val 50000"/>
            </a:avLst>
          </a:prstGeom>
          <a:solidFill>
            <a:srgbClr val="6E86B4"/>
          </a:solidFill>
          <a:ln>
            <a:noFill/>
          </a:ln>
          <a:effectLst/>
        </p:spPr>
        <p:txBody>
          <a:bodyPr rtlCol="0" anchor="ctr"/>
          <a:lstStyle/>
          <a:p>
            <a:pPr algn="ctr"/>
          </a:p>
        </p:txBody>
      </p:sp>
      <p:sp>
        <p:nvSpPr>
          <p:cNvPr id="25" name="Rounded Rectangle 24"/>
          <p:cNvSpPr/>
          <p:nvPr/>
        </p:nvSpPr>
        <p:spPr>
          <a:xfrm>
            <a:off x="5637973" y="2660904"/>
            <a:ext cx="109728" cy="109728"/>
          </a:xfrm>
          <a:prstGeom prst="roundRect">
            <a:avLst>
              <a:gd name="adj" fmla="val 50000"/>
            </a:avLst>
          </a:prstGeom>
          <a:solidFill>
            <a:srgbClr val="35E0F0"/>
          </a:solidFill>
          <a:ln>
            <a:noFill/>
          </a:ln>
          <a:effectLst/>
        </p:spPr>
        <p:txBody>
          <a:bodyPr rtlCol="0" anchor="ctr"/>
          <a:lstStyle/>
          <a:p>
            <a:pPr algn="ctr"/>
          </a:p>
        </p:txBody>
      </p:sp>
      <p:sp>
        <p:nvSpPr>
          <p:cNvPr id="26" name="TextBox 25"/>
          <p:cNvSpPr txBox="1"/>
          <p:nvPr/>
        </p:nvSpPr>
        <p:spPr>
          <a:xfrm>
            <a:off x="7191659" y="2409444"/>
            <a:ext cx="548640" cy="219456"/>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0" i="0">
                <a:solidFill>
                  <a:srgbClr val="7E93BC"/>
                </a:solidFill>
                <a:latin typeface="Futura"/>
              </a:rPr>
              <a:t>33.4</a:t>
            </a:r>
          </a:p>
        </p:txBody>
      </p:sp>
      <p:sp>
        <p:nvSpPr>
          <p:cNvPr id="27" name="TextBox 26"/>
          <p:cNvSpPr txBox="1"/>
          <p:nvPr/>
        </p:nvSpPr>
        <p:spPr>
          <a:xfrm>
            <a:off x="4705285" y="2386584"/>
            <a:ext cx="896112" cy="256032"/>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1300" b="1" i="0">
                <a:solidFill>
                  <a:srgbClr val="35E0F0"/>
                </a:solidFill>
                <a:latin typeface="Futura"/>
              </a:rPr>
              <a:t>19.1  s</a:t>
            </a:r>
          </a:p>
        </p:txBody>
      </p:sp>
      <p:sp>
        <p:nvSpPr>
          <p:cNvPr id="28" name="TextBox 27"/>
          <p:cNvSpPr txBox="1"/>
          <p:nvPr/>
        </p:nvSpPr>
        <p:spPr>
          <a:xfrm>
            <a:off x="658368" y="3072384"/>
            <a:ext cx="3108960" cy="365760"/>
          </a:xfrm>
          <a:prstGeom prst="rect">
            <a:avLst/>
          </a:prstGeom>
          <a:noFill/>
          <a:ln/>
        </p:spPr>
        <p:txBody>
          <a:bodyPr wrap="square" anchor="ctr" lIns="25400" rIns="25400" tIns="25400" bIns="25400">
            <a:spAutoFit/>
          </a:bodyPr>
          <a:lstStyle/>
          <a:p>
            <a:pPr algn="l">
              <a:lnSpc>
                <a:spcPct val="100000"/>
              </a:lnSpc>
              <a:spcBef>
                <a:spcPts val="0"/>
              </a:spcBef>
              <a:spcAft>
                <a:spcPts val="0"/>
              </a:spcAft>
            </a:pPr>
            <a:r>
              <a:rPr sz="1250" b="0" i="0">
                <a:solidFill>
                  <a:srgbClr val="EDF3FF"/>
                </a:solidFill>
                <a:latin typeface="Helvetica Neue"/>
              </a:rPr>
              <a:t>Speedometer 2.1</a:t>
            </a:r>
            <a:r>
              <a:rPr sz="940" b="0" i="0">
                <a:solidFill>
                  <a:srgbClr val="7E93BC"/>
                </a:solidFill>
                <a:latin typeface="Helvetica Neue"/>
              </a:rPr>
              <a:t>   ×3.05  ·  higher is better</a:t>
            </a:r>
          </a:p>
        </p:txBody>
      </p:sp>
      <p:sp>
        <p:nvSpPr>
          <p:cNvPr id="29" name="Rectangle 28"/>
          <p:cNvSpPr/>
          <p:nvPr/>
        </p:nvSpPr>
        <p:spPr>
          <a:xfrm>
            <a:off x="3813048" y="3218688"/>
            <a:ext cx="3739896" cy="16459"/>
          </a:xfrm>
          <a:prstGeom prst="rect">
            <a:avLst/>
          </a:prstGeom>
          <a:solidFill>
            <a:srgbClr val="24345F"/>
          </a:solidFill>
          <a:ln>
            <a:noFill/>
          </a:ln>
          <a:effectLst/>
        </p:spPr>
        <p:txBody>
          <a:bodyPr rtlCol="0" anchor="ctr"/>
          <a:lstStyle/>
          <a:p>
            <a:pPr algn="ctr"/>
          </a:p>
        </p:txBody>
      </p:sp>
      <p:cxnSp>
        <p:nvCxnSpPr>
          <p:cNvPr id="30" name="Connector 29"/>
          <p:cNvCxnSpPr/>
          <p:nvPr/>
        </p:nvCxnSpPr>
        <p:spPr>
          <a:xfrm>
            <a:off x="4892877" y="3227832"/>
            <a:ext cx="2212332" cy="0"/>
          </a:xfrm>
          <a:prstGeom prst="line">
            <a:avLst/>
          </a:prstGeom>
          <a:ln w="27940">
            <a:solidFill>
              <a:srgbClr val="35E0F0"/>
            </a:solidFill>
            <a:tailEnd type="triangle" w="med" len="med"/>
          </a:ln>
          <a:effectLst/>
        </p:spPr>
      </p:cxnSp>
      <p:sp>
        <p:nvSpPr>
          <p:cNvPr id="31" name="Rounded Rectangle 30"/>
          <p:cNvSpPr/>
          <p:nvPr/>
        </p:nvSpPr>
        <p:spPr>
          <a:xfrm>
            <a:off x="4847157" y="3182112"/>
            <a:ext cx="91440" cy="91440"/>
          </a:xfrm>
          <a:prstGeom prst="roundRect">
            <a:avLst>
              <a:gd name="adj" fmla="val 50000"/>
            </a:avLst>
          </a:prstGeom>
          <a:solidFill>
            <a:srgbClr val="6E86B4"/>
          </a:solidFill>
          <a:ln>
            <a:noFill/>
          </a:ln>
          <a:effectLst/>
        </p:spPr>
        <p:txBody>
          <a:bodyPr rtlCol="0" anchor="ctr"/>
          <a:lstStyle/>
          <a:p>
            <a:pPr algn="ctr"/>
          </a:p>
        </p:txBody>
      </p:sp>
      <p:sp>
        <p:nvSpPr>
          <p:cNvPr id="32" name="Rounded Rectangle 31"/>
          <p:cNvSpPr/>
          <p:nvPr/>
        </p:nvSpPr>
        <p:spPr>
          <a:xfrm>
            <a:off x="7050345" y="3172968"/>
            <a:ext cx="109728" cy="109728"/>
          </a:xfrm>
          <a:prstGeom prst="roundRect">
            <a:avLst>
              <a:gd name="adj" fmla="val 50000"/>
            </a:avLst>
          </a:prstGeom>
          <a:solidFill>
            <a:srgbClr val="35E0F0"/>
          </a:solidFill>
          <a:ln>
            <a:noFill/>
          </a:ln>
          <a:effectLst/>
        </p:spPr>
        <p:txBody>
          <a:bodyPr rtlCol="0" anchor="ctr"/>
          <a:lstStyle/>
          <a:p>
            <a:pPr algn="ctr"/>
          </a:p>
        </p:txBody>
      </p:sp>
      <p:sp>
        <p:nvSpPr>
          <p:cNvPr id="33" name="TextBox 32"/>
          <p:cNvSpPr txBox="1"/>
          <p:nvPr/>
        </p:nvSpPr>
        <p:spPr>
          <a:xfrm>
            <a:off x="4325949" y="2921508"/>
            <a:ext cx="548640" cy="219456"/>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940" b="0" i="0">
                <a:solidFill>
                  <a:srgbClr val="7E93BC"/>
                </a:solidFill>
                <a:latin typeface="Futura"/>
              </a:rPr>
              <a:t>20.5</a:t>
            </a:r>
          </a:p>
        </p:txBody>
      </p:sp>
      <p:sp>
        <p:nvSpPr>
          <p:cNvPr id="34" name="TextBox 33"/>
          <p:cNvSpPr txBox="1"/>
          <p:nvPr/>
        </p:nvSpPr>
        <p:spPr>
          <a:xfrm>
            <a:off x="7196649" y="2898648"/>
            <a:ext cx="896112" cy="256032"/>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300" b="1" i="0">
                <a:solidFill>
                  <a:srgbClr val="35E0F0"/>
                </a:solidFill>
                <a:latin typeface="Futura"/>
              </a:rPr>
              <a:t>62.5</a:t>
            </a:r>
          </a:p>
        </p:txBody>
      </p:sp>
      <p:sp>
        <p:nvSpPr>
          <p:cNvPr id="35" name="Rounded Rectangle 34"/>
          <p:cNvSpPr/>
          <p:nvPr/>
        </p:nvSpPr>
        <p:spPr>
          <a:xfrm>
            <a:off x="457200" y="3547872"/>
            <a:ext cx="54864" cy="475488"/>
          </a:xfrm>
          <a:prstGeom prst="roundRect">
            <a:avLst>
              <a:gd name="adj" fmla="val 50000"/>
            </a:avLst>
          </a:prstGeom>
          <a:solidFill>
            <a:srgbClr val="35E0F0"/>
          </a:solidFill>
          <a:ln>
            <a:noFill/>
          </a:ln>
          <a:effectLst/>
        </p:spPr>
        <p:txBody>
          <a:bodyPr rtlCol="0" anchor="ctr"/>
          <a:lstStyle/>
          <a:p>
            <a:pPr algn="ctr"/>
          </a:p>
        </p:txBody>
      </p:sp>
      <p:sp>
        <p:nvSpPr>
          <p:cNvPr id="36" name="TextBox 35"/>
          <p:cNvSpPr txBox="1"/>
          <p:nvPr/>
        </p:nvSpPr>
        <p:spPr>
          <a:xfrm>
            <a:off x="658368" y="3584448"/>
            <a:ext cx="3108960" cy="365760"/>
          </a:xfrm>
          <a:prstGeom prst="rect">
            <a:avLst/>
          </a:prstGeom>
          <a:noFill/>
          <a:ln/>
        </p:spPr>
        <p:txBody>
          <a:bodyPr wrap="square" anchor="ctr" lIns="25400" rIns="25400" tIns="25400" bIns="25400">
            <a:spAutoFit/>
          </a:bodyPr>
          <a:lstStyle/>
          <a:p>
            <a:pPr algn="l">
              <a:lnSpc>
                <a:spcPct val="100000"/>
              </a:lnSpc>
              <a:spcBef>
                <a:spcPts val="0"/>
              </a:spcBef>
              <a:spcAft>
                <a:spcPts val="0"/>
              </a:spcAft>
            </a:pPr>
            <a:r>
              <a:rPr sz="1250" b="1" i="0">
                <a:solidFill>
                  <a:srgbClr val="EDF3FF"/>
                </a:solidFill>
                <a:latin typeface="Helvetica Neue"/>
              </a:rPr>
              <a:t>RAMspeed write</a:t>
            </a:r>
            <a:r>
              <a:rPr sz="940" b="0" i="0">
                <a:solidFill>
                  <a:srgbClr val="7E93BC"/>
                </a:solidFill>
                <a:latin typeface="Helvetica Neue"/>
              </a:rPr>
              <a:t>   ×6.69  ·  MB/s  ·  the outlier</a:t>
            </a:r>
          </a:p>
        </p:txBody>
      </p:sp>
      <p:sp>
        <p:nvSpPr>
          <p:cNvPr id="37" name="Rectangle 36"/>
          <p:cNvSpPr/>
          <p:nvPr/>
        </p:nvSpPr>
        <p:spPr>
          <a:xfrm>
            <a:off x="3813048" y="3730752"/>
            <a:ext cx="3739896" cy="16459"/>
          </a:xfrm>
          <a:prstGeom prst="rect">
            <a:avLst/>
          </a:prstGeom>
          <a:solidFill>
            <a:srgbClr val="24345F"/>
          </a:solidFill>
          <a:ln>
            <a:noFill/>
          </a:ln>
          <a:effectLst/>
        </p:spPr>
        <p:txBody>
          <a:bodyPr rtlCol="0" anchor="ctr"/>
          <a:lstStyle/>
          <a:p>
            <a:pPr algn="ctr"/>
          </a:p>
        </p:txBody>
      </p:sp>
      <p:cxnSp>
        <p:nvCxnSpPr>
          <p:cNvPr id="38" name="Connector 37"/>
          <p:cNvCxnSpPr/>
          <p:nvPr/>
        </p:nvCxnSpPr>
        <p:spPr>
          <a:xfrm>
            <a:off x="4310680" y="3739896"/>
            <a:ext cx="2829175" cy="0"/>
          </a:xfrm>
          <a:prstGeom prst="line">
            <a:avLst/>
          </a:prstGeom>
          <a:ln w="27940">
            <a:solidFill>
              <a:srgbClr val="35E0F0"/>
            </a:solidFill>
            <a:tailEnd type="triangle" w="med" len="med"/>
          </a:ln>
          <a:effectLst/>
        </p:spPr>
      </p:cxnSp>
      <p:sp>
        <p:nvSpPr>
          <p:cNvPr id="39" name="Rounded Rectangle 38"/>
          <p:cNvSpPr/>
          <p:nvPr/>
        </p:nvSpPr>
        <p:spPr>
          <a:xfrm>
            <a:off x="4264960" y="3694176"/>
            <a:ext cx="91440" cy="91440"/>
          </a:xfrm>
          <a:prstGeom prst="roundRect">
            <a:avLst>
              <a:gd name="adj" fmla="val 50000"/>
            </a:avLst>
          </a:prstGeom>
          <a:solidFill>
            <a:srgbClr val="6E86B4"/>
          </a:solidFill>
          <a:ln>
            <a:noFill/>
          </a:ln>
          <a:effectLst/>
        </p:spPr>
        <p:txBody>
          <a:bodyPr rtlCol="0" anchor="ctr"/>
          <a:lstStyle/>
          <a:p>
            <a:pPr algn="ctr"/>
          </a:p>
        </p:txBody>
      </p:sp>
      <p:sp>
        <p:nvSpPr>
          <p:cNvPr id="40" name="Rounded Rectangle 39"/>
          <p:cNvSpPr/>
          <p:nvPr/>
        </p:nvSpPr>
        <p:spPr>
          <a:xfrm>
            <a:off x="7084991" y="3685032"/>
            <a:ext cx="109728" cy="109728"/>
          </a:xfrm>
          <a:prstGeom prst="roundRect">
            <a:avLst>
              <a:gd name="adj" fmla="val 50000"/>
            </a:avLst>
          </a:prstGeom>
          <a:solidFill>
            <a:srgbClr val="35E0F0"/>
          </a:solidFill>
          <a:ln>
            <a:noFill/>
          </a:ln>
          <a:effectLst/>
        </p:spPr>
        <p:txBody>
          <a:bodyPr rtlCol="0" anchor="ctr"/>
          <a:lstStyle/>
          <a:p>
            <a:pPr algn="ctr"/>
          </a:p>
        </p:txBody>
      </p:sp>
      <p:sp>
        <p:nvSpPr>
          <p:cNvPr id="41" name="TextBox 40"/>
          <p:cNvSpPr txBox="1"/>
          <p:nvPr/>
        </p:nvSpPr>
        <p:spPr>
          <a:xfrm>
            <a:off x="3743752" y="3433572"/>
            <a:ext cx="548640" cy="219456"/>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940" b="0" i="0">
                <a:solidFill>
                  <a:srgbClr val="7E93BC"/>
                </a:solidFill>
                <a:latin typeface="Futura"/>
              </a:rPr>
              <a:t>4,391</a:t>
            </a:r>
          </a:p>
        </p:txBody>
      </p:sp>
      <p:sp>
        <p:nvSpPr>
          <p:cNvPr id="42" name="TextBox 41"/>
          <p:cNvSpPr txBox="1"/>
          <p:nvPr/>
        </p:nvSpPr>
        <p:spPr>
          <a:xfrm>
            <a:off x="7231295" y="3410712"/>
            <a:ext cx="896112" cy="256032"/>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300" b="1" i="0">
                <a:solidFill>
                  <a:srgbClr val="35E0F0"/>
                </a:solidFill>
                <a:latin typeface="Futura"/>
              </a:rPr>
              <a:t>29,355</a:t>
            </a:r>
          </a:p>
        </p:txBody>
      </p:sp>
      <p:sp>
        <p:nvSpPr>
          <p:cNvPr id="43" name="TextBox 42"/>
          <p:cNvSpPr txBox="1"/>
          <p:nvPr/>
        </p:nvSpPr>
        <p:spPr>
          <a:xfrm>
            <a:off x="658368" y="4078224"/>
            <a:ext cx="7827264" cy="256032"/>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40" b="1" i="0">
                <a:solidFill>
                  <a:srgbClr val="9FB3D8"/>
                </a:solidFill>
                <a:latin typeface="Helvetica Neue"/>
              </a:rPr>
              <a:t>Raspberry Pi 4</a:t>
            </a:r>
            <a:r>
              <a:rPr sz="940" b="0" i="0">
                <a:solidFill>
                  <a:srgbClr val="7E93BC"/>
                </a:solidFill>
                <a:latin typeface="Helvetica Neue"/>
              </a:rPr>
              <a:t>  →  </a:t>
            </a:r>
            <a:r>
              <a:rPr sz="940" b="1" i="0">
                <a:solidFill>
                  <a:srgbClr val="35E0F0"/>
                </a:solidFill>
                <a:latin typeface="Helvetica Neue"/>
              </a:rPr>
              <a:t>Raspberry Pi 5</a:t>
            </a:r>
            <a:r>
              <a:rPr sz="940" b="0" i="0">
                <a:solidFill>
                  <a:srgbClr val="7E93BC"/>
                </a:solidFill>
                <a:latin typeface="Helvetica Neue"/>
              </a:rPr>
              <a:t>        each row is scaled to its own maximum — bar length compares within a row, never across rows</a:t>
            </a:r>
          </a:p>
        </p:txBody>
      </p:sp>
      <p:sp>
        <p:nvSpPr>
          <p:cNvPr id="44" name="TextBox 43"/>
          <p:cNvSpPr txBox="1"/>
          <p:nvPr/>
        </p:nvSpPr>
        <p:spPr>
          <a:xfrm>
            <a:off x="658368" y="4407408"/>
            <a:ext cx="7827264" cy="219456"/>
          </a:xfrm>
          <a:prstGeom prst="rect">
            <a:avLst/>
          </a:prstGeom>
          <a:noFill/>
          <a:ln/>
        </p:spPr>
        <p:txBody>
          <a:bodyPr wrap="square" anchor="t" lIns="25400" rIns="25400" tIns="25400" bIns="25400">
            <a:spAutoFit/>
          </a:bodyPr>
          <a:lstStyle/>
          <a:p>
            <a:pPr algn="l">
              <a:lnSpc>
                <a:spcPct val="116000"/>
              </a:lnSpc>
              <a:spcBef>
                <a:spcPts val="0"/>
              </a:spcBef>
              <a:spcAft>
                <a:spcPts val="0"/>
              </a:spcAft>
            </a:pPr>
            <a:r>
              <a:rPr sz="800" b="0" i="0">
                <a:solidFill>
                  <a:srgbClr val="7E93BC"/>
                </a:solidFill>
                <a:latin typeface="Menlo"/>
              </a:rPr>
              <a:t>Measured by Core Electronics and published in Benchmarking Raspberry Pi 5, raspberrypi.com. Every ratio is printed there; none is computed here.</a:t>
            </a:r>
          </a:p>
        </p:txBody>
      </p:sp>
      <p:sp>
        <p:nvSpPr>
          <p:cNvPr id="45" name="Rectangle 44"/>
          <p:cNvSpPr/>
          <p:nvPr/>
        </p:nvSpPr>
        <p:spPr>
          <a:xfrm>
            <a:off x="658368" y="4736592"/>
            <a:ext cx="7827264" cy="7315"/>
          </a:xfrm>
          <a:prstGeom prst="rect">
            <a:avLst/>
          </a:prstGeom>
          <a:solidFill>
            <a:srgbClr val="24345F"/>
          </a:solidFill>
          <a:ln>
            <a:noFill/>
          </a:ln>
          <a:effectLst/>
        </p:spPr>
        <p:txBody>
          <a:bodyPr rtlCol="0" anchor="ctr"/>
          <a:lstStyle/>
          <a:p>
            <a:pPr algn="ctr"/>
          </a:p>
        </p:txBody>
      </p:sp>
      <p:sp>
        <p:nvSpPr>
          <p:cNvPr id="46" name="TextBox 45"/>
          <p:cNvSpPr txBox="1"/>
          <p:nvPr/>
        </p:nvSpPr>
        <p:spPr>
          <a:xfrm>
            <a:off x="658368" y="4809744"/>
            <a:ext cx="5852160" cy="20116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00" b="0" i="0">
                <a:solidFill>
                  <a:srgbClr val="35E0F0"/>
                </a:solidFill>
                <a:latin typeface="Menlo"/>
              </a:rPr>
              <a:t>RASPBERRY PI 5</a:t>
            </a:r>
            <a:r>
              <a:rPr sz="800" b="0" i="0">
                <a:solidFill>
                  <a:srgbClr val="7E93BC"/>
                </a:solidFill>
                <a:latin typeface="Menlo"/>
              </a:rPr>
              <a:t>   LAUNCH KEYNOTE</a:t>
            </a:r>
          </a:p>
        </p:txBody>
      </p:sp>
      <p:sp>
        <p:nvSpPr>
          <p:cNvPr id="47" name="TextBox 46"/>
          <p:cNvSpPr txBox="1"/>
          <p:nvPr/>
        </p:nvSpPr>
        <p:spPr>
          <a:xfrm>
            <a:off x="6656831" y="4809744"/>
            <a:ext cx="1828800" cy="201168"/>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800" b="0" i="0">
                <a:solidFill>
                  <a:srgbClr val="7E93BC"/>
                </a:solidFill>
                <a:latin typeface="Menlo"/>
              </a:rPr>
              <a:t>09 / 13</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