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6858000" cy="9144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notesMaster" Target="notesMasters/notesMaster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Hook cover. The cover only makes a promise and gives nothing away: the four numbers land one by one on slides 3, 5, 6 and 8, grind gets its own slide, and slide 10 pulls everything into one table.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gear doesn't need to be expensive: these four items are exactly what James Hoffmann's published V60 recipe uses. No gooseneck? A regular kettle works, the stream is just harder to control. No scale with a timer? Use your phone.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math: multiply the coffee weight by 15 to 17 to get the total water. Crema's guide says 25 g coffee to 375 g water; Hoffmann's says 30 g coffee to 500 mL water. The example uses 25 g because the time range on slide 8 comes from these two doses, and a smaller dose drains faster.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Grind size is hard to describe in words, and grinder settings don't translate from one brand to another, so calibrate by the result: start at medium-fine, check the total time, then go one step coarser or finer.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SCA's original wording is 200°F±5°F, i.e. 93°C±3°C, and it means the temperature where the water meets the grounds, not the kettle setting. Crema boils the water and lets it rest for a minute; Hoffmann says the hotter the better, especially for light roasts.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Blooming lets fresh coffee release its carbon dioxide first, so the water that follows can soak the bed evenly. Hoffmann blooms 30 g coffee with 60 g water for up to 45 seconds; Crema uses 75 g water for 25 g coffee and waits 30 seconds.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Hoffmann's rhythm: from 0:45, bring it to 60% of the total water (within 30 seconds); from 1:15, top up to full (within 30 seconds); then give it a gentle stir and swirl to level the bed, and let it drain.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Total time runs from the bloom pour at 0:00 until the dripper has basically stopped dripping. Crema suggests 2:30 to 3:00, and Hoffmann's recipe finishes before 3:30; together they give this range.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Sour and bitter are the two most obvious signals: under-extracted coffee tastes sour and thin; over-extracted coffee tastes bitter and dry. Change one variable at a time so you know which change made the difference.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Every range here spans two published recipes (Crema and James Hoffmann), with water temperature from the SCA Golden Cup standard. They are not the one right answer; fine-tune for your own beans and taste.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 name="vl.poster">
    <p:bg>
      <p:bgPr>
        <a:solidFill>
          <a:srgbClr val="1F3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8" name="deckkit-a11ytitle"/>
          <p:cNvSpPr>
            <a:spLocks noGrp="1"/>
          </p:cNvSpPr>
          <p:nvPr>
            <p:ph type="title"/>
          </p:nvPr>
        </p:nvSpPr>
        <p:spPr>
          <a:xfrm>
            <a:off x="0" y="-914400"/>
            <a:ext cx="6858000" cy="457200"/>
          </a:xfrm>
          <a:ln/>
        </p:spPr>
        <p:txBody>
          <a:bodyPr/>
          <a:lstStyle/>
          <a:p>
            <a:pPr/>
            <a:r>
              <a:rPr sz="1000" b="0" i="0">
                <a:solidFill>
                  <a:srgbClr val="F3F0E8"/>
                </a:solidFill>
                <a:latin typeface="Arial"/>
                <a:ea typeface="Hiragino Sans GB"/>
              </a:rPr>
              <a:t>Great pour-over comes down to four numbers</a:t>
            </a:r>
          </a:p>
        </p:txBody>
      </p:sp>
      <p:sp>
        <p:nvSpPr>
          <p:cNvPr id="2" name="deckkit-motif-quiet+decor+vl.poster:a poster colour block: the language's ground"/>
          <p:cNvSpPr/>
          <p:nvPr/>
        </p:nvSpPr>
        <p:spPr>
          <a:xfrm>
            <a:off x="2965444" y="6488774"/>
            <a:ext cx="3892555" cy="2655225"/>
          </a:xfrm>
          <a:custGeom>
            <a:avLst/>
            <a:gdLst/>
            <a:ahLst/>
            <a:cxnLst/>
            <a:rect l="0" t="0" r="r" b="b"/>
            <a:pathLst>
              <a:path w="100000" h="100000">
                <a:moveTo>
                  <a:pt x="8295" y="100000"/>
                </a:moveTo>
                <a:lnTo>
                  <a:pt x="0" y="23219"/>
                </a:lnTo>
                <a:lnTo>
                  <a:pt x="100000" y="0"/>
                </a:lnTo>
                <a:lnTo>
                  <a:pt x="100000" y="100000"/>
                </a:lnTo>
                <a:close/>
              </a:path>
            </a:pathLst>
          </a:custGeom>
          <a:solidFill>
            <a:srgbClr val="D7FF3B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deckkit-motif-quiet+decor+vl.poster:a poster colour block: the language's ground"/>
          <p:cNvSpPr/>
          <p:nvPr/>
        </p:nvSpPr>
        <p:spPr>
          <a:xfrm>
            <a:off x="4674442" y="7743821"/>
            <a:ext cx="2183557" cy="1400178"/>
          </a:xfrm>
          <a:custGeom>
            <a:avLst/>
            <a:gdLst/>
            <a:ahLst/>
            <a:cxnLst/>
            <a:rect l="0" t="0" r="r" b="b"/>
            <a:pathLst>
              <a:path w="100000" h="100000">
                <a:moveTo>
                  <a:pt x="7648" y="100000"/>
                </a:moveTo>
                <a:lnTo>
                  <a:pt x="0" y="24700"/>
                </a:lnTo>
                <a:lnTo>
                  <a:pt x="100000" y="0"/>
                </a:lnTo>
                <a:lnTo>
                  <a:pt x="100000" y="100000"/>
                </a:lnTo>
                <a:close/>
              </a:path>
            </a:pathLst>
          </a:custGeom>
          <a:solidFill>
            <a:srgbClr val="14141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deckkit-vl.poster"/>
          <p:cNvSpPr txBox="1"/>
          <p:nvPr/>
        </p:nvSpPr>
        <p:spPr>
          <a:xfrm>
            <a:off x="274320" y="411479"/>
            <a:ext cx="4251960" cy="36576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F3F0E8"/>
                </a:solidFill>
                <a:latin typeface="Courier New"/>
                <a:ea typeface="Hiragino Sans GB"/>
              </a:rPr>
              <a:t>POUR-OVER 101</a:t>
            </a:r>
          </a:p>
        </p:txBody>
      </p:sp>
      <p:sp>
        <p:nvSpPr>
          <p:cNvPr id="5" name="deckkit-vl.poster"/>
          <p:cNvSpPr txBox="1"/>
          <p:nvPr/>
        </p:nvSpPr>
        <p:spPr>
          <a:xfrm>
            <a:off x="5212080" y="411479"/>
            <a:ext cx="1371600" cy="36576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F3F0E8"/>
                </a:solidFill>
                <a:latin typeface="Courier New"/>
                <a:ea typeface="Hiragino Sans GB"/>
              </a:rPr>
              <a:t>01</a:t>
            </a:r>
          </a:p>
        </p:txBody>
      </p:sp>
      <p:sp>
        <p:nvSpPr>
          <p:cNvPr id="6" name="deckkit-vl.poster"/>
          <p:cNvSpPr txBox="1"/>
          <p:nvPr/>
        </p:nvSpPr>
        <p:spPr>
          <a:xfrm>
            <a:off x="411479" y="5492496"/>
            <a:ext cx="6035040" cy="359664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sz="2000" b="1" i="0">
                <a:solidFill>
                  <a:srgbClr val="F3F0E8"/>
                </a:solidFill>
                <a:latin typeface="Arial"/>
                <a:ea typeface="Hiragino Sans GB"/>
              </a:rPr>
              <a:t>Ratio · Temp · Bloom · Time</a:t>
            </a:r>
          </a:p>
        </p:txBody>
      </p:sp>
      <p:sp>
        <p:nvSpPr>
          <p:cNvPr id="7" name="deckkit-vl.poster"/>
          <p:cNvSpPr txBox="1"/>
          <p:nvPr/>
        </p:nvSpPr>
        <p:spPr>
          <a:xfrm>
            <a:off x="411479" y="886968"/>
            <a:ext cx="6035040" cy="2870733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86000"/>
              </a:lnSpc>
              <a:spcBef>
                <a:spcPts val="0"/>
              </a:spcBef>
              <a:spcAft>
                <a:spcPts val="0"/>
              </a:spcAft>
            </a:pPr>
            <a:r>
              <a:rPr sz="6278" b="0" i="0">
                <a:solidFill>
                  <a:srgbClr val="F3F0E8"/>
                </a:solidFill>
                <a:latin typeface="Impact"/>
                <a:ea typeface="Hiragino Sans GB"/>
              </a:rPr>
              <a:t>GREAT POUR-OVER</a:t>
            </a:r>
          </a:p>
          <a:p>
            <a:pPr algn="l">
              <a:lnSpc>
                <a:spcPct val="86000"/>
              </a:lnSpc>
              <a:spcBef>
                <a:spcPts val="0"/>
              </a:spcBef>
              <a:spcAft>
                <a:spcPts val="0"/>
              </a:spcAft>
            </a:pPr>
            <a:r>
              <a:rPr sz="6278" b="0" i="0">
                <a:solidFill>
                  <a:srgbClr val="F3F0E8"/>
                </a:solidFill>
                <a:latin typeface="Impact"/>
                <a:ea typeface="Hiragino Sans GB"/>
              </a:rPr>
              <a:t>COMES DOWN TO</a:t>
            </a:r>
          </a:p>
          <a:p>
            <a:pPr algn="l">
              <a:lnSpc>
                <a:spcPct val="86000"/>
              </a:lnSpc>
              <a:spcBef>
                <a:spcPts val="0"/>
              </a:spcBef>
              <a:spcAft>
                <a:spcPts val="0"/>
              </a:spcAft>
            </a:pPr>
            <a:r>
              <a:rPr sz="6278" b="0" i="0">
                <a:solidFill>
                  <a:srgbClr val="141414"/>
                </a:solidFill>
                <a:highlight>
                  <a:srgbClr val="D7FF3B"/>
                </a:highlight>
                <a:latin typeface="Impact"/>
                <a:ea typeface="Hiragino Sans GB"/>
              </a:rPr>
              <a:t>FOUR NUMBERS</a:t>
            </a:r>
          </a:p>
        </p:txBody>
      </p:sp>
      <p:sp>
        <p:nvSpPr>
          <p:cNvPr id="9" name="deckkit-overlap:The giant 4 on the cover is the image itself; overlapping the kit title box's empty space is intentional"/>
          <p:cNvSpPr txBox="1"/>
          <p:nvPr/>
        </p:nvSpPr>
        <p:spPr>
          <a:xfrm>
            <a:off x="2377440" y="2788920"/>
            <a:ext cx="4114800" cy="4297680"/>
          </a:xfrm>
          <a:prstGeom prst="rect">
            <a:avLst/>
          </a:prstGeom>
          <a:noFill/>
        </p:spPr>
        <p:txBody>
          <a:bodyPr wrap="none" anchor="t" lIns="25400" rIns="25400" tIns="25400" bIns="2540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32000" b="0" i="0">
                <a:solidFill>
                  <a:srgbClr val="D7FF3B"/>
                </a:solidFill>
                <a:latin typeface="Impact"/>
                <a:ea typeface="Hiragino Sans GB"/>
              </a:rPr>
              <a:t>4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 name="vl.poster">
    <p:bg>
      <p:bgPr>
        <a:solidFill>
          <a:srgbClr val="D7FF3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deckkit-a11ytitle"/>
          <p:cNvSpPr>
            <a:spLocks noGrp="1"/>
          </p:cNvSpPr>
          <p:nvPr>
            <p:ph type="title"/>
          </p:nvPr>
        </p:nvSpPr>
        <p:spPr>
          <a:xfrm>
            <a:off x="0" y="-914400"/>
            <a:ext cx="6858000" cy="457200"/>
          </a:xfrm>
          <a:ln/>
        </p:spPr>
        <p:txBody>
          <a:bodyPr/>
          <a:lstStyle/>
          <a:p>
            <a:pPr/>
            <a:r>
              <a:rPr sz="1000" b="0" i="0">
                <a:solidFill>
                  <a:srgbClr val="141414"/>
                </a:solidFill>
                <a:latin typeface="Arial"/>
                <a:ea typeface="Hiragino Sans GB"/>
              </a:rPr>
              <a:t>Before you start, get your gear ready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74320" y="411480"/>
            <a:ext cx="4251960" cy="365760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141414"/>
                </a:solidFill>
                <a:latin typeface="Courier New"/>
                <a:ea typeface="Hiragino Sans GB"/>
              </a:rPr>
              <a:t>THE FOUR NUMBERS</a:t>
            </a:r>
            <a:r>
              <a:rPr sz="1600" b="0" i="0">
                <a:solidFill>
                  <a:srgbClr val="141414"/>
                </a:solidFill>
                <a:latin typeface="Impact"/>
                <a:ea typeface="Hiragino Sans GB"/>
              </a:rPr>
              <a:t>  0/4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212080" y="411480"/>
            <a:ext cx="1371600" cy="365760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141414"/>
                </a:solidFill>
                <a:latin typeface="Courier New"/>
                <a:ea typeface="Hiragino Sans GB"/>
              </a:rPr>
              <a:t>02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11480" y="886968"/>
            <a:ext cx="5943600" cy="735584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4400" b="1" i="0">
                <a:solidFill>
                  <a:srgbClr val="141414"/>
                </a:solidFill>
                <a:latin typeface="Impact"/>
                <a:ea typeface="Hiragino Sans GB"/>
              </a:rPr>
              <a:t>Get your gear ready</a:t>
            </a:r>
          </a:p>
        </p:txBody>
      </p:sp>
      <p:sp>
        <p:nvSpPr>
          <p:cNvPr id="6" name="Rectangle 5"/>
          <p:cNvSpPr/>
          <p:nvPr/>
        </p:nvSpPr>
        <p:spPr>
          <a:xfrm>
            <a:off x="457200" y="1896872"/>
            <a:ext cx="5943600" cy="16459"/>
          </a:xfrm>
          <a:prstGeom prst="rect">
            <a:avLst/>
          </a:prstGeom>
          <a:solidFill>
            <a:srgbClr val="14141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2257425"/>
            <a:ext cx="5943600" cy="556768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3400" b="1" i="0">
                <a:solidFill>
                  <a:srgbClr val="141414"/>
                </a:solidFill>
                <a:latin typeface="Impact"/>
                <a:ea typeface="Hiragino Sans GB"/>
              </a:rPr>
              <a:t>Cone dripper + filters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2905633"/>
            <a:ext cx="5943600" cy="282448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00" b="0" i="0">
                <a:solidFill>
                  <a:srgbClr val="141414"/>
                </a:solidFill>
                <a:latin typeface="Arial"/>
                <a:ea typeface="Hiragino Sans GB"/>
              </a:rPr>
              <a:t>Something like a V60: it holds the grounds and filters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3548634"/>
            <a:ext cx="5943600" cy="16459"/>
          </a:xfrm>
          <a:prstGeom prst="rect">
            <a:avLst/>
          </a:prstGeom>
          <a:solidFill>
            <a:srgbClr val="14141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57200" y="3909187"/>
            <a:ext cx="5943600" cy="556768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3400" b="1" i="0">
                <a:solidFill>
                  <a:srgbClr val="141414"/>
                </a:solidFill>
                <a:latin typeface="Impact"/>
                <a:ea typeface="Hiragino Sans GB"/>
              </a:rPr>
              <a:t>Gooseneck kettle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4557395"/>
            <a:ext cx="5943600" cy="282448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00" b="0" i="0">
                <a:solidFill>
                  <a:srgbClr val="141414"/>
                </a:solidFill>
                <a:latin typeface="Arial"/>
                <a:ea typeface="Hiragino Sans GB"/>
              </a:rPr>
              <a:t>A thin, steady stream is easier to control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57200" y="5200396"/>
            <a:ext cx="5943600" cy="16459"/>
          </a:xfrm>
          <a:prstGeom prst="rect">
            <a:avLst/>
          </a:prstGeom>
          <a:solidFill>
            <a:srgbClr val="14141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57200" y="5560949"/>
            <a:ext cx="5943600" cy="556768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3400" b="1" i="0">
                <a:solidFill>
                  <a:srgbClr val="141414"/>
                </a:solidFill>
                <a:latin typeface="Impact"/>
                <a:ea typeface="Hiragino Sans GB"/>
              </a:rPr>
              <a:t>Digital scale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7200" y="6209157"/>
            <a:ext cx="5943600" cy="282448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00" b="0" i="0">
                <a:solidFill>
                  <a:srgbClr val="141414"/>
                </a:solidFill>
                <a:latin typeface="Arial"/>
                <a:ea typeface="Hiragino Sans GB"/>
              </a:rPr>
              <a:t>Weighs coffee and water; one with a timer is even better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57200" y="6852158"/>
            <a:ext cx="5943600" cy="16459"/>
          </a:xfrm>
          <a:prstGeom prst="rect">
            <a:avLst/>
          </a:prstGeom>
          <a:solidFill>
            <a:srgbClr val="14141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57200" y="7212711"/>
            <a:ext cx="5943600" cy="556768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3400" b="1" i="0">
                <a:solidFill>
                  <a:srgbClr val="141414"/>
                </a:solidFill>
                <a:latin typeface="Impact"/>
                <a:ea typeface="Hiragino Sans GB"/>
              </a:rPr>
              <a:t>Grinder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7860919"/>
            <a:ext cx="5943600" cy="282448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00" b="0" i="0">
                <a:solidFill>
                  <a:srgbClr val="141414"/>
                </a:solidFill>
                <a:latin typeface="Arial"/>
                <a:ea typeface="Hiragino Sans GB"/>
              </a:rPr>
              <a:t>Grind right before brewing, with adjustable settings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57200" y="8503920"/>
            <a:ext cx="5943600" cy="16459"/>
          </a:xfrm>
          <a:prstGeom prst="rect">
            <a:avLst/>
          </a:prstGeom>
          <a:solidFill>
            <a:srgbClr val="14141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 name="vl.poster">
    <p:bg>
      <p:bgPr>
        <a:solidFill>
          <a:srgbClr val="14141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7" name="deckkit-a11ytitle"/>
          <p:cNvSpPr>
            <a:spLocks noGrp="1"/>
          </p:cNvSpPr>
          <p:nvPr>
            <p:ph type="title"/>
          </p:nvPr>
        </p:nvSpPr>
        <p:spPr>
          <a:xfrm>
            <a:off x="0" y="-914400"/>
            <a:ext cx="6858000" cy="457200"/>
          </a:xfrm>
          <a:ln/>
        </p:spPr>
        <p:txBody>
          <a:bodyPr/>
          <a:lstStyle/>
          <a:p>
            <a:pPr/>
            <a:r>
              <a:rPr sz="1000" b="0" i="0">
                <a:solidFill>
                  <a:srgbClr val="F3F0E8"/>
                </a:solidFill>
                <a:latin typeface="Arial"/>
                <a:ea typeface="Hiragino Sans GB"/>
              </a:rPr>
              <a:t>1:15–1:17 No. 1: Ratio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74320" y="411480"/>
            <a:ext cx="4251960" cy="365760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F3F0E8"/>
                </a:solidFill>
                <a:latin typeface="Courier New"/>
                <a:ea typeface="Hiragino Sans GB"/>
              </a:rPr>
              <a:t>THE FOUR NUMBERS</a:t>
            </a:r>
            <a:r>
              <a:rPr sz="1600" b="0" i="0">
                <a:solidFill>
                  <a:srgbClr val="F3F0E8"/>
                </a:solidFill>
                <a:latin typeface="Impact"/>
                <a:ea typeface="Hiragino Sans GB"/>
              </a:rPr>
              <a:t>  1/4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212080" y="411480"/>
            <a:ext cx="1371600" cy="365760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F3F0E8"/>
                </a:solidFill>
                <a:latin typeface="Courier New"/>
                <a:ea typeface="Hiragino Sans GB"/>
              </a:rPr>
              <a:t>03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47472" y="2350769"/>
            <a:ext cx="6217920" cy="1809750"/>
          </a:xfrm>
          <a:prstGeom prst="rect">
            <a:avLst/>
          </a:prstGeom>
          <a:noFill/>
          <a:ln/>
        </p:spPr>
        <p:txBody>
          <a:bodyPr wrap="none" anchor="t" lIns="25400" rIns="25400" tIns="25400" bIns="2540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400" b="0" i="0">
                <a:solidFill>
                  <a:srgbClr val="F3F0E8"/>
                </a:solidFill>
                <a:latin typeface="Impact"/>
                <a:ea typeface="Hiragino Sans GB"/>
              </a:rPr>
              <a:t>1:15–1:17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11480" y="4526280"/>
            <a:ext cx="6035040" cy="91440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5200" b="1" i="0">
                <a:solidFill>
                  <a:srgbClr val="F3F0E8"/>
                </a:solidFill>
                <a:latin typeface="Impact"/>
                <a:ea typeface="Hiragino Sans GB"/>
              </a:rPr>
              <a:t>No. 1: Ratio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11480" y="5623560"/>
            <a:ext cx="6035040" cy="357632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i="0">
                <a:solidFill>
                  <a:srgbClr val="F3F0E8"/>
                </a:solidFill>
                <a:latin typeface="Arial"/>
                <a:ea typeface="Hiragino Sans GB"/>
              </a:rPr>
              <a:t>25 g coffee to 375–425 g water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8227568"/>
            <a:ext cx="5943600" cy="277706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F3F0E8"/>
                </a:solidFill>
                <a:latin typeface="Arial"/>
                <a:ea typeface="Hiragino Sans GB"/>
              </a:rPr>
              <a:t>Sources: Crema's V60 guide uses 25 g coffee to 375 g water, i.e. 1:15 · James Hoffmann's V60 recipe uses 30 g coffee to 500 g water, about 1:16.7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 name="vl.poster">
    <p:bg>
      <p:bgPr>
        <a:solidFill>
          <a:srgbClr val="FF4B1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deckkit-a11ytitle"/>
          <p:cNvSpPr>
            <a:spLocks noGrp="1"/>
          </p:cNvSpPr>
          <p:nvPr>
            <p:ph type="title"/>
          </p:nvPr>
        </p:nvSpPr>
        <p:spPr>
          <a:xfrm>
            <a:off x="0" y="-914400"/>
            <a:ext cx="6858000" cy="457200"/>
          </a:xfrm>
          <a:ln/>
        </p:spPr>
        <p:txBody>
          <a:bodyPr/>
          <a:lstStyle/>
          <a:p>
            <a:pPr/>
            <a:r>
              <a:rPr sz="1000" b="0" i="0">
                <a:solidFill>
                  <a:srgbClr val="141414"/>
                </a:solidFill>
                <a:latin typeface="Arial"/>
                <a:ea typeface="Hiragino Sans GB"/>
              </a:rPr>
              <a:t>Grind: medium-fine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74320" y="411480"/>
            <a:ext cx="4251960" cy="365760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141414"/>
                </a:solidFill>
                <a:latin typeface="Courier New"/>
                <a:ea typeface="Hiragino Sans GB"/>
              </a:rPr>
              <a:t>NO NUMBER TO MEMORIZE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212080" y="411480"/>
            <a:ext cx="1371600" cy="365760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141414"/>
                </a:solidFill>
                <a:latin typeface="Courier New"/>
                <a:ea typeface="Hiragino Sans GB"/>
              </a:rPr>
              <a:t>04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11480" y="841248"/>
            <a:ext cx="5943600" cy="906272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5600" b="1" i="0">
                <a:solidFill>
                  <a:srgbClr val="141414"/>
                </a:solidFill>
                <a:latin typeface="Impact"/>
                <a:ea typeface="Hiragino Sans GB"/>
              </a:rPr>
              <a:t>Grind: medium-fine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660550" y="2179320"/>
            <a:ext cx="2194560" cy="235712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141414"/>
                </a:solidFill>
                <a:latin typeface="Arial"/>
                <a:ea typeface="Hiragino Sans GB"/>
              </a:rPr>
              <a:t>▼ Start here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2524760"/>
            <a:ext cx="1130198" cy="868680"/>
          </a:xfrm>
          <a:prstGeom prst="rect">
            <a:avLst/>
          </a:prstGeom>
          <a:noFill/>
          <a:ln w="19050">
            <a:solidFill>
              <a:srgbClr val="141414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2524760"/>
            <a:ext cx="1130198" cy="868680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i="0">
                <a:solidFill>
                  <a:srgbClr val="141414"/>
                </a:solidFill>
                <a:latin typeface="Arial"/>
                <a:ea typeface="Hiragino Sans GB"/>
              </a:rPr>
              <a:t>Fine</a:t>
            </a:r>
          </a:p>
        </p:txBody>
      </p:sp>
      <p:sp>
        <p:nvSpPr>
          <p:cNvPr id="9" name="Rectangle 8"/>
          <p:cNvSpPr/>
          <p:nvPr/>
        </p:nvSpPr>
        <p:spPr>
          <a:xfrm>
            <a:off x="1660550" y="2524760"/>
            <a:ext cx="1130198" cy="868680"/>
          </a:xfrm>
          <a:prstGeom prst="rect">
            <a:avLst/>
          </a:prstGeom>
          <a:solidFill>
            <a:srgbClr val="14141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660550" y="2524760"/>
            <a:ext cx="1130198" cy="868680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i="0">
                <a:solidFill>
                  <a:srgbClr val="FF4B1F"/>
                </a:solidFill>
                <a:latin typeface="Arial"/>
                <a:ea typeface="Hiragino Sans GB"/>
              </a:rPr>
              <a:t>Medium-fine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863900" y="2524760"/>
            <a:ext cx="1130198" cy="868680"/>
          </a:xfrm>
          <a:prstGeom prst="rect">
            <a:avLst/>
          </a:prstGeom>
          <a:noFill/>
          <a:ln w="19050">
            <a:solidFill>
              <a:srgbClr val="141414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2863900" y="2524760"/>
            <a:ext cx="1130198" cy="868680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i="0">
                <a:solidFill>
                  <a:srgbClr val="141414"/>
                </a:solidFill>
                <a:latin typeface="Arial"/>
                <a:ea typeface="Hiragino Sans GB"/>
              </a:rPr>
              <a:t>Medium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067251" y="2524760"/>
            <a:ext cx="1130198" cy="868680"/>
          </a:xfrm>
          <a:prstGeom prst="rect">
            <a:avLst/>
          </a:prstGeom>
          <a:noFill/>
          <a:ln w="19050">
            <a:solidFill>
              <a:srgbClr val="141414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067251" y="2524760"/>
            <a:ext cx="1130198" cy="868680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i="0">
                <a:solidFill>
                  <a:srgbClr val="141414"/>
                </a:solidFill>
                <a:latin typeface="Arial"/>
                <a:ea typeface="Hiragino Sans GB"/>
              </a:rPr>
              <a:t>Medium-coarse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270601" y="2524760"/>
            <a:ext cx="1130198" cy="868680"/>
          </a:xfrm>
          <a:prstGeom prst="rect">
            <a:avLst/>
          </a:prstGeom>
          <a:noFill/>
          <a:ln w="19050">
            <a:solidFill>
              <a:srgbClr val="141414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270601" y="2524760"/>
            <a:ext cx="1130198" cy="868680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i="0">
                <a:solidFill>
                  <a:srgbClr val="141414"/>
                </a:solidFill>
                <a:latin typeface="Arial"/>
                <a:ea typeface="Hiragino Sans GB"/>
              </a:rPr>
              <a:t>Coarse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3503168"/>
            <a:ext cx="2286000" cy="292608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 i="0">
                <a:solidFill>
                  <a:srgbClr val="141414"/>
                </a:solidFill>
                <a:latin typeface="Arial"/>
                <a:ea typeface="Hiragino Sans GB"/>
              </a:rPr>
              <a:t>← Finer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114800" y="3503168"/>
            <a:ext cx="2286000" cy="292608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 i="0">
                <a:solidFill>
                  <a:srgbClr val="141414"/>
                </a:solidFill>
                <a:latin typeface="Arial"/>
                <a:ea typeface="Hiragino Sans GB"/>
              </a:rPr>
              <a:t>Coarser →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57200" y="4051808"/>
            <a:ext cx="5943600" cy="16459"/>
          </a:xfrm>
          <a:prstGeom prst="rect">
            <a:avLst/>
          </a:prstGeom>
          <a:solidFill>
            <a:srgbClr val="14141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57200" y="4252976"/>
            <a:ext cx="5943600" cy="481584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141414"/>
                </a:solidFill>
                <a:latin typeface="Impact"/>
                <a:ea typeface="Hiragino Sans GB"/>
              </a:rPr>
              <a:t>Brew runs too fast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7200" y="4771135"/>
            <a:ext cx="5943600" cy="296672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 i="0">
                <a:solidFill>
                  <a:srgbClr val="141414"/>
                </a:solidFill>
                <a:latin typeface="Arial"/>
                <a:ea typeface="Hiragino Sans GB"/>
              </a:rPr>
              <a:t>Go one step finer next time</a:t>
            </a:r>
          </a:p>
        </p:txBody>
      </p:sp>
      <p:sp>
        <p:nvSpPr>
          <p:cNvPr id="22" name="Rectangle 21"/>
          <p:cNvSpPr/>
          <p:nvPr/>
        </p:nvSpPr>
        <p:spPr>
          <a:xfrm>
            <a:off x="457200" y="5342128"/>
            <a:ext cx="5943600" cy="16459"/>
          </a:xfrm>
          <a:prstGeom prst="rect">
            <a:avLst/>
          </a:prstGeom>
          <a:solidFill>
            <a:srgbClr val="14141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457200" y="5543296"/>
            <a:ext cx="5943600" cy="481584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141414"/>
                </a:solidFill>
                <a:latin typeface="Impact"/>
                <a:ea typeface="Hiragino Sans GB"/>
              </a:rPr>
              <a:t>Brew runs too slow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57200" y="6061456"/>
            <a:ext cx="5943600" cy="296672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 i="0">
                <a:solidFill>
                  <a:srgbClr val="141414"/>
                </a:solidFill>
                <a:latin typeface="Arial"/>
                <a:ea typeface="Hiragino Sans GB"/>
              </a:rPr>
              <a:t>Go one step coarser next time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57200" y="8384032"/>
            <a:ext cx="5943600" cy="277706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141414"/>
                </a:solidFill>
                <a:latin typeface="Arial"/>
                <a:ea typeface="Hiragino Sans GB"/>
              </a:rPr>
              <a:t>Source: James Hoffmann's V60 recipe calls for a medium-fine grind (Hario USA website)</a:t>
            </a:r>
          </a:p>
        </p:txBody>
      </p:sp>
      <p:sp>
        <p:nvSpPr>
          <p:cNvPr id="26" name="Rectangle 25"/>
          <p:cNvSpPr/>
          <p:nvPr/>
        </p:nvSpPr>
        <p:spPr>
          <a:xfrm>
            <a:off x="457200" y="6559296"/>
            <a:ext cx="5943600" cy="16459"/>
          </a:xfrm>
          <a:prstGeom prst="rect">
            <a:avLst/>
          </a:prstGeom>
          <a:solidFill>
            <a:srgbClr val="14141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457200" y="6742176"/>
            <a:ext cx="5943600" cy="36576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141414"/>
                </a:solidFill>
                <a:latin typeface="Arial"/>
                <a:ea typeface="Hiragino Sans GB"/>
              </a:rPr>
              <a:t>Too fast or too slow? Judge by the total time on slide 8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 name="vl.poster">
    <p:bg>
      <p:bgPr>
        <a:solidFill>
          <a:srgbClr val="1F3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7" name="deckkit-a11ytitle"/>
          <p:cNvSpPr>
            <a:spLocks noGrp="1"/>
          </p:cNvSpPr>
          <p:nvPr>
            <p:ph type="title"/>
          </p:nvPr>
        </p:nvSpPr>
        <p:spPr>
          <a:xfrm>
            <a:off x="0" y="-914400"/>
            <a:ext cx="6858000" cy="457200"/>
          </a:xfrm>
          <a:ln/>
        </p:spPr>
        <p:txBody>
          <a:bodyPr/>
          <a:lstStyle/>
          <a:p>
            <a:pPr/>
            <a:r>
              <a:rPr sz="1000" b="0" i="0">
                <a:solidFill>
                  <a:srgbClr val="F3F0E8"/>
                </a:solidFill>
                <a:latin typeface="Arial"/>
                <a:ea typeface="Hiragino Sans GB"/>
              </a:rPr>
              <a:t>90–96°C No. 2: Water temp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74320" y="411480"/>
            <a:ext cx="4251960" cy="365760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F3F0E8"/>
                </a:solidFill>
                <a:latin typeface="Courier New"/>
                <a:ea typeface="Hiragino Sans GB"/>
              </a:rPr>
              <a:t>THE FOUR NUMBERS</a:t>
            </a:r>
            <a:r>
              <a:rPr sz="1600" b="0" i="0">
                <a:solidFill>
                  <a:srgbClr val="F3F0E8"/>
                </a:solidFill>
                <a:latin typeface="Impact"/>
                <a:ea typeface="Hiragino Sans GB"/>
              </a:rPr>
              <a:t>  2/4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212080" y="411480"/>
            <a:ext cx="1371600" cy="365760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F3F0E8"/>
                </a:solidFill>
                <a:latin typeface="Courier New"/>
                <a:ea typeface="Hiragino Sans GB"/>
              </a:rPr>
              <a:t>05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47472" y="2350769"/>
            <a:ext cx="6217920" cy="1809750"/>
          </a:xfrm>
          <a:prstGeom prst="rect">
            <a:avLst/>
          </a:prstGeom>
          <a:noFill/>
          <a:ln/>
        </p:spPr>
        <p:txBody>
          <a:bodyPr wrap="none" anchor="t" lIns="25400" rIns="25400" tIns="25400" bIns="2540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400" b="0" i="0">
                <a:solidFill>
                  <a:srgbClr val="F3F0E8"/>
                </a:solidFill>
                <a:latin typeface="Impact"/>
                <a:ea typeface="Hiragino Sans GB"/>
              </a:rPr>
              <a:t>90–96°C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11480" y="4526280"/>
            <a:ext cx="6035040" cy="91440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5200" b="1" i="0">
                <a:solidFill>
                  <a:srgbClr val="F3F0E8"/>
                </a:solidFill>
                <a:latin typeface="Impact"/>
                <a:ea typeface="Hiragino Sans GB"/>
              </a:rPr>
              <a:t>No. 2: Water temp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11480" y="5623560"/>
            <a:ext cx="6035040" cy="926592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i="0">
                <a:solidFill>
                  <a:srgbClr val="F3F0E8"/>
                </a:solidFill>
                <a:latin typeface="Arial"/>
                <a:ea typeface="Hiragino Sans GB"/>
              </a:rPr>
              <a:t>Measured where the water hits the coffee: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i="0">
                <a:solidFill>
                  <a:srgbClr val="F3F0E8"/>
                </a:solidFill>
                <a:latin typeface="Arial"/>
                <a:ea typeface="Hiragino Sans GB"/>
              </a:rPr>
              <a:t>about 1 minute off the boil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i="0">
                <a:solidFill>
                  <a:srgbClr val="F3F0E8"/>
                </a:solidFill>
                <a:latin typeface="Arial"/>
                <a:ea typeface="Hiragino Sans GB"/>
              </a:rPr>
              <a:t>Aim high for light roasts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8227568"/>
            <a:ext cx="5943600" cy="277706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F3F0E8"/>
                </a:solidFill>
                <a:latin typeface="Arial"/>
                <a:ea typeface="Hiragino Sans GB"/>
              </a:rPr>
              <a:t>Sources: SCA Golden Cup standard, 93°C±3°C at contact · Crema's V60 guide: rest about 1 minute off the boil · James Hoffmann: hotter for light roasts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 name="vl.poster">
    <p:bg>
      <p:bgPr>
        <a:solidFill>
          <a:srgbClr val="D7FF3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7" name="deckkit-a11ytitle"/>
          <p:cNvSpPr>
            <a:spLocks noGrp="1"/>
          </p:cNvSpPr>
          <p:nvPr>
            <p:ph type="title"/>
          </p:nvPr>
        </p:nvSpPr>
        <p:spPr>
          <a:xfrm>
            <a:off x="0" y="-914400"/>
            <a:ext cx="6858000" cy="457200"/>
          </a:xfrm>
          <a:ln/>
        </p:spPr>
        <p:txBody>
          <a:bodyPr/>
          <a:lstStyle/>
          <a:p>
            <a:pPr/>
            <a:r>
              <a:rPr sz="1000" b="0" i="0">
                <a:solidFill>
                  <a:srgbClr val="141414"/>
                </a:solidFill>
                <a:latin typeface="Arial"/>
                <a:ea typeface="Hiragino Sans GB"/>
              </a:rPr>
              <a:t>0:30–0:45 No. 3: Bloom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74320" y="411480"/>
            <a:ext cx="4251960" cy="365760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141414"/>
                </a:solidFill>
                <a:latin typeface="Courier New"/>
                <a:ea typeface="Hiragino Sans GB"/>
              </a:rPr>
              <a:t>THE FOUR NUMBERS</a:t>
            </a:r>
            <a:r>
              <a:rPr sz="1600" b="0" i="0">
                <a:solidFill>
                  <a:srgbClr val="141414"/>
                </a:solidFill>
                <a:latin typeface="Impact"/>
                <a:ea typeface="Hiragino Sans GB"/>
              </a:rPr>
              <a:t>  3/4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212080" y="411480"/>
            <a:ext cx="1371600" cy="365760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141414"/>
                </a:solidFill>
                <a:latin typeface="Courier New"/>
                <a:ea typeface="Hiragino Sans GB"/>
              </a:rPr>
              <a:t>06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47472" y="2350769"/>
            <a:ext cx="6217920" cy="1809750"/>
          </a:xfrm>
          <a:prstGeom prst="rect">
            <a:avLst/>
          </a:prstGeom>
          <a:noFill/>
          <a:ln/>
        </p:spPr>
        <p:txBody>
          <a:bodyPr wrap="none" anchor="t" lIns="25400" rIns="25400" tIns="25400" bIns="2540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400" b="0" i="0">
                <a:solidFill>
                  <a:srgbClr val="141414"/>
                </a:solidFill>
                <a:latin typeface="Impact"/>
                <a:ea typeface="Hiragino Sans GB"/>
              </a:rPr>
              <a:t>0:30–0:45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11480" y="4526280"/>
            <a:ext cx="6035040" cy="91440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5200" b="1" i="0">
                <a:solidFill>
                  <a:srgbClr val="141414"/>
                </a:solidFill>
                <a:latin typeface="Impact"/>
                <a:ea typeface="Hiragino Sans GB"/>
              </a:rPr>
              <a:t>No. 3: Bloom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11480" y="5623560"/>
            <a:ext cx="6035040" cy="926592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i="0">
                <a:solidFill>
                  <a:srgbClr val="141414"/>
                </a:solidFill>
                <a:latin typeface="Arial"/>
                <a:ea typeface="Hiragino Sans GB"/>
              </a:rPr>
              <a:t>From 0:00, let it sit for 30–45 seconds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i="0">
                <a:solidFill>
                  <a:srgbClr val="141414"/>
                </a:solidFill>
                <a:latin typeface="Arial"/>
                <a:ea typeface="Hiragino Sans GB"/>
              </a:rPr>
              <a:t>Use 2–3× the coffee's weight in water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i="0">
                <a:solidFill>
                  <a:srgbClr val="141414"/>
                </a:solidFill>
                <a:latin typeface="Arial"/>
                <a:ea typeface="Hiragino Sans GB"/>
              </a:rPr>
              <a:t>so the grounds can release their gas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8227568"/>
            <a:ext cx="5943600" cy="277706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141414"/>
                </a:solidFill>
                <a:latin typeface="Arial"/>
                <a:ea typeface="Hiragino Sans GB"/>
              </a:rPr>
              <a:t>Sources: James Hoffmann's V60 recipe blooms with 2× the coffee's weight in water for up to 45 seconds · Crema's V60 guide uses 3× and waits 30 seconds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 name="vl.poster">
    <p:bg>
      <p:bgPr>
        <a:solidFill>
          <a:srgbClr val="14141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deckkit-a11ytitle"/>
          <p:cNvSpPr>
            <a:spLocks noGrp="1"/>
          </p:cNvSpPr>
          <p:nvPr>
            <p:ph type="title"/>
          </p:nvPr>
        </p:nvSpPr>
        <p:spPr>
          <a:xfrm>
            <a:off x="0" y="-914400"/>
            <a:ext cx="6858000" cy="457200"/>
          </a:xfrm>
          <a:ln/>
        </p:spPr>
        <p:txBody>
          <a:bodyPr/>
          <a:lstStyle/>
          <a:p>
            <a:pPr/>
            <a:r>
              <a:rPr sz="1000" b="0" i="0">
                <a:solidFill>
                  <a:srgbClr val="F3F0E8"/>
                </a:solidFill>
                <a:latin typeface="Arial"/>
                <a:ea typeface="Hiragino Sans GB"/>
              </a:rPr>
              <a:t>Bloom first, then pour in two stages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74320" y="411480"/>
            <a:ext cx="4251960" cy="365760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F3F0E8"/>
                </a:solidFill>
                <a:latin typeface="Courier New"/>
                <a:ea typeface="Hiragino Sans GB"/>
              </a:rPr>
              <a:t>THE POUR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212080" y="411480"/>
            <a:ext cx="1371600" cy="365760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F3F0E8"/>
                </a:solidFill>
                <a:latin typeface="Courier New"/>
                <a:ea typeface="Hiragino Sans GB"/>
              </a:rPr>
              <a:t>07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11480" y="886968"/>
            <a:ext cx="5943600" cy="735584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4400" b="1" i="0">
                <a:solidFill>
                  <a:srgbClr val="F3F0E8"/>
                </a:solidFill>
                <a:latin typeface="Impact"/>
                <a:ea typeface="Hiragino Sans GB"/>
              </a:rPr>
              <a:t>Bloom, then pour twice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750568"/>
            <a:ext cx="5943600" cy="292608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F3F0E8"/>
                </a:solidFill>
                <a:latin typeface="Arial"/>
                <a:ea typeface="Hiragino Sans GB"/>
              </a:rPr>
              <a:t>Bar = how much of the total water is in so far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8384032"/>
            <a:ext cx="5943600" cy="277706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F3F0E8"/>
                </a:solidFill>
                <a:latin typeface="Arial"/>
                <a:ea typeface="Hiragino Sans GB"/>
              </a:rPr>
              <a:t>Sources: timings from James Hoffmann's V60 recipe; bloom water from Crema's V60 guide</a:t>
            </a:r>
          </a:p>
        </p:txBody>
      </p:sp>
      <p:sp>
        <p:nvSpPr>
          <p:cNvPr id="8" name="Rectangle 7"/>
          <p:cNvSpPr/>
          <p:nvPr/>
        </p:nvSpPr>
        <p:spPr>
          <a:xfrm>
            <a:off x="457200" y="2226056"/>
            <a:ext cx="5943600" cy="16459"/>
          </a:xfrm>
          <a:prstGeom prst="rect">
            <a:avLst/>
          </a:prstGeom>
          <a:solidFill>
            <a:srgbClr val="F3F0E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11480" y="2390648"/>
            <a:ext cx="1691640" cy="868680"/>
          </a:xfrm>
          <a:prstGeom prst="rect">
            <a:avLst/>
          </a:prstGeom>
          <a:noFill/>
        </p:spPr>
        <p:txBody>
          <a:bodyPr wrap="none" anchor="t" lIns="25400" rIns="25400" tIns="25400" bIns="2540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5400" b="0" i="0">
                <a:solidFill>
                  <a:srgbClr val="D7FF3B"/>
                </a:solidFill>
                <a:latin typeface="Impact"/>
                <a:ea typeface="Hiragino Sans GB"/>
              </a:rPr>
              <a:t>0:00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148840" y="2427224"/>
            <a:ext cx="4251960" cy="424688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600" b="1" i="0">
                <a:solidFill>
                  <a:srgbClr val="F3F0E8"/>
                </a:solidFill>
                <a:latin typeface="Impact"/>
                <a:ea typeface="Hiragino Sans GB"/>
              </a:rPr>
              <a:t>Bloom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148840" y="2888488"/>
            <a:ext cx="4251960" cy="282448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00" b="0" i="0">
                <a:solidFill>
                  <a:srgbClr val="F3F0E8"/>
                </a:solidFill>
                <a:latin typeface="Arial"/>
                <a:ea typeface="Hiragino Sans GB"/>
              </a:rPr>
              <a:t>Pour 2–3× the coffee's weight, wait 30–45 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148840" y="3372104"/>
            <a:ext cx="3108960" cy="146304"/>
          </a:xfrm>
          <a:prstGeom prst="rect">
            <a:avLst/>
          </a:prstGeom>
          <a:noFill/>
          <a:ln w="12700">
            <a:solidFill>
              <a:srgbClr val="F3F0E8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2148840" y="3372104"/>
            <a:ext cx="528523" cy="146304"/>
          </a:xfrm>
          <a:prstGeom prst="rect">
            <a:avLst/>
          </a:prstGeom>
          <a:solidFill>
            <a:srgbClr val="D7FF3B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394960" y="3262376"/>
            <a:ext cx="1005840" cy="365760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F3F0E8"/>
                </a:solidFill>
                <a:latin typeface="Arial"/>
                <a:ea typeface="Hiragino Sans GB"/>
              </a:rPr>
              <a:t>10–20%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57200" y="4187274"/>
            <a:ext cx="5943600" cy="16459"/>
          </a:xfrm>
          <a:prstGeom prst="rect">
            <a:avLst/>
          </a:prstGeom>
          <a:solidFill>
            <a:srgbClr val="F3F0E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11480" y="4351866"/>
            <a:ext cx="1691640" cy="868680"/>
          </a:xfrm>
          <a:prstGeom prst="rect">
            <a:avLst/>
          </a:prstGeom>
          <a:noFill/>
        </p:spPr>
        <p:txBody>
          <a:bodyPr wrap="none" anchor="t" lIns="25400" rIns="25400" tIns="25400" bIns="2540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5400" b="0" i="0">
                <a:solidFill>
                  <a:srgbClr val="D7FF3B"/>
                </a:solidFill>
                <a:latin typeface="Impact"/>
                <a:ea typeface="Hiragino Sans GB"/>
              </a:rPr>
              <a:t>0:45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148840" y="4388442"/>
            <a:ext cx="4251960" cy="424688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600" b="1" i="0">
                <a:solidFill>
                  <a:srgbClr val="F3F0E8"/>
                </a:solidFill>
                <a:latin typeface="Impact"/>
                <a:ea typeface="Hiragino Sans GB"/>
              </a:rPr>
              <a:t>First pour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148840" y="4849706"/>
            <a:ext cx="4251960" cy="282448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00" b="0" i="0">
                <a:solidFill>
                  <a:srgbClr val="F3F0E8"/>
                </a:solidFill>
                <a:latin typeface="Arial"/>
                <a:ea typeface="Hiragino Sans GB"/>
              </a:rPr>
              <a:t>From 0:45, bring it to 60% within 30 s</a:t>
            </a:r>
          </a:p>
        </p:txBody>
      </p:sp>
      <p:sp>
        <p:nvSpPr>
          <p:cNvPr id="19" name="Rectangle 18"/>
          <p:cNvSpPr/>
          <p:nvPr/>
        </p:nvSpPr>
        <p:spPr>
          <a:xfrm>
            <a:off x="2148840" y="5333322"/>
            <a:ext cx="3108960" cy="146304"/>
          </a:xfrm>
          <a:prstGeom prst="rect">
            <a:avLst/>
          </a:prstGeom>
          <a:noFill/>
          <a:ln w="12700">
            <a:solidFill>
              <a:srgbClr val="F3F0E8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2148840" y="5333322"/>
            <a:ext cx="1865376" cy="146304"/>
          </a:xfrm>
          <a:prstGeom prst="rect">
            <a:avLst/>
          </a:prstGeom>
          <a:solidFill>
            <a:srgbClr val="D7FF3B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5394960" y="5223594"/>
            <a:ext cx="1005840" cy="365760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F3F0E8"/>
                </a:solidFill>
                <a:latin typeface="Arial"/>
                <a:ea typeface="Hiragino Sans GB"/>
              </a:rPr>
              <a:t>60%</a:t>
            </a:r>
          </a:p>
        </p:txBody>
      </p:sp>
      <p:sp>
        <p:nvSpPr>
          <p:cNvPr id="22" name="Rectangle 21"/>
          <p:cNvSpPr/>
          <p:nvPr/>
        </p:nvSpPr>
        <p:spPr>
          <a:xfrm>
            <a:off x="457200" y="6148493"/>
            <a:ext cx="5943600" cy="16459"/>
          </a:xfrm>
          <a:prstGeom prst="rect">
            <a:avLst/>
          </a:prstGeom>
          <a:solidFill>
            <a:srgbClr val="F3F0E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411480" y="6313085"/>
            <a:ext cx="1691640" cy="868680"/>
          </a:xfrm>
          <a:prstGeom prst="rect">
            <a:avLst/>
          </a:prstGeom>
          <a:noFill/>
        </p:spPr>
        <p:txBody>
          <a:bodyPr wrap="none" anchor="t" lIns="25400" rIns="25400" tIns="25400" bIns="2540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5400" b="0" i="0">
                <a:solidFill>
                  <a:srgbClr val="D7FF3B"/>
                </a:solidFill>
                <a:latin typeface="Impact"/>
                <a:ea typeface="Hiragino Sans GB"/>
              </a:rPr>
              <a:t>1:15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148840" y="6349661"/>
            <a:ext cx="4251960" cy="424688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600" b="1" i="0">
                <a:solidFill>
                  <a:srgbClr val="F3F0E8"/>
                </a:solidFill>
                <a:latin typeface="Impact"/>
                <a:ea typeface="Hiragino Sans GB"/>
              </a:rPr>
              <a:t>Second pour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148840" y="6810925"/>
            <a:ext cx="4251960" cy="282448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00" b="0" i="0">
                <a:solidFill>
                  <a:srgbClr val="F3F0E8"/>
                </a:solidFill>
                <a:latin typeface="Arial"/>
                <a:ea typeface="Hiragino Sans GB"/>
              </a:rPr>
              <a:t>Top up within 30 s, then let it drain</a:t>
            </a:r>
          </a:p>
        </p:txBody>
      </p:sp>
      <p:sp>
        <p:nvSpPr>
          <p:cNvPr id="26" name="Rectangle 25"/>
          <p:cNvSpPr/>
          <p:nvPr/>
        </p:nvSpPr>
        <p:spPr>
          <a:xfrm>
            <a:off x="2148840" y="7294541"/>
            <a:ext cx="3108960" cy="146304"/>
          </a:xfrm>
          <a:prstGeom prst="rect">
            <a:avLst/>
          </a:prstGeom>
          <a:noFill/>
          <a:ln w="12700">
            <a:solidFill>
              <a:srgbClr val="F3F0E8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2148840" y="7294541"/>
            <a:ext cx="3108960" cy="146304"/>
          </a:xfrm>
          <a:prstGeom prst="rect">
            <a:avLst/>
          </a:prstGeom>
          <a:solidFill>
            <a:srgbClr val="D7FF3B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5394960" y="7184813"/>
            <a:ext cx="1005840" cy="365760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F3F0E8"/>
                </a:solidFill>
                <a:latin typeface="Arial"/>
                <a:ea typeface="Hiragino Sans GB"/>
              </a:rPr>
              <a:t>Full</a:t>
            </a:r>
          </a:p>
        </p:txBody>
      </p:sp>
      <p:sp>
        <p:nvSpPr>
          <p:cNvPr id="29" name="Rectangle 28"/>
          <p:cNvSpPr/>
          <p:nvPr/>
        </p:nvSpPr>
        <p:spPr>
          <a:xfrm>
            <a:off x="457200" y="8109711"/>
            <a:ext cx="5943600" cy="16459"/>
          </a:xfrm>
          <a:prstGeom prst="rect">
            <a:avLst/>
          </a:prstGeom>
          <a:solidFill>
            <a:srgbClr val="F3F0E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 name="vl.poster">
    <p:bg>
      <p:bgPr>
        <a:solidFill>
          <a:srgbClr val="FF4B1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7" name="deckkit-a11ytitle"/>
          <p:cNvSpPr>
            <a:spLocks noGrp="1"/>
          </p:cNvSpPr>
          <p:nvPr>
            <p:ph type="title"/>
          </p:nvPr>
        </p:nvSpPr>
        <p:spPr>
          <a:xfrm>
            <a:off x="0" y="-914400"/>
            <a:ext cx="6858000" cy="457200"/>
          </a:xfrm>
          <a:ln/>
        </p:spPr>
        <p:txBody>
          <a:bodyPr/>
          <a:lstStyle/>
          <a:p>
            <a:pPr/>
            <a:r>
              <a:rPr sz="1000" b="0" i="0">
                <a:solidFill>
                  <a:srgbClr val="141414"/>
                </a:solidFill>
                <a:latin typeface="Arial"/>
                <a:ea typeface="Hiragino Sans GB"/>
              </a:rPr>
              <a:t>2:30–3:30 No. 4: Total time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74320" y="411480"/>
            <a:ext cx="4251960" cy="365760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141414"/>
                </a:solidFill>
                <a:latin typeface="Courier New"/>
                <a:ea typeface="Hiragino Sans GB"/>
              </a:rPr>
              <a:t>THE FOUR NUMBERS</a:t>
            </a:r>
            <a:r>
              <a:rPr sz="1600" b="0" i="0">
                <a:solidFill>
                  <a:srgbClr val="141414"/>
                </a:solidFill>
                <a:latin typeface="Impact"/>
                <a:ea typeface="Hiragino Sans GB"/>
              </a:rPr>
              <a:t>  4/4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212080" y="411480"/>
            <a:ext cx="1371600" cy="365760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141414"/>
                </a:solidFill>
                <a:latin typeface="Courier New"/>
                <a:ea typeface="Hiragino Sans GB"/>
              </a:rPr>
              <a:t>08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47472" y="2350769"/>
            <a:ext cx="6217920" cy="1809750"/>
          </a:xfrm>
          <a:prstGeom prst="rect">
            <a:avLst/>
          </a:prstGeom>
          <a:noFill/>
          <a:ln/>
        </p:spPr>
        <p:txBody>
          <a:bodyPr wrap="none" anchor="t" lIns="25400" rIns="25400" tIns="25400" bIns="2540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400" b="0" i="0">
                <a:solidFill>
                  <a:srgbClr val="141414"/>
                </a:solidFill>
                <a:latin typeface="Impact"/>
                <a:ea typeface="Hiragino Sans GB"/>
              </a:rPr>
              <a:t>2:30–3:30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11480" y="4526280"/>
            <a:ext cx="6035040" cy="91440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5200" b="1" i="0">
                <a:solidFill>
                  <a:srgbClr val="141414"/>
                </a:solidFill>
                <a:latin typeface="Impact"/>
                <a:ea typeface="Hiragino Sans GB"/>
              </a:rPr>
              <a:t>No. 4: Total time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11480" y="5623560"/>
            <a:ext cx="6035040" cy="642112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i="0">
                <a:solidFill>
                  <a:srgbClr val="141414"/>
                </a:solidFill>
                <a:latin typeface="Arial"/>
                <a:ea typeface="Hiragino Sans GB"/>
              </a:rPr>
              <a:t>From the bloom pour at 0:00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i="0">
                <a:solidFill>
                  <a:srgbClr val="141414"/>
                </a:solidFill>
                <a:latin typeface="Arial"/>
                <a:ea typeface="Hiragino Sans GB"/>
              </a:rPr>
              <a:t>until the dripper stops dripping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8227568"/>
            <a:ext cx="5943600" cy="277706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141414"/>
                </a:solidFill>
                <a:latin typeface="Arial"/>
                <a:ea typeface="Hiragino Sans GB"/>
              </a:rPr>
              <a:t>Sources: Crema's V60 guide aims to finish at 2:30–3:00 · James Hoffmann's V60 recipe finishes before 3:30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 name="vl.poster">
    <p:bg>
      <p:bgPr>
        <a:solidFill>
          <a:srgbClr val="1F3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deckkit-a11ytitle"/>
          <p:cNvSpPr>
            <a:spLocks noGrp="1"/>
          </p:cNvSpPr>
          <p:nvPr>
            <p:ph type="title"/>
          </p:nvPr>
        </p:nvSpPr>
        <p:spPr>
          <a:xfrm>
            <a:off x="0" y="-914400"/>
            <a:ext cx="6858000" cy="457200"/>
          </a:xfrm>
          <a:ln/>
        </p:spPr>
        <p:txBody>
          <a:bodyPr/>
          <a:lstStyle/>
          <a:p>
            <a:pPr/>
            <a:r>
              <a:rPr sz="1000" b="0" i="0">
                <a:solidFill>
                  <a:srgbClr val="F3F0E8"/>
                </a:solidFill>
                <a:latin typeface="Arial"/>
                <a:ea typeface="Hiragino Sans GB"/>
              </a:rPr>
              <a:t>Tastes off? Adjust the opposite way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74320" y="411480"/>
            <a:ext cx="4251960" cy="365760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F3F0E8"/>
                </a:solidFill>
                <a:latin typeface="Courier New"/>
                <a:ea typeface="Hiragino Sans GB"/>
              </a:rPr>
              <a:t>AFTER THE CUP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212080" y="411480"/>
            <a:ext cx="1371600" cy="365760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F3F0E8"/>
                </a:solidFill>
                <a:latin typeface="Courier New"/>
                <a:ea typeface="Hiragino Sans GB"/>
              </a:rPr>
              <a:t>09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11480" y="886968"/>
            <a:ext cx="5943600" cy="735584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4400" b="1" i="0">
                <a:solidFill>
                  <a:srgbClr val="F3F0E8"/>
                </a:solidFill>
                <a:latin typeface="Impact"/>
                <a:ea typeface="Hiragino Sans GB"/>
              </a:rPr>
              <a:t>Tastes off? Steer it back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8384032"/>
            <a:ext cx="5943600" cy="277706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F3F0E8"/>
                </a:solidFill>
                <a:latin typeface="Arial"/>
                <a:ea typeface="Hiragino Sans GB"/>
              </a:rPr>
              <a:t>Source: Wikipedia, "Coffee extraction": under-extracted tends sour, over-extracted tends bitter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7599679"/>
            <a:ext cx="5943600" cy="510032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00" b="1" i="0">
                <a:solidFill>
                  <a:srgbClr val="F3F0E8"/>
                </a:solidFill>
                <a:latin typeface="Arial"/>
                <a:ea typeface="Hiragino Sans GB"/>
              </a:rPr>
              <a:t>Get the time into range first, then fine-tune by taste. Change one thing at a time.</a:t>
            </a:r>
          </a:p>
        </p:txBody>
      </p:sp>
      <p:sp>
        <p:nvSpPr>
          <p:cNvPr id="8" name="Rectangle 7"/>
          <p:cNvSpPr/>
          <p:nvPr/>
        </p:nvSpPr>
        <p:spPr>
          <a:xfrm>
            <a:off x="457200" y="1851152"/>
            <a:ext cx="5943600" cy="16459"/>
          </a:xfrm>
          <a:prstGeom prst="rect">
            <a:avLst/>
          </a:prstGeom>
          <a:solidFill>
            <a:srgbClr val="F3F0E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7200" y="2198115"/>
            <a:ext cx="5943600" cy="1297432"/>
          </a:xfrm>
          <a:prstGeom prst="rect">
            <a:avLst/>
          </a:prstGeom>
          <a:noFill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800" b="1" i="0">
                <a:solidFill>
                  <a:srgbClr val="F3F0E8"/>
                </a:solidFill>
                <a:latin typeface="Impact"/>
                <a:ea typeface="Hiragino Sans GB"/>
              </a:rPr>
              <a:t>Sour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3532124"/>
            <a:ext cx="5943600" cy="249936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500" b="0" i="0">
                <a:solidFill>
                  <a:srgbClr val="F3F0E8"/>
                </a:solidFill>
                <a:latin typeface="Arial"/>
                <a:ea typeface="Hiragino Sans GB"/>
              </a:rPr>
              <a:t>Usually under-extracted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3873499"/>
            <a:ext cx="5943600" cy="367792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200" b="1" i="0">
                <a:solidFill>
                  <a:srgbClr val="D7FF3B"/>
                </a:solidFill>
                <a:latin typeface="Arial"/>
                <a:ea typeface="Hiragino Sans GB"/>
              </a:rPr>
              <a:t>→ Grind a little finer, or brew hotter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57200" y="4588255"/>
            <a:ext cx="5943600" cy="16459"/>
          </a:xfrm>
          <a:prstGeom prst="rect">
            <a:avLst/>
          </a:prstGeom>
          <a:solidFill>
            <a:srgbClr val="F3F0E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57200" y="4935219"/>
            <a:ext cx="5943600" cy="1297432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800" b="1" i="0">
                <a:solidFill>
                  <a:srgbClr val="F3F0E8"/>
                </a:solidFill>
                <a:latin typeface="Impact"/>
                <a:ea typeface="Hiragino Sans GB"/>
              </a:rPr>
              <a:t>Bitter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7200" y="6269227"/>
            <a:ext cx="5943600" cy="249936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500" b="0" i="0">
                <a:solidFill>
                  <a:srgbClr val="F3F0E8"/>
                </a:solidFill>
                <a:latin typeface="Arial"/>
                <a:ea typeface="Hiragino Sans GB"/>
              </a:rPr>
              <a:t>Usually over-extracted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7200" y="6610603"/>
            <a:ext cx="5943600" cy="367792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200" b="1" i="0">
                <a:solidFill>
                  <a:srgbClr val="D7FF3B"/>
                </a:solidFill>
                <a:latin typeface="Arial"/>
                <a:ea typeface="Hiragino Sans GB"/>
              </a:rPr>
              <a:t>→ Grind a little coarser, or brew cooler</a:t>
            </a:r>
          </a:p>
        </p:txBody>
      </p:sp>
      <p:sp>
        <p:nvSpPr>
          <p:cNvPr id="16" name="Rectangle 15"/>
          <p:cNvSpPr/>
          <p:nvPr/>
        </p:nvSpPr>
        <p:spPr>
          <a:xfrm>
            <a:off x="457200" y="7325359"/>
            <a:ext cx="5943600" cy="16459"/>
          </a:xfrm>
          <a:prstGeom prst="rect">
            <a:avLst/>
          </a:prstGeom>
          <a:solidFill>
            <a:srgbClr val="F3F0E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 name="vl.poster">
    <p:bg>
      <p:bgPr>
        <a:solidFill>
          <a:srgbClr val="D7FF3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deckkit-a11ytitle"/>
          <p:cNvSpPr>
            <a:spLocks noGrp="1"/>
          </p:cNvSpPr>
          <p:nvPr>
            <p:ph type="title"/>
          </p:nvPr>
        </p:nvSpPr>
        <p:spPr>
          <a:xfrm>
            <a:off x="0" y="-914400"/>
            <a:ext cx="6858000" cy="457200"/>
          </a:xfrm>
          <a:ln/>
        </p:spPr>
        <p:txBody>
          <a:bodyPr/>
          <a:lstStyle/>
          <a:p>
            <a:pPr/>
            <a:r>
              <a:rPr sz="1000" b="0" i="0">
                <a:solidFill>
                  <a:srgbClr val="141414"/>
                </a:solidFill>
                <a:latin typeface="Arial"/>
                <a:ea typeface="Hiragino Sans GB"/>
              </a:rPr>
              <a:t>Pour-over cheat sheet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74320" y="411480"/>
            <a:ext cx="4251960" cy="365760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141414"/>
                </a:solidFill>
                <a:latin typeface="Courier New"/>
                <a:ea typeface="Hiragino Sans GB"/>
              </a:rPr>
              <a:t>CHECK BEFORE YOU BREW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212080" y="411480"/>
            <a:ext cx="1371600" cy="365760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141414"/>
                </a:solidFill>
                <a:latin typeface="Courier New"/>
                <a:ea typeface="Hiragino Sans GB"/>
              </a:rPr>
              <a:t>10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11480" y="886968"/>
            <a:ext cx="5943600" cy="735584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4400" b="1" i="0">
                <a:solidFill>
                  <a:srgbClr val="141414"/>
                </a:solidFill>
                <a:latin typeface="Impact"/>
                <a:ea typeface="Hiragino Sans GB"/>
              </a:rPr>
              <a:t>Pour-over cheat sheet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7685024"/>
            <a:ext cx="5943600" cy="193040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141414"/>
                </a:solidFill>
                <a:latin typeface="Arial"/>
                <a:ea typeface="Hiragino Sans GB"/>
              </a:rPr>
              <a:t>Sources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7878064"/>
            <a:ext cx="5943600" cy="277706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141414"/>
                </a:solidFill>
                <a:latin typeface="Arial"/>
                <a:ea typeface="Hiragino Sans GB"/>
              </a:rPr>
              <a:t>SCA Golden Cup standard · 93°C±3°C where the water meets the grounds
James Hoffmann's V60 recipe · 30 g to 500 g water · bloom up to 45 s · done by 3:30
Crema V60 guide · 25 g coffee to 375 g water · 30 s bloom · done at 2:30–3:00
Wikipedia, Coffee extraction · under-extracted tends sour, over-extracted tends bitter</a:t>
            </a:r>
          </a:p>
        </p:txBody>
      </p:sp>
      <p:sp>
        <p:nvSpPr>
          <p:cNvPr id="8" name="Rectangle 7"/>
          <p:cNvSpPr/>
          <p:nvPr/>
        </p:nvSpPr>
        <p:spPr>
          <a:xfrm>
            <a:off x="457200" y="1805432"/>
            <a:ext cx="5943600" cy="16459"/>
          </a:xfrm>
          <a:prstGeom prst="rect">
            <a:avLst/>
          </a:prstGeom>
          <a:solidFill>
            <a:srgbClr val="14141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12064" y="2032203"/>
            <a:ext cx="548640" cy="329184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1F3BFF"/>
                </a:solidFill>
                <a:latin typeface="Courier New"/>
                <a:ea typeface="Hiragino Sans GB"/>
              </a:rPr>
              <a:t>01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43000" y="1977339"/>
            <a:ext cx="2377440" cy="384048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i="0">
                <a:solidFill>
                  <a:srgbClr val="141414"/>
                </a:solidFill>
                <a:latin typeface="Arial"/>
                <a:ea typeface="Hiragino Sans GB"/>
              </a:rPr>
              <a:t>Ratio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43000" y="2416251"/>
            <a:ext cx="2651760" cy="310896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141414"/>
                </a:solidFill>
                <a:latin typeface="Arial"/>
                <a:ea typeface="Hiragino Sans GB"/>
              </a:rPr>
              <a:t>25 g coffee to 375–425 g water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200400" y="1878584"/>
            <a:ext cx="3200400" cy="983894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4000" b="0" i="0">
                <a:solidFill>
                  <a:srgbClr val="1F3BFF"/>
                </a:solidFill>
                <a:latin typeface="Impact"/>
                <a:ea typeface="Hiragino Sans GB"/>
              </a:rPr>
              <a:t>1:15–1:17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57200" y="2935630"/>
            <a:ext cx="5943600" cy="16459"/>
          </a:xfrm>
          <a:prstGeom prst="rect">
            <a:avLst/>
          </a:prstGeom>
          <a:solidFill>
            <a:srgbClr val="14141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12064" y="3162401"/>
            <a:ext cx="548640" cy="329184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1F3BFF"/>
                </a:solidFill>
                <a:latin typeface="Courier New"/>
                <a:ea typeface="Hiragino Sans GB"/>
              </a:rPr>
              <a:t>02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43000" y="3107537"/>
            <a:ext cx="2377440" cy="384048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i="0">
                <a:solidFill>
                  <a:srgbClr val="141414"/>
                </a:solidFill>
                <a:latin typeface="Arial"/>
                <a:ea typeface="Hiragino Sans GB"/>
              </a:rPr>
              <a:t>Water temp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43000" y="3546449"/>
            <a:ext cx="2651760" cy="310896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141414"/>
                </a:solidFill>
                <a:latin typeface="Arial"/>
                <a:ea typeface="Hiragino Sans GB"/>
              </a:rPr>
              <a:t>~1 min off the boil; high end for light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200400" y="3008782"/>
            <a:ext cx="3200400" cy="983894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4000" b="0" i="0">
                <a:solidFill>
                  <a:srgbClr val="1F3BFF"/>
                </a:solidFill>
                <a:latin typeface="Impact"/>
                <a:ea typeface="Hiragino Sans GB"/>
              </a:rPr>
              <a:t>90–96°C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57200" y="4065828"/>
            <a:ext cx="5943600" cy="16459"/>
          </a:xfrm>
          <a:prstGeom prst="rect">
            <a:avLst/>
          </a:prstGeom>
          <a:solidFill>
            <a:srgbClr val="14141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512064" y="4292600"/>
            <a:ext cx="548640" cy="329184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1F3BFF"/>
                </a:solidFill>
                <a:latin typeface="Courier New"/>
                <a:ea typeface="Hiragino Sans GB"/>
              </a:rPr>
              <a:t>03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143000" y="4237736"/>
            <a:ext cx="2377440" cy="384048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i="0">
                <a:solidFill>
                  <a:srgbClr val="141414"/>
                </a:solidFill>
                <a:latin typeface="Arial"/>
                <a:ea typeface="Hiragino Sans GB"/>
              </a:rPr>
              <a:t>Bloom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143000" y="4676648"/>
            <a:ext cx="2651760" cy="310896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141414"/>
                </a:solidFill>
                <a:latin typeface="Arial"/>
                <a:ea typeface="Hiragino Sans GB"/>
              </a:rPr>
              <a:t>2–3× coffee weight in water, 30–45 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200400" y="4138980"/>
            <a:ext cx="3200400" cy="983894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4000" b="0" i="0">
                <a:solidFill>
                  <a:srgbClr val="1F3BFF"/>
                </a:solidFill>
                <a:latin typeface="Impact"/>
                <a:ea typeface="Hiragino Sans GB"/>
              </a:rPr>
              <a:t>0:30–0:45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57200" y="5196027"/>
            <a:ext cx="5943600" cy="16459"/>
          </a:xfrm>
          <a:prstGeom prst="rect">
            <a:avLst/>
          </a:prstGeom>
          <a:solidFill>
            <a:srgbClr val="14141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12064" y="5422798"/>
            <a:ext cx="548640" cy="329184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1F3BFF"/>
                </a:solidFill>
                <a:latin typeface="Courier New"/>
                <a:ea typeface="Hiragino Sans GB"/>
              </a:rPr>
              <a:t>04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143000" y="5367934"/>
            <a:ext cx="2377440" cy="384048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i="0">
                <a:solidFill>
                  <a:srgbClr val="141414"/>
                </a:solidFill>
                <a:latin typeface="Arial"/>
                <a:ea typeface="Hiragino Sans GB"/>
              </a:rPr>
              <a:t>Total time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143000" y="5806846"/>
            <a:ext cx="2651760" cy="310896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141414"/>
                </a:solidFill>
                <a:latin typeface="Arial"/>
                <a:ea typeface="Hiragino Sans GB"/>
              </a:rPr>
              <a:t>Too fast → finer; too slow → coarser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200400" y="5269179"/>
            <a:ext cx="3200400" cy="983894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4000" b="0" i="0">
                <a:solidFill>
                  <a:srgbClr val="1F3BFF"/>
                </a:solidFill>
                <a:latin typeface="Impact"/>
                <a:ea typeface="Hiragino Sans GB"/>
              </a:rPr>
              <a:t>2:30–3:30</a:t>
            </a:r>
          </a:p>
        </p:txBody>
      </p:sp>
      <p:sp>
        <p:nvSpPr>
          <p:cNvPr id="28" name="Rectangle 27"/>
          <p:cNvSpPr/>
          <p:nvPr/>
        </p:nvSpPr>
        <p:spPr>
          <a:xfrm>
            <a:off x="457200" y="6326225"/>
            <a:ext cx="5943600" cy="16459"/>
          </a:xfrm>
          <a:prstGeom prst="rect">
            <a:avLst/>
          </a:prstGeom>
          <a:solidFill>
            <a:srgbClr val="14141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512064" y="6552996"/>
            <a:ext cx="548640" cy="329184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1F3BFF"/>
                </a:solidFill>
                <a:latin typeface="Courier New"/>
                <a:ea typeface="Hiragino Sans GB"/>
              </a:rPr>
              <a:t>＋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143000" y="6498132"/>
            <a:ext cx="2377440" cy="384048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i="0">
                <a:solidFill>
                  <a:srgbClr val="141414"/>
                </a:solidFill>
                <a:latin typeface="Arial"/>
                <a:ea typeface="Hiragino Sans GB"/>
              </a:rPr>
              <a:t>Grind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143000" y="6937044"/>
            <a:ext cx="2651760" cy="310896"/>
          </a:xfrm>
          <a:prstGeom prst="rect">
            <a:avLst/>
          </a:prstGeom>
          <a:noFill/>
          <a:ln/>
        </p:spPr>
        <p:txBody>
          <a:bodyPr wrap="square" anchor="t" lIns="25400" rIns="25400" tIns="25400" bIns="2540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141414"/>
                </a:solidFill>
                <a:latin typeface="Arial"/>
                <a:ea typeface="Hiragino Sans GB"/>
              </a:rPr>
              <a:t>Start medium-fine, tune by total time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3200400" y="6399377"/>
            <a:ext cx="3200400" cy="983894"/>
          </a:xfrm>
          <a:prstGeom prst="rect">
            <a:avLst/>
          </a:prstGeom>
          <a:noFill/>
          <a:ln/>
        </p:spPr>
        <p:txBody>
          <a:bodyPr wrap="square" anchor="ctr" lIns="25400" rIns="25400" tIns="25400" bIns="2540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4000" b="0" i="0">
                <a:solidFill>
                  <a:srgbClr val="1F3BFF"/>
                </a:solidFill>
                <a:latin typeface="Impact"/>
                <a:ea typeface="Hiragino Sans GB"/>
              </a:rPr>
              <a:t>Med-fine</a:t>
            </a:r>
          </a:p>
        </p:txBody>
      </p:sp>
      <p:sp>
        <p:nvSpPr>
          <p:cNvPr id="33" name="Rectangle 32"/>
          <p:cNvSpPr/>
          <p:nvPr/>
        </p:nvSpPr>
        <p:spPr>
          <a:xfrm>
            <a:off x="457200" y="7456424"/>
            <a:ext cx="5943600" cy="16459"/>
          </a:xfrm>
          <a:prstGeom prst="rect">
            <a:avLst/>
          </a:prstGeom>
          <a:solidFill>
            <a:srgbClr val="14141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