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Total revenue</c:v>
                </c:pt>
              </c:strCache>
            </c:strRef>
          </c:tx>
          <c:spPr>
            <a:solidFill>
              <a:srgbClr val="7C8A92"/>
            </a:solidFill>
            <a:ln w="31750">
              <a:solidFill>
                <a:srgbClr val="7C8A92"/>
              </a:solidFill>
            </a:ln>
          </c:spPr>
          <c:cat>
            <c:strRef>
              <c:f>Sheet1!$A$2:$A$5</c:f>
              <c:strCache>
                <c:ptCount val="4"/>
                <c:pt idx="0">
                  <c:v>FY2023</c:v>
                </c:pt>
                <c:pt idx="1">
                  <c:v>FY2024</c:v>
                </c:pt>
                <c:pt idx="2">
                  <c:v>FY2025</c:v>
                </c:pt>
                <c:pt idx="3">
                  <c:v>FY2026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27.0</c:v>
                </c:pt>
                <c:pt idx="1">
                  <c:v>60.9</c:v>
                </c:pt>
                <c:pt idx="2">
                  <c:v>130.5</c:v>
                </c:pt>
                <c:pt idx="3">
                  <c:v>215.9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Data Center</c:v>
                </c:pt>
              </c:strCache>
            </c:strRef>
          </c:tx>
          <c:spPr>
            <a:solidFill>
              <a:srgbClr val="76B900"/>
            </a:solidFill>
            <a:ln w="31750">
              <a:solidFill>
                <a:srgbClr val="76B900"/>
              </a:solidFill>
            </a:ln>
          </c:spPr>
          <c:cat>
            <c:strRef>
              <c:f>Sheet1!$A$2:$A$5</c:f>
              <c:strCache>
                <c:ptCount val="4"/>
                <c:pt idx="0">
                  <c:v>FY2023</c:v>
                </c:pt>
                <c:pt idx="1">
                  <c:v>FY2024</c:v>
                </c:pt>
                <c:pt idx="2">
                  <c:v>FY2025</c:v>
                </c:pt>
                <c:pt idx="3">
                  <c:v>FY2026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15.0</c:v>
                </c:pt>
                <c:pt idx="1">
                  <c:v>47.5</c:v>
                </c:pt>
                <c:pt idx="2">
                  <c:v>115.2</c:v>
                </c:pt>
                <c:pt idx="3">
                  <c:v>193.7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rgbClr val="2A3555"/>
            </a:solidFill>
          </a:ln>
        </c:spPr>
        <c:txPr>
          <a:bodyPr/>
          <a:lstStyle/>
          <a:p>
            <a:pPr>
              <a:defRPr sz="1000">
                <a:solidFill>
                  <a:srgbClr val="EAF2FF"/>
                </a:solidFill>
                <a:latin typeface="Arial"/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min val="0.0"/>
        </c:scaling>
        <c:delete val="0"/>
        <c:axPos val="l"/>
        <c:majorGridlines>
          <c:spPr>
            <a:ln w="6350">
              <a:solidFill>
                <a:srgbClr val="2A3555"/>
              </a:solidFill>
            </a:ln>
          </c:spPr>
        </c:majorGridlines>
        <c:numFmt formatCode="&quot;$&quot;0&quot;B&quot;" sourceLinked="0"/>
        <c:majorTickMark val="out"/>
        <c:minorTickMark val="none"/>
        <c:tickLblPos val="nextTo"/>
        <c:spPr>
          <a:ln>
            <a:solidFill>
              <a:srgbClr val="2A3555"/>
            </a:solidFill>
          </a:ln>
        </c:spPr>
        <c:txPr>
          <a:bodyPr/>
          <a:lstStyle/>
          <a:p>
            <a:pPr>
              <a:defRPr sz="1000">
                <a:solidFill>
                  <a:srgbClr val="EAF2FF"/>
                </a:solidFill>
                <a:latin typeface="Arial"/>
              </a:defRPr>
            </a:pPr>
          </a:p>
        </c:txPr>
        <c:crossAx val="-2068027336"/>
        <c:crosses val="autoZero"/>
      </c:valAx>
    </c:plotArea>
    <c:legend>
      <c:legendPos val="t"/>
      <c:overlay val="0"/>
      <c:txPr>
        <a:bodyPr/>
        <a:lstStyle/>
        <a:p>
          <a:pPr>
            <a:defRPr>
              <a:solidFill>
                <a:srgbClr val="EAF2FF"/>
              </a:solidFill>
              <a:latin typeface="Arial"/>
            </a:defRPr>
          </a:pPr>
        </a:p>
      </c:txPr>
    </c:legend>
    <c:dispBlanksAs val="gap"/>
  </c:chart>
  <c:txPr>
    <a:bodyPr/>
    <a:lstStyle/>
    <a:p>
      <a:pPr>
        <a:defRPr sz="1100">
          <a:solidFill>
            <a:srgbClr val="EAF2FF"/>
          </a:solidFill>
          <a:latin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dPt>
            <c:idx val="0"/>
            <c:spPr>
              <a:solidFill>
                <a:srgbClr val="76B900"/>
              </a:solidFill>
            </c:spPr>
          </c:dPt>
          <c:dPt>
            <c:idx val="1"/>
            <c:spPr>
              <a:solidFill>
                <a:srgbClr val="2FB6E6"/>
              </a:solidFill>
            </c:spPr>
          </c:dPt>
          <c:dPt>
            <c:idx val="2"/>
            <c:spPr>
              <a:solidFill>
                <a:srgbClr val="A585F5"/>
              </a:solidFill>
            </c:spPr>
          </c:dPt>
          <c:dPt>
            <c:idx val="3"/>
            <c:spPr>
              <a:solidFill>
                <a:srgbClr val="F2A93B"/>
              </a:solidFill>
            </c:spPr>
          </c:dPt>
          <c:dPt>
            <c:idx val="4"/>
            <c:spPr>
              <a:solidFill>
                <a:srgbClr val="7C8A92"/>
              </a:solidFill>
            </c:spPr>
          </c:dPt>
          <c:cat>
            <c:strRef>
              <c:f>Sheet1!$A$2:$A$6</c:f>
              <c:strCache>
                <c:ptCount val="5"/>
                <c:pt idx="0">
                  <c:v>Data Center</c:v>
                </c:pt>
                <c:pt idx="1">
                  <c:v>Gaming</c:v>
                </c:pt>
                <c:pt idx="2">
                  <c:v>Pro Visualization</c:v>
                </c:pt>
                <c:pt idx="3">
                  <c:v>Automotive</c:v>
                </c:pt>
                <c:pt idx="4">
                  <c:v>OEM &amp; 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115.2</c:v>
                </c:pt>
                <c:pt idx="1">
                  <c:v>11.4</c:v>
                </c:pt>
                <c:pt idx="2">
                  <c:v>1.9</c:v>
                </c:pt>
                <c:pt idx="3">
                  <c:v>1.7</c:v>
                </c:pt>
                <c:pt idx="4">
                  <c:v>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100">
          <a:solidFill>
            <a:srgbClr val="EAF2FF"/>
          </a:solidFill>
          <a:latin typeface="Arial"/>
        </a:defRPr>
      </a:pPr>
      <a:endParaRPr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9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chart" Target="../charts/char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chart" Target="../charts/char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2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132320" y="182879"/>
            <a:ext cx="4937760" cy="4937760"/>
          </a:xfrm>
          <a:prstGeom prst="ellipse">
            <a:avLst/>
          </a:prstGeom>
          <a:gradFill>
            <a:gsLst>
              <a:gs pos="0">
                <a:srgbClr val="76B900">
                  <a:alpha val="26000"/>
                </a:srgbClr>
              </a:gs>
              <a:gs pos="100000">
                <a:srgbClr val="76B900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8823960" y="868680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9244584" y="868680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0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9665208" y="868680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10085832" y="868680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10506456" y="868680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0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10927080" y="868680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8823960" y="1289304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9244584" y="1289304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9665208" y="1289304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0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10085832" y="1289304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10506456" y="1289304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10927080" y="1289304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0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823960" y="1709928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0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9244584" y="1709928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9665208" y="1709928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85832" y="1709928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0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10506456" y="1709928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10927080" y="1709928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8823960" y="2130552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9244584" y="2130552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9665208" y="2130552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10085832" y="2130552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10506456" y="2130552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10927080" y="2130552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0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8823960" y="2551176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9244584" y="2551176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0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9665208" y="2551176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10085832" y="2551176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10506456" y="2551176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0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10927080" y="2551176"/>
            <a:ext cx="274320" cy="274320"/>
          </a:xfrm>
          <a:prstGeom prst="roundRect">
            <a:avLst>
              <a:gd name="adj" fmla="val 28000"/>
            </a:avLst>
          </a:prstGeom>
          <a:solidFill>
            <a:srgbClr val="76B900">
              <a:alpha val="1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4" name="Picture 33" descr="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928" y="566928"/>
            <a:ext cx="1369206" cy="365760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585216" y="233172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 spc="260">
                <a:solidFill>
                  <a:srgbClr val="76B900"/>
                </a:solidFill>
                <a:latin typeface="Consolas"/>
              </a:rPr>
              <a:t>AN NVIDIA COMPANY &amp; PRODUCT OVERVIEW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66928" y="2743200"/>
            <a:ext cx="8595360" cy="20116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</a:pPr>
            <a:r>
              <a:rPr sz="5400" b="1" i="0">
                <a:solidFill>
                  <a:srgbClr val="EDF2EE"/>
                </a:solidFill>
                <a:latin typeface="Arial"/>
              </a:rPr>
              <a:t>The accelerated</a:t>
            </a:r>
          </a:p>
          <a:p>
            <a:pPr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</a:pPr>
            <a:r>
              <a:rPr sz="5400" b="1" i="0">
                <a:solidFill>
                  <a:srgbClr val="EDF2EE"/>
                </a:solidFill>
                <a:latin typeface="Arial"/>
              </a:rPr>
              <a:t>computing company.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85216" y="4443984"/>
            <a:ext cx="2743200" cy="54864"/>
          </a:xfrm>
          <a:prstGeom prst="rect">
            <a:avLst/>
          </a:prstGeom>
          <a:gradFill rotWithShape="1">
            <a:gsLst>
              <a:gs pos="0">
                <a:srgbClr val="76B900"/>
              </a:gs>
              <a:gs pos="100000">
                <a:srgbClr val="07120B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66928" y="4681728"/>
            <a:ext cx="7955279" cy="8229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1550" b="0" i="0">
                <a:solidFill>
                  <a:srgbClr val="94A0A2"/>
                </a:solidFill>
                <a:latin typeface="Arial"/>
              </a:rPr>
              <a:t>From the graphics chip to the AI factory — NVIDIA's full-stack platform, product lines, business model, and key figures at a glance.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66928" y="6291072"/>
            <a:ext cx="10058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50" b="0" i="0">
                <a:solidFill>
                  <a:srgbClr val="6C777B"/>
                </a:solidFill>
                <a:latin typeface="Consolas"/>
              </a:rPr>
              <a:t>AS OF JULY 2026   ·   EVERY FIGURE WEB-VERIFIED AGAINST NVIDIA FILINGS, PRESS RELEASES &amp; INDUSTRY RESEARCH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E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94" y="310896"/>
            <a:ext cx="1026904" cy="274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5216" y="47548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 spc="220">
                <a:solidFill>
                  <a:srgbClr val="2FB6E6"/>
                </a:solidFill>
                <a:latin typeface="Consolas"/>
              </a:rPr>
              <a:t>&gt;_ PILLAR 2 · GAMING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749808"/>
            <a:ext cx="10070287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EDF2EE"/>
                </a:solidFill>
                <a:latin typeface="Arial"/>
              </a:rPr>
              <a:t>GeForce RTX — where NVIDIA started, reinvented by AI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" y="1243584"/>
            <a:ext cx="2286000" cy="41148"/>
          </a:xfrm>
          <a:prstGeom prst="rect">
            <a:avLst/>
          </a:prstGeom>
          <a:gradFill rotWithShape="1">
            <a:gsLst>
              <a:gs pos="0">
                <a:srgbClr val="2FB6E6"/>
              </a:gs>
              <a:gs pos="100000">
                <a:srgbClr val="0B0E10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6492240"/>
            <a:ext cx="59436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6C777B"/>
                </a:solidFill>
                <a:latin typeface="Consolas"/>
              </a:rPr>
              <a:t>NVIDIA  ·  COMPANY &amp; PRODUCT OVERVIEW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37215" y="6492240"/>
            <a:ext cx="9601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6C777B"/>
                </a:solidFill>
                <a:latin typeface="Consolas"/>
              </a:rPr>
              <a:t>10 / 16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66928" y="1508760"/>
            <a:ext cx="4572000" cy="3977639"/>
          </a:xfrm>
          <a:prstGeom prst="roundRect">
            <a:avLst>
              <a:gd name="adj" fmla="val 2758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877824" y="1755648"/>
            <a:ext cx="566928" cy="566928"/>
          </a:xfrm>
          <a:prstGeom prst="roundRect">
            <a:avLst>
              <a:gd name="adj" fmla="val 24000"/>
            </a:avLst>
          </a:prstGeom>
          <a:noFill/>
          <a:ln w="22860">
            <a:solidFill>
              <a:srgbClr val="2FB6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gamepad_2FB6E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225" y="1903049"/>
            <a:ext cx="272125" cy="27212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77824" y="2514600"/>
            <a:ext cx="3950208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94A0A2"/>
                </a:solidFill>
                <a:latin typeface="Consolas"/>
              </a:rPr>
              <a:t>CURRENT GENERATION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77824" y="2761488"/>
            <a:ext cx="3950208" cy="64008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EDF2EE"/>
                </a:solidFill>
                <a:latin typeface="Arial"/>
              </a:rPr>
              <a:t>GeForce RTX 50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7824" y="3310128"/>
            <a:ext cx="3950208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2FB6E6"/>
                </a:solidFill>
                <a:latin typeface="Arial"/>
              </a:rPr>
              <a:t>"Blackwell" · launched January 2025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77824" y="3749040"/>
            <a:ext cx="3950208" cy="15544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94A0A2"/>
                </a:solidFill>
                <a:latin typeface="Arial"/>
              </a:rPr>
              <a:t>The RTX 50 series brings the Blackwell architecture to consumers — the flagship RTX 5090 leads the line, with real-time ray tracing and AI rendering across the range.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596128" y="1508760"/>
            <a:ext cx="6028639" cy="3977639"/>
          </a:xfrm>
          <a:prstGeom prst="roundRect">
            <a:avLst>
              <a:gd name="adj" fmla="val 2758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907024" y="1755648"/>
            <a:ext cx="5406847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2FB6E6"/>
                </a:solidFill>
                <a:latin typeface="Consolas"/>
              </a:rPr>
              <a:t>THE AI IN THE PIXEL — DLSS 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07024" y="2066544"/>
            <a:ext cx="5406847" cy="8229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EDF2EE"/>
                </a:solidFill>
                <a:latin typeface="Arial"/>
              </a:rPr>
              <a:t>Deep Learning Super Sampling uses AI to generate frames. DLSS 4 adds Multi Frame Generation — up to three AI-generated frames per rendered frame.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907024" y="3200400"/>
            <a:ext cx="5406847" cy="960120"/>
          </a:xfrm>
          <a:prstGeom prst="roundRect">
            <a:avLst>
              <a:gd name="adj" fmla="val 11428"/>
            </a:avLst>
          </a:prstGeom>
          <a:solidFill>
            <a:srgbClr val="0E1A20"/>
          </a:solidFill>
          <a:ln w="15240">
            <a:solidFill>
              <a:srgbClr val="2FB6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144768" y="3346704"/>
            <a:ext cx="2286000" cy="64008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2FB6E6"/>
                </a:solidFill>
                <a:latin typeface="Arial"/>
              </a:rPr>
              <a:t>up to 8×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39328" y="3346704"/>
            <a:ext cx="2919679" cy="685800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EDF2EE"/>
                </a:solidFill>
                <a:latin typeface="Arial"/>
              </a:rPr>
              <a:t>frame-rate uplift with DLSS 4 Multi Frame Generation (NVIDIA, CES 2025).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07024" y="4389120"/>
            <a:ext cx="5406847" cy="9144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94A0A2"/>
                </a:solidFill>
                <a:latin typeface="Arial"/>
              </a:rPr>
              <a:t>Gaming also anchors GeForce NOW cloud streaming and NVIDIA's real-time graphics research — the proving ground for rendering that now feeds AI and simulation.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E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94" y="310896"/>
            <a:ext cx="1026904" cy="274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5216" y="47548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 spc="220">
                <a:solidFill>
                  <a:srgbClr val="A585F5"/>
                </a:solidFill>
                <a:latin typeface="Consolas"/>
              </a:rPr>
              <a:t>&gt;_ PILLAR 3 · PRO VISUALIZATION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749808"/>
            <a:ext cx="10070287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EDF2EE"/>
                </a:solidFill>
                <a:latin typeface="Arial"/>
              </a:rPr>
              <a:t>Omniverse — where the physical world goes digital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" y="1243584"/>
            <a:ext cx="2286000" cy="41148"/>
          </a:xfrm>
          <a:prstGeom prst="rect">
            <a:avLst/>
          </a:prstGeom>
          <a:gradFill rotWithShape="1">
            <a:gsLst>
              <a:gs pos="0">
                <a:srgbClr val="A585F5"/>
              </a:gs>
              <a:gs pos="100000">
                <a:srgbClr val="0B0E10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1463040"/>
            <a:ext cx="10070287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94A0A2"/>
                </a:solidFill>
                <a:latin typeface="Arial"/>
              </a:rPr>
              <a:t>RTX PRO workstations plus a platform for industrial digital twins and simulation.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492240"/>
            <a:ext cx="59436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6C777B"/>
                </a:solidFill>
                <a:latin typeface="Consolas"/>
              </a:rPr>
              <a:t>NVIDIA  ·  COMPANY &amp; PRODUCT OVERVIEW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492240"/>
            <a:ext cx="9601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6C777B"/>
                </a:solidFill>
                <a:latin typeface="Consolas"/>
              </a:rPr>
              <a:t>11 / 16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49808" y="2185416"/>
            <a:ext cx="2331720" cy="1051560"/>
          </a:xfrm>
          <a:prstGeom prst="roundRect">
            <a:avLst>
              <a:gd name="adj" fmla="val 10434"/>
            </a:avLst>
          </a:prstGeom>
          <a:solidFill>
            <a:srgbClr val="141A1E"/>
          </a:solidFill>
          <a:ln w="1524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59536" y="2331720"/>
            <a:ext cx="2112263" cy="51206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EDF2EE"/>
                </a:solidFill>
                <a:latin typeface="Arial"/>
              </a:rPr>
              <a:t>Physical world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59536" y="2788920"/>
            <a:ext cx="2112263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4A0A2"/>
                </a:solidFill>
                <a:latin typeface="Arial"/>
              </a:rPr>
              <a:t>factories, robots, cities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536594" y="2185416"/>
            <a:ext cx="2331720" cy="1051560"/>
          </a:xfrm>
          <a:prstGeom prst="roundRect">
            <a:avLst>
              <a:gd name="adj" fmla="val 10434"/>
            </a:avLst>
          </a:prstGeom>
          <a:solidFill>
            <a:srgbClr val="A585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46322" y="2331720"/>
            <a:ext cx="2112263" cy="51206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0B0E10"/>
                </a:solidFill>
                <a:latin typeface="Arial"/>
              </a:rPr>
              <a:t>Digital twin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46322" y="2788920"/>
            <a:ext cx="2112263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0B0E10"/>
                </a:solidFill>
                <a:latin typeface="Arial"/>
              </a:rPr>
              <a:t>built in Omniverse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3118103" y="2711196"/>
            <a:ext cx="381915" cy="0"/>
          </a:xfrm>
          <a:prstGeom prst="line">
            <a:avLst/>
          </a:prstGeom>
          <a:ln w="22860">
            <a:solidFill>
              <a:srgbClr val="A585F5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6323380" y="2185416"/>
            <a:ext cx="2331720" cy="1051560"/>
          </a:xfrm>
          <a:prstGeom prst="roundRect">
            <a:avLst>
              <a:gd name="adj" fmla="val 10434"/>
            </a:avLst>
          </a:prstGeom>
          <a:solidFill>
            <a:srgbClr val="141A1E"/>
          </a:solidFill>
          <a:ln w="1524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33108" y="2331720"/>
            <a:ext cx="2112263" cy="51206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EDF2EE"/>
                </a:solidFill>
                <a:latin typeface="Arial"/>
              </a:rPr>
              <a:t>Simulate &amp; train AI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33108" y="2788920"/>
            <a:ext cx="2112263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4A0A2"/>
                </a:solidFill>
                <a:latin typeface="Arial"/>
              </a:rPr>
              <a:t>test safely, at scale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5904890" y="2711196"/>
            <a:ext cx="381914" cy="0"/>
          </a:xfrm>
          <a:prstGeom prst="line">
            <a:avLst/>
          </a:prstGeom>
          <a:ln w="22860">
            <a:solidFill>
              <a:srgbClr val="A585F5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9110167" y="2185416"/>
            <a:ext cx="2331720" cy="1051560"/>
          </a:xfrm>
          <a:prstGeom prst="roundRect">
            <a:avLst>
              <a:gd name="adj" fmla="val 10434"/>
            </a:avLst>
          </a:prstGeom>
          <a:solidFill>
            <a:srgbClr val="141A1E"/>
          </a:solidFill>
          <a:ln w="1524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219895" y="2331720"/>
            <a:ext cx="2112263" cy="51206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EDF2EE"/>
                </a:solidFill>
                <a:latin typeface="Arial"/>
              </a:rPr>
              <a:t>Deploy back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19895" y="2788920"/>
            <a:ext cx="2112263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4A0A2"/>
                </a:solidFill>
                <a:latin typeface="Arial"/>
              </a:rPr>
              <a:t>to the real world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8691676" y="2711196"/>
            <a:ext cx="381915" cy="0"/>
          </a:xfrm>
          <a:prstGeom prst="line">
            <a:avLst/>
          </a:prstGeom>
          <a:ln w="22860">
            <a:solidFill>
              <a:srgbClr val="A585F5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>
            <a:off x="10276027" y="3236976"/>
            <a:ext cx="0" cy="502920"/>
          </a:xfrm>
          <a:prstGeom prst="line">
            <a:avLst/>
          </a:prstGeom>
          <a:ln w="20320">
            <a:solidFill>
              <a:srgbClr val="A585F5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 flipH="1">
            <a:off x="1915667" y="3739896"/>
            <a:ext cx="8360360" cy="0"/>
          </a:xfrm>
          <a:prstGeom prst="line">
            <a:avLst/>
          </a:prstGeom>
          <a:ln w="20320">
            <a:solidFill>
              <a:srgbClr val="A585F5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 flipV="1">
            <a:off x="1915667" y="3236976"/>
            <a:ext cx="0" cy="502920"/>
          </a:xfrm>
          <a:prstGeom prst="line">
            <a:avLst/>
          </a:prstGeom>
          <a:ln w="20320">
            <a:solidFill>
              <a:srgbClr val="A585F5"/>
            </a:solidFill>
            <a:prstDash val="sysDot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724247" y="3803904"/>
            <a:ext cx="274320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1">
                <a:solidFill>
                  <a:srgbClr val="A585F5"/>
                </a:solidFill>
                <a:latin typeface="Arial"/>
              </a:rPr>
              <a:t>continuous simulation loop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566928" y="4197096"/>
            <a:ext cx="5300319" cy="1234440"/>
          </a:xfrm>
          <a:prstGeom prst="roundRect">
            <a:avLst>
              <a:gd name="adj" fmla="val 8888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1247" y="4379976"/>
            <a:ext cx="475167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A585F5"/>
                </a:solidFill>
                <a:latin typeface="Consolas"/>
              </a:rPr>
              <a:t>RTX PRO BLACKWELL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41247" y="4672584"/>
            <a:ext cx="4751679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EDF2EE"/>
                </a:solidFill>
                <a:latin typeface="Arial"/>
              </a:rPr>
              <a:t>Professional GPUs for design, rendering &amp; simulation — the RTX PRO 6000 carries 96 GB of memory for the largest scenes and models.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324447" y="4197096"/>
            <a:ext cx="5300319" cy="1234440"/>
          </a:xfrm>
          <a:prstGeom prst="roundRect">
            <a:avLst>
              <a:gd name="adj" fmla="val 8888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598767" y="4379976"/>
            <a:ext cx="475167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A585F5"/>
                </a:solidFill>
                <a:latin typeface="Consolas"/>
              </a:rPr>
              <a:t>WHY IT MATTERS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98767" y="4672584"/>
            <a:ext cx="4751679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EDF2EE"/>
                </a:solidFill>
                <a:latin typeface="Arial"/>
              </a:rPr>
              <a:t>Digital twins let industry test robots, plants and products in simulation before building them — the foundation of 'physical AI'.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E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94" y="310896"/>
            <a:ext cx="1026904" cy="274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5216" y="47548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 spc="220">
                <a:solidFill>
                  <a:srgbClr val="F2A93B"/>
                </a:solidFill>
                <a:latin typeface="Consolas"/>
              </a:rPr>
              <a:t>&gt;_ PILLAR 4 · AUTOMOTIVE &amp; ROBOTICS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749808"/>
            <a:ext cx="10070287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EDF2EE"/>
                </a:solidFill>
                <a:latin typeface="Arial"/>
              </a:rPr>
              <a:t>One platform for every machine that moves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" y="1243584"/>
            <a:ext cx="2286000" cy="41148"/>
          </a:xfrm>
          <a:prstGeom prst="rect">
            <a:avLst/>
          </a:prstGeom>
          <a:gradFill rotWithShape="1">
            <a:gsLst>
              <a:gs pos="0">
                <a:srgbClr val="F2A93B"/>
              </a:gs>
              <a:gs pos="100000">
                <a:srgbClr val="0B0E10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6492240"/>
            <a:ext cx="59436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6C777B"/>
                </a:solidFill>
                <a:latin typeface="Consolas"/>
              </a:rPr>
              <a:t>NVIDIA  ·  COMPANY &amp; PRODUCT OVERVIEW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37215" y="6492240"/>
            <a:ext cx="9601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6C777B"/>
                </a:solidFill>
                <a:latin typeface="Consolas"/>
              </a:rPr>
              <a:t>12 / 16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66928" y="1600200"/>
            <a:ext cx="11057839" cy="1170432"/>
          </a:xfrm>
          <a:prstGeom prst="roundRect">
            <a:avLst>
              <a:gd name="adj" fmla="val 9375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94944" y="1728216"/>
            <a:ext cx="64008" cy="914400"/>
          </a:xfrm>
          <a:prstGeom prst="rect">
            <a:avLst/>
          </a:prstGeom>
          <a:solidFill>
            <a:srgbClr val="F2A9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932688" y="1901952"/>
            <a:ext cx="566928" cy="566928"/>
          </a:xfrm>
          <a:prstGeom prst="roundRect">
            <a:avLst>
              <a:gd name="adj" fmla="val 24000"/>
            </a:avLst>
          </a:prstGeom>
          <a:noFill/>
          <a:ln w="21590">
            <a:solidFill>
              <a:srgbClr val="F2A9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2" name="Picture 11" descr="robot_F2A93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089" y="2049353"/>
            <a:ext cx="272125" cy="27212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755648" y="1819656"/>
            <a:ext cx="2743200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 b="1" i="0">
                <a:solidFill>
                  <a:srgbClr val="EDF2EE"/>
                </a:solidFill>
                <a:latin typeface="Arial"/>
              </a:rPr>
              <a:t>Isaac &amp; GR00T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55648" y="2167128"/>
            <a:ext cx="27432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F2A93B"/>
                </a:solidFill>
                <a:latin typeface="Consolas"/>
              </a:rPr>
              <a:t>ROBOTICS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73168" y="1600200"/>
            <a:ext cx="6577279" cy="117043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94A0A2"/>
                </a:solidFill>
                <a:latin typeface="Arial"/>
              </a:rPr>
              <a:t>Foundation models, simulation &amp; synthetic data for humanoid and industrial robots.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66928" y="3026664"/>
            <a:ext cx="11057839" cy="1170432"/>
          </a:xfrm>
          <a:prstGeom prst="roundRect">
            <a:avLst>
              <a:gd name="adj" fmla="val 9375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94944" y="3154680"/>
            <a:ext cx="64008" cy="914400"/>
          </a:xfrm>
          <a:prstGeom prst="rect">
            <a:avLst/>
          </a:prstGeom>
          <a:solidFill>
            <a:srgbClr val="F2A9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932688" y="3328416"/>
            <a:ext cx="566928" cy="566928"/>
          </a:xfrm>
          <a:prstGeom prst="roundRect">
            <a:avLst>
              <a:gd name="adj" fmla="val 24000"/>
            </a:avLst>
          </a:prstGeom>
          <a:noFill/>
          <a:ln w="21590">
            <a:solidFill>
              <a:srgbClr val="F2A9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9" name="Picture 18" descr="chip_F2A93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089" y="3475817"/>
            <a:ext cx="272125" cy="27212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755648" y="3246120"/>
            <a:ext cx="2743200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 b="1" i="0">
                <a:solidFill>
                  <a:srgbClr val="EDF2EE"/>
                </a:solidFill>
                <a:latin typeface="Arial"/>
              </a:rPr>
              <a:t>Jetson Thor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55648" y="3593592"/>
            <a:ext cx="27432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F2A93B"/>
                </a:solidFill>
                <a:latin typeface="Consolas"/>
              </a:rPr>
              <a:t>EDGE AI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73168" y="3026664"/>
            <a:ext cx="6577279" cy="117043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94A0A2"/>
                </a:solidFill>
                <a:latin typeface="Arial"/>
              </a:rPr>
              <a:t>Blackwell-class on-device compute for autonomous machines at the edge.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66928" y="4453128"/>
            <a:ext cx="11057839" cy="1170432"/>
          </a:xfrm>
          <a:prstGeom prst="roundRect">
            <a:avLst>
              <a:gd name="adj" fmla="val 9375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94944" y="4581144"/>
            <a:ext cx="64008" cy="914400"/>
          </a:xfrm>
          <a:prstGeom prst="rect">
            <a:avLst/>
          </a:prstGeom>
          <a:solidFill>
            <a:srgbClr val="F2A9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932688" y="4754880"/>
            <a:ext cx="566928" cy="566928"/>
          </a:xfrm>
          <a:prstGeom prst="roundRect">
            <a:avLst>
              <a:gd name="adj" fmla="val 24000"/>
            </a:avLst>
          </a:prstGeom>
          <a:noFill/>
          <a:ln w="21590">
            <a:solidFill>
              <a:srgbClr val="F2A9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6" name="Picture 25" descr="car_F2A93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0089" y="4902281"/>
            <a:ext cx="272125" cy="27212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755648" y="4672584"/>
            <a:ext cx="2743200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 b="1" i="0">
                <a:solidFill>
                  <a:srgbClr val="EDF2EE"/>
                </a:solidFill>
                <a:latin typeface="Arial"/>
              </a:rPr>
              <a:t>DRIVE — Orin &amp; Thor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755648" y="5020056"/>
            <a:ext cx="27432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F2A93B"/>
                </a:solidFill>
                <a:latin typeface="Consolas"/>
              </a:rPr>
              <a:t>AUTOMOTIVE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73168" y="4453128"/>
            <a:ext cx="6577279" cy="117043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94A0A2"/>
                </a:solidFill>
                <a:latin typeface="Arial"/>
              </a:rPr>
              <a:t>In-vehicle AI computers for assisted and autonomous driving; production partners include Toyota.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6928" y="5678423"/>
            <a:ext cx="1105783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1">
                <a:solidFill>
                  <a:srgbClr val="94A0A2"/>
                </a:solidFill>
                <a:latin typeface="Arial"/>
              </a:rPr>
              <a:t>The same CUDA + simulation foundation runs from the data center to the robot — NVIDIA calls it 'physical AI'.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2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94" y="310896"/>
            <a:ext cx="1026904" cy="274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5216" y="47548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 spc="220">
                <a:solidFill>
                  <a:srgbClr val="76B900"/>
                </a:solidFill>
                <a:latin typeface="Consolas"/>
              </a:rPr>
              <a:t>&gt;_ THE MOAT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749808"/>
            <a:ext cx="10070287" cy="7680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EDF2EE"/>
                </a:solidFill>
                <a:latin typeface="Arial"/>
              </a:rPr>
              <a:t>The hardware sells the chip — the software keeps the customer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" y="1627632"/>
            <a:ext cx="2286000" cy="41148"/>
          </a:xfrm>
          <a:prstGeom prst="rect">
            <a:avLst/>
          </a:prstGeom>
          <a:gradFill rotWithShape="1">
            <a:gsLst>
              <a:gs pos="0">
                <a:srgbClr val="76B900"/>
              </a:gs>
              <a:gs pos="100000">
                <a:srgbClr val="0B0E10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6492240"/>
            <a:ext cx="59436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6C777B"/>
                </a:solidFill>
                <a:latin typeface="Consolas"/>
              </a:rPr>
              <a:t>NVIDIA  ·  COMPANY &amp; PRODUCT OVERVIEW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37215" y="6492240"/>
            <a:ext cx="9601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6C777B"/>
                </a:solidFill>
                <a:latin typeface="Consolas"/>
              </a:rPr>
              <a:t>13 / 16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5216" y="216712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 spc="150">
                <a:solidFill>
                  <a:srgbClr val="9BE01E"/>
                </a:solidFill>
                <a:latin typeface="Consolas"/>
              </a:rPr>
              <a:t>CUDA · SINCE 2006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928" y="2450592"/>
            <a:ext cx="4846320" cy="91440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800" b="1" i="0">
                <a:solidFill>
                  <a:srgbClr val="EDF2EE"/>
                </a:solidFill>
                <a:latin typeface="Arial"/>
              </a:rPr>
              <a:t>~6 million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6928" y="3328416"/>
            <a:ext cx="4846320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9BE01E"/>
                </a:solidFill>
                <a:latin typeface="Arial"/>
              </a:rPr>
              <a:t>developers building on CUDA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928" y="3767328"/>
            <a:ext cx="4846320" cy="13716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94A0A2"/>
                </a:solidFill>
                <a:latin typeface="Arial"/>
              </a:rPr>
              <a:t>Nearly two decades of GPU-accelerated libraries, framework optimization and tools — in 200+ countries (NVIDIA, GTC 2025). Every major AI framework runs best on NVIDIA, which makes switching costly.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6928" y="5276088"/>
            <a:ext cx="4846320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1">
                <a:solidFill>
                  <a:srgbClr val="6C777B"/>
                </a:solidFill>
                <a:latin typeface="Arial"/>
              </a:rPr>
              <a:t>Competitors have alternatives — AMD ROCm, Intel oneAPI — but not the ecosystem.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961888" y="2121408"/>
            <a:ext cx="5662879" cy="786384"/>
          </a:xfrm>
          <a:prstGeom prst="roundRect">
            <a:avLst>
              <a:gd name="adj" fmla="val 11627"/>
            </a:avLst>
          </a:prstGeom>
          <a:solidFill>
            <a:srgbClr val="141A1E"/>
          </a:solidFill>
          <a:ln w="13970">
            <a:solidFill>
              <a:srgbClr val="76B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217920" y="2249424"/>
            <a:ext cx="5150815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DF2EE"/>
                </a:solidFill>
                <a:latin typeface="Arial"/>
              </a:rPr>
              <a:t>NIM &amp; AI Enterprise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17920" y="2560320"/>
            <a:ext cx="5150815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94A0A2"/>
                </a:solidFill>
                <a:latin typeface="Arial"/>
              </a:rPr>
              <a:t>deployable inference microservices + support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961888" y="3054096"/>
            <a:ext cx="5662879" cy="786384"/>
          </a:xfrm>
          <a:prstGeom prst="roundRect">
            <a:avLst>
              <a:gd name="adj" fmla="val 11627"/>
            </a:avLst>
          </a:prstGeom>
          <a:solidFill>
            <a:srgbClr val="141A1E"/>
          </a:solidFill>
          <a:ln w="13970">
            <a:solidFill>
              <a:srgbClr val="76B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217920" y="3182112"/>
            <a:ext cx="5150815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DF2EE"/>
                </a:solidFill>
                <a:latin typeface="Arial"/>
              </a:rPr>
              <a:t>CUDA-X libraries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17920" y="3493008"/>
            <a:ext cx="5150815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94A0A2"/>
                </a:solidFill>
                <a:latin typeface="Arial"/>
              </a:rPr>
              <a:t>cuDNN, cuBLAS, NCCL, cuOpt, RAPIDS…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961888" y="3986784"/>
            <a:ext cx="5662879" cy="786384"/>
          </a:xfrm>
          <a:prstGeom prst="roundRect">
            <a:avLst>
              <a:gd name="adj" fmla="val 11627"/>
            </a:avLst>
          </a:prstGeom>
          <a:solidFill>
            <a:srgbClr val="141A1E"/>
          </a:solidFill>
          <a:ln w="13970">
            <a:solidFill>
              <a:srgbClr val="76B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17920" y="4114800"/>
            <a:ext cx="5150815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DF2EE"/>
                </a:solidFill>
                <a:latin typeface="Arial"/>
              </a:rPr>
              <a:t>Frameworks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17920" y="4425696"/>
            <a:ext cx="5150815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94A0A2"/>
                </a:solidFill>
                <a:latin typeface="Arial"/>
              </a:rPr>
              <a:t>PyTorch &amp; TensorFlow, tuned for NVIDIA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961888" y="4919472"/>
            <a:ext cx="5662879" cy="786384"/>
          </a:xfrm>
          <a:prstGeom prst="roundRect">
            <a:avLst>
              <a:gd name="adj" fmla="val 11627"/>
            </a:avLst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217920" y="5047488"/>
            <a:ext cx="5150815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0B0E10"/>
                </a:solidFill>
                <a:latin typeface="Arial"/>
              </a:rPr>
              <a:t>CUDA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5358384"/>
            <a:ext cx="5150815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0B0E10"/>
                </a:solidFill>
                <a:latin typeface="Arial"/>
              </a:rPr>
              <a:t>the parallel-computing foundation (2006)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E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94" y="310896"/>
            <a:ext cx="1026904" cy="274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5216" y="47548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 spc="220">
                <a:solidFill>
                  <a:srgbClr val="76B900"/>
                </a:solidFill>
                <a:latin typeface="Consolas"/>
              </a:rPr>
              <a:t>&gt;_ COMPETITIVE POSITION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749808"/>
            <a:ext cx="10070287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EDF2EE"/>
                </a:solidFill>
                <a:latin typeface="Arial"/>
              </a:rPr>
              <a:t>Dominant today — with real challengers forming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" y="1243584"/>
            <a:ext cx="2286000" cy="41148"/>
          </a:xfrm>
          <a:prstGeom prst="rect">
            <a:avLst/>
          </a:prstGeom>
          <a:gradFill rotWithShape="1">
            <a:gsLst>
              <a:gs pos="0">
                <a:srgbClr val="76B900"/>
              </a:gs>
              <a:gs pos="100000">
                <a:srgbClr val="0B0E10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6492240"/>
            <a:ext cx="59436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6C777B"/>
                </a:solidFill>
                <a:latin typeface="Consolas"/>
              </a:rPr>
              <a:t>NVIDIA  ·  COMPANY &amp; PRODUCT OVERVIEW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37215" y="6492240"/>
            <a:ext cx="9601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6C777B"/>
                </a:solidFill>
                <a:latin typeface="Consolas"/>
              </a:rPr>
              <a:t>14 / 16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6928" y="1554480"/>
            <a:ext cx="566928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9BE01E"/>
                </a:solidFill>
                <a:latin typeface="Consolas"/>
              </a:rPr>
              <a:t>MARKET SHARE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928" y="2103120"/>
            <a:ext cx="3931920" cy="310896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94A0A2"/>
                </a:solidFill>
                <a:latin typeface="Arial"/>
              </a:rPr>
              <a:t>Discrete desktop GPUs (Jon Peddie Research, Q4 2025)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66928" y="2414016"/>
            <a:ext cx="3931920" cy="292608"/>
          </a:xfrm>
          <a:prstGeom prst="roundRect">
            <a:avLst>
              <a:gd name="adj" fmla="val 50000"/>
            </a:avLst>
          </a:prstGeom>
          <a:solidFill>
            <a:srgbClr val="1B22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566928" y="2414016"/>
            <a:ext cx="3696004" cy="292608"/>
          </a:xfrm>
          <a:prstGeom prst="roundRect">
            <a:avLst>
              <a:gd name="adj" fmla="val 50000"/>
            </a:avLst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681728" y="2414016"/>
            <a:ext cx="2377440" cy="29260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i="0">
                <a:solidFill>
                  <a:srgbClr val="EDF2EE"/>
                </a:solidFill>
                <a:latin typeface="Arial"/>
              </a:rPr>
              <a:t>94</a:t>
            </a:r>
            <a:r>
              <a:rPr sz="1100" b="1" i="0">
                <a:solidFill>
                  <a:srgbClr val="94A0A2"/>
                </a:solidFill>
                <a:latin typeface="Arial"/>
              </a:rPr>
              <a:t> 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6928" y="3154680"/>
            <a:ext cx="3931920" cy="310896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94A0A2"/>
                </a:solidFill>
                <a:latin typeface="Arial"/>
              </a:rPr>
              <a:t>Data-center AI accelerators (industry estimate)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66928" y="3465576"/>
            <a:ext cx="3931920" cy="292608"/>
          </a:xfrm>
          <a:prstGeom prst="roundRect">
            <a:avLst>
              <a:gd name="adj" fmla="val 50000"/>
            </a:avLst>
          </a:prstGeom>
          <a:solidFill>
            <a:srgbClr val="1B22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566928" y="3465576"/>
            <a:ext cx="3342132" cy="292608"/>
          </a:xfrm>
          <a:prstGeom prst="roundRect">
            <a:avLst>
              <a:gd name="adj" fmla="val 50000"/>
            </a:avLst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81728" y="3465576"/>
            <a:ext cx="1828800" cy="29260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EDF2EE"/>
                </a:solidFill>
                <a:latin typeface="Arial"/>
              </a:rPr>
              <a:t>~80–90</a:t>
            </a:r>
            <a:r>
              <a:rPr sz="1100" b="1" i="0">
                <a:solidFill>
                  <a:srgbClr val="94A0A2"/>
                </a:solidFill>
                <a:latin typeface="Arial"/>
              </a:rPr>
              <a:t> 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6928" y="3840480"/>
            <a:ext cx="566928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1">
                <a:solidFill>
                  <a:srgbClr val="6C777B"/>
                </a:solidFill>
                <a:latin typeface="Arial"/>
              </a:rPr>
              <a:t>Share of the AI-accelerator market is an estimate (no clean public figure) and is expected to ease as rivals scale — so it's shown qualitatively.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01968" y="1554480"/>
            <a:ext cx="502279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2A93B"/>
                </a:solidFill>
                <a:latin typeface="Consolas"/>
              </a:rPr>
              <a:t>THE CHALLENGERS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601968" y="2011680"/>
            <a:ext cx="5022799" cy="1051560"/>
          </a:xfrm>
          <a:prstGeom prst="roundRect">
            <a:avLst>
              <a:gd name="adj" fmla="val 10434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729984" y="2139696"/>
            <a:ext cx="54864" cy="795527"/>
          </a:xfrm>
          <a:prstGeom prst="rect">
            <a:avLst/>
          </a:prstGeom>
          <a:solidFill>
            <a:srgbClr val="7C8A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912864" y="2157984"/>
            <a:ext cx="447415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DF2EE"/>
                </a:solidFill>
                <a:latin typeface="Arial"/>
              </a:rPr>
              <a:t>AMD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12864" y="2487168"/>
            <a:ext cx="4474159" cy="5029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94A0A2"/>
                </a:solidFill>
                <a:latin typeface="Arial"/>
              </a:rPr>
              <a:t>Instinct MI300X / MI350 (data center) · Radeon (gaming)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601968" y="3191256"/>
            <a:ext cx="5022799" cy="1051560"/>
          </a:xfrm>
          <a:prstGeom prst="roundRect">
            <a:avLst>
              <a:gd name="adj" fmla="val 10434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729984" y="3319272"/>
            <a:ext cx="54864" cy="795527"/>
          </a:xfrm>
          <a:prstGeom prst="rect">
            <a:avLst/>
          </a:prstGeom>
          <a:solidFill>
            <a:srgbClr val="7C8A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912864" y="3337560"/>
            <a:ext cx="447415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DF2EE"/>
                </a:solidFill>
                <a:latin typeface="Arial"/>
              </a:rPr>
              <a:t>Intel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12864" y="3666744"/>
            <a:ext cx="4474159" cy="5029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94A0A2"/>
                </a:solidFill>
                <a:latin typeface="Arial"/>
              </a:rPr>
              <a:t>Gaudi 3 AI accelerators · Arc GPUs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601968" y="4370832"/>
            <a:ext cx="5022799" cy="1051560"/>
          </a:xfrm>
          <a:prstGeom prst="roundRect">
            <a:avLst>
              <a:gd name="adj" fmla="val 10434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729984" y="4498848"/>
            <a:ext cx="54864" cy="795527"/>
          </a:xfrm>
          <a:prstGeom prst="rect">
            <a:avLst/>
          </a:prstGeom>
          <a:solidFill>
            <a:srgbClr val="7C8A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912864" y="4517136"/>
            <a:ext cx="447415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DF2EE"/>
                </a:solidFill>
                <a:latin typeface="Arial"/>
              </a:rPr>
              <a:t>Custom silicon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12864" y="4846320"/>
            <a:ext cx="4474159" cy="5029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94A0A2"/>
                </a:solidFill>
                <a:latin typeface="Arial"/>
              </a:rPr>
              <a:t>Google TPU · AWS Trainium · Microsoft Maia — hyperscalers building their own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E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94" y="310896"/>
            <a:ext cx="1026904" cy="274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5216" y="47548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 spc="220">
                <a:solidFill>
                  <a:srgbClr val="76B900"/>
                </a:solidFill>
                <a:latin typeface="Consolas"/>
              </a:rPr>
              <a:t>&gt;_ KEY FIGURES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749808"/>
            <a:ext cx="10070287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EDF2EE"/>
                </a:solidFill>
                <a:latin typeface="Arial"/>
              </a:rPr>
              <a:t>The business in six numbers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" y="1243584"/>
            <a:ext cx="2286000" cy="41148"/>
          </a:xfrm>
          <a:prstGeom prst="rect">
            <a:avLst/>
          </a:prstGeom>
          <a:gradFill rotWithShape="1">
            <a:gsLst>
              <a:gs pos="0">
                <a:srgbClr val="76B900"/>
              </a:gs>
              <a:gs pos="100000">
                <a:srgbClr val="0B0E10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1463040"/>
            <a:ext cx="10070287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94A0A2"/>
                </a:solidFill>
                <a:latin typeface="Arial"/>
              </a:rPr>
              <a:t>Fiscal 2026 ended January 25, 2026 · latest quarter Q1 FY2027 (April 2026).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492240"/>
            <a:ext cx="59436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6C777B"/>
                </a:solidFill>
                <a:latin typeface="Consolas"/>
              </a:rPr>
              <a:t>NVIDIA  ·  COMPANY &amp; PRODUCT OVERVIEW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492240"/>
            <a:ext cx="9601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6C777B"/>
                </a:solidFill>
                <a:latin typeface="Consolas"/>
              </a:rPr>
              <a:t>15 / 16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66928" y="1956816"/>
            <a:ext cx="3442106" cy="1737360"/>
          </a:xfrm>
          <a:prstGeom prst="roundRect">
            <a:avLst>
              <a:gd name="adj" fmla="val 6315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66928" y="2121408"/>
            <a:ext cx="73152" cy="1408176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77824" y="2212848"/>
            <a:ext cx="2984906" cy="7315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800" b="1" i="0">
                <a:solidFill>
                  <a:srgbClr val="EDF2EE"/>
                </a:solidFill>
                <a:latin typeface="Arial"/>
              </a:rPr>
              <a:t>$215.9B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77824" y="2980944"/>
            <a:ext cx="2984906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EDF2EE"/>
                </a:solidFill>
                <a:latin typeface="Arial"/>
              </a:rPr>
              <a:t>FY2026 revenue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7824" y="3291840"/>
            <a:ext cx="2984906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A0CD53"/>
                </a:solidFill>
                <a:latin typeface="Consolas"/>
              </a:rPr>
              <a:t>+65% YoY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374794" y="1956816"/>
            <a:ext cx="3442106" cy="1737360"/>
          </a:xfrm>
          <a:prstGeom prst="roundRect">
            <a:avLst>
              <a:gd name="adj" fmla="val 6315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374794" y="2121408"/>
            <a:ext cx="73152" cy="1408176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85690" y="2212848"/>
            <a:ext cx="2984906" cy="7315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800" b="1" i="0">
                <a:solidFill>
                  <a:srgbClr val="EDF2EE"/>
                </a:solidFill>
                <a:latin typeface="Arial"/>
              </a:rPr>
              <a:t>$193.7B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85690" y="2980944"/>
            <a:ext cx="2984906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EDF2EE"/>
                </a:solidFill>
                <a:latin typeface="Arial"/>
              </a:rPr>
              <a:t>FY2026 Data Center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85690" y="3291840"/>
            <a:ext cx="2984906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A0CD53"/>
                </a:solidFill>
                <a:latin typeface="Consolas"/>
              </a:rPr>
              <a:t>~90% of revenue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182660" y="1956816"/>
            <a:ext cx="3442106" cy="1737360"/>
          </a:xfrm>
          <a:prstGeom prst="roundRect">
            <a:avLst>
              <a:gd name="adj" fmla="val 6315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182660" y="2121408"/>
            <a:ext cx="73152" cy="1408176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493556" y="2212848"/>
            <a:ext cx="2984906" cy="7315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800" b="1" i="0">
                <a:solidFill>
                  <a:srgbClr val="EDF2EE"/>
                </a:solidFill>
                <a:latin typeface="Arial"/>
              </a:rPr>
              <a:t>$81.6B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93556" y="2980944"/>
            <a:ext cx="2984906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EDF2EE"/>
                </a:solidFill>
                <a:latin typeface="Arial"/>
              </a:rPr>
              <a:t>Q1 FY2027 revenue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93556" y="3291840"/>
            <a:ext cx="2984906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A0CD53"/>
                </a:solidFill>
                <a:latin typeface="Consolas"/>
              </a:rPr>
              <a:t>single quarter, +85% YoY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66928" y="4005072"/>
            <a:ext cx="3442106" cy="1737360"/>
          </a:xfrm>
          <a:prstGeom prst="roundRect">
            <a:avLst>
              <a:gd name="adj" fmla="val 6315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66928" y="4169664"/>
            <a:ext cx="73152" cy="1408176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77824" y="4261104"/>
            <a:ext cx="2984906" cy="7315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800" b="1" i="0">
                <a:solidFill>
                  <a:srgbClr val="EDF2EE"/>
                </a:solidFill>
                <a:latin typeface="Arial"/>
              </a:rPr>
              <a:t>$120.1B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77824" y="5029200"/>
            <a:ext cx="2984906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EDF2EE"/>
                </a:solidFill>
                <a:latin typeface="Arial"/>
              </a:rPr>
              <a:t>FY2026 net income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77824" y="5340096"/>
            <a:ext cx="2984906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A0CD53"/>
                </a:solidFill>
                <a:latin typeface="Consolas"/>
              </a:rPr>
              <a:t>~71% gross margin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374794" y="4005072"/>
            <a:ext cx="3442106" cy="1737360"/>
          </a:xfrm>
          <a:prstGeom prst="roundRect">
            <a:avLst>
              <a:gd name="adj" fmla="val 6315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374794" y="4169664"/>
            <a:ext cx="73152" cy="1408176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685690" y="4261104"/>
            <a:ext cx="2984906" cy="7315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800" b="1" i="0">
                <a:solidFill>
                  <a:srgbClr val="EDF2EE"/>
                </a:solidFill>
                <a:latin typeface="Arial"/>
              </a:rPr>
              <a:t>$18.5B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685690" y="5029200"/>
            <a:ext cx="2984906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EDF2EE"/>
                </a:solidFill>
                <a:latin typeface="Arial"/>
              </a:rPr>
              <a:t>FY2026 R&amp;D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85690" y="5340096"/>
            <a:ext cx="2984906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A0CD53"/>
                </a:solidFill>
                <a:latin typeface="Consolas"/>
              </a:rPr>
              <a:t>the innovation engine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8182660" y="4005072"/>
            <a:ext cx="3442106" cy="1737360"/>
          </a:xfrm>
          <a:prstGeom prst="roundRect">
            <a:avLst>
              <a:gd name="adj" fmla="val 6315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8182660" y="4169664"/>
            <a:ext cx="73152" cy="1408176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493556" y="4261104"/>
            <a:ext cx="2984906" cy="7315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800" b="1" i="0">
                <a:solidFill>
                  <a:srgbClr val="EDF2EE"/>
                </a:solidFill>
                <a:latin typeface="Arial"/>
              </a:rPr>
              <a:t>~$5T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493556" y="5029200"/>
            <a:ext cx="2984906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EDF2EE"/>
                </a:solidFill>
                <a:latin typeface="Arial"/>
              </a:rPr>
              <a:t>market cap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93556" y="5340096"/>
            <a:ext cx="2984906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A0CD53"/>
                </a:solidFill>
                <a:latin typeface="Consolas"/>
              </a:rPr>
              <a:t>most valuable public company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2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82880" y="274319"/>
            <a:ext cx="5120640" cy="4754880"/>
          </a:xfrm>
          <a:prstGeom prst="ellipse">
            <a:avLst/>
          </a:prstGeom>
          <a:gradFill>
            <a:gsLst>
              <a:gs pos="0">
                <a:srgbClr val="76B900">
                  <a:alpha val="22000"/>
                </a:srgbClr>
              </a:gs>
              <a:gs pos="100000">
                <a:srgbClr val="76B900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9052560" y="822960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9445752" y="822960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0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9838944" y="822960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10232136" y="822960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10625328" y="822960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0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9052560" y="1216152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0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9445752" y="1216152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9838944" y="1216152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10232136" y="1216152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0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10625328" y="1216152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9052560" y="1609344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0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9445752" y="1609344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9838944" y="1609344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10232136" y="1609344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10625328" y="1609344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0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9052560" y="2002536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9445752" y="2002536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9838944" y="2002536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0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10232136" y="2002536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10625328" y="2002536"/>
            <a:ext cx="256032" cy="256032"/>
          </a:xfrm>
          <a:prstGeom prst="roundRect">
            <a:avLst>
              <a:gd name="adj" fmla="val 28000"/>
            </a:avLst>
          </a:prstGeom>
          <a:solidFill>
            <a:srgbClr val="76B900">
              <a:alpha val="1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4" name="Picture 23" descr="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928" y="566928"/>
            <a:ext cx="1300745" cy="347472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85216" y="210312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 spc="260">
                <a:solidFill>
                  <a:srgbClr val="9BE01E"/>
                </a:solidFill>
                <a:latin typeface="Consolas"/>
              </a:rPr>
              <a:t>IN ONE LINE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6928" y="2487168"/>
            <a:ext cx="10607040" cy="146304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300" b="1" i="0">
                <a:solidFill>
                  <a:srgbClr val="EDF2EE"/>
                </a:solidFill>
                <a:latin typeface="Arial"/>
              </a:rPr>
              <a:t>One platform —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300" b="1" i="0">
                <a:solidFill>
                  <a:srgbClr val="EDF2EE"/>
                </a:solidFill>
                <a:latin typeface="Arial"/>
              </a:rPr>
              <a:t>from graphics to the AI factory.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85216" y="4224528"/>
            <a:ext cx="2743200" cy="54864"/>
          </a:xfrm>
          <a:prstGeom prst="rect">
            <a:avLst/>
          </a:prstGeom>
          <a:gradFill rotWithShape="1">
            <a:gsLst>
              <a:gs pos="0">
                <a:srgbClr val="76B900"/>
              </a:gs>
              <a:gs pos="100000">
                <a:srgbClr val="07120B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66928" y="4462272"/>
            <a:ext cx="8595360" cy="5486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94A0A2"/>
                </a:solidFill>
                <a:latin typeface="Arial"/>
              </a:rPr>
              <a:t>Silicon · systems · networking · software · ecosystem — sold as a single, compounding accelerated-computing platform.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66928" y="5678424"/>
            <a:ext cx="11057839" cy="10972"/>
          </a:xfrm>
          <a:prstGeom prst="rect">
            <a:avLst/>
          </a:prstGeom>
          <a:solidFill>
            <a:srgbClr val="283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66928" y="5806440"/>
            <a:ext cx="18288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1" i="0">
                <a:solidFill>
                  <a:srgbClr val="9BE01E"/>
                </a:solidFill>
                <a:latin typeface="Consolas"/>
              </a:rPr>
              <a:t>SOURCES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38528" y="5788152"/>
            <a:ext cx="9686239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4A0A2"/>
                </a:solidFill>
                <a:latin typeface="Arial"/>
              </a:rPr>
              <a:t>NVIDIA FY2024–FY2026 results &amp; 10-K filings (SEC) · Q1 FY2027 8-K · NVIDIA Newsroom (Blackwell, GB200 NVL72, DRIVE, Jetson Thor) · GTC 2025 keynote · Jon Peddie Research Q4 2025 · CompaniesMarketCap · CNBC.  Figures as of July 2026; verified against primary sources.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E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94" y="310896"/>
            <a:ext cx="1026904" cy="274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5216" y="47548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 spc="220">
                <a:solidFill>
                  <a:srgbClr val="76B900"/>
                </a:solidFill>
                <a:latin typeface="Consolas"/>
              </a:rPr>
              <a:t>&gt;_ COMPANY PROFILE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749808"/>
            <a:ext cx="10070287" cy="7680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EDF2EE"/>
                </a:solidFill>
                <a:latin typeface="Arial"/>
              </a:rPr>
              <a:t>A 33-year-old chip company — now among the world's most valuable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" y="1627632"/>
            <a:ext cx="2286000" cy="41148"/>
          </a:xfrm>
          <a:prstGeom prst="rect">
            <a:avLst/>
          </a:prstGeom>
          <a:gradFill rotWithShape="1">
            <a:gsLst>
              <a:gs pos="0">
                <a:srgbClr val="76B900"/>
              </a:gs>
              <a:gs pos="100000">
                <a:srgbClr val="0B0E10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6492240"/>
            <a:ext cx="59436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6C777B"/>
                </a:solidFill>
                <a:latin typeface="Consolas"/>
              </a:rPr>
              <a:t>NVIDIA  ·  COMPANY &amp; PRODUCT OVERVIEW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37215" y="6492240"/>
            <a:ext cx="9601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6C777B"/>
                </a:solidFill>
                <a:latin typeface="Consolas"/>
              </a:rPr>
              <a:t>02 / 16</a:t>
            </a:r>
          </a:p>
        </p:txBody>
      </p:sp>
      <p:sp>
        <p:nvSpPr>
          <p:cNvPr id="9" name="Rectangle 8"/>
          <p:cNvSpPr/>
          <p:nvPr/>
        </p:nvSpPr>
        <p:spPr>
          <a:xfrm>
            <a:off x="566928" y="1947672"/>
            <a:ext cx="54864" cy="402336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86384" y="1901952"/>
            <a:ext cx="187451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9BE01E"/>
                </a:solidFill>
                <a:latin typeface="Consolas"/>
              </a:rPr>
              <a:t>FOUNDED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6384" y="2139696"/>
            <a:ext cx="5358383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EDF2EE"/>
                </a:solidFill>
                <a:latin typeface="Arial"/>
              </a:rPr>
              <a:t>April 5, 1993 · Santa Clara, California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66928" y="2551176"/>
            <a:ext cx="54864" cy="402336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86384" y="2505456"/>
            <a:ext cx="187451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9BE01E"/>
                </a:solidFill>
                <a:latin typeface="Consolas"/>
              </a:rPr>
              <a:t>FOUNDERS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6384" y="2743200"/>
            <a:ext cx="5358383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EDF2EE"/>
                </a:solidFill>
                <a:latin typeface="Arial"/>
              </a:rPr>
              <a:t>Jensen Huang · Chris Malachowsky · Curtis Priem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66928" y="3154680"/>
            <a:ext cx="54864" cy="402336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86384" y="3108960"/>
            <a:ext cx="187451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9BE01E"/>
                </a:solidFill>
                <a:latin typeface="Consolas"/>
              </a:rPr>
              <a:t>CHIEF EXECUTIVE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6384" y="3346704"/>
            <a:ext cx="5358383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EDF2EE"/>
                </a:solidFill>
                <a:latin typeface="Arial"/>
              </a:rPr>
              <a:t>Jensen Huang — co-founder, president &amp; CEO since 1993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66928" y="3758184"/>
            <a:ext cx="54864" cy="402336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86384" y="3712464"/>
            <a:ext cx="187451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9BE01E"/>
                </a:solidFill>
                <a:latin typeface="Consolas"/>
              </a:rPr>
              <a:t>PEOPLE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6384" y="3950208"/>
            <a:ext cx="5358383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EDF2EE"/>
                </a:solidFill>
                <a:latin typeface="Arial"/>
              </a:rPr>
              <a:t>40,000+ employees worldwide (FY2026)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66928" y="4361688"/>
            <a:ext cx="54864" cy="402336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86384" y="4315968"/>
            <a:ext cx="187451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9BE01E"/>
                </a:solidFill>
                <a:latin typeface="Consolas"/>
              </a:rPr>
              <a:t>MODEL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6384" y="4553712"/>
            <a:ext cx="5358383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EDF2EE"/>
                </a:solidFill>
                <a:latin typeface="Arial"/>
              </a:rPr>
              <a:t>Fabless — designs the full computing stack; TSMC fabricates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66928" y="4965192"/>
            <a:ext cx="54864" cy="402336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86384" y="4919472"/>
            <a:ext cx="187451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9BE01E"/>
                </a:solidFill>
                <a:latin typeface="Consolas"/>
              </a:rPr>
              <a:t>LISTING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86384" y="5157216"/>
            <a:ext cx="5358383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EDF2EE"/>
                </a:solidFill>
                <a:latin typeface="Arial"/>
              </a:rPr>
              <a:t>NASDAQ: NVDA · joined the Dow Jones Industrial Average, 2024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720840" y="1865376"/>
            <a:ext cx="4903927" cy="4224528"/>
          </a:xfrm>
          <a:prstGeom prst="roundRect">
            <a:avLst>
              <a:gd name="adj" fmla="val 2597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031736" y="2084832"/>
            <a:ext cx="4355287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94A0A2"/>
                </a:solidFill>
                <a:latin typeface="Consolas"/>
              </a:rPr>
              <a:t>BY THE NUMBERS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031736" y="2304288"/>
            <a:ext cx="4355287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6C777B"/>
                </a:solidFill>
                <a:latin typeface="Arial"/>
              </a:rPr>
              <a:t>Fiscal year ends late January · FY2026 ended Jan 25, 2026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031736" y="2688336"/>
            <a:ext cx="2049627" cy="566928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300" b="1" i="0">
                <a:solidFill>
                  <a:srgbClr val="9BE01E"/>
                </a:solidFill>
                <a:latin typeface="Arial"/>
              </a:rPr>
              <a:t>$215.9B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31736" y="3236976"/>
            <a:ext cx="2049627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EDF2EE"/>
                </a:solidFill>
                <a:latin typeface="Arial"/>
              </a:rPr>
              <a:t>FY2026 revenue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31736" y="3547872"/>
            <a:ext cx="2049627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9BE01E"/>
                </a:solidFill>
                <a:latin typeface="Consolas"/>
              </a:rPr>
              <a:t>+65% YoY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172803" y="2688336"/>
            <a:ext cx="2049627" cy="566928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300" b="1" i="0">
                <a:solidFill>
                  <a:srgbClr val="9BE01E"/>
                </a:solidFill>
                <a:latin typeface="Arial"/>
              </a:rPr>
              <a:t>~$5T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172803" y="3236976"/>
            <a:ext cx="2049627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EDF2EE"/>
                </a:solidFill>
                <a:latin typeface="Arial"/>
              </a:rPr>
              <a:t>market cap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172803" y="3547872"/>
            <a:ext cx="2049627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9BE01E"/>
                </a:solidFill>
                <a:latin typeface="Consolas"/>
              </a:rPr>
              <a:t>world's most valuable company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031736" y="4261104"/>
            <a:ext cx="2049627" cy="566928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300" b="1" i="0">
                <a:solidFill>
                  <a:srgbClr val="EDF2EE"/>
                </a:solidFill>
                <a:latin typeface="Arial"/>
              </a:rPr>
              <a:t>$120.1B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31736" y="4809744"/>
            <a:ext cx="2049627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EDF2EE"/>
                </a:solidFill>
                <a:latin typeface="Arial"/>
              </a:rPr>
              <a:t>FY2026 net income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031736" y="5120640"/>
            <a:ext cx="2049627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9BE01E"/>
                </a:solidFill>
                <a:latin typeface="Consolas"/>
              </a:rPr>
              <a:t>71% gross margin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172803" y="4261104"/>
            <a:ext cx="2049627" cy="566928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300" b="1" i="0">
                <a:solidFill>
                  <a:srgbClr val="EDF2EE"/>
                </a:solidFill>
                <a:latin typeface="Arial"/>
              </a:rPr>
              <a:t>$18.5B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172803" y="4809744"/>
            <a:ext cx="2049627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EDF2EE"/>
                </a:solidFill>
                <a:latin typeface="Arial"/>
              </a:rPr>
              <a:t>FY2026 R&amp;D investment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172803" y="5120640"/>
            <a:ext cx="2049627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9BE01E"/>
                </a:solidFill>
                <a:latin typeface="Consolas"/>
              </a:rPr>
              <a:t>the innovation engine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E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94" y="310896"/>
            <a:ext cx="1026904" cy="274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5216" y="47548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 spc="220">
                <a:solidFill>
                  <a:srgbClr val="76B900"/>
                </a:solidFill>
                <a:latin typeface="Consolas"/>
              </a:rPr>
              <a:t>&gt;_ WHAT NVIDIA SELLS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749808"/>
            <a:ext cx="10070287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EDF2EE"/>
                </a:solidFill>
                <a:latin typeface="Arial"/>
              </a:rPr>
              <a:t>Not a chip — the whole computing stack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" y="1243584"/>
            <a:ext cx="2286000" cy="41148"/>
          </a:xfrm>
          <a:prstGeom prst="rect">
            <a:avLst/>
          </a:prstGeom>
          <a:gradFill rotWithShape="1">
            <a:gsLst>
              <a:gs pos="0">
                <a:srgbClr val="76B900"/>
              </a:gs>
              <a:gs pos="100000">
                <a:srgbClr val="0B0E10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1463040"/>
            <a:ext cx="10070287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94A0A2"/>
                </a:solidFill>
                <a:latin typeface="Arial"/>
              </a:rPr>
              <a:t>Each layer compounds the one below it into a full accelerated-computing platform, sold from a single vendor.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492240"/>
            <a:ext cx="59436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6C777B"/>
                </a:solidFill>
                <a:latin typeface="Consolas"/>
              </a:rPr>
              <a:t>NVIDIA  ·  COMPANY &amp; PRODUCT OVERVIEW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492240"/>
            <a:ext cx="9601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6C777B"/>
                </a:solidFill>
                <a:latin typeface="Consolas"/>
              </a:rPr>
              <a:t>03 / 16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66928" y="1938528"/>
            <a:ext cx="11057839" cy="658368"/>
          </a:xfrm>
          <a:prstGeom prst="roundRect">
            <a:avLst>
              <a:gd name="adj" fmla="val 16666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66928" y="2048256"/>
            <a:ext cx="64008" cy="438912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804672" y="2057400"/>
            <a:ext cx="420624" cy="420624"/>
          </a:xfrm>
          <a:prstGeom prst="roundRect">
            <a:avLst>
              <a:gd name="adj" fmla="val 24000"/>
            </a:avLst>
          </a:prstGeom>
          <a:noFill/>
          <a:ln w="19050">
            <a:solidFill>
              <a:srgbClr val="76B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chip_76B90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034" y="2166762"/>
            <a:ext cx="201899" cy="2018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444752" y="1938528"/>
            <a:ext cx="2468880" cy="65836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EDF2EE"/>
                </a:solidFill>
                <a:latin typeface="Arial"/>
              </a:rPr>
              <a:t>SILICON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50208" y="1938528"/>
            <a:ext cx="4931359" cy="65836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94A0A2"/>
                </a:solidFill>
                <a:latin typeface="Arial"/>
              </a:rPr>
              <a:t>GPUs, CPUs (Grace), DPUs, SoCs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81567" y="1938528"/>
            <a:ext cx="2542032" cy="65836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1">
                <a:solidFill>
                  <a:srgbClr val="94C73C"/>
                </a:solidFill>
                <a:latin typeface="Arial"/>
              </a:rPr>
              <a:t>the raw compute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66928" y="2761488"/>
            <a:ext cx="11057839" cy="658368"/>
          </a:xfrm>
          <a:prstGeom prst="roundRect">
            <a:avLst>
              <a:gd name="adj" fmla="val 16666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66928" y="2871216"/>
            <a:ext cx="64008" cy="438912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804672" y="2880360"/>
            <a:ext cx="420624" cy="420624"/>
          </a:xfrm>
          <a:prstGeom prst="roundRect">
            <a:avLst>
              <a:gd name="adj" fmla="val 24000"/>
            </a:avLst>
          </a:prstGeom>
          <a:noFill/>
          <a:ln w="19050">
            <a:solidFill>
              <a:srgbClr val="76B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0" name="Picture 19" descr="server_76B900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034" y="2989722"/>
            <a:ext cx="201899" cy="20189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444752" y="2761488"/>
            <a:ext cx="2468880" cy="65836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EDF2EE"/>
                </a:solidFill>
                <a:latin typeface="Arial"/>
              </a:rPr>
              <a:t>SYSTEMS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50208" y="2761488"/>
            <a:ext cx="4931359" cy="65836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94A0A2"/>
                </a:solidFill>
                <a:latin typeface="Arial"/>
              </a:rPr>
              <a:t>DGX servers · GB200 NVL72 rack-scale AI factories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881567" y="2761488"/>
            <a:ext cx="2542032" cy="65836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1">
                <a:solidFill>
                  <a:srgbClr val="94C73C"/>
                </a:solidFill>
                <a:latin typeface="Arial"/>
              </a:rPr>
              <a:t>assembled into machines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66928" y="3584448"/>
            <a:ext cx="11057839" cy="658368"/>
          </a:xfrm>
          <a:prstGeom prst="roundRect">
            <a:avLst>
              <a:gd name="adj" fmla="val 16666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566928" y="3694176"/>
            <a:ext cx="64008" cy="438912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804672" y="3703320"/>
            <a:ext cx="420624" cy="420624"/>
          </a:xfrm>
          <a:prstGeom prst="roundRect">
            <a:avLst>
              <a:gd name="adj" fmla="val 24000"/>
            </a:avLst>
          </a:prstGeom>
          <a:noFill/>
          <a:ln w="19050">
            <a:solidFill>
              <a:srgbClr val="76B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7" name="Picture 26" descr="network_76B900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034" y="3812682"/>
            <a:ext cx="201899" cy="201899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444752" y="3584448"/>
            <a:ext cx="2468880" cy="65836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EDF2EE"/>
                </a:solidFill>
                <a:latin typeface="Arial"/>
              </a:rPr>
              <a:t>NETWORKING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50208" y="3584448"/>
            <a:ext cx="4931359" cy="65836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94A0A2"/>
                </a:solidFill>
                <a:latin typeface="Arial"/>
              </a:rPr>
              <a:t>NVLink · Quantum InfiniBand · Spectrum-X Ethernet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881567" y="3584448"/>
            <a:ext cx="2542032" cy="65836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1">
                <a:solidFill>
                  <a:srgbClr val="94C73C"/>
                </a:solidFill>
                <a:latin typeface="Arial"/>
              </a:rPr>
              <a:t>the fabric that scales it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566928" y="4407408"/>
            <a:ext cx="11057839" cy="658368"/>
          </a:xfrm>
          <a:prstGeom prst="roundRect">
            <a:avLst>
              <a:gd name="adj" fmla="val 16666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66928" y="4517136"/>
            <a:ext cx="64008" cy="438912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804672" y="4526280"/>
            <a:ext cx="420624" cy="420624"/>
          </a:xfrm>
          <a:prstGeom prst="roundRect">
            <a:avLst>
              <a:gd name="adj" fmla="val 24000"/>
            </a:avLst>
          </a:prstGeom>
          <a:noFill/>
          <a:ln w="19050">
            <a:solidFill>
              <a:srgbClr val="76B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4" name="Picture 33" descr="code_76B900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4034" y="4635642"/>
            <a:ext cx="201899" cy="201899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1444752" y="4407408"/>
            <a:ext cx="2468880" cy="65836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EDF2EE"/>
                </a:solidFill>
                <a:latin typeface="Arial"/>
              </a:rPr>
              <a:t>SOFTWARE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950208" y="4407408"/>
            <a:ext cx="4931359" cy="65836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94A0A2"/>
                </a:solidFill>
                <a:latin typeface="Arial"/>
              </a:rPr>
              <a:t>CUDA · CUDA-X libraries · AI Enterprise · NIM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881567" y="4407408"/>
            <a:ext cx="2542032" cy="65836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1">
                <a:solidFill>
                  <a:srgbClr val="94C73C"/>
                </a:solidFill>
                <a:latin typeface="Arial"/>
              </a:rPr>
              <a:t>the programming model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566928" y="5230368"/>
            <a:ext cx="11057839" cy="658368"/>
          </a:xfrm>
          <a:prstGeom prst="roundRect">
            <a:avLst>
              <a:gd name="adj" fmla="val 16666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566928" y="5340096"/>
            <a:ext cx="64008" cy="438912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804672" y="5349240"/>
            <a:ext cx="420624" cy="420624"/>
          </a:xfrm>
          <a:prstGeom prst="roundRect">
            <a:avLst>
              <a:gd name="adj" fmla="val 24000"/>
            </a:avLst>
          </a:prstGeom>
          <a:noFill/>
          <a:ln w="19050">
            <a:solidFill>
              <a:srgbClr val="76B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1" name="Picture 40" descr="brain_76B900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4034" y="5458602"/>
            <a:ext cx="201899" cy="201899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1444752" y="5230368"/>
            <a:ext cx="2468880" cy="65836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EDF2EE"/>
                </a:solidFill>
                <a:latin typeface="Arial"/>
              </a:rPr>
              <a:t>AI &amp; ECOSYSTEM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50208" y="5230368"/>
            <a:ext cx="4931359" cy="65836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94A0A2"/>
                </a:solidFill>
                <a:latin typeface="Arial"/>
              </a:rPr>
              <a:t>Frameworks, foundation models &amp; ~6M developers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881567" y="5230368"/>
            <a:ext cx="2542032" cy="65836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1">
                <a:solidFill>
                  <a:srgbClr val="94C73C"/>
                </a:solidFill>
                <a:latin typeface="Arial"/>
              </a:rPr>
              <a:t>what customers build 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E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94" y="310896"/>
            <a:ext cx="1026904" cy="274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5216" y="47548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 spc="220">
                <a:solidFill>
                  <a:srgbClr val="76B900"/>
                </a:solidFill>
                <a:latin typeface="Consolas"/>
              </a:rPr>
              <a:t>&gt;_ MILESTONES · 1993–2025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749808"/>
            <a:ext cx="10070287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EDF2EE"/>
                </a:solidFill>
                <a:latin typeface="Arial"/>
              </a:rPr>
              <a:t>From inventing the GPU to powering the AI era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" y="1243584"/>
            <a:ext cx="2286000" cy="41148"/>
          </a:xfrm>
          <a:prstGeom prst="rect">
            <a:avLst/>
          </a:prstGeom>
          <a:gradFill rotWithShape="1">
            <a:gsLst>
              <a:gs pos="0">
                <a:srgbClr val="76B900"/>
              </a:gs>
              <a:gs pos="100000">
                <a:srgbClr val="0B0E10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6492240"/>
            <a:ext cx="59436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6C777B"/>
                </a:solidFill>
                <a:latin typeface="Consolas"/>
              </a:rPr>
              <a:t>NVIDIA  ·  COMPANY &amp; PRODUCT OVERVIEW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37215" y="6492240"/>
            <a:ext cx="9601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6C777B"/>
                </a:solidFill>
                <a:latin typeface="Consolas"/>
              </a:rPr>
              <a:t>04 / 16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3463747"/>
            <a:ext cx="10362894" cy="21945"/>
          </a:xfrm>
          <a:prstGeom prst="rect">
            <a:avLst/>
          </a:prstGeom>
          <a:solidFill>
            <a:srgbClr val="4652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832104" y="339242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4652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3639312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94A0A2"/>
                </a:solidFill>
                <a:latin typeface="Arial"/>
              </a:rPr>
              <a:t>1993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" y="3931920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DF2EE"/>
                </a:solidFill>
                <a:latin typeface="Arial"/>
              </a:rPr>
              <a:t>Founded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" y="4187952"/>
            <a:ext cx="1920240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4A0A2"/>
                </a:solidFill>
                <a:latin typeface="Arial"/>
              </a:rPr>
              <a:t>Huang, Malachowsky &amp; Priem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983536" y="339242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4652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97152" y="3035808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94A0A2"/>
                </a:solidFill>
                <a:latin typeface="Arial"/>
              </a:rPr>
              <a:t>1999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97152" y="2743200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DF2EE"/>
                </a:solidFill>
                <a:latin typeface="Arial"/>
              </a:rPr>
              <a:t>GeForce 256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05712" y="2286000"/>
            <a:ext cx="1920240" cy="457200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4A0A2"/>
                </a:solidFill>
                <a:latin typeface="Arial"/>
              </a:rPr>
              <a:t>IPO + the first 'GPU'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134969" y="339242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4652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348585" y="3639312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94A0A2"/>
                </a:solidFill>
                <a:latin typeface="Arial"/>
              </a:rPr>
              <a:t>2006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48585" y="3931920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DF2EE"/>
                </a:solidFill>
                <a:latin typeface="Arial"/>
              </a:rPr>
              <a:t>CUDA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57145" y="4187952"/>
            <a:ext cx="1920240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4A0A2"/>
                </a:solidFill>
                <a:latin typeface="Arial"/>
              </a:rPr>
              <a:t>GPUs become programmable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286402" y="339242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4652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500018" y="3035808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94A0A2"/>
                </a:solidFill>
                <a:latin typeface="Arial"/>
              </a:rPr>
              <a:t>2012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00018" y="2743200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DF2EE"/>
                </a:solidFill>
                <a:latin typeface="Arial"/>
              </a:rPr>
              <a:t>AlexNet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408578" y="2286000"/>
            <a:ext cx="1920240" cy="457200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4A0A2"/>
                </a:solidFill>
                <a:latin typeface="Arial"/>
              </a:rPr>
              <a:t>Deep-learning run on GPUs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437835" y="339242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4652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651451" y="3639312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94A0A2"/>
                </a:solidFill>
                <a:latin typeface="Arial"/>
              </a:rPr>
              <a:t>2016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51451" y="3931920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DF2EE"/>
                </a:solidFill>
                <a:latin typeface="Arial"/>
              </a:rPr>
              <a:t>DGX-1 → OpenAI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60011" y="4187952"/>
            <a:ext cx="1920240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4A0A2"/>
                </a:solidFill>
                <a:latin typeface="Arial"/>
              </a:rPr>
              <a:t>First AI supercomputer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589267" y="339242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4652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802883" y="3035808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94A0A2"/>
                </a:solidFill>
                <a:latin typeface="Arial"/>
              </a:rPr>
              <a:t>2020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802883" y="2743200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DF2EE"/>
                </a:solidFill>
                <a:latin typeface="Arial"/>
              </a:rPr>
              <a:t>Mellanox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711443" y="2286000"/>
            <a:ext cx="1920240" cy="457200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4A0A2"/>
                </a:solidFill>
                <a:latin typeface="Arial"/>
              </a:rPr>
              <a:t>Networking, ~$7B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740700" y="339242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4652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954316" y="3639312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94A0A2"/>
                </a:solidFill>
                <a:latin typeface="Arial"/>
              </a:rPr>
              <a:t>2022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54316" y="3931920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DF2EE"/>
                </a:solidFill>
                <a:latin typeface="Arial"/>
              </a:rPr>
              <a:t>Hopper H100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862876" y="4187952"/>
            <a:ext cx="1920240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4A0A2"/>
                </a:solidFill>
                <a:latin typeface="Arial"/>
              </a:rPr>
              <a:t>The generative-AI surge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8892133" y="339242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4652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105749" y="3035808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94A0A2"/>
                </a:solidFill>
                <a:latin typeface="Arial"/>
              </a:rPr>
              <a:t>2023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105749" y="2743200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DF2EE"/>
                </a:solidFill>
                <a:latin typeface="Arial"/>
              </a:rPr>
              <a:t>$1 trillion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014309" y="2286000"/>
            <a:ext cx="1920240" cy="457200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4A0A2"/>
                </a:solidFill>
                <a:latin typeface="Arial"/>
              </a:rPr>
              <a:t>First US chipmaker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10043566" y="339242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4652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257182" y="3639312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94A0A2"/>
                </a:solidFill>
                <a:latin typeface="Arial"/>
              </a:rPr>
              <a:t>2024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257182" y="3931920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DF2EE"/>
                </a:solidFill>
                <a:latin typeface="Arial"/>
              </a:rPr>
              <a:t>Blackwell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165742" y="4187952"/>
            <a:ext cx="1920240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4A0A2"/>
                </a:solidFill>
                <a:latin typeface="Arial"/>
              </a:rPr>
              <a:t>10-for-1 split · joins Dow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11194998" y="339242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10408615" y="3035808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76B900"/>
                </a:solidFill>
                <a:latin typeface="Arial"/>
              </a:rPr>
              <a:t>2025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408615" y="2743200"/>
            <a:ext cx="17373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EDF2EE"/>
                </a:solidFill>
                <a:latin typeface="Arial"/>
              </a:rPr>
              <a:t>First to $4T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225735" y="2286000"/>
            <a:ext cx="1920240" cy="457200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4A0A2"/>
                </a:solidFill>
                <a:latin typeface="Arial"/>
              </a:rPr>
              <a:t>World's most valuable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566928" y="5486400"/>
            <a:ext cx="3478682" cy="932688"/>
          </a:xfrm>
          <a:prstGeom prst="roundRect">
            <a:avLst>
              <a:gd name="adj" fmla="val 11764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566928" y="5614416"/>
            <a:ext cx="64008" cy="676656"/>
          </a:xfrm>
          <a:prstGeom prst="rect">
            <a:avLst/>
          </a:prstGeom>
          <a:solidFill>
            <a:srgbClr val="7C8A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804672" y="5623560"/>
            <a:ext cx="3021482" cy="23774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9EA9AE"/>
                </a:solidFill>
                <a:latin typeface="Consolas"/>
              </a:rPr>
              <a:t>1993 – 2011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04672" y="5852160"/>
            <a:ext cx="3021482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EDF2EE"/>
                </a:solidFill>
                <a:latin typeface="Arial"/>
              </a:rPr>
              <a:t>THE GRAPHICS ERA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04672" y="6108192"/>
            <a:ext cx="3021482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4A0A2"/>
                </a:solidFill>
                <a:latin typeface="Arial"/>
              </a:rPr>
              <a:t>GPUs for gaming &amp; visualization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4356506" y="5486400"/>
            <a:ext cx="3478682" cy="932688"/>
          </a:xfrm>
          <a:prstGeom prst="roundRect">
            <a:avLst>
              <a:gd name="adj" fmla="val 11764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4356506" y="5614416"/>
            <a:ext cx="64008" cy="676656"/>
          </a:xfrm>
          <a:prstGeom prst="rect">
            <a:avLst/>
          </a:prstGeom>
          <a:solidFill>
            <a:srgbClr val="2FB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4594250" y="5623560"/>
            <a:ext cx="3021482" cy="23774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68C8E8"/>
                </a:solidFill>
                <a:latin typeface="Consolas"/>
              </a:rPr>
              <a:t>2006 – 2016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594250" y="5852160"/>
            <a:ext cx="3021482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EDF2EE"/>
                </a:solidFill>
                <a:latin typeface="Arial"/>
              </a:rPr>
              <a:t>THE PARALLEL-COMPUTE BET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594250" y="6108192"/>
            <a:ext cx="3021482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4A0A2"/>
                </a:solidFill>
                <a:latin typeface="Arial"/>
              </a:rPr>
              <a:t>CUDA turns GPUs into AI engines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8146084" y="5486400"/>
            <a:ext cx="3478682" cy="932688"/>
          </a:xfrm>
          <a:prstGeom prst="roundRect">
            <a:avLst>
              <a:gd name="adj" fmla="val 11764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8146084" y="5614416"/>
            <a:ext cx="64008" cy="676656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8383828" y="5623560"/>
            <a:ext cx="3021482" cy="23774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9ACA47"/>
                </a:solidFill>
                <a:latin typeface="Consolas"/>
              </a:rPr>
              <a:t>2016 – TODAY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383828" y="5852160"/>
            <a:ext cx="3021482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EDF2EE"/>
                </a:solidFill>
                <a:latin typeface="Arial"/>
              </a:rPr>
              <a:t>THE AI-COMPUTE ERA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383828" y="6108192"/>
            <a:ext cx="3021482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4A0A2"/>
                </a:solidFill>
                <a:latin typeface="Arial"/>
              </a:rPr>
              <a:t>Data-center AI becomes the business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2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94" y="310896"/>
            <a:ext cx="1026904" cy="274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5216" y="47548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 spc="220">
                <a:solidFill>
                  <a:srgbClr val="76B900"/>
                </a:solidFill>
                <a:latin typeface="Consolas"/>
              </a:rPr>
              <a:t>&gt;_ THE AI INFLECTION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749808"/>
            <a:ext cx="10070287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EDF2EE"/>
                </a:solidFill>
                <a:latin typeface="Arial"/>
              </a:rPr>
              <a:t>Three years, an 8× revenue jump — driven by Data Center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" y="1243584"/>
            <a:ext cx="2286000" cy="41148"/>
          </a:xfrm>
          <a:prstGeom prst="rect">
            <a:avLst/>
          </a:prstGeom>
          <a:gradFill rotWithShape="1">
            <a:gsLst>
              <a:gs pos="0">
                <a:srgbClr val="76B900"/>
              </a:gs>
              <a:gs pos="100000">
                <a:srgbClr val="0B0E10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6492240"/>
            <a:ext cx="59436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6C777B"/>
                </a:solidFill>
                <a:latin typeface="Consolas"/>
              </a:rPr>
              <a:t>NVIDIA  ·  COMPANY &amp; PRODUCT OVERVIEW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37215" y="6492240"/>
            <a:ext cx="9601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6C777B"/>
                </a:solidFill>
                <a:latin typeface="Consolas"/>
              </a:rPr>
              <a:t>05 / 16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566928" y="1554480"/>
          <a:ext cx="7040880" cy="41148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019288" y="1783080"/>
            <a:ext cx="360547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 spc="150">
                <a:solidFill>
                  <a:srgbClr val="9BE01E"/>
                </a:solidFill>
                <a:latin typeface="Consolas"/>
              </a:rPr>
              <a:t>DATA CENTER REVENUE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19288" y="2066544"/>
            <a:ext cx="3605479" cy="82296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300" b="1" i="0">
                <a:solidFill>
                  <a:srgbClr val="EDF2EE"/>
                </a:solidFill>
                <a:latin typeface="Arial"/>
              </a:rPr>
              <a:t>$15B → $194B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19288" y="2670048"/>
            <a:ext cx="3605479" cy="15544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94A0A2"/>
                </a:solidFill>
                <a:latin typeface="Arial"/>
              </a:rPr>
              <a:t>From FY2023 to FY2026, total revenue grew roughly 8× as data-center AI demand took off. Data Center alone now drives ~90% of the company.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19288" y="4389120"/>
            <a:ext cx="3605479" cy="822960"/>
          </a:xfrm>
          <a:prstGeom prst="roundRect">
            <a:avLst>
              <a:gd name="adj" fmla="val 11111"/>
            </a:avLst>
          </a:prstGeom>
          <a:solidFill>
            <a:srgbClr val="141A1E"/>
          </a:solidFill>
          <a:ln w="15240">
            <a:solidFill>
              <a:srgbClr val="76B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0456" y="4389120"/>
            <a:ext cx="3203143" cy="822960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EDF2EE"/>
                </a:solidFill>
                <a:latin typeface="Arial"/>
              </a:rPr>
              <a:t>Latest: Q1 FY2027 (Apr 2026) hit </a:t>
            </a:r>
            <a:r>
              <a:rPr sz="1200" b="1" i="0">
                <a:solidFill>
                  <a:srgbClr val="9BE01E"/>
                </a:solidFill>
                <a:latin typeface="Arial"/>
              </a:rPr>
              <a:t>$81.6B</a:t>
            </a:r>
            <a:r>
              <a:rPr sz="1200" b="0" i="0">
                <a:solidFill>
                  <a:srgbClr val="EDF2EE"/>
                </a:solidFill>
                <a:latin typeface="Arial"/>
              </a:rPr>
              <a:t> in a single quarter, +85% YoY.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E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94" y="310896"/>
            <a:ext cx="1026904" cy="274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5216" y="47548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 spc="220">
                <a:solidFill>
                  <a:srgbClr val="76B900"/>
                </a:solidFill>
                <a:latin typeface="Consolas"/>
              </a:rPr>
              <a:t>&gt;_ BUSINESS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749808"/>
            <a:ext cx="10070287" cy="7680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EDF2EE"/>
                </a:solidFill>
                <a:latin typeface="Arial"/>
              </a:rPr>
              <a:t>Design the whole stack, outsource the fab, monetize the platform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" y="1627632"/>
            <a:ext cx="2286000" cy="41148"/>
          </a:xfrm>
          <a:prstGeom prst="rect">
            <a:avLst/>
          </a:prstGeom>
          <a:gradFill rotWithShape="1">
            <a:gsLst>
              <a:gs pos="0">
                <a:srgbClr val="76B900"/>
              </a:gs>
              <a:gs pos="100000">
                <a:srgbClr val="0B0E10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6492240"/>
            <a:ext cx="59436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6C777B"/>
                </a:solidFill>
                <a:latin typeface="Consolas"/>
              </a:rPr>
              <a:t>NVIDIA  ·  COMPANY &amp; PRODUCT OVERVIEW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37215" y="6492240"/>
            <a:ext cx="9601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6C777B"/>
                </a:solidFill>
                <a:latin typeface="Consolas"/>
              </a:rPr>
              <a:t>06 / 16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66928" y="1956816"/>
            <a:ext cx="1904329" cy="896112"/>
          </a:xfrm>
          <a:prstGeom prst="roundRect">
            <a:avLst>
              <a:gd name="adj" fmla="val 12244"/>
            </a:avLst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58368" y="2084832"/>
            <a:ext cx="172144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0B0E10"/>
                </a:solidFill>
                <a:latin typeface="Arial"/>
              </a:rPr>
              <a:t>Design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2414016"/>
            <a:ext cx="1721449" cy="38404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0B0E10"/>
                </a:solidFill>
                <a:latin typeface="Arial"/>
              </a:rPr>
              <a:t>chips + systems (NVIDIA)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855305" y="1956816"/>
            <a:ext cx="1904329" cy="896112"/>
          </a:xfrm>
          <a:prstGeom prst="roundRect">
            <a:avLst>
              <a:gd name="adj" fmla="val 12244"/>
            </a:avLst>
          </a:prstGeom>
          <a:solidFill>
            <a:srgbClr val="141A1E"/>
          </a:solidFill>
          <a:ln w="1524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946745" y="2084832"/>
            <a:ext cx="172144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DF2EE"/>
                </a:solidFill>
                <a:latin typeface="Arial"/>
              </a:rPr>
              <a:t>Fabricate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46745" y="2414016"/>
            <a:ext cx="1721449" cy="38404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94A0A2"/>
                </a:solidFill>
                <a:latin typeface="Arial"/>
              </a:rPr>
              <a:t>wafers at TSMC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2507833" y="2404872"/>
            <a:ext cx="310896" cy="0"/>
          </a:xfrm>
          <a:prstGeom prst="line">
            <a:avLst/>
          </a:prstGeom>
          <a:ln w="20320">
            <a:solidFill>
              <a:srgbClr val="4A565C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5143682" y="1956816"/>
            <a:ext cx="1904329" cy="896112"/>
          </a:xfrm>
          <a:prstGeom prst="roundRect">
            <a:avLst>
              <a:gd name="adj" fmla="val 12244"/>
            </a:avLst>
          </a:prstGeom>
          <a:solidFill>
            <a:srgbClr val="141A1E"/>
          </a:solidFill>
          <a:ln w="1524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235122" y="2084832"/>
            <a:ext cx="172144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DF2EE"/>
                </a:solidFill>
                <a:latin typeface="Arial"/>
              </a:rPr>
              <a:t>Integrate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35122" y="2414016"/>
            <a:ext cx="1721449" cy="38404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94A0A2"/>
                </a:solidFill>
                <a:latin typeface="Arial"/>
              </a:rPr>
              <a:t>DGX &amp; NVL72 racks</a:t>
            </a:r>
          </a:p>
        </p:txBody>
      </p:sp>
      <p:cxnSp>
        <p:nvCxnSpPr>
          <p:cNvPr id="19" name="Connector 18"/>
          <p:cNvCxnSpPr/>
          <p:nvPr/>
        </p:nvCxnSpPr>
        <p:spPr>
          <a:xfrm>
            <a:off x="4796210" y="2404872"/>
            <a:ext cx="310896" cy="0"/>
          </a:xfrm>
          <a:prstGeom prst="line">
            <a:avLst/>
          </a:prstGeom>
          <a:ln w="20320">
            <a:solidFill>
              <a:srgbClr val="4A565C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7432060" y="1956816"/>
            <a:ext cx="1904329" cy="896112"/>
          </a:xfrm>
          <a:prstGeom prst="roundRect">
            <a:avLst>
              <a:gd name="adj" fmla="val 12244"/>
            </a:avLst>
          </a:prstGeom>
          <a:solidFill>
            <a:srgbClr val="141A1E"/>
          </a:solidFill>
          <a:ln w="1524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523500" y="2084832"/>
            <a:ext cx="172144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DF2EE"/>
                </a:solidFill>
                <a:latin typeface="Arial"/>
              </a:rPr>
              <a:t>Software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523500" y="2414016"/>
            <a:ext cx="1721449" cy="38404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94A0A2"/>
                </a:solidFill>
                <a:latin typeface="Arial"/>
              </a:rPr>
              <a:t>CUDA + AI Enterprise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7084588" y="2404872"/>
            <a:ext cx="310896" cy="0"/>
          </a:xfrm>
          <a:prstGeom prst="line">
            <a:avLst/>
          </a:prstGeom>
          <a:ln w="20320">
            <a:solidFill>
              <a:srgbClr val="4A565C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9720437" y="1956816"/>
            <a:ext cx="1904329" cy="896112"/>
          </a:xfrm>
          <a:prstGeom prst="roundRect">
            <a:avLst>
              <a:gd name="adj" fmla="val 12244"/>
            </a:avLst>
          </a:prstGeom>
          <a:solidFill>
            <a:srgbClr val="141A1E"/>
          </a:solidFill>
          <a:ln w="1524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811877" y="2084832"/>
            <a:ext cx="172144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DF2EE"/>
                </a:solidFill>
                <a:latin typeface="Arial"/>
              </a:rPr>
              <a:t>Deploy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811877" y="2414016"/>
            <a:ext cx="1721449" cy="38404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94A0A2"/>
                </a:solidFill>
                <a:latin typeface="Arial"/>
              </a:rPr>
              <a:t>clouds, labs, enterprises</a:t>
            </a:r>
          </a:p>
        </p:txBody>
      </p:sp>
      <p:cxnSp>
        <p:nvCxnSpPr>
          <p:cNvPr id="27" name="Connector 26"/>
          <p:cNvCxnSpPr/>
          <p:nvPr/>
        </p:nvCxnSpPr>
        <p:spPr>
          <a:xfrm>
            <a:off x="9372965" y="2404872"/>
            <a:ext cx="310896" cy="0"/>
          </a:xfrm>
          <a:prstGeom prst="line">
            <a:avLst/>
          </a:prstGeom>
          <a:ln w="20320">
            <a:solidFill>
              <a:srgbClr val="4A565C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566928" y="3310128"/>
            <a:ext cx="5300319" cy="2057400"/>
          </a:xfrm>
          <a:prstGeom prst="roundRect">
            <a:avLst>
              <a:gd name="adj" fmla="val 5333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41247" y="3529584"/>
            <a:ext cx="475167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9BE01E"/>
                </a:solidFill>
                <a:latin typeface="Consolas"/>
              </a:rPr>
              <a:t>HOW IT EARNS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59536" y="3877056"/>
            <a:ext cx="18288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76B900"/>
                </a:solidFill>
                <a:latin typeface="Arial"/>
              </a:rPr>
              <a:t>▪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78992" y="3877056"/>
            <a:ext cx="4513935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EDF2EE"/>
                </a:solidFill>
                <a:latin typeface="Arial"/>
              </a:rPr>
              <a:t>Sells GPUs, full systems, and rack-scale AI factories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9536" y="4224528"/>
            <a:ext cx="18288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76B900"/>
                </a:solidFill>
                <a:latin typeface="Arial"/>
              </a:rPr>
              <a:t>▪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78992" y="4224528"/>
            <a:ext cx="4513935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EDF2EE"/>
                </a:solidFill>
                <a:latin typeface="Arial"/>
              </a:rPr>
              <a:t>Attaches high-margin networking + software to the hardware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9536" y="4572000"/>
            <a:ext cx="18288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76B900"/>
                </a:solidFill>
                <a:latin typeface="Arial"/>
              </a:rPr>
              <a:t>▪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78992" y="4572000"/>
            <a:ext cx="4513935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EDF2EE"/>
                </a:solidFill>
                <a:latin typeface="Arial"/>
              </a:rPr>
              <a:t>Recurring software &amp; services (AI Enterprise, licensing)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59536" y="4919472"/>
            <a:ext cx="18288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76B900"/>
                </a:solidFill>
                <a:latin typeface="Arial"/>
              </a:rPr>
              <a:t>▪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78992" y="4919472"/>
            <a:ext cx="4513935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EDF2EE"/>
                </a:solidFill>
                <a:latin typeface="Arial"/>
              </a:rPr>
              <a:t>An annual product cadence keeps the platform ahead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324447" y="3310128"/>
            <a:ext cx="5300319" cy="2057400"/>
          </a:xfrm>
          <a:prstGeom prst="roundRect">
            <a:avLst>
              <a:gd name="adj" fmla="val 5333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598767" y="3529584"/>
            <a:ext cx="475167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A585F5"/>
                </a:solidFill>
                <a:latin typeface="Consolas"/>
              </a:rPr>
              <a:t>WHY IT HOLDS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617055" y="3877056"/>
            <a:ext cx="18288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A585F5"/>
                </a:solidFill>
                <a:latin typeface="Arial"/>
              </a:rPr>
              <a:t>▪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36511" y="3877056"/>
            <a:ext cx="4513935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EDF2EE"/>
                </a:solidFill>
                <a:latin typeface="Arial"/>
              </a:rPr>
              <a:t>CUDA software lock-in built over ~20 years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617055" y="4224528"/>
            <a:ext cx="18288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A585F5"/>
                </a:solidFill>
                <a:latin typeface="Arial"/>
              </a:rPr>
              <a:t>▪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36511" y="4224528"/>
            <a:ext cx="4513935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EDF2EE"/>
                </a:solidFill>
                <a:latin typeface="Arial"/>
              </a:rPr>
              <a:t>~6M developers and the whole AI toolchain optimized for NVIDIA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617055" y="4572000"/>
            <a:ext cx="18288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A585F5"/>
                </a:solidFill>
                <a:latin typeface="Arial"/>
              </a:rPr>
              <a:t>▪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836511" y="4572000"/>
            <a:ext cx="4513935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EDF2EE"/>
                </a:solidFill>
                <a:latin typeface="Arial"/>
              </a:rPr>
              <a:t>Full-stack integration rivals can't easily match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617055" y="4919472"/>
            <a:ext cx="18288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A585F5"/>
                </a:solidFill>
                <a:latin typeface="Arial"/>
              </a:rPr>
              <a:t>▪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836511" y="4919472"/>
            <a:ext cx="4513935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EDF2EE"/>
                </a:solidFill>
                <a:latin typeface="Arial"/>
              </a:rPr>
              <a:t>Fabless model keeps capital light, margins high (~71%)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E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94" y="310896"/>
            <a:ext cx="1026904" cy="274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5216" y="47548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 spc="220">
                <a:solidFill>
                  <a:srgbClr val="76B900"/>
                </a:solidFill>
                <a:latin typeface="Consolas"/>
              </a:rPr>
              <a:t>&gt;_ REVENUE BY SEGMENT · FY2025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749808"/>
            <a:ext cx="10070287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EDF2EE"/>
                </a:solidFill>
                <a:latin typeface="Arial"/>
              </a:rPr>
              <a:t>Data Center dominates the revenue mix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" y="1243584"/>
            <a:ext cx="2286000" cy="41148"/>
          </a:xfrm>
          <a:prstGeom prst="rect">
            <a:avLst/>
          </a:prstGeom>
          <a:gradFill rotWithShape="1">
            <a:gsLst>
              <a:gs pos="0">
                <a:srgbClr val="76B900"/>
              </a:gs>
              <a:gs pos="100000">
                <a:srgbClr val="0B0E10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1463040"/>
            <a:ext cx="10070287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94A0A2"/>
                </a:solidFill>
                <a:latin typeface="Arial"/>
              </a:rPr>
              <a:t>FY2025 (ended Jan 26, 2025) — the most recent year with a full public segment breakdown.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492240"/>
            <a:ext cx="59436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6C777B"/>
                </a:solidFill>
                <a:latin typeface="Consolas"/>
              </a:rPr>
              <a:t>NVIDIA  ·  COMPANY &amp; PRODUCT OVERVIEW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37215" y="6492240"/>
            <a:ext cx="9601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6C777B"/>
                </a:solidFill>
                <a:latin typeface="Consolas"/>
              </a:rPr>
              <a:t>07 / 16</a:t>
            </a:r>
          </a:p>
        </p:txBody>
      </p:sp>
      <p:graphicFrame>
        <p:nvGraphicFramePr>
          <p:cNvPr id="10" name="Chart 9"/>
          <p:cNvGraphicFramePr>
            <a:graphicFrameLocks noGrp="1"/>
          </p:cNvGraphicFramePr>
          <p:nvPr/>
        </p:nvGraphicFramePr>
        <p:xfrm>
          <a:off x="475488" y="1911096"/>
          <a:ext cx="4480560" cy="3977639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281988" y="3183940"/>
            <a:ext cx="2867558" cy="119329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i="0">
                <a:solidFill>
                  <a:srgbClr val="EAF2FF"/>
                </a:solidFill>
                <a:latin typeface="Arial"/>
              </a:rPr>
              <a:t>$130.5B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8A93A6"/>
                </a:solidFill>
                <a:latin typeface="Arial"/>
              </a:rPr>
              <a:t>FY2025 revenue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550408" y="2185416"/>
            <a:ext cx="109728" cy="566928"/>
          </a:xfrm>
          <a:prstGeom prst="roundRect">
            <a:avLst>
              <a:gd name="adj" fmla="val 33333"/>
            </a:avLst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806440" y="2203704"/>
            <a:ext cx="4245559" cy="328818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EDF2EE"/>
                </a:solidFill>
                <a:latin typeface="Arial"/>
              </a:rPr>
              <a:t>Data Center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06440" y="2502895"/>
            <a:ext cx="4245559" cy="238109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4A0A2"/>
                </a:solidFill>
                <a:latin typeface="Arial"/>
              </a:rPr>
              <a:t>88% of revenue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887407" y="2185416"/>
            <a:ext cx="1737360" cy="56692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DF2EE"/>
                </a:solidFill>
                <a:latin typeface="Arial"/>
              </a:rPr>
              <a:t>$115.2B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550408" y="2816352"/>
            <a:ext cx="6074359" cy="9144"/>
          </a:xfrm>
          <a:prstGeom prst="rect">
            <a:avLst/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5550408" y="2880360"/>
            <a:ext cx="109728" cy="566928"/>
          </a:xfrm>
          <a:prstGeom prst="roundRect">
            <a:avLst>
              <a:gd name="adj" fmla="val 33333"/>
            </a:avLst>
          </a:prstGeom>
          <a:solidFill>
            <a:srgbClr val="2FB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806440" y="2898648"/>
            <a:ext cx="4245559" cy="328818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EDF2EE"/>
                </a:solidFill>
                <a:latin typeface="Arial"/>
              </a:rPr>
              <a:t>Gaming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06440" y="3197839"/>
            <a:ext cx="4245559" cy="238109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4A0A2"/>
                </a:solidFill>
                <a:latin typeface="Arial"/>
              </a:rPr>
              <a:t>9% of revenue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887407" y="2880360"/>
            <a:ext cx="1737360" cy="56692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DF2EE"/>
                </a:solidFill>
                <a:latin typeface="Arial"/>
              </a:rPr>
              <a:t>$11.4B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550408" y="3511296"/>
            <a:ext cx="6074359" cy="9144"/>
          </a:xfrm>
          <a:prstGeom prst="rect">
            <a:avLst/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5550408" y="3575304"/>
            <a:ext cx="109728" cy="566928"/>
          </a:xfrm>
          <a:prstGeom prst="roundRect">
            <a:avLst>
              <a:gd name="adj" fmla="val 33333"/>
            </a:avLst>
          </a:prstGeom>
          <a:solidFill>
            <a:srgbClr val="A585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806440" y="3593592"/>
            <a:ext cx="4245559" cy="328818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EDF2EE"/>
                </a:solidFill>
                <a:latin typeface="Arial"/>
              </a:rPr>
              <a:t>Pro Visualization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06440" y="3892783"/>
            <a:ext cx="4245559" cy="238109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4A0A2"/>
                </a:solidFill>
                <a:latin typeface="Arial"/>
              </a:rPr>
              <a:t>1.5% of revenue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887407" y="3575304"/>
            <a:ext cx="1737360" cy="56692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DF2EE"/>
                </a:solidFill>
                <a:latin typeface="Arial"/>
              </a:rPr>
              <a:t>$1.9B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550408" y="4206240"/>
            <a:ext cx="6074359" cy="9144"/>
          </a:xfrm>
          <a:prstGeom prst="rect">
            <a:avLst/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ounded Rectangle 26"/>
          <p:cNvSpPr/>
          <p:nvPr/>
        </p:nvSpPr>
        <p:spPr>
          <a:xfrm>
            <a:off x="5550408" y="4270248"/>
            <a:ext cx="109728" cy="566928"/>
          </a:xfrm>
          <a:prstGeom prst="roundRect">
            <a:avLst>
              <a:gd name="adj" fmla="val 33333"/>
            </a:avLst>
          </a:prstGeom>
          <a:solidFill>
            <a:srgbClr val="F2A9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806440" y="4288536"/>
            <a:ext cx="4245559" cy="328818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EDF2EE"/>
                </a:solidFill>
                <a:latin typeface="Arial"/>
              </a:rPr>
              <a:t>Automotive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806440" y="4587727"/>
            <a:ext cx="4245559" cy="238109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4A0A2"/>
                </a:solidFill>
                <a:latin typeface="Arial"/>
              </a:rPr>
              <a:t>1.3% of revenue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887407" y="4270248"/>
            <a:ext cx="1737360" cy="56692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DF2EE"/>
                </a:solidFill>
                <a:latin typeface="Arial"/>
              </a:rPr>
              <a:t>$1.7B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550408" y="4901183"/>
            <a:ext cx="6074359" cy="9144"/>
          </a:xfrm>
          <a:prstGeom prst="rect">
            <a:avLst/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5550408" y="4965192"/>
            <a:ext cx="109728" cy="566928"/>
          </a:xfrm>
          <a:prstGeom prst="roundRect">
            <a:avLst>
              <a:gd name="adj" fmla="val 33333"/>
            </a:avLst>
          </a:prstGeom>
          <a:solidFill>
            <a:srgbClr val="7C8A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806440" y="4983479"/>
            <a:ext cx="4245559" cy="328818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EDF2EE"/>
                </a:solidFill>
                <a:latin typeface="Arial"/>
              </a:rPr>
              <a:t>OEM &amp; Other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806440" y="5282671"/>
            <a:ext cx="4245559" cy="238109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94A0A2"/>
                </a:solidFill>
                <a:latin typeface="Arial"/>
              </a:rPr>
              <a:t>&lt;1% of revenue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887407" y="4965192"/>
            <a:ext cx="1737360" cy="566928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DF2EE"/>
                </a:solidFill>
                <a:latin typeface="Arial"/>
              </a:rPr>
              <a:t>$0.3B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550408" y="5596127"/>
            <a:ext cx="6074359" cy="9144"/>
          </a:xfrm>
          <a:prstGeom prst="rect">
            <a:avLst/>
          </a:prstGeom>
          <a:solidFill>
            <a:srgbClr val="E6E9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E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94" y="310896"/>
            <a:ext cx="1026904" cy="274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5216" y="47548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 spc="220">
                <a:solidFill>
                  <a:srgbClr val="76B900"/>
                </a:solidFill>
                <a:latin typeface="Consolas"/>
              </a:rPr>
              <a:t>&gt;_ PRODUCT-LINE MATRIX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749808"/>
            <a:ext cx="10070287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EDF2EE"/>
                </a:solidFill>
                <a:latin typeface="Arial"/>
              </a:rPr>
              <a:t>Four platforms on one architecture — bound by software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" y="1243584"/>
            <a:ext cx="2286000" cy="41148"/>
          </a:xfrm>
          <a:prstGeom prst="rect">
            <a:avLst/>
          </a:prstGeom>
          <a:gradFill rotWithShape="1">
            <a:gsLst>
              <a:gs pos="0">
                <a:srgbClr val="76B900"/>
              </a:gs>
              <a:gs pos="100000">
                <a:srgbClr val="0B0E10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6492240"/>
            <a:ext cx="59436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6C777B"/>
                </a:solidFill>
                <a:latin typeface="Consolas"/>
              </a:rPr>
              <a:t>NVIDIA  ·  COMPANY &amp; PRODUCT OVERVIEW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37215" y="6492240"/>
            <a:ext cx="9601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6C777B"/>
                </a:solidFill>
                <a:latin typeface="Consolas"/>
              </a:rPr>
              <a:t>08 / 16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66928" y="1508760"/>
            <a:ext cx="5346039" cy="1572768"/>
          </a:xfrm>
          <a:prstGeom prst="roundRect">
            <a:avLst>
              <a:gd name="adj" fmla="val 6976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13232" y="1508760"/>
            <a:ext cx="5053431" cy="45720"/>
          </a:xfrm>
          <a:prstGeom prst="rect">
            <a:avLst/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822960" y="1746504"/>
            <a:ext cx="512064" cy="512064"/>
          </a:xfrm>
          <a:prstGeom prst="roundRect">
            <a:avLst>
              <a:gd name="adj" fmla="val 24000"/>
            </a:avLst>
          </a:prstGeom>
          <a:noFill/>
          <a:ln w="21590">
            <a:solidFill>
              <a:srgbClr val="76B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2" name="Picture 11" descr="server_76B90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096" y="1879640"/>
            <a:ext cx="245790" cy="24579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499616" y="1746504"/>
            <a:ext cx="415731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 b="1" i="0">
                <a:solidFill>
                  <a:srgbClr val="EDF2EE"/>
                </a:solidFill>
                <a:latin typeface="Arial"/>
              </a:rPr>
              <a:t>Data Center &amp; AI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99616" y="2075688"/>
            <a:ext cx="415731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76B900"/>
                </a:solidFill>
                <a:latin typeface="Consolas"/>
              </a:rPr>
              <a:t>Hopper · Blackwell · GB200 · DGX · networking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2569464"/>
            <a:ext cx="4833975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94A0A2"/>
                </a:solidFill>
                <a:latin typeface="Arial"/>
              </a:rPr>
              <a:t>The AI factory — training &amp; inference at hyperscale.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78727" y="1508760"/>
            <a:ext cx="5346039" cy="1572768"/>
          </a:xfrm>
          <a:prstGeom prst="roundRect">
            <a:avLst>
              <a:gd name="adj" fmla="val 6976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25031" y="1508760"/>
            <a:ext cx="5053431" cy="45720"/>
          </a:xfrm>
          <a:prstGeom prst="rect">
            <a:avLst/>
          </a:prstGeom>
          <a:solidFill>
            <a:srgbClr val="2FB6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6534759" y="1746504"/>
            <a:ext cx="512064" cy="512064"/>
          </a:xfrm>
          <a:prstGeom prst="roundRect">
            <a:avLst>
              <a:gd name="adj" fmla="val 24000"/>
            </a:avLst>
          </a:prstGeom>
          <a:noFill/>
          <a:ln w="21590">
            <a:solidFill>
              <a:srgbClr val="2FB6E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9" name="Picture 18" descr="gamepad_2FB6E6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7896" y="1879640"/>
            <a:ext cx="245790" cy="24579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211415" y="1746504"/>
            <a:ext cx="415731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 b="1" i="0">
                <a:solidFill>
                  <a:srgbClr val="EDF2EE"/>
                </a:solidFill>
                <a:latin typeface="Arial"/>
              </a:rPr>
              <a:t>Gaming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211415" y="2075688"/>
            <a:ext cx="415731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2FB6E6"/>
                </a:solidFill>
                <a:latin typeface="Consolas"/>
              </a:rPr>
              <a:t>GeForce RTX 50 · DLSS 4 · GeForce NOW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34759" y="2569464"/>
            <a:ext cx="4833975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94A0A2"/>
                </a:solidFill>
                <a:latin typeface="Arial"/>
              </a:rPr>
              <a:t>The original business; real-time ray-traced graphics.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66928" y="3392424"/>
            <a:ext cx="5346039" cy="1572768"/>
          </a:xfrm>
          <a:prstGeom prst="roundRect">
            <a:avLst>
              <a:gd name="adj" fmla="val 6976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713232" y="3392424"/>
            <a:ext cx="5053431" cy="45720"/>
          </a:xfrm>
          <a:prstGeom prst="rect">
            <a:avLst/>
          </a:prstGeom>
          <a:solidFill>
            <a:srgbClr val="A585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822960" y="3630168"/>
            <a:ext cx="512064" cy="512064"/>
          </a:xfrm>
          <a:prstGeom prst="roundRect">
            <a:avLst>
              <a:gd name="adj" fmla="val 24000"/>
            </a:avLst>
          </a:prstGeom>
          <a:noFill/>
          <a:ln w="21590">
            <a:solidFill>
              <a:srgbClr val="A585F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6" name="Picture 25" descr="cube_A585F5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6096" y="3763304"/>
            <a:ext cx="245790" cy="245790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499616" y="3630168"/>
            <a:ext cx="415731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 b="1" i="0">
                <a:solidFill>
                  <a:srgbClr val="EDF2EE"/>
                </a:solidFill>
                <a:latin typeface="Arial"/>
              </a:rPr>
              <a:t>Pro Visualization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99616" y="3959352"/>
            <a:ext cx="415731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A585F5"/>
                </a:solidFill>
                <a:latin typeface="Consolas"/>
              </a:rPr>
              <a:t>RTX PRO Blackwell · Omniverse · digital twins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22960" y="4453128"/>
            <a:ext cx="4833975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94A0A2"/>
                </a:solidFill>
                <a:latin typeface="Arial"/>
              </a:rPr>
              <a:t>Design, simulation &amp; industrial 'physical AI'.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278727" y="3392424"/>
            <a:ext cx="5346039" cy="1572768"/>
          </a:xfrm>
          <a:prstGeom prst="roundRect">
            <a:avLst>
              <a:gd name="adj" fmla="val 6976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425031" y="3392424"/>
            <a:ext cx="5053431" cy="45720"/>
          </a:xfrm>
          <a:prstGeom prst="rect">
            <a:avLst/>
          </a:prstGeom>
          <a:solidFill>
            <a:srgbClr val="F2A9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6534759" y="3630168"/>
            <a:ext cx="512064" cy="512064"/>
          </a:xfrm>
          <a:prstGeom prst="roundRect">
            <a:avLst>
              <a:gd name="adj" fmla="val 24000"/>
            </a:avLst>
          </a:prstGeom>
          <a:noFill/>
          <a:ln w="21590">
            <a:solidFill>
              <a:srgbClr val="F2A9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3" name="Picture 32" descr="car_F2A93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67896" y="3763304"/>
            <a:ext cx="245790" cy="24579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7211415" y="3630168"/>
            <a:ext cx="415731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 b="1" i="0">
                <a:solidFill>
                  <a:srgbClr val="EDF2EE"/>
                </a:solidFill>
                <a:latin typeface="Arial"/>
              </a:rPr>
              <a:t>Automotive &amp; Robotics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211415" y="3959352"/>
            <a:ext cx="415731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2A93B"/>
                </a:solidFill>
                <a:latin typeface="Consolas"/>
              </a:rPr>
              <a:t>DRIVE (Orin, Thor) · Jetson Thor · Isaac GR00T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534759" y="4453128"/>
            <a:ext cx="4833975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94A0A2"/>
                </a:solidFill>
                <a:latin typeface="Arial"/>
              </a:rPr>
              <a:t>Autonomous vehicles and general robotics.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566928" y="5148072"/>
            <a:ext cx="11057839" cy="603504"/>
          </a:xfrm>
          <a:prstGeom prst="roundRect">
            <a:avLst>
              <a:gd name="adj" fmla="val 18181"/>
            </a:avLst>
          </a:prstGeom>
          <a:solidFill>
            <a:srgbClr val="101A10"/>
          </a:solidFill>
          <a:ln w="15240">
            <a:solidFill>
              <a:srgbClr val="76B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ounded Rectangle 37"/>
          <p:cNvSpPr/>
          <p:nvPr/>
        </p:nvSpPr>
        <p:spPr>
          <a:xfrm>
            <a:off x="768096" y="5248656"/>
            <a:ext cx="402336" cy="402336"/>
          </a:xfrm>
          <a:prstGeom prst="roundRect">
            <a:avLst>
              <a:gd name="adj" fmla="val 24000"/>
            </a:avLst>
          </a:prstGeom>
          <a:noFill/>
          <a:ln w="19050">
            <a:solidFill>
              <a:srgbClr val="76B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9" name="Picture 38" descr="code_9BE01E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2703" y="5353263"/>
            <a:ext cx="193121" cy="193121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1353312" y="5148072"/>
            <a:ext cx="2926080" cy="60350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9BE01E"/>
                </a:solidFill>
                <a:latin typeface="Consolas"/>
              </a:rPr>
              <a:t>CUDA SOFTWARE PLATFORM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407408" y="5148072"/>
            <a:ext cx="7034479" cy="60350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EDF2EE"/>
                </a:solidFill>
                <a:latin typeface="Arial"/>
              </a:rPr>
              <a:t>One programming model runs under every pillar — the moat that ties the portfolio together.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0E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3894" y="310896"/>
            <a:ext cx="1026904" cy="2743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5216" y="47548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 spc="220">
                <a:solidFill>
                  <a:srgbClr val="76B900"/>
                </a:solidFill>
                <a:latin typeface="Consolas"/>
              </a:rPr>
              <a:t>&gt;_ PILLAR 1 · DATA CENTER &amp; AI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749808"/>
            <a:ext cx="10070287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EDF2EE"/>
                </a:solidFill>
                <a:latin typeface="Arial"/>
              </a:rPr>
              <a:t>The growth engine: an annual AI-compute cadence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" y="1243584"/>
            <a:ext cx="2286000" cy="41148"/>
          </a:xfrm>
          <a:prstGeom prst="rect">
            <a:avLst/>
          </a:prstGeom>
          <a:gradFill rotWithShape="1">
            <a:gsLst>
              <a:gs pos="0">
                <a:srgbClr val="76B900"/>
              </a:gs>
              <a:gs pos="100000">
                <a:srgbClr val="0B0E10"/>
              </a:gs>
            </a:gsLst>
            <a:lin scaled="0" ang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" y="6492240"/>
            <a:ext cx="59436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6C777B"/>
                </a:solidFill>
                <a:latin typeface="Consolas"/>
              </a:rPr>
              <a:t>NVIDIA  ·  COMPANY &amp; PRODUCT OVERVIEW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37215" y="6492240"/>
            <a:ext cx="9601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6C777B"/>
                </a:solidFill>
                <a:latin typeface="Consolas"/>
              </a:rPr>
              <a:t>09 / 16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66928" y="1600200"/>
            <a:ext cx="1962851" cy="914400"/>
          </a:xfrm>
          <a:prstGeom prst="roundRect">
            <a:avLst>
              <a:gd name="adj" fmla="val 12000"/>
            </a:avLst>
          </a:prstGeom>
          <a:solidFill>
            <a:srgbClr val="141A1E"/>
          </a:solidFill>
          <a:ln w="1524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719072"/>
            <a:ext cx="1816547" cy="51206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EDF2EE"/>
                </a:solidFill>
                <a:latin typeface="Arial"/>
              </a:rPr>
              <a:t>Ampere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002536"/>
            <a:ext cx="1816547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94A0A2"/>
                </a:solidFill>
                <a:latin typeface="Consolas"/>
              </a:rPr>
              <a:t>A100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928" y="2569464"/>
            <a:ext cx="1962851" cy="23774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1" i="0">
                <a:solidFill>
                  <a:srgbClr val="6C777B"/>
                </a:solidFill>
                <a:latin typeface="Consolas"/>
              </a:rPr>
              <a:t>2020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840675" y="1600200"/>
            <a:ext cx="1962851" cy="914400"/>
          </a:xfrm>
          <a:prstGeom prst="roundRect">
            <a:avLst>
              <a:gd name="adj" fmla="val 12000"/>
            </a:avLst>
          </a:prstGeom>
          <a:solidFill>
            <a:srgbClr val="141A1E"/>
          </a:solidFill>
          <a:ln w="1524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913827" y="1719072"/>
            <a:ext cx="1816547" cy="51206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EDF2EE"/>
                </a:solidFill>
                <a:latin typeface="Arial"/>
              </a:rPr>
              <a:t>Hopper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13827" y="2002536"/>
            <a:ext cx="1816547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94A0A2"/>
                </a:solidFill>
                <a:latin typeface="Consolas"/>
              </a:rPr>
              <a:t>H100 · H200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40675" y="2569464"/>
            <a:ext cx="1962851" cy="23774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1" i="0">
                <a:solidFill>
                  <a:srgbClr val="6C777B"/>
                </a:solidFill>
                <a:latin typeface="Consolas"/>
              </a:rPr>
              <a:t>2022–23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2557211" y="2057400"/>
            <a:ext cx="256032" cy="0"/>
          </a:xfrm>
          <a:prstGeom prst="line">
            <a:avLst/>
          </a:prstGeom>
          <a:ln w="19050">
            <a:solidFill>
              <a:srgbClr val="4A565C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5114422" y="1600200"/>
            <a:ext cx="1962851" cy="914400"/>
          </a:xfrm>
          <a:prstGeom prst="roundRect">
            <a:avLst>
              <a:gd name="adj" fmla="val 12000"/>
            </a:avLst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187574" y="1719072"/>
            <a:ext cx="1816547" cy="51206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0B0E10"/>
                </a:solidFill>
                <a:latin typeface="Arial"/>
              </a:rPr>
              <a:t>Blackwell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87574" y="2002536"/>
            <a:ext cx="1816547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0B0E10"/>
                </a:solidFill>
                <a:latin typeface="Consolas"/>
              </a:rPr>
              <a:t>B200 · GB200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14422" y="2569464"/>
            <a:ext cx="1962851" cy="23774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1" i="0">
                <a:solidFill>
                  <a:srgbClr val="9BE01E"/>
                </a:solidFill>
                <a:latin typeface="Consolas"/>
              </a:rPr>
              <a:t>2024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4830958" y="2057400"/>
            <a:ext cx="256032" cy="0"/>
          </a:xfrm>
          <a:prstGeom prst="line">
            <a:avLst/>
          </a:prstGeom>
          <a:ln w="19050">
            <a:solidFill>
              <a:srgbClr val="4A565C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7388169" y="1600200"/>
            <a:ext cx="1962851" cy="914400"/>
          </a:xfrm>
          <a:prstGeom prst="roundRect">
            <a:avLst>
              <a:gd name="adj" fmla="val 12000"/>
            </a:avLst>
          </a:prstGeom>
          <a:solidFill>
            <a:srgbClr val="76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461321" y="1719072"/>
            <a:ext cx="1816547" cy="51206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0B0E10"/>
                </a:solidFill>
                <a:latin typeface="Arial"/>
              </a:rPr>
              <a:t>Blackwell Ultra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61321" y="2002536"/>
            <a:ext cx="1816547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0B0E10"/>
                </a:solidFill>
                <a:latin typeface="Consolas"/>
              </a:rPr>
              <a:t>GB300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88169" y="2569464"/>
            <a:ext cx="1962851" cy="23774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1" i="0">
                <a:solidFill>
                  <a:srgbClr val="9BE01E"/>
                </a:solidFill>
                <a:latin typeface="Consolas"/>
              </a:rPr>
              <a:t>2025</a:t>
            </a:r>
          </a:p>
        </p:txBody>
      </p:sp>
      <p:cxnSp>
        <p:nvCxnSpPr>
          <p:cNvPr id="27" name="Connector 26"/>
          <p:cNvCxnSpPr/>
          <p:nvPr/>
        </p:nvCxnSpPr>
        <p:spPr>
          <a:xfrm>
            <a:off x="7104705" y="2057400"/>
            <a:ext cx="256032" cy="0"/>
          </a:xfrm>
          <a:prstGeom prst="line">
            <a:avLst/>
          </a:prstGeom>
          <a:ln w="19050">
            <a:solidFill>
              <a:srgbClr val="4A565C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9661916" y="1600200"/>
            <a:ext cx="1962851" cy="914400"/>
          </a:xfrm>
          <a:prstGeom prst="roundRect">
            <a:avLst>
              <a:gd name="adj" fmla="val 12000"/>
            </a:avLst>
          </a:prstGeom>
          <a:solidFill>
            <a:srgbClr val="141A1E"/>
          </a:solidFill>
          <a:ln w="15240">
            <a:solidFill>
              <a:srgbClr val="2A343B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735068" y="1719072"/>
            <a:ext cx="1816547" cy="51206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EDF2EE"/>
                </a:solidFill>
                <a:latin typeface="Arial"/>
              </a:rPr>
              <a:t>Rubin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35068" y="2002536"/>
            <a:ext cx="1816547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94A0A2"/>
                </a:solidFill>
                <a:latin typeface="Consolas"/>
              </a:rPr>
              <a:t>(H2 2026)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661916" y="2569464"/>
            <a:ext cx="1962851" cy="237744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1" i="0">
                <a:solidFill>
                  <a:srgbClr val="6C777B"/>
                </a:solidFill>
                <a:latin typeface="Consolas"/>
              </a:rPr>
              <a:t>roadmap</a:t>
            </a:r>
          </a:p>
        </p:txBody>
      </p:sp>
      <p:cxnSp>
        <p:nvCxnSpPr>
          <p:cNvPr id="32" name="Connector 31"/>
          <p:cNvCxnSpPr/>
          <p:nvPr/>
        </p:nvCxnSpPr>
        <p:spPr>
          <a:xfrm>
            <a:off x="9378452" y="2057400"/>
            <a:ext cx="256032" cy="0"/>
          </a:xfrm>
          <a:prstGeom prst="line">
            <a:avLst/>
          </a:prstGeom>
          <a:ln w="19050">
            <a:solidFill>
              <a:srgbClr val="4A565C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66928" y="2898648"/>
            <a:ext cx="1105783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1">
                <a:solidFill>
                  <a:srgbClr val="94A0A2"/>
                </a:solidFill>
                <a:latin typeface="Arial"/>
              </a:rPr>
              <a:t>Roughly one new architecture per year — each a full generation of AI compute.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566928" y="3337560"/>
            <a:ext cx="5300319" cy="1828800"/>
          </a:xfrm>
          <a:prstGeom prst="roundRect">
            <a:avLst>
              <a:gd name="adj" fmla="val 6000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41247" y="3538728"/>
            <a:ext cx="475167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9BE01E"/>
                </a:solidFill>
                <a:latin typeface="Consolas"/>
              </a:rPr>
              <a:t>GB200 NVL72 — THE RACK IS THE GPU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59536" y="3941064"/>
            <a:ext cx="868680" cy="310896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i="0">
                <a:solidFill>
                  <a:srgbClr val="9BE01E"/>
                </a:solidFill>
                <a:latin typeface="Arial"/>
              </a:rPr>
              <a:t>72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801368" y="3968496"/>
            <a:ext cx="3745839" cy="310896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EDF2EE"/>
                </a:solidFill>
                <a:latin typeface="Arial"/>
              </a:rPr>
              <a:t>Blackwell GPUs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59536" y="4325112"/>
            <a:ext cx="868680" cy="310896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i="0">
                <a:solidFill>
                  <a:srgbClr val="9BE01E"/>
                </a:solidFill>
                <a:latin typeface="Arial"/>
              </a:rPr>
              <a:t>36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801368" y="4352544"/>
            <a:ext cx="3745839" cy="310896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EDF2EE"/>
                </a:solidFill>
                <a:latin typeface="Arial"/>
              </a:rPr>
              <a:t>Grace CPUs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9536" y="4709160"/>
            <a:ext cx="868680" cy="310896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i="0">
                <a:solidFill>
                  <a:srgbClr val="9BE01E"/>
                </a:solidFill>
                <a:latin typeface="Arial"/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801368" y="4736592"/>
            <a:ext cx="3745839" cy="310896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EDF2EE"/>
                </a:solidFill>
                <a:latin typeface="Arial"/>
              </a:rPr>
              <a:t>NVLink domain — acts as one giant GPU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6324447" y="3337560"/>
            <a:ext cx="5300319" cy="1828800"/>
          </a:xfrm>
          <a:prstGeom prst="roundRect">
            <a:avLst>
              <a:gd name="adj" fmla="val 6000"/>
            </a:avLst>
          </a:prstGeom>
          <a:solidFill>
            <a:srgbClr val="141A1E"/>
          </a:solidFill>
          <a:ln w="12700">
            <a:solidFill>
              <a:srgbClr val="2A343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598767" y="3538728"/>
            <a:ext cx="475167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9BE01E"/>
                </a:solidFill>
                <a:latin typeface="Consolas"/>
              </a:rPr>
              <a:t>THE FULL DATA-CENTER STACK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617055" y="3941064"/>
            <a:ext cx="1371600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9BE01E"/>
                </a:solidFill>
                <a:latin typeface="Arial"/>
              </a:rPr>
              <a:t>Compute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016087" y="3941064"/>
            <a:ext cx="333435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EDF2EE"/>
                </a:solidFill>
                <a:latin typeface="Arial"/>
              </a:rPr>
              <a:t>GPUs + Grace CPU superchips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617055" y="4325112"/>
            <a:ext cx="1371600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9BE01E"/>
                </a:solidFill>
                <a:latin typeface="Arial"/>
              </a:rPr>
              <a:t>Systems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016087" y="4325112"/>
            <a:ext cx="333435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EDF2EE"/>
                </a:solidFill>
                <a:latin typeface="Arial"/>
              </a:rPr>
              <a:t>DGX servers · DGX SuperPOD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617055" y="4709160"/>
            <a:ext cx="1371600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9BE01E"/>
                </a:solidFill>
                <a:latin typeface="Arial"/>
              </a:rPr>
              <a:t>Networking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016087" y="4709160"/>
            <a:ext cx="3334359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EDF2EE"/>
                </a:solidFill>
                <a:latin typeface="Arial"/>
              </a:rPr>
              <a:t>NVLink · InfiniBand · Spectrum-X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