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51435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" title="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52000">
                <a:srgbClr val="000000">
                  <a:alpha val="50000"/>
                </a:srgbClr>
              </a:gs>
              <a:gs pos="100000">
                <a:srgbClr val="000000">
                  <a:alpha val="52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0" y="4091939"/>
            <a:ext cx="9144000" cy="1051560"/>
          </a:xfrm>
          <a:prstGeom prst="rect">
            <a:avLst/>
          </a:prstGeom>
          <a:gradFill>
            <a:gsLst>
              <a:gs pos="0">
                <a:srgbClr val="0E0D13">
                  <a:alpha val="0"/>
                </a:srgbClr>
              </a:gs>
              <a:gs pos="100000">
                <a:srgbClr val="000000">
                  <a:alpha val="85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40080" y="960120"/>
            <a:ext cx="78638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E8B23A"/>
                </a:solidFill>
                <a:latin typeface="Helvetica Neue"/>
              </a:rPr>
              <a:t>A  C A R E E R   R E T R O S P E C T I V 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1517904"/>
            <a:ext cx="7863840" cy="10515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6200" b="0" i="0">
                <a:solidFill>
                  <a:srgbClr val="F3EFE6"/>
                </a:solidFill>
                <a:latin typeface="Didot"/>
              </a:rPr>
              <a:t>Michael Jackson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2615184"/>
            <a:ext cx="7863840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0" i="1">
                <a:solidFill>
                  <a:srgbClr val="E8B23A"/>
                </a:solidFill>
                <a:latin typeface="Didot"/>
              </a:rPr>
              <a:t>The King of Pop</a:t>
            </a:r>
          </a:p>
        </p:txBody>
      </p:sp>
      <p:sp>
        <p:nvSpPr>
          <p:cNvPr id="9" name="Rectangle 8"/>
          <p:cNvSpPr/>
          <p:nvPr/>
        </p:nvSpPr>
        <p:spPr>
          <a:xfrm>
            <a:off x="3931920" y="3310128"/>
            <a:ext cx="1280160" cy="36576"/>
          </a:xfrm>
          <a:prstGeom prst="rect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40080" y="3493008"/>
            <a:ext cx="786384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CBC5D2"/>
                </a:solidFill>
                <a:latin typeface="Helvetica Neue"/>
              </a:rPr>
              <a:t>From the Jackson 5 to global icon — a retrospective in fourteen slides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" y="4443984"/>
            <a:ext cx="78638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958EA0"/>
                </a:solidFill>
                <a:latin typeface="Helvetica Neue"/>
              </a:rPr>
              <a:t>1958  —  2009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" y="4828032"/>
            <a:ext cx="786384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i="0">
                <a:solidFill>
                  <a:srgbClr val="958EA0"/>
                </a:solidFill>
                <a:latin typeface="Helvetica Neue"/>
              </a:rPr>
              <a:t>EXAMPLE DECK  ·  BUILT WITH SLIDE-MAKER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457200"/>
            <a:ext cx="69494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E8B23A"/>
                </a:solidFill>
                <a:latin typeface="Helvetica Neue"/>
              </a:rPr>
              <a:t>IMPACT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68096"/>
            <a:ext cx="7863840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900" b="0" i="0">
                <a:solidFill>
                  <a:srgbClr val="F3EFE6"/>
                </a:solidFill>
                <a:latin typeface="Didot"/>
              </a:rPr>
              <a:t>Beyond the charts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8368" y="1241044"/>
            <a:ext cx="1188720" cy="41148"/>
          </a:xfrm>
          <a:prstGeom prst="rect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680960" y="402336"/>
            <a:ext cx="8229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1">
                <a:solidFill>
                  <a:srgbClr val="E8B23A"/>
                </a:solidFill>
                <a:latin typeface="Didot"/>
              </a:rPr>
              <a:t>MJ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919" y="1588516"/>
            <a:ext cx="2542032" cy="2907792"/>
          </a:xfrm>
          <a:prstGeom prst="roundRect">
            <a:avLst>
              <a:gd name="adj" fmla="val 4316"/>
            </a:avLst>
          </a:prstGeom>
          <a:solidFill>
            <a:srgbClr val="1C1826"/>
          </a:solidFill>
          <a:ln w="12700">
            <a:solidFill>
              <a:srgbClr val="352E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 Same Side Corner Rectangle 7"/>
          <p:cNvSpPr/>
          <p:nvPr/>
        </p:nvSpPr>
        <p:spPr>
          <a:xfrm>
            <a:off x="502919" y="1588516"/>
            <a:ext cx="2542032" cy="45720"/>
          </a:xfrm>
          <a:prstGeom prst="round2SameRect">
            <a:avLst>
              <a:gd name="adj1" fmla="val 40000"/>
              <a:gd name="adj2" fmla="val 0"/>
            </a:avLst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Oval 8"/>
          <p:cNvSpPr/>
          <p:nvPr/>
        </p:nvSpPr>
        <p:spPr>
          <a:xfrm>
            <a:off x="758951" y="1862836"/>
            <a:ext cx="768096" cy="768096"/>
          </a:xfrm>
          <a:prstGeom prst="ellipse">
            <a:avLst/>
          </a:prstGeom>
          <a:solidFill>
            <a:srgbClr val="1714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Picture 9" descr="broadca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56" y="2062540"/>
            <a:ext cx="368686" cy="3686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8951" y="2777236"/>
            <a:ext cx="2029967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0">
                <a:solidFill>
                  <a:srgbClr val="F3EFE6"/>
                </a:solidFill>
                <a:latin typeface="Didot"/>
              </a:rPr>
              <a:t>Breaking barriers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8951" y="3179572"/>
            <a:ext cx="2029967" cy="11887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CBC5D2"/>
                </a:solidFill>
                <a:latin typeface="Helvetica Neue"/>
              </a:rPr>
              <a:t>Among the first Black artists in heavy MTV rotation — his videos helped break the young channel's color barrier.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00983" y="1588516"/>
            <a:ext cx="2542032" cy="2907792"/>
          </a:xfrm>
          <a:prstGeom prst="roundRect">
            <a:avLst>
              <a:gd name="adj" fmla="val 4316"/>
            </a:avLst>
          </a:prstGeom>
          <a:solidFill>
            <a:srgbClr val="1C1826"/>
          </a:solidFill>
          <a:ln w="12700">
            <a:solidFill>
              <a:srgbClr val="352E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 Same Side Corner Rectangle 13"/>
          <p:cNvSpPr/>
          <p:nvPr/>
        </p:nvSpPr>
        <p:spPr>
          <a:xfrm>
            <a:off x="3300983" y="1588516"/>
            <a:ext cx="2542032" cy="45720"/>
          </a:xfrm>
          <a:prstGeom prst="round2SameRect">
            <a:avLst>
              <a:gd name="adj1" fmla="val 40000"/>
              <a:gd name="adj2" fmla="val 0"/>
            </a:avLst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Oval 14"/>
          <p:cNvSpPr/>
          <p:nvPr/>
        </p:nvSpPr>
        <p:spPr>
          <a:xfrm>
            <a:off x="3557015" y="1862836"/>
            <a:ext cx="768096" cy="768096"/>
          </a:xfrm>
          <a:prstGeom prst="ellipse">
            <a:avLst/>
          </a:prstGeom>
          <a:solidFill>
            <a:srgbClr val="1714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Picture 15" descr="humani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720" y="2062540"/>
            <a:ext cx="368686" cy="368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57015" y="2777236"/>
            <a:ext cx="2029967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0">
                <a:solidFill>
                  <a:srgbClr val="F3EFE6"/>
                </a:solidFill>
                <a:latin typeface="Didot"/>
              </a:rPr>
              <a:t>Humanitarian reach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57015" y="3179572"/>
            <a:ext cx="2029967" cy="11887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CBC5D2"/>
                </a:solidFill>
                <a:latin typeface="Helvetica Neue"/>
              </a:rPr>
              <a:t>Co-wrote “We Are the World” (1985) with Lionel Richie; the USA for Africa single raised tens of millions for famine relief.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99047" y="1588516"/>
            <a:ext cx="2542032" cy="2907792"/>
          </a:xfrm>
          <a:prstGeom prst="roundRect">
            <a:avLst>
              <a:gd name="adj" fmla="val 4316"/>
            </a:avLst>
          </a:prstGeom>
          <a:solidFill>
            <a:srgbClr val="1C1826"/>
          </a:solidFill>
          <a:ln w="12700">
            <a:solidFill>
              <a:srgbClr val="352E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ound Same Side Corner Rectangle 19"/>
          <p:cNvSpPr/>
          <p:nvPr/>
        </p:nvSpPr>
        <p:spPr>
          <a:xfrm>
            <a:off x="6099047" y="1588516"/>
            <a:ext cx="2542032" cy="45720"/>
          </a:xfrm>
          <a:prstGeom prst="round2SameRect">
            <a:avLst>
              <a:gd name="adj1" fmla="val 40000"/>
              <a:gd name="adj2" fmla="val 0"/>
            </a:avLst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6355079" y="1862836"/>
            <a:ext cx="768096" cy="768096"/>
          </a:xfrm>
          <a:prstGeom prst="ellipse">
            <a:avLst/>
          </a:prstGeom>
          <a:solidFill>
            <a:srgbClr val="1714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glob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4" y="2062540"/>
            <a:ext cx="368686" cy="36868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55079" y="2777236"/>
            <a:ext cx="2029967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0">
                <a:solidFill>
                  <a:srgbClr val="F3EFE6"/>
                </a:solidFill>
                <a:latin typeface="Didot"/>
              </a:rPr>
              <a:t>A global blueprint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55079" y="3179572"/>
            <a:ext cx="2029967" cy="11887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CBC5D2"/>
                </a:solidFill>
                <a:latin typeface="Helvetica Neue"/>
              </a:rPr>
              <a:t>The album era, the video era, the world tour — he fused them into the modern, boundary-crossing pop-star model.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0080" y="4718304"/>
            <a:ext cx="7863840" cy="9144"/>
          </a:xfrm>
          <a:prstGeom prst="rect">
            <a:avLst/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40080" y="4773168"/>
            <a:ext cx="548640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50" b="1" i="0">
                <a:solidFill>
                  <a:srgbClr val="E8B23A"/>
                </a:solidFill>
                <a:latin typeface="Helvetica Neue"/>
              </a:rPr>
              <a:t>MICHAEL JACKSON</a:t>
            </a:r>
            <a:r>
              <a:rPr sz="850" b="0" i="0">
                <a:solidFill>
                  <a:srgbClr val="958EA0"/>
                </a:solidFill>
                <a:latin typeface="Helvetica Neue"/>
              </a:rPr>
              <a:t>   ·   THE KING OF POP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40880" y="4773168"/>
            <a:ext cx="146304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50" b="0" i="0">
                <a:solidFill>
                  <a:srgbClr val="958EA0"/>
                </a:solidFill>
                <a:latin typeface="Helvetica Neue"/>
              </a:rPr>
              <a:t>10 / 14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457200"/>
            <a:ext cx="69494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E8B23A"/>
                </a:solidFill>
                <a:latin typeface="Helvetica Neue"/>
              </a:rPr>
              <a:t>RECOGNITION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68096"/>
            <a:ext cx="7863840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900" b="0" i="0">
                <a:solidFill>
                  <a:srgbClr val="F3EFE6"/>
                </a:solidFill>
                <a:latin typeface="Didot"/>
              </a:rPr>
              <a:t>The most-decorated pop career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58368" y="1241044"/>
            <a:ext cx="1188720" cy="41148"/>
          </a:xfrm>
          <a:prstGeom prst="rect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680960" y="402336"/>
            <a:ext cx="8229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1">
                <a:solidFill>
                  <a:srgbClr val="E8B23A"/>
                </a:solidFill>
                <a:latin typeface="Didot"/>
              </a:rPr>
              <a:t>MJ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80" y="1625092"/>
            <a:ext cx="1051560" cy="384048"/>
          </a:xfrm>
          <a:prstGeom prst="roundRect">
            <a:avLst>
              <a:gd name="adj" fmla="val 50000"/>
            </a:avLst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40080" y="1625092"/>
            <a:ext cx="1051560" cy="384048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0E0D13"/>
                </a:solidFill>
                <a:latin typeface="Helvetica Neue"/>
              </a:rPr>
              <a:t>1984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5960" y="1606804"/>
            <a:ext cx="6537959" cy="576072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450" b="0" i="0">
                <a:solidFill>
                  <a:srgbClr val="F3EFE6"/>
                </a:solidFill>
                <a:latin typeface="Helvetica Neue"/>
              </a:rPr>
              <a:t>Eight Grammy Awards for Thriller — a then-record single-night sweep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65960" y="2182876"/>
            <a:ext cx="6537959" cy="7315"/>
          </a:xfrm>
          <a:prstGeom prst="rect">
            <a:avLst/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640080" y="2242312"/>
            <a:ext cx="1051560" cy="384048"/>
          </a:xfrm>
          <a:prstGeom prst="roundRect">
            <a:avLst>
              <a:gd name="adj" fmla="val 50000"/>
            </a:avLst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40080" y="2242312"/>
            <a:ext cx="1051560" cy="384048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0E0D13"/>
                </a:solidFill>
                <a:latin typeface="Helvetica Neue"/>
              </a:rPr>
              <a:t>1993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5960" y="2224024"/>
            <a:ext cx="6537959" cy="576072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450" b="0" i="0">
                <a:solidFill>
                  <a:srgbClr val="F3EFE6"/>
                </a:solidFill>
                <a:latin typeface="Helvetica Neue"/>
              </a:rPr>
              <a:t>Grammy Legend Award, presented at the 35th Grammy Awards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65960" y="2800096"/>
            <a:ext cx="6537959" cy="7315"/>
          </a:xfrm>
          <a:prstGeom prst="rect">
            <a:avLst/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640080" y="2859532"/>
            <a:ext cx="1051560" cy="384048"/>
          </a:xfrm>
          <a:prstGeom prst="roundRect">
            <a:avLst>
              <a:gd name="adj" fmla="val 50000"/>
            </a:avLst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40080" y="2859532"/>
            <a:ext cx="1051560" cy="384048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0E0D13"/>
                </a:solidFill>
                <a:latin typeface="Helvetica Neue"/>
              </a:rPr>
              <a:t>1997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5960" y="2841244"/>
            <a:ext cx="6537959" cy="576072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450" b="0" i="0">
                <a:solidFill>
                  <a:srgbClr val="F3EFE6"/>
                </a:solidFill>
                <a:latin typeface="Helvetica Neue"/>
              </a:rPr>
              <a:t>Rock &amp; Roll Hall of Fame — inducted with the Jackson 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65960" y="3417316"/>
            <a:ext cx="6537959" cy="7315"/>
          </a:xfrm>
          <a:prstGeom prst="rect">
            <a:avLst/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/>
          <p:cNvSpPr/>
          <p:nvPr/>
        </p:nvSpPr>
        <p:spPr>
          <a:xfrm>
            <a:off x="640080" y="3476751"/>
            <a:ext cx="1051560" cy="384048"/>
          </a:xfrm>
          <a:prstGeom prst="roundRect">
            <a:avLst>
              <a:gd name="adj" fmla="val 50000"/>
            </a:avLst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40080" y="3476751"/>
            <a:ext cx="1051560" cy="384048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0E0D13"/>
                </a:solidFill>
                <a:latin typeface="Helvetica Neue"/>
              </a:rPr>
              <a:t>2001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65960" y="3458463"/>
            <a:ext cx="6537959" cy="576072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450" b="0" i="0">
                <a:solidFill>
                  <a:srgbClr val="F3EFE6"/>
                </a:solidFill>
                <a:latin typeface="Helvetica Neue"/>
              </a:rPr>
              <a:t>Rock &amp; Roll Hall of Fame — inducted as a solo artist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65960" y="4034535"/>
            <a:ext cx="6537959" cy="7315"/>
          </a:xfrm>
          <a:prstGeom prst="rect">
            <a:avLst/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ounded Rectangle 22"/>
          <p:cNvSpPr/>
          <p:nvPr/>
        </p:nvSpPr>
        <p:spPr>
          <a:xfrm>
            <a:off x="640080" y="4093971"/>
            <a:ext cx="1051560" cy="384048"/>
          </a:xfrm>
          <a:prstGeom prst="roundRect">
            <a:avLst>
              <a:gd name="adj" fmla="val 50000"/>
            </a:avLst>
          </a:prstGeom>
          <a:solidFill>
            <a:srgbClr val="1C18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640080" y="4093971"/>
            <a:ext cx="1051560" cy="384048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1" i="0">
                <a:solidFill>
                  <a:srgbClr val="E8B23A"/>
                </a:solidFill>
                <a:latin typeface="Helvetica Neue"/>
              </a:rPr>
              <a:t>Career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65960" y="4075683"/>
            <a:ext cx="6537959" cy="576072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450" b="1" i="0">
                <a:solidFill>
                  <a:srgbClr val="E8B23A"/>
                </a:solidFill>
                <a:latin typeface="Helvetica Neue"/>
              </a:rPr>
              <a:t>13 solo Billboard Hot 100 #1 singles — 17 including the Jackson 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0080" y="4718304"/>
            <a:ext cx="7863840" cy="9144"/>
          </a:xfrm>
          <a:prstGeom prst="rect">
            <a:avLst/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640080" y="4773168"/>
            <a:ext cx="548640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50" b="1" i="0">
                <a:solidFill>
                  <a:srgbClr val="E8B23A"/>
                </a:solidFill>
                <a:latin typeface="Helvetica Neue"/>
              </a:rPr>
              <a:t>MICHAEL JACKSON</a:t>
            </a:r>
            <a:r>
              <a:rPr sz="850" b="0" i="0">
                <a:solidFill>
                  <a:srgbClr val="958EA0"/>
                </a:solidFill>
                <a:latin typeface="Helvetica Neue"/>
              </a:rPr>
              <a:t>   ·   THE KING OF POP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40880" y="4773168"/>
            <a:ext cx="146304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50" b="0" i="0">
                <a:solidFill>
                  <a:srgbClr val="958EA0"/>
                </a:solidFill>
                <a:latin typeface="Helvetica Neue"/>
              </a:rPr>
              <a:t>11 / 14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457200"/>
            <a:ext cx="69494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8E8A96"/>
                </a:solidFill>
                <a:latin typeface="Helvetica Neue"/>
              </a:rPr>
              <a:t>THE CONTESTED RECORD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68096"/>
            <a:ext cx="7863840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900" b="0" i="0">
                <a:solidFill>
                  <a:srgbClr val="F3EFE6"/>
                </a:solidFill>
                <a:latin typeface="Didot"/>
              </a:rPr>
              <a:t>A legacy that remains in dispute</a:t>
            </a:r>
          </a:p>
        </p:txBody>
      </p:sp>
      <p:sp>
        <p:nvSpPr>
          <p:cNvPr id="5" name="Rectangle 4"/>
          <p:cNvSpPr/>
          <p:nvPr/>
        </p:nvSpPr>
        <p:spPr>
          <a:xfrm>
            <a:off x="658368" y="1241044"/>
            <a:ext cx="1188720" cy="41148"/>
          </a:xfrm>
          <a:prstGeom prst="rect">
            <a:avLst/>
          </a:prstGeom>
          <a:solidFill>
            <a:srgbClr val="8E8A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680960" y="402336"/>
            <a:ext cx="8229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1">
                <a:solidFill>
                  <a:srgbClr val="8E8A96"/>
                </a:solidFill>
                <a:latin typeface="Didot"/>
              </a:rPr>
              <a:t>MJ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67512" y="162509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BFBB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1115568" y="1570228"/>
            <a:ext cx="118872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50" b="1" i="0">
                <a:solidFill>
                  <a:srgbClr val="BFBBC6"/>
                </a:solidFill>
                <a:latin typeface="Helvetica Neue"/>
              </a:rPr>
              <a:t>1993–94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0008" y="1551940"/>
            <a:ext cx="6035040" cy="6858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sz="1300" b="0" i="0">
                <a:solidFill>
                  <a:srgbClr val="CBC5D2"/>
                </a:solidFill>
                <a:latin typeface="Helvetica Neue"/>
              </a:rPr>
              <a:t>Accused of child sexual abuse. Jackson settled a civil lawsuit in 1994; no criminal charges were filed at the time, and he denied any wrongdoing.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7512" y="2411476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BFBB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115568" y="2356612"/>
            <a:ext cx="118872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50" b="1" i="0">
                <a:solidFill>
                  <a:srgbClr val="BFBBC6"/>
                </a:solidFill>
                <a:latin typeface="Helvetica Neue"/>
              </a:rPr>
              <a:t>2005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0008" y="2338324"/>
            <a:ext cx="6035040" cy="6858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sz="1300" b="0" i="0">
                <a:solidFill>
                  <a:srgbClr val="CBC5D2"/>
                </a:solidFill>
                <a:latin typeface="Helvetica Neue"/>
              </a:rPr>
              <a:t>Tried on criminal charges in California (People v. Jackson) and acquitted on all counts.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7512" y="3197860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BFBB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115568" y="3142996"/>
            <a:ext cx="118872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50" b="1" i="0">
                <a:solidFill>
                  <a:srgbClr val="BFBBC6"/>
                </a:solidFill>
                <a:latin typeface="Helvetica Neue"/>
              </a:rPr>
              <a:t>2019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0008" y="3124708"/>
            <a:ext cx="6035040" cy="6858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sz="1300" b="0" i="0">
                <a:solidFill>
                  <a:srgbClr val="CBC5D2"/>
                </a:solidFill>
                <a:latin typeface="Helvetica Neue"/>
              </a:rPr>
              <a:t>The documentary Leaving Neverland aired renewed allegations from two men; Jackson's estate disputed the film.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8835" y="1707388"/>
            <a:ext cx="21945" cy="1572768"/>
          </a:xfrm>
          <a:prstGeom prst="rect">
            <a:avLst/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640080" y="4096512"/>
            <a:ext cx="7863840" cy="566928"/>
          </a:xfrm>
          <a:prstGeom prst="roundRect">
            <a:avLst>
              <a:gd name="adj" fmla="val 12903"/>
            </a:avLst>
          </a:prstGeom>
          <a:solidFill>
            <a:srgbClr val="17141F"/>
          </a:solidFill>
          <a:ln w="12700">
            <a:solidFill>
              <a:srgbClr val="352E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841247" y="4096512"/>
            <a:ext cx="7461504" cy="566928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0" i="0">
                <a:solidFill>
                  <a:srgbClr val="BFBBC6"/>
                </a:solidFill>
                <a:latin typeface="Helvetica Neue"/>
              </a:rPr>
              <a:t>Michael Jackson denied every allegation. The questions remain unresolved — and inseparable from how his life and work are weighed today.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0080" y="4718304"/>
            <a:ext cx="7863840" cy="9144"/>
          </a:xfrm>
          <a:prstGeom prst="rect">
            <a:avLst/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40080" y="4773168"/>
            <a:ext cx="548640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50" b="1" i="0">
                <a:solidFill>
                  <a:srgbClr val="8E8A96"/>
                </a:solidFill>
                <a:latin typeface="Helvetica Neue"/>
              </a:rPr>
              <a:t>MICHAEL JACKSON</a:t>
            </a:r>
            <a:r>
              <a:rPr sz="850" b="0" i="0">
                <a:solidFill>
                  <a:srgbClr val="958EA0"/>
                </a:solidFill>
                <a:latin typeface="Helvetica Neue"/>
              </a:rPr>
              <a:t>   ·   THE KING OF POP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40880" y="4773168"/>
            <a:ext cx="146304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50" b="0" i="0">
                <a:solidFill>
                  <a:srgbClr val="958EA0"/>
                </a:solidFill>
                <a:latin typeface="Helvetica Neue"/>
              </a:rPr>
              <a:t>12 / 14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457200"/>
            <a:ext cx="69494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E8B23A"/>
                </a:solidFill>
                <a:latin typeface="Helvetica Neue"/>
              </a:rPr>
              <a:t>LEGACY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68096"/>
            <a:ext cx="7863840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900" b="0" i="0">
                <a:solidFill>
                  <a:srgbClr val="F3EFE6"/>
                </a:solidFill>
                <a:latin typeface="Didot"/>
              </a:rPr>
              <a:t>The template for the modern pop star</a:t>
            </a:r>
          </a:p>
        </p:txBody>
      </p:sp>
      <p:sp>
        <p:nvSpPr>
          <p:cNvPr id="5" name="Rectangle 4"/>
          <p:cNvSpPr/>
          <p:nvPr/>
        </p:nvSpPr>
        <p:spPr>
          <a:xfrm>
            <a:off x="658368" y="1241044"/>
            <a:ext cx="1188720" cy="41148"/>
          </a:xfrm>
          <a:prstGeom prst="rect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680960" y="402336"/>
            <a:ext cx="8229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1">
                <a:solidFill>
                  <a:srgbClr val="E8B23A"/>
                </a:solidFill>
                <a:latin typeface="Didot"/>
              </a:rPr>
              <a:t>MJ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1698244"/>
            <a:ext cx="4572000" cy="18288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sz="2700" b="0" i="0">
                <a:solidFill>
                  <a:srgbClr val="F3EFE6"/>
                </a:solidFill>
                <a:latin typeface="Didot"/>
              </a:rPr>
              <a:t>Every arena-filling,</a:t>
            </a:r>
          </a:p>
          <a:p>
            <a:pPr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sz="2700" b="0" i="0">
                <a:solidFill>
                  <a:srgbClr val="F3EFE6"/>
                </a:solidFill>
                <a:latin typeface="Didot"/>
              </a:rPr>
              <a:t>genre-crossing,</a:t>
            </a:r>
          </a:p>
          <a:p>
            <a:pPr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sz="2700" b="0" i="1">
                <a:solidFill>
                  <a:srgbClr val="E8B23A"/>
                </a:solidFill>
                <a:latin typeface="Didot"/>
              </a:rPr>
              <a:t>video-driven</a:t>
            </a:r>
            <a:r>
              <a:rPr sz="2700" b="0" i="0">
                <a:solidFill>
                  <a:srgbClr val="F3EFE6"/>
                </a:solidFill>
                <a:latin typeface="Didot"/>
              </a:rPr>
              <a:t> pop career</a:t>
            </a:r>
          </a:p>
          <a:p>
            <a:pPr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sz="2700" b="0" i="0">
                <a:solidFill>
                  <a:srgbClr val="F3EFE6"/>
                </a:solidFill>
                <a:latin typeface="Didot"/>
              </a:rPr>
              <a:t>since runs on a</a:t>
            </a:r>
          </a:p>
          <a:p>
            <a:pPr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sz="2700" b="0" i="0">
                <a:solidFill>
                  <a:srgbClr val="F3EFE6"/>
                </a:solidFill>
                <a:latin typeface="Didot"/>
              </a:rPr>
              <a:t>blueprint he built.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0080" y="4029963"/>
            <a:ext cx="1320393" cy="365760"/>
          </a:xfrm>
          <a:prstGeom prst="roundRect">
            <a:avLst>
              <a:gd name="adj" fmla="val 50000"/>
            </a:avLst>
          </a:prstGeom>
          <a:solidFill>
            <a:srgbClr val="1C1826"/>
          </a:solidFill>
          <a:ln w="12700">
            <a:solidFill>
              <a:srgbClr val="352E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40080" y="4029963"/>
            <a:ext cx="1320393" cy="365760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1" i="0">
                <a:solidFill>
                  <a:srgbClr val="E8B23A"/>
                </a:solidFill>
                <a:latin typeface="Helvetica Neue"/>
              </a:rPr>
              <a:t>The album era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43353" y="4029963"/>
            <a:ext cx="1320393" cy="365760"/>
          </a:xfrm>
          <a:prstGeom prst="roundRect">
            <a:avLst>
              <a:gd name="adj" fmla="val 50000"/>
            </a:avLst>
          </a:prstGeom>
          <a:solidFill>
            <a:srgbClr val="1C1826"/>
          </a:solidFill>
          <a:ln w="12700">
            <a:solidFill>
              <a:srgbClr val="352E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2143353" y="4029963"/>
            <a:ext cx="1320393" cy="365760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1" i="0">
                <a:solidFill>
                  <a:srgbClr val="E8B23A"/>
                </a:solidFill>
                <a:latin typeface="Helvetica Neue"/>
              </a:rPr>
              <a:t>The video era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46627" y="4029963"/>
            <a:ext cx="1561795" cy="365760"/>
          </a:xfrm>
          <a:prstGeom prst="roundRect">
            <a:avLst>
              <a:gd name="adj" fmla="val 50000"/>
            </a:avLst>
          </a:prstGeom>
          <a:solidFill>
            <a:srgbClr val="1C1826"/>
          </a:solidFill>
          <a:ln w="12700">
            <a:solidFill>
              <a:srgbClr val="352E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646627" y="4029963"/>
            <a:ext cx="1561795" cy="365760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1" i="0">
                <a:solidFill>
                  <a:srgbClr val="E8B23A"/>
                </a:solidFill>
                <a:latin typeface="Helvetica Neue"/>
              </a:rPr>
              <a:t>The global stage</a:t>
            </a:r>
          </a:p>
        </p:txBody>
      </p:sp>
      <p:sp>
        <p:nvSpPr>
          <p:cNvPr id="14" name="Oval 13"/>
          <p:cNvSpPr/>
          <p:nvPr/>
        </p:nvSpPr>
        <p:spPr>
          <a:xfrm>
            <a:off x="5870448" y="1350772"/>
            <a:ext cx="2432304" cy="2432304"/>
          </a:xfrm>
          <a:prstGeom prst="ellipse">
            <a:avLst/>
          </a:prstGeom>
          <a:solidFill>
            <a:srgbClr val="1714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Oval 14"/>
          <p:cNvSpPr/>
          <p:nvPr/>
        </p:nvSpPr>
        <p:spPr>
          <a:xfrm>
            <a:off x="5916168" y="1396492"/>
            <a:ext cx="2340864" cy="2340864"/>
          </a:xfrm>
          <a:prstGeom prst="ellipse">
            <a:avLst/>
          </a:prstGeom>
          <a:noFill/>
          <a:ln w="27940">
            <a:solidFill>
              <a:srgbClr val="E8B23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Oval 15"/>
          <p:cNvSpPr/>
          <p:nvPr/>
        </p:nvSpPr>
        <p:spPr>
          <a:xfrm>
            <a:off x="6016490" y="1496814"/>
            <a:ext cx="2140218" cy="2140218"/>
          </a:xfrm>
          <a:prstGeom prst="ellipse">
            <a:avLst/>
          </a:prstGeom>
          <a:noFill/>
          <a:ln w="12700">
            <a:solidFill>
              <a:srgbClr val="B98A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Oval 16"/>
          <p:cNvSpPr/>
          <p:nvPr/>
        </p:nvSpPr>
        <p:spPr>
          <a:xfrm>
            <a:off x="6116813" y="1597137"/>
            <a:ext cx="1939573" cy="1939573"/>
          </a:xfrm>
          <a:prstGeom prst="ellipse">
            <a:avLst/>
          </a:prstGeom>
          <a:noFill/>
          <a:ln w="12700">
            <a:solidFill>
              <a:srgbClr val="B98A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Oval 17"/>
          <p:cNvSpPr/>
          <p:nvPr/>
        </p:nvSpPr>
        <p:spPr>
          <a:xfrm>
            <a:off x="6217136" y="1697460"/>
            <a:ext cx="1738927" cy="1738927"/>
          </a:xfrm>
          <a:prstGeom prst="ellipse">
            <a:avLst/>
          </a:prstGeom>
          <a:noFill/>
          <a:ln w="12700">
            <a:solidFill>
              <a:srgbClr val="B98A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Oval 18"/>
          <p:cNvSpPr/>
          <p:nvPr/>
        </p:nvSpPr>
        <p:spPr>
          <a:xfrm>
            <a:off x="6317458" y="1797782"/>
            <a:ext cx="1538282" cy="1538282"/>
          </a:xfrm>
          <a:prstGeom prst="ellipse">
            <a:avLst/>
          </a:prstGeom>
          <a:noFill/>
          <a:ln w="12700">
            <a:solidFill>
              <a:srgbClr val="B98A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Oval 19"/>
          <p:cNvSpPr/>
          <p:nvPr/>
        </p:nvSpPr>
        <p:spPr>
          <a:xfrm>
            <a:off x="6417781" y="1898105"/>
            <a:ext cx="1337636" cy="1337636"/>
          </a:xfrm>
          <a:prstGeom prst="ellipse">
            <a:avLst/>
          </a:prstGeom>
          <a:noFill/>
          <a:ln w="12700">
            <a:solidFill>
              <a:srgbClr val="B98A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6518104" y="1998428"/>
            <a:ext cx="1136991" cy="1136991"/>
          </a:xfrm>
          <a:prstGeom prst="ellipse">
            <a:avLst/>
          </a:prstGeom>
          <a:noFill/>
          <a:ln w="12700">
            <a:solidFill>
              <a:srgbClr val="B98A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6735470" y="2215794"/>
            <a:ext cx="702259" cy="702259"/>
          </a:xfrm>
          <a:prstGeom prst="ellipse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7033930" y="2514254"/>
            <a:ext cx="105338" cy="105338"/>
          </a:xfrm>
          <a:prstGeom prst="ellipse">
            <a:avLst/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5623560" y="3892804"/>
            <a:ext cx="2926080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1">
                <a:solidFill>
                  <a:srgbClr val="958EA0"/>
                </a:solidFill>
                <a:latin typeface="Helvetica Neue"/>
              </a:rPr>
              <a:t>Off the Wall to Invincible — still in rotation.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0080" y="4718304"/>
            <a:ext cx="7863840" cy="9144"/>
          </a:xfrm>
          <a:prstGeom prst="rect">
            <a:avLst/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40080" y="4773168"/>
            <a:ext cx="548640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50" b="1" i="0">
                <a:solidFill>
                  <a:srgbClr val="E8B23A"/>
                </a:solidFill>
                <a:latin typeface="Helvetica Neue"/>
              </a:rPr>
              <a:t>MICHAEL JACKSON</a:t>
            </a:r>
            <a:r>
              <a:rPr sz="850" b="0" i="0">
                <a:solidFill>
                  <a:srgbClr val="958EA0"/>
                </a:solidFill>
                <a:latin typeface="Helvetica Neue"/>
              </a:rPr>
              <a:t>   ·   THE KING OF POP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40880" y="4773168"/>
            <a:ext cx="146304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50" b="0" i="0">
                <a:solidFill>
                  <a:srgbClr val="958EA0"/>
                </a:solidFill>
                <a:latin typeface="Helvetica Neue"/>
              </a:rPr>
              <a:t>13 / 14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" title="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50000">
                <a:srgbClr val="000000">
                  <a:alpha val="62000"/>
                </a:srgbClr>
              </a:gs>
              <a:gs pos="100000">
                <a:srgbClr val="000000">
                  <a:alpha val="66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0" y="3954780"/>
            <a:ext cx="9144000" cy="1188720"/>
          </a:xfrm>
          <a:prstGeom prst="rect">
            <a:avLst/>
          </a:prstGeom>
          <a:gradFill>
            <a:gsLst>
              <a:gs pos="0">
                <a:srgbClr val="0E0D13">
                  <a:alpha val="0"/>
                </a:srgbClr>
              </a:gs>
              <a:gs pos="100000">
                <a:srgbClr val="000000">
                  <a:alpha val="90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40080" y="1417320"/>
            <a:ext cx="78638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E8B23A"/>
                </a:solidFill>
                <a:latin typeface="Helvetica Neue"/>
              </a:rPr>
              <a:t>1 9 5 8   —   2 0 0 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1874519"/>
            <a:ext cx="7863840" cy="10058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b="0" i="0">
                <a:solidFill>
                  <a:srgbClr val="F3EFE6"/>
                </a:solidFill>
                <a:latin typeface="Didot"/>
              </a:rPr>
              <a:t>Long live the King of Pop</a:t>
            </a:r>
          </a:p>
        </p:txBody>
      </p:sp>
      <p:sp>
        <p:nvSpPr>
          <p:cNvPr id="8" name="Rectangle 7"/>
          <p:cNvSpPr/>
          <p:nvPr/>
        </p:nvSpPr>
        <p:spPr>
          <a:xfrm>
            <a:off x="3931920" y="2880360"/>
            <a:ext cx="1280160" cy="36576"/>
          </a:xfrm>
          <a:prstGeom prst="rect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40080" y="3108960"/>
            <a:ext cx="7863840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1">
                <a:solidFill>
                  <a:srgbClr val="CBC5D2"/>
                </a:solidFill>
                <a:latin typeface="Helvetica Neue"/>
              </a:rPr>
              <a:t>A reusable visual system — swap the content, keep the design.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4160520"/>
            <a:ext cx="786384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50" b="1" i="0">
                <a:solidFill>
                  <a:srgbClr val="E8B23A"/>
                </a:solidFill>
                <a:latin typeface="Helvetica Neue"/>
              </a:rPr>
              <a:t>SOURCES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" y="4389120"/>
            <a:ext cx="786384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50" b="0" i="0">
                <a:solidFill>
                  <a:srgbClr val="958EA0"/>
                </a:solidFill>
                <a:latin typeface="Helvetica Neue"/>
              </a:rPr>
              <a:t>Billboard · Wikipedia · GRAMMY.com · RIAA · Rock &amp; Roll Hall of Fame · Britannica · Variety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" y="4828032"/>
            <a:ext cx="786384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i="0">
                <a:solidFill>
                  <a:srgbClr val="958EA0"/>
                </a:solidFill>
                <a:latin typeface="Helvetica Neue"/>
              </a:rPr>
              <a:t>EXAMPLE DECK  ·  BUILT WITH SLIDE-MAKER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457200"/>
            <a:ext cx="69494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E8B23A"/>
                </a:solidFill>
                <a:latin typeface="Helvetica Neue"/>
              </a:rPr>
              <a:t>THE ARC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68096"/>
            <a:ext cx="7863840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900" b="0" i="0">
                <a:solidFill>
                  <a:srgbClr val="F3EFE6"/>
                </a:solidFill>
                <a:latin typeface="Didot"/>
              </a:rPr>
              <a:t>One life, measured in firsts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8368" y="1241044"/>
            <a:ext cx="1188720" cy="41148"/>
          </a:xfrm>
          <a:prstGeom prst="rect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680960" y="402336"/>
            <a:ext cx="8229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1">
                <a:solidFill>
                  <a:srgbClr val="E8B23A"/>
                </a:solidFill>
                <a:latin typeface="Didot"/>
              </a:rPr>
              <a:t>MJ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1561084"/>
            <a:ext cx="4343400" cy="2743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CBC5D2"/>
                </a:solidFill>
                <a:latin typeface="Helvetica Neue"/>
              </a:rPr>
              <a:t>Born in Gary, Indiana in 1958, Michael Jackson went from the youngest voice of a Motown group to the most famous entertainer on earth. Across four decades he reset what a pop record, a music video, and a live stage could be — and became the template every global pop star since has been measured against.</a:t>
            </a:r>
          </a:p>
        </p:txBody>
      </p:sp>
      <p:sp>
        <p:nvSpPr>
          <p:cNvPr id="8" name="Rectangle 7"/>
          <p:cNvSpPr/>
          <p:nvPr/>
        </p:nvSpPr>
        <p:spPr>
          <a:xfrm>
            <a:off x="5010912" y="1561084"/>
            <a:ext cx="18288" cy="2880360"/>
          </a:xfrm>
          <a:prstGeom prst="rect">
            <a:avLst/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5303520" y="1533652"/>
            <a:ext cx="3291840" cy="660400"/>
          </a:xfrm>
          <a:prstGeom prst="rect">
            <a:avLst/>
          </a:prstGeom>
          <a:noFill/>
          <a:ln/>
        </p:spPr>
        <p:txBody>
          <a:bodyPr wrap="non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0">
                <a:solidFill>
                  <a:srgbClr val="E8B23A"/>
                </a:solidFill>
                <a:latin typeface="Helvetica Neue"/>
              </a:rPr>
              <a:t>400M+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1807" y="2183892"/>
            <a:ext cx="329184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CBC5D2"/>
                </a:solidFill>
                <a:latin typeface="Helvetica Neue"/>
              </a:rPr>
              <a:t>records sold worldwide (estimated)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03520" y="2448052"/>
            <a:ext cx="3291840" cy="660400"/>
          </a:xfrm>
          <a:prstGeom prst="rect">
            <a:avLst/>
          </a:prstGeom>
          <a:noFill/>
          <a:ln/>
        </p:spPr>
        <p:txBody>
          <a:bodyPr wrap="non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0">
                <a:solidFill>
                  <a:srgbClr val="E8B23A"/>
                </a:solidFill>
                <a:latin typeface="Helvetica Neue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21807" y="3098292"/>
            <a:ext cx="329184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CBC5D2"/>
                </a:solidFill>
                <a:latin typeface="Helvetica Neue"/>
              </a:rPr>
              <a:t>U.S. #1 singles as a solo artist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03520" y="3362452"/>
            <a:ext cx="3291840" cy="660400"/>
          </a:xfrm>
          <a:prstGeom prst="rect">
            <a:avLst/>
          </a:prstGeom>
          <a:noFill/>
          <a:ln/>
        </p:spPr>
        <p:txBody>
          <a:bodyPr wrap="non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0">
                <a:solidFill>
                  <a:srgbClr val="E8B23A"/>
                </a:solidFill>
                <a:latin typeface="Helvetica Neue"/>
              </a:rPr>
              <a:t>67M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1807" y="4012692"/>
            <a:ext cx="329184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CBC5D2"/>
                </a:solidFill>
                <a:latin typeface="Helvetica Neue"/>
              </a:rPr>
              <a:t>copies of Thriller — the best-seller ever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0080" y="4718304"/>
            <a:ext cx="7863840" cy="9144"/>
          </a:xfrm>
          <a:prstGeom prst="rect">
            <a:avLst/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40080" y="4773168"/>
            <a:ext cx="548640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50" b="1" i="0">
                <a:solidFill>
                  <a:srgbClr val="E8B23A"/>
                </a:solidFill>
                <a:latin typeface="Helvetica Neue"/>
              </a:rPr>
              <a:t>MICHAEL JACKSON</a:t>
            </a:r>
            <a:r>
              <a:rPr sz="850" b="0" i="0">
                <a:solidFill>
                  <a:srgbClr val="958EA0"/>
                </a:solidFill>
                <a:latin typeface="Helvetica Neue"/>
              </a:rPr>
              <a:t>   ·   THE KING OF POP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40880" y="4773168"/>
            <a:ext cx="146304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50" b="0" i="0">
                <a:solidFill>
                  <a:srgbClr val="958EA0"/>
                </a:solidFill>
                <a:latin typeface="Helvetica Neue"/>
              </a:rPr>
              <a:t>02 / 14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457200"/>
            <a:ext cx="69494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E8B23A"/>
                </a:solidFill>
                <a:latin typeface="Helvetica Neue"/>
              </a:rPr>
              <a:t>1969–1975 · THE JACKSON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68096"/>
            <a:ext cx="7863840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900" b="0" i="0">
                <a:solidFill>
                  <a:srgbClr val="F3EFE6"/>
                </a:solidFill>
                <a:latin typeface="Didot"/>
              </a:rPr>
              <a:t>Four singles, four times number 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658368" y="1241044"/>
            <a:ext cx="1188720" cy="41148"/>
          </a:xfrm>
          <a:prstGeom prst="rect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680960" y="402336"/>
            <a:ext cx="8229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1">
                <a:solidFill>
                  <a:srgbClr val="E8B23A"/>
                </a:solidFill>
                <a:latin typeface="Didot"/>
              </a:rPr>
              <a:t>MJ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1515364"/>
            <a:ext cx="7863840" cy="292608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sz="1450" b="0" i="0">
                <a:solidFill>
                  <a:srgbClr val="CBC5D2"/>
                </a:solidFill>
                <a:latin typeface="Helvetica Neue"/>
              </a:rPr>
              <a:t>Signed to Motown in 1968, the five brothers from Gary made history fast.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512" y="2999232"/>
            <a:ext cx="1792224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E8B23A"/>
                </a:solidFill>
                <a:latin typeface="Helvetica Neue"/>
              </a:rPr>
              <a:t>N o .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7512" y="3310128"/>
            <a:ext cx="1792224" cy="841248"/>
          </a:xfrm>
          <a:prstGeom prst="roundRect">
            <a:avLst>
              <a:gd name="adj" fmla="val 9782"/>
            </a:avLst>
          </a:prstGeom>
          <a:solidFill>
            <a:srgbClr val="1C1826"/>
          </a:solidFill>
          <a:ln w="12700">
            <a:solidFill>
              <a:srgbClr val="352E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667512" y="3310128"/>
            <a:ext cx="54864" cy="841248"/>
          </a:xfrm>
          <a:prstGeom prst="roundRect">
            <a:avLst>
              <a:gd name="adj" fmla="val 50000"/>
            </a:avLst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841247" y="3438144"/>
            <a:ext cx="1499616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F3EFE6"/>
                </a:solidFill>
                <a:latin typeface="Helvetica Neue"/>
              </a:rPr>
              <a:t>I Want You Back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1247" y="3785615"/>
            <a:ext cx="1499616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958EA0"/>
                </a:solidFill>
                <a:latin typeface="Helvetica Neue"/>
              </a:rPr>
              <a:t>1969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59736" y="3767328"/>
            <a:ext cx="164592" cy="27432"/>
          </a:xfrm>
          <a:prstGeom prst="rect">
            <a:avLst/>
          </a:prstGeom>
          <a:solidFill>
            <a:srgbClr val="B98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2606040" y="2633472"/>
            <a:ext cx="1792224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E8B23A"/>
                </a:solidFill>
                <a:latin typeface="Helvetica Neue"/>
              </a:rPr>
              <a:t>N o . 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606040" y="2944368"/>
            <a:ext cx="1792224" cy="841248"/>
          </a:xfrm>
          <a:prstGeom prst="roundRect">
            <a:avLst>
              <a:gd name="adj" fmla="val 9782"/>
            </a:avLst>
          </a:prstGeom>
          <a:solidFill>
            <a:srgbClr val="1C1826"/>
          </a:solidFill>
          <a:ln w="12700">
            <a:solidFill>
              <a:srgbClr val="352E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2606040" y="2944368"/>
            <a:ext cx="54864" cy="841248"/>
          </a:xfrm>
          <a:prstGeom prst="roundRect">
            <a:avLst>
              <a:gd name="adj" fmla="val 50000"/>
            </a:avLst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2779776" y="3072384"/>
            <a:ext cx="1499616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F3EFE6"/>
                </a:solidFill>
                <a:latin typeface="Helvetica Neue"/>
              </a:rPr>
              <a:t>ABC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9776" y="3419856"/>
            <a:ext cx="1499616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958EA0"/>
                </a:solidFill>
                <a:latin typeface="Helvetica Neue"/>
              </a:rPr>
              <a:t>1970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98264" y="3401568"/>
            <a:ext cx="164592" cy="27432"/>
          </a:xfrm>
          <a:prstGeom prst="rect">
            <a:avLst/>
          </a:prstGeom>
          <a:solidFill>
            <a:srgbClr val="B98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4544568" y="2267712"/>
            <a:ext cx="1792224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E8B23A"/>
                </a:solidFill>
                <a:latin typeface="Helvetica Neue"/>
              </a:rPr>
              <a:t>N o . 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544568" y="2578608"/>
            <a:ext cx="1792224" cy="841248"/>
          </a:xfrm>
          <a:prstGeom prst="roundRect">
            <a:avLst>
              <a:gd name="adj" fmla="val 9782"/>
            </a:avLst>
          </a:prstGeom>
          <a:solidFill>
            <a:srgbClr val="1C1826"/>
          </a:solidFill>
          <a:ln w="12700">
            <a:solidFill>
              <a:srgbClr val="352E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ed Rectangle 21"/>
          <p:cNvSpPr/>
          <p:nvPr/>
        </p:nvSpPr>
        <p:spPr>
          <a:xfrm>
            <a:off x="4544568" y="2578608"/>
            <a:ext cx="54864" cy="841248"/>
          </a:xfrm>
          <a:prstGeom prst="roundRect">
            <a:avLst>
              <a:gd name="adj" fmla="val 50000"/>
            </a:avLst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18304" y="2706624"/>
            <a:ext cx="1499616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F3EFE6"/>
                </a:solidFill>
                <a:latin typeface="Helvetica Neue"/>
              </a:rPr>
              <a:t>The Love You Save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18304" y="3054096"/>
            <a:ext cx="1499616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958EA0"/>
                </a:solidFill>
                <a:latin typeface="Helvetica Neue"/>
              </a:rPr>
              <a:t>1970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36792" y="3035808"/>
            <a:ext cx="164592" cy="27432"/>
          </a:xfrm>
          <a:prstGeom prst="rect">
            <a:avLst/>
          </a:prstGeom>
          <a:solidFill>
            <a:srgbClr val="B98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483096" y="1901952"/>
            <a:ext cx="1792224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E8B23A"/>
                </a:solidFill>
                <a:latin typeface="Helvetica Neue"/>
              </a:rPr>
              <a:t>N o .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483096" y="2212848"/>
            <a:ext cx="1792224" cy="841248"/>
          </a:xfrm>
          <a:prstGeom prst="roundRect">
            <a:avLst>
              <a:gd name="adj" fmla="val 9782"/>
            </a:avLst>
          </a:prstGeom>
          <a:solidFill>
            <a:srgbClr val="1C1826"/>
          </a:solidFill>
          <a:ln w="12700">
            <a:solidFill>
              <a:srgbClr val="352E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ounded Rectangle 27"/>
          <p:cNvSpPr/>
          <p:nvPr/>
        </p:nvSpPr>
        <p:spPr>
          <a:xfrm>
            <a:off x="6483096" y="2212848"/>
            <a:ext cx="54864" cy="841248"/>
          </a:xfrm>
          <a:prstGeom prst="roundRect">
            <a:avLst>
              <a:gd name="adj" fmla="val 50000"/>
            </a:avLst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656832" y="2340864"/>
            <a:ext cx="1499616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F3EFE6"/>
                </a:solidFill>
                <a:latin typeface="Helvetica Neue"/>
              </a:rPr>
              <a:t>I'll Be There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56832" y="2688336"/>
            <a:ext cx="1499616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958EA0"/>
                </a:solidFill>
                <a:latin typeface="Helvetica Neue"/>
              </a:rPr>
              <a:t>1970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0080" y="4297680"/>
            <a:ext cx="7863840" cy="31089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50" b="1" i="0">
                <a:solidFill>
                  <a:srgbClr val="E8B23A"/>
                </a:solidFill>
                <a:latin typeface="Helvetica Neue"/>
              </a:rPr>
              <a:t>The first act to debut with four consecutive Billboard Hot 100 #1 singles.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0080" y="4718304"/>
            <a:ext cx="7863840" cy="9144"/>
          </a:xfrm>
          <a:prstGeom prst="rect">
            <a:avLst/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640080" y="4773168"/>
            <a:ext cx="548640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50" b="1" i="0">
                <a:solidFill>
                  <a:srgbClr val="E8B23A"/>
                </a:solidFill>
                <a:latin typeface="Helvetica Neue"/>
              </a:rPr>
              <a:t>MICHAEL JACKSON</a:t>
            </a:r>
            <a:r>
              <a:rPr sz="850" b="0" i="0">
                <a:solidFill>
                  <a:srgbClr val="958EA0"/>
                </a:solidFill>
                <a:latin typeface="Helvetica Neue"/>
              </a:rPr>
              <a:t>   ·   THE KING OF POP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40880" y="4773168"/>
            <a:ext cx="146304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50" b="0" i="0">
                <a:solidFill>
                  <a:srgbClr val="958EA0"/>
                </a:solidFill>
                <a:latin typeface="Helvetica Neue"/>
              </a:rPr>
              <a:t>03 / 14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457200"/>
            <a:ext cx="69494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E8B23A"/>
                </a:solidFill>
                <a:latin typeface="Helvetica Neue"/>
              </a:rPr>
              <a:t>1979 · OFF THE WALL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68096"/>
            <a:ext cx="7863840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900" b="0" i="0">
                <a:solidFill>
                  <a:srgbClr val="F3EFE6"/>
                </a:solidFill>
                <a:latin typeface="Didot"/>
              </a:rPr>
              <a:t>The pivot from prodigy to auteur</a:t>
            </a:r>
          </a:p>
        </p:txBody>
      </p:sp>
      <p:sp>
        <p:nvSpPr>
          <p:cNvPr id="5" name="Rectangle 4"/>
          <p:cNvSpPr/>
          <p:nvPr/>
        </p:nvSpPr>
        <p:spPr>
          <a:xfrm>
            <a:off x="658368" y="1241044"/>
            <a:ext cx="1188720" cy="41148"/>
          </a:xfrm>
          <a:prstGeom prst="rect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680960" y="402336"/>
            <a:ext cx="8229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1">
                <a:solidFill>
                  <a:srgbClr val="E8B23A"/>
                </a:solidFill>
                <a:latin typeface="Didot"/>
              </a:rPr>
              <a:t>MJ</a:t>
            </a:r>
          </a:p>
        </p:txBody>
      </p:sp>
      <p:sp>
        <p:nvSpPr>
          <p:cNvPr id="7" name="Oval 6"/>
          <p:cNvSpPr/>
          <p:nvPr/>
        </p:nvSpPr>
        <p:spPr>
          <a:xfrm>
            <a:off x="987551" y="1588516"/>
            <a:ext cx="2688336" cy="2688336"/>
          </a:xfrm>
          <a:prstGeom prst="ellipse">
            <a:avLst/>
          </a:prstGeom>
          <a:solidFill>
            <a:srgbClr val="1714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Oval 7"/>
          <p:cNvSpPr/>
          <p:nvPr/>
        </p:nvSpPr>
        <p:spPr>
          <a:xfrm>
            <a:off x="1033271" y="1634236"/>
            <a:ext cx="2596896" cy="2596896"/>
          </a:xfrm>
          <a:prstGeom prst="ellipse">
            <a:avLst/>
          </a:prstGeom>
          <a:noFill/>
          <a:ln w="27940">
            <a:solidFill>
              <a:srgbClr val="E8B23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Oval 8"/>
          <p:cNvSpPr/>
          <p:nvPr/>
        </p:nvSpPr>
        <p:spPr>
          <a:xfrm>
            <a:off x="1144567" y="1745531"/>
            <a:ext cx="2374304" cy="2374304"/>
          </a:xfrm>
          <a:prstGeom prst="ellipse">
            <a:avLst/>
          </a:prstGeom>
          <a:noFill/>
          <a:ln w="12700">
            <a:solidFill>
              <a:srgbClr val="B98A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Oval 9"/>
          <p:cNvSpPr/>
          <p:nvPr/>
        </p:nvSpPr>
        <p:spPr>
          <a:xfrm>
            <a:off x="1255863" y="1856827"/>
            <a:ext cx="2151713" cy="2151713"/>
          </a:xfrm>
          <a:prstGeom prst="ellipse">
            <a:avLst/>
          </a:prstGeom>
          <a:noFill/>
          <a:ln w="12700">
            <a:solidFill>
              <a:srgbClr val="B98A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Oval 10"/>
          <p:cNvSpPr/>
          <p:nvPr/>
        </p:nvSpPr>
        <p:spPr>
          <a:xfrm>
            <a:off x="1367158" y="1968122"/>
            <a:ext cx="1929122" cy="1929122"/>
          </a:xfrm>
          <a:prstGeom prst="ellipse">
            <a:avLst/>
          </a:prstGeom>
          <a:noFill/>
          <a:ln w="12700">
            <a:solidFill>
              <a:srgbClr val="B98A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Oval 11"/>
          <p:cNvSpPr/>
          <p:nvPr/>
        </p:nvSpPr>
        <p:spPr>
          <a:xfrm>
            <a:off x="1478454" y="2079418"/>
            <a:ext cx="1706531" cy="1706531"/>
          </a:xfrm>
          <a:prstGeom prst="ellipse">
            <a:avLst/>
          </a:prstGeom>
          <a:noFill/>
          <a:ln w="12700">
            <a:solidFill>
              <a:srgbClr val="B98A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Oval 12"/>
          <p:cNvSpPr/>
          <p:nvPr/>
        </p:nvSpPr>
        <p:spPr>
          <a:xfrm>
            <a:off x="1589749" y="2190713"/>
            <a:ext cx="1483940" cy="1483940"/>
          </a:xfrm>
          <a:prstGeom prst="ellipse">
            <a:avLst/>
          </a:prstGeom>
          <a:noFill/>
          <a:ln w="12700">
            <a:solidFill>
              <a:srgbClr val="B98A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Oval 13"/>
          <p:cNvSpPr/>
          <p:nvPr/>
        </p:nvSpPr>
        <p:spPr>
          <a:xfrm>
            <a:off x="1701045" y="2302009"/>
            <a:ext cx="1261349" cy="1261349"/>
          </a:xfrm>
          <a:prstGeom prst="ellipse">
            <a:avLst/>
          </a:prstGeom>
          <a:noFill/>
          <a:ln w="12700">
            <a:solidFill>
              <a:srgbClr val="B98A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Oval 14"/>
          <p:cNvSpPr/>
          <p:nvPr/>
        </p:nvSpPr>
        <p:spPr>
          <a:xfrm>
            <a:off x="1942185" y="2543149"/>
            <a:ext cx="779068" cy="779068"/>
          </a:xfrm>
          <a:prstGeom prst="ellipse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Oval 15"/>
          <p:cNvSpPr/>
          <p:nvPr/>
        </p:nvSpPr>
        <p:spPr>
          <a:xfrm>
            <a:off x="2273289" y="2874253"/>
            <a:ext cx="116860" cy="116860"/>
          </a:xfrm>
          <a:prstGeom prst="ellipse">
            <a:avLst/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4526280" y="1588516"/>
            <a:ext cx="3977639" cy="13335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CBC5D2"/>
                </a:solidFill>
                <a:latin typeface="Helvetica Neue"/>
              </a:rPr>
              <a:t>Reunited with producer Quincy Jones, his first grown-up solo album fused disco, funk and pop into something sleek and unmistakably his — the launchpad for everything that came after.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6280" y="3379216"/>
            <a:ext cx="1554480" cy="237744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>
                <a:solidFill>
                  <a:srgbClr val="E8B23A"/>
                </a:solidFill>
                <a:latin typeface="Helvetica Neue"/>
              </a:rPr>
              <a:t>RELEASED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26480" y="3360928"/>
            <a:ext cx="23774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50" b="1" i="0">
                <a:solidFill>
                  <a:srgbClr val="F3EFE6"/>
                </a:solidFill>
                <a:latin typeface="Helvetica Neue"/>
              </a:rPr>
              <a:t>1979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26280" y="3690112"/>
            <a:ext cx="3977639" cy="7315"/>
          </a:xfrm>
          <a:prstGeom prst="rect">
            <a:avLst/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526280" y="3818128"/>
            <a:ext cx="1554480" cy="237744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>
                <a:solidFill>
                  <a:srgbClr val="E8B23A"/>
                </a:solidFill>
                <a:latin typeface="Helvetica Neue"/>
              </a:rPr>
              <a:t>PRODUCER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26480" y="3799840"/>
            <a:ext cx="23774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50" b="1" i="0">
                <a:solidFill>
                  <a:srgbClr val="F3EFE6"/>
                </a:solidFill>
                <a:latin typeface="Helvetica Neue"/>
              </a:rPr>
              <a:t>Quincy Jones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26280" y="4129024"/>
            <a:ext cx="3977639" cy="7315"/>
          </a:xfrm>
          <a:prstGeom prst="rect">
            <a:avLst/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4526280" y="4257040"/>
            <a:ext cx="1554480" cy="237744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>
                <a:solidFill>
                  <a:srgbClr val="E8B23A"/>
                </a:solidFill>
                <a:latin typeface="Helvetica Neue"/>
              </a:rPr>
              <a:t>GENRE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26480" y="4238752"/>
            <a:ext cx="23774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50" b="1" i="0">
                <a:solidFill>
                  <a:srgbClr val="F3EFE6"/>
                </a:solidFill>
                <a:latin typeface="Helvetica Neue"/>
              </a:rPr>
              <a:t>Disco · funk · pop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26280" y="4567936"/>
            <a:ext cx="3977639" cy="7315"/>
          </a:xfrm>
          <a:prstGeom prst="rect">
            <a:avLst/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640080" y="4718304"/>
            <a:ext cx="7863840" cy="9144"/>
          </a:xfrm>
          <a:prstGeom prst="rect">
            <a:avLst/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40080" y="4773168"/>
            <a:ext cx="548640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50" b="1" i="0">
                <a:solidFill>
                  <a:srgbClr val="E8B23A"/>
                </a:solidFill>
                <a:latin typeface="Helvetica Neue"/>
              </a:rPr>
              <a:t>MICHAEL JACKSON</a:t>
            </a:r>
            <a:r>
              <a:rPr sz="850" b="0" i="0">
                <a:solidFill>
                  <a:srgbClr val="958EA0"/>
                </a:solidFill>
                <a:latin typeface="Helvetica Neue"/>
              </a:rPr>
              <a:t>   ·   THE KING OF POP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40880" y="4773168"/>
            <a:ext cx="146304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50" b="0" i="0">
                <a:solidFill>
                  <a:srgbClr val="958EA0"/>
                </a:solidFill>
                <a:latin typeface="Helvetica Neue"/>
              </a:rPr>
              <a:t>04 / 14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Oval 2"/>
          <p:cNvSpPr/>
          <p:nvPr/>
        </p:nvSpPr>
        <p:spPr>
          <a:xfrm>
            <a:off x="274320" y="822960"/>
            <a:ext cx="5120640" cy="3566160"/>
          </a:xfrm>
          <a:prstGeom prst="ellipse">
            <a:avLst/>
          </a:prstGeom>
          <a:gradFill>
            <a:gsLst>
              <a:gs pos="0">
                <a:srgbClr val="E8B23A">
                  <a:alpha val="9000"/>
                </a:srgbClr>
              </a:gs>
              <a:gs pos="100000">
                <a:srgbClr val="E8B23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457200"/>
            <a:ext cx="69494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E8B23A"/>
                </a:solidFill>
                <a:latin typeface="Helvetica Neue"/>
              </a:rPr>
              <a:t>1982 · THRILLER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768096"/>
            <a:ext cx="7863840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900" b="0" i="0">
                <a:solidFill>
                  <a:srgbClr val="F3EFE6"/>
                </a:solidFill>
                <a:latin typeface="Didot"/>
              </a:rPr>
              <a:t>The best-selling album in history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658368" y="1241044"/>
            <a:ext cx="1188720" cy="41148"/>
          </a:xfrm>
          <a:prstGeom prst="rect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680960" y="402336"/>
            <a:ext cx="8229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1">
                <a:solidFill>
                  <a:srgbClr val="E8B23A"/>
                </a:solidFill>
                <a:latin typeface="Didot"/>
              </a:rPr>
              <a:t>MJ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1570228"/>
            <a:ext cx="3017520" cy="109728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800" b="1" i="0">
                <a:solidFill>
                  <a:srgbClr val="E8B23A"/>
                </a:solidFill>
                <a:latin typeface="Helvetica Neue"/>
              </a:rPr>
              <a:t>67M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2960116"/>
            <a:ext cx="2880360" cy="8229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sz="1350" b="0" i="0">
                <a:solidFill>
                  <a:srgbClr val="F3EFE6"/>
                </a:solidFill>
                <a:latin typeface="Helvetica Neue"/>
              </a:rPr>
              <a:t>copies sold worldwide (est.) — no album has ever sold more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03320" y="1570228"/>
            <a:ext cx="1536192" cy="1828800"/>
          </a:xfrm>
          <a:prstGeom prst="roundRect">
            <a:avLst>
              <a:gd name="adj" fmla="val 5952"/>
            </a:avLst>
          </a:prstGeom>
          <a:solidFill>
            <a:srgbClr val="1C1826"/>
          </a:solidFill>
          <a:ln w="12700">
            <a:solidFill>
              <a:srgbClr val="352E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 Same Side Corner Rectangle 10"/>
          <p:cNvSpPr/>
          <p:nvPr/>
        </p:nvSpPr>
        <p:spPr>
          <a:xfrm>
            <a:off x="3703320" y="1570228"/>
            <a:ext cx="1536192" cy="45720"/>
          </a:xfrm>
          <a:prstGeom prst="round2SameRect">
            <a:avLst>
              <a:gd name="adj1" fmla="val 40000"/>
              <a:gd name="adj2" fmla="val 0"/>
            </a:avLst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3904487" y="1789684"/>
            <a:ext cx="1133856" cy="640080"/>
          </a:xfrm>
          <a:prstGeom prst="rect">
            <a:avLst/>
          </a:prstGeom>
          <a:noFill/>
          <a:ln/>
        </p:spPr>
        <p:txBody>
          <a:bodyPr wrap="non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i="0">
                <a:solidFill>
                  <a:srgbClr val="E8B23A"/>
                </a:solidFill>
                <a:latin typeface="Helvetica Neue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4487" y="2539492"/>
            <a:ext cx="1133856" cy="76809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CBC5D2"/>
                </a:solidFill>
                <a:latin typeface="Helvetica Neue"/>
              </a:rPr>
              <a:t>Grammys in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CBC5D2"/>
                </a:solidFill>
                <a:latin typeface="Helvetica Neue"/>
              </a:rPr>
              <a:t>one night (1984)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58968" y="1570228"/>
            <a:ext cx="1536192" cy="1828800"/>
          </a:xfrm>
          <a:prstGeom prst="roundRect">
            <a:avLst>
              <a:gd name="adj" fmla="val 5952"/>
            </a:avLst>
          </a:prstGeom>
          <a:solidFill>
            <a:srgbClr val="1C1826"/>
          </a:solidFill>
          <a:ln w="12700">
            <a:solidFill>
              <a:srgbClr val="352E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 Same Side Corner Rectangle 14"/>
          <p:cNvSpPr/>
          <p:nvPr/>
        </p:nvSpPr>
        <p:spPr>
          <a:xfrm>
            <a:off x="5458968" y="1570228"/>
            <a:ext cx="1536192" cy="45720"/>
          </a:xfrm>
          <a:prstGeom prst="round2SameRect">
            <a:avLst>
              <a:gd name="adj1" fmla="val 40000"/>
              <a:gd name="adj2" fmla="val 0"/>
            </a:avLst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5660136" y="1789684"/>
            <a:ext cx="1133856" cy="640080"/>
          </a:xfrm>
          <a:prstGeom prst="rect">
            <a:avLst/>
          </a:prstGeom>
          <a:noFill/>
          <a:ln/>
        </p:spPr>
        <p:txBody>
          <a:bodyPr wrap="non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i="0">
                <a:solidFill>
                  <a:srgbClr val="E8B23A"/>
                </a:solidFill>
                <a:latin typeface="Helvetica Neue"/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0136" y="2539492"/>
            <a:ext cx="1133856" cy="76809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CBC5D2"/>
                </a:solidFill>
                <a:latin typeface="Helvetica Neue"/>
              </a:rPr>
              <a:t>singles in the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CBC5D2"/>
                </a:solidFill>
                <a:latin typeface="Helvetica Neue"/>
              </a:rPr>
              <a:t>U.S. Top 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214616" y="1570228"/>
            <a:ext cx="1536192" cy="1828800"/>
          </a:xfrm>
          <a:prstGeom prst="roundRect">
            <a:avLst>
              <a:gd name="adj" fmla="val 5952"/>
            </a:avLst>
          </a:prstGeom>
          <a:solidFill>
            <a:srgbClr val="1C1826"/>
          </a:solidFill>
          <a:ln w="12700">
            <a:solidFill>
              <a:srgbClr val="352E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 Same Side Corner Rectangle 18"/>
          <p:cNvSpPr/>
          <p:nvPr/>
        </p:nvSpPr>
        <p:spPr>
          <a:xfrm>
            <a:off x="7214616" y="1570228"/>
            <a:ext cx="1536192" cy="45720"/>
          </a:xfrm>
          <a:prstGeom prst="round2SameRect">
            <a:avLst>
              <a:gd name="adj1" fmla="val 40000"/>
              <a:gd name="adj2" fmla="val 0"/>
            </a:avLst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7415783" y="1789684"/>
            <a:ext cx="1133856" cy="640080"/>
          </a:xfrm>
          <a:prstGeom prst="rect">
            <a:avLst/>
          </a:prstGeom>
          <a:noFill/>
          <a:ln/>
        </p:spPr>
        <p:txBody>
          <a:bodyPr wrap="non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i="0">
                <a:solidFill>
                  <a:srgbClr val="E8B23A"/>
                </a:solidFill>
                <a:latin typeface="Helvetica Neue"/>
              </a:rPr>
              <a:t>30×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15783" y="2539492"/>
            <a:ext cx="1133856" cy="76809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CBC5D2"/>
                </a:solidFill>
                <a:latin typeface="Helvetica Neue"/>
              </a:rPr>
              <a:t>first album to hit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CBC5D2"/>
                </a:solidFill>
                <a:latin typeface="Helvetica Neue"/>
              </a:rPr>
              <a:t>30× platinum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40080" y="4059936"/>
            <a:ext cx="7863840" cy="548640"/>
          </a:xfrm>
          <a:prstGeom prst="roundRect">
            <a:avLst>
              <a:gd name="adj" fmla="val 13333"/>
            </a:avLst>
          </a:prstGeom>
          <a:gradFill>
            <a:gsLst>
              <a:gs pos="0">
                <a:srgbClr val="E8B23A">
                  <a:alpha val="16000"/>
                </a:srgbClr>
              </a:gs>
              <a:gs pos="100000">
                <a:srgbClr val="E8B23A">
                  <a:alpha val="500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841247" y="4059936"/>
            <a:ext cx="7461504" cy="548640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F3EFE6"/>
                </a:solidFill>
                <a:latin typeface="Helvetica Neue"/>
              </a:rPr>
              <a:t>A then-record eight Grammys in a single night (Feb 28, 1984) — and two Hot 100 chart-toppers in </a:t>
            </a:r>
            <a:r>
              <a:rPr sz="1200" b="1" i="1">
                <a:solidFill>
                  <a:srgbClr val="E8B23A"/>
                </a:solidFill>
                <a:latin typeface="Helvetica Neue"/>
              </a:rPr>
              <a:t>Billie Jean</a:t>
            </a:r>
            <a:r>
              <a:rPr sz="1200" b="0" i="0">
                <a:solidFill>
                  <a:srgbClr val="F3EFE6"/>
                </a:solidFill>
                <a:latin typeface="Helvetica Neue"/>
              </a:rPr>
              <a:t> and </a:t>
            </a:r>
            <a:r>
              <a:rPr sz="1200" b="1" i="1">
                <a:solidFill>
                  <a:srgbClr val="E8B23A"/>
                </a:solidFill>
                <a:latin typeface="Helvetica Neue"/>
              </a:rPr>
              <a:t>Beat It</a:t>
            </a:r>
            <a:r>
              <a:rPr sz="1200" b="0" i="0">
                <a:solidFill>
                  <a:srgbClr val="F3EFE6"/>
                </a:solidFill>
                <a:latin typeface="Helvetica Neue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0080" y="4718304"/>
            <a:ext cx="7863840" cy="9144"/>
          </a:xfrm>
          <a:prstGeom prst="rect">
            <a:avLst/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40080" y="4773168"/>
            <a:ext cx="548640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50" b="1" i="0">
                <a:solidFill>
                  <a:srgbClr val="E8B23A"/>
                </a:solidFill>
                <a:latin typeface="Helvetica Neue"/>
              </a:rPr>
              <a:t>MICHAEL JACKSON</a:t>
            </a:r>
            <a:r>
              <a:rPr sz="850" b="0" i="0">
                <a:solidFill>
                  <a:srgbClr val="958EA0"/>
                </a:solidFill>
                <a:latin typeface="Helvetica Neue"/>
              </a:rPr>
              <a:t>   ·   THE KING OF POP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40880" y="4773168"/>
            <a:ext cx="146304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50" b="0" i="0">
                <a:solidFill>
                  <a:srgbClr val="958EA0"/>
                </a:solidFill>
                <a:latin typeface="Helvetica Neue"/>
              </a:rPr>
              <a:t>05 / 14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" title=""/>
          <p:cNvPicPr>
            <a:picLocks noChangeAspect="1"/>
          </p:cNvPicPr>
          <p:nvPr/>
        </p:nvPicPr>
        <p:blipFill>
          <a:blip r:embed="rId2"/>
          <a:srcRect l="13556" r="13556"/>
          <a:stretch>
            <a:fillRect/>
          </a:stretch>
        </p:blipFill>
        <p:spPr>
          <a:xfrm>
            <a:off x="5394960" y="0"/>
            <a:ext cx="3749039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54880" y="0"/>
            <a:ext cx="4389120" cy="5143500"/>
          </a:xfrm>
          <a:prstGeom prst="rect">
            <a:avLst/>
          </a:prstGeom>
          <a:gradFill>
            <a:gsLst>
              <a:gs pos="0">
                <a:srgbClr val="0E0D13">
                  <a:alpha val="100000"/>
                </a:srgbClr>
              </a:gs>
              <a:gs pos="34000">
                <a:srgbClr val="0E0D13">
                  <a:alpha val="16000"/>
                </a:srgbClr>
              </a:gs>
              <a:gs pos="62000">
                <a:srgbClr val="0E0D13">
                  <a:alpha val="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371600"/>
            <a:ext cx="45720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E8B23A"/>
                </a:solidFill>
                <a:latin typeface="Helvetica Neue"/>
              </a:rPr>
              <a:t>M A Y   1 6 ,   1 9 8 3   ·   M O T O W N   2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847088"/>
            <a:ext cx="4572000" cy="12344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</a:pPr>
            <a:r>
              <a:rPr sz="4000" b="0" i="0">
                <a:solidFill>
                  <a:srgbClr val="F3EFE6"/>
                </a:solidFill>
                <a:latin typeface="Didot"/>
              </a:rPr>
              <a:t>The night the</a:t>
            </a:r>
          </a:p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</a:pPr>
            <a:r>
              <a:rPr sz="4600" b="0" i="1">
                <a:solidFill>
                  <a:srgbClr val="E8B23A"/>
                </a:solidFill>
                <a:latin typeface="Didot"/>
              </a:rPr>
              <a:t>moonwalk</a:t>
            </a:r>
            <a:r>
              <a:rPr sz="4000" b="0" i="0">
                <a:solidFill>
                  <a:srgbClr val="F3EFE6"/>
                </a:solidFill>
                <a:latin typeface="Didot"/>
              </a:rPr>
              <a:t>  landed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3675887"/>
            <a:ext cx="4572000" cy="12801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0" i="0">
                <a:solidFill>
                  <a:srgbClr val="CBC5D2"/>
                </a:solidFill>
                <a:latin typeface="Helvetica Neue"/>
              </a:rPr>
              <a:t>Performing “Billie Jean” on NBC's Motown 25 special, Jackson slid backward across the stage and debuted the move that would define him. Some 47 million viewers watched — and Thriller surged to new heights.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457200"/>
            <a:ext cx="69494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E8B23A"/>
                </a:solidFill>
                <a:latin typeface="Helvetica Neue"/>
              </a:rPr>
              <a:t>DECEMBER 1983 · THE SHORT FILM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68096"/>
            <a:ext cx="7863840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900" b="0" i="0">
                <a:solidFill>
                  <a:srgbClr val="F3EFE6"/>
                </a:solidFill>
                <a:latin typeface="Didot"/>
              </a:rPr>
              <a:t>He turned the music video into cinema</a:t>
            </a:r>
          </a:p>
        </p:txBody>
      </p:sp>
      <p:sp>
        <p:nvSpPr>
          <p:cNvPr id="5" name="Rectangle 4"/>
          <p:cNvSpPr/>
          <p:nvPr/>
        </p:nvSpPr>
        <p:spPr>
          <a:xfrm>
            <a:off x="658368" y="1241044"/>
            <a:ext cx="1188720" cy="41148"/>
          </a:xfrm>
          <a:prstGeom prst="rect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680960" y="402336"/>
            <a:ext cx="8229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1">
                <a:solidFill>
                  <a:srgbClr val="E8B23A"/>
                </a:solidFill>
                <a:latin typeface="Didot"/>
              </a:rPr>
              <a:t>MJ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1561084"/>
            <a:ext cx="3977639" cy="21945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</a:pPr>
            <a:r>
              <a:rPr sz="1450" b="0" i="0">
                <a:solidFill>
                  <a:srgbClr val="CBC5D2"/>
                </a:solidFill>
                <a:latin typeface="Helvetica Neue"/>
              </a:rPr>
              <a:t>Directed by John Landis as a 14-minute horror short, the “Thriller” video treated a pop single like a movie — a story, a budget, prosthetic makeup, and choreography built to be watched again and again. It made MTV essential viewing.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17720" y="1606804"/>
            <a:ext cx="3886200" cy="1783080"/>
          </a:xfrm>
          <a:prstGeom prst="roundRect">
            <a:avLst>
              <a:gd name="adj" fmla="val 3076"/>
            </a:avLst>
          </a:prstGeom>
          <a:solidFill>
            <a:srgbClr val="17141F"/>
          </a:solidFill>
          <a:ln w="12700">
            <a:solidFill>
              <a:srgbClr val="352E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4818888" y="1689100"/>
            <a:ext cx="146304" cy="91440"/>
          </a:xfrm>
          <a:prstGeom prst="roundRect">
            <a:avLst>
              <a:gd name="adj" fmla="val 30000"/>
            </a:avLst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4818888" y="3216148"/>
            <a:ext cx="146304" cy="91440"/>
          </a:xfrm>
          <a:prstGeom prst="roundRect">
            <a:avLst>
              <a:gd name="adj" fmla="val 30000"/>
            </a:avLst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184648" y="1689100"/>
            <a:ext cx="146304" cy="91440"/>
          </a:xfrm>
          <a:prstGeom prst="roundRect">
            <a:avLst>
              <a:gd name="adj" fmla="val 30000"/>
            </a:avLst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5184648" y="3216148"/>
            <a:ext cx="146304" cy="91440"/>
          </a:xfrm>
          <a:prstGeom prst="roundRect">
            <a:avLst>
              <a:gd name="adj" fmla="val 30000"/>
            </a:avLst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5550407" y="1689100"/>
            <a:ext cx="146304" cy="91440"/>
          </a:xfrm>
          <a:prstGeom prst="roundRect">
            <a:avLst>
              <a:gd name="adj" fmla="val 30000"/>
            </a:avLst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550407" y="3216148"/>
            <a:ext cx="146304" cy="91440"/>
          </a:xfrm>
          <a:prstGeom prst="roundRect">
            <a:avLst>
              <a:gd name="adj" fmla="val 30000"/>
            </a:avLst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5916168" y="1689100"/>
            <a:ext cx="146304" cy="91440"/>
          </a:xfrm>
          <a:prstGeom prst="roundRect">
            <a:avLst>
              <a:gd name="adj" fmla="val 30000"/>
            </a:avLst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5916168" y="3216148"/>
            <a:ext cx="146304" cy="91440"/>
          </a:xfrm>
          <a:prstGeom prst="roundRect">
            <a:avLst>
              <a:gd name="adj" fmla="val 30000"/>
            </a:avLst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6281927" y="1689100"/>
            <a:ext cx="146304" cy="91440"/>
          </a:xfrm>
          <a:prstGeom prst="roundRect">
            <a:avLst>
              <a:gd name="adj" fmla="val 30000"/>
            </a:avLst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6281927" y="3216148"/>
            <a:ext cx="146304" cy="91440"/>
          </a:xfrm>
          <a:prstGeom prst="roundRect">
            <a:avLst>
              <a:gd name="adj" fmla="val 30000"/>
            </a:avLst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/>
          <p:cNvSpPr/>
          <p:nvPr/>
        </p:nvSpPr>
        <p:spPr>
          <a:xfrm>
            <a:off x="6647688" y="1689100"/>
            <a:ext cx="146304" cy="91440"/>
          </a:xfrm>
          <a:prstGeom prst="roundRect">
            <a:avLst>
              <a:gd name="adj" fmla="val 30000"/>
            </a:avLst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ounded Rectangle 19"/>
          <p:cNvSpPr/>
          <p:nvPr/>
        </p:nvSpPr>
        <p:spPr>
          <a:xfrm>
            <a:off x="6647688" y="3216148"/>
            <a:ext cx="146304" cy="91440"/>
          </a:xfrm>
          <a:prstGeom prst="roundRect">
            <a:avLst>
              <a:gd name="adj" fmla="val 30000"/>
            </a:avLst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7013448" y="1689100"/>
            <a:ext cx="146304" cy="91440"/>
          </a:xfrm>
          <a:prstGeom prst="roundRect">
            <a:avLst>
              <a:gd name="adj" fmla="val 30000"/>
            </a:avLst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ed Rectangle 21"/>
          <p:cNvSpPr/>
          <p:nvPr/>
        </p:nvSpPr>
        <p:spPr>
          <a:xfrm>
            <a:off x="7013448" y="3216148"/>
            <a:ext cx="146304" cy="91440"/>
          </a:xfrm>
          <a:prstGeom prst="roundRect">
            <a:avLst>
              <a:gd name="adj" fmla="val 30000"/>
            </a:avLst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ounded Rectangle 22"/>
          <p:cNvSpPr/>
          <p:nvPr/>
        </p:nvSpPr>
        <p:spPr>
          <a:xfrm>
            <a:off x="7379208" y="1689100"/>
            <a:ext cx="146304" cy="91440"/>
          </a:xfrm>
          <a:prstGeom prst="roundRect">
            <a:avLst>
              <a:gd name="adj" fmla="val 30000"/>
            </a:avLst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ounded Rectangle 23"/>
          <p:cNvSpPr/>
          <p:nvPr/>
        </p:nvSpPr>
        <p:spPr>
          <a:xfrm>
            <a:off x="7379208" y="3216148"/>
            <a:ext cx="146304" cy="91440"/>
          </a:xfrm>
          <a:prstGeom prst="roundRect">
            <a:avLst>
              <a:gd name="adj" fmla="val 30000"/>
            </a:avLst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ounded Rectangle 24"/>
          <p:cNvSpPr/>
          <p:nvPr/>
        </p:nvSpPr>
        <p:spPr>
          <a:xfrm>
            <a:off x="7744967" y="1689100"/>
            <a:ext cx="146304" cy="91440"/>
          </a:xfrm>
          <a:prstGeom prst="roundRect">
            <a:avLst>
              <a:gd name="adj" fmla="val 30000"/>
            </a:avLst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7744967" y="3216148"/>
            <a:ext cx="146304" cy="91440"/>
          </a:xfrm>
          <a:prstGeom prst="roundRect">
            <a:avLst>
              <a:gd name="adj" fmla="val 30000"/>
            </a:avLst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ounded Rectangle 26"/>
          <p:cNvSpPr/>
          <p:nvPr/>
        </p:nvSpPr>
        <p:spPr>
          <a:xfrm>
            <a:off x="4892040" y="1881124"/>
            <a:ext cx="724662" cy="1234440"/>
          </a:xfrm>
          <a:prstGeom prst="roundRect">
            <a:avLst>
              <a:gd name="adj" fmla="val 5047"/>
            </a:avLst>
          </a:prstGeom>
          <a:solidFill>
            <a:srgbClr val="0E0D13"/>
          </a:solidFill>
          <a:ln w="12700">
            <a:solidFill>
              <a:srgbClr val="B98A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4892040" y="1881124"/>
            <a:ext cx="724662" cy="1234440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8B23A"/>
                </a:solidFill>
                <a:latin typeface="Helvetica Neue"/>
              </a:rPr>
              <a:t>STORY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763005" y="1881124"/>
            <a:ext cx="724662" cy="1234440"/>
          </a:xfrm>
          <a:prstGeom prst="roundRect">
            <a:avLst>
              <a:gd name="adj" fmla="val 5047"/>
            </a:avLst>
          </a:prstGeom>
          <a:solidFill>
            <a:srgbClr val="0E0D13"/>
          </a:solidFill>
          <a:ln w="12700">
            <a:solidFill>
              <a:srgbClr val="B98A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5763005" y="1881124"/>
            <a:ext cx="724662" cy="1234440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8B23A"/>
                </a:solidFill>
                <a:latin typeface="Helvetica Neue"/>
              </a:rPr>
              <a:t>HORROR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633972" y="1881124"/>
            <a:ext cx="724662" cy="1234440"/>
          </a:xfrm>
          <a:prstGeom prst="roundRect">
            <a:avLst>
              <a:gd name="adj" fmla="val 5047"/>
            </a:avLst>
          </a:prstGeom>
          <a:solidFill>
            <a:srgbClr val="0E0D13"/>
          </a:solidFill>
          <a:ln w="12700">
            <a:solidFill>
              <a:srgbClr val="B98A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633972" y="1881124"/>
            <a:ext cx="724662" cy="1234440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8B23A"/>
                </a:solidFill>
                <a:latin typeface="Helvetica Neue"/>
              </a:rPr>
              <a:t>DANCE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504938" y="1881124"/>
            <a:ext cx="724662" cy="1234440"/>
          </a:xfrm>
          <a:prstGeom prst="roundRect">
            <a:avLst>
              <a:gd name="adj" fmla="val 5047"/>
            </a:avLst>
          </a:prstGeom>
          <a:solidFill>
            <a:srgbClr val="0E0D13"/>
          </a:solidFill>
          <a:ln w="12700">
            <a:solidFill>
              <a:srgbClr val="B98A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7504938" y="1881124"/>
            <a:ext cx="724662" cy="1234440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8B23A"/>
                </a:solidFill>
                <a:latin typeface="Helvetica Neue"/>
              </a:rPr>
              <a:t>14 MIN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080" y="3682492"/>
            <a:ext cx="2438400" cy="292608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i="0">
                <a:solidFill>
                  <a:srgbClr val="E8B23A"/>
                </a:solidFill>
                <a:latin typeface="Helvetica Neue"/>
              </a:rPr>
              <a:t>14 min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0080" y="4011676"/>
            <a:ext cx="2438400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958EA0"/>
                </a:solidFill>
                <a:latin typeface="Helvetica Neue"/>
              </a:rPr>
              <a:t>runtime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61360" y="3682492"/>
            <a:ext cx="2438400" cy="292608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i="0">
                <a:solidFill>
                  <a:srgbClr val="E8B23A"/>
                </a:solidFill>
                <a:latin typeface="Helvetica Neue"/>
              </a:rPr>
              <a:t>John Landis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61360" y="4011676"/>
            <a:ext cx="2438400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958EA0"/>
                </a:solidFill>
                <a:latin typeface="Helvetica Neue"/>
              </a:rPr>
              <a:t>director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82640" y="3682492"/>
            <a:ext cx="2438400" cy="292608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i="0">
                <a:solidFill>
                  <a:srgbClr val="E8B23A"/>
                </a:solidFill>
                <a:latin typeface="Helvetica Neue"/>
              </a:rPr>
              <a:t>1st ever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82640" y="4011676"/>
            <a:ext cx="2438400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958EA0"/>
                </a:solidFill>
                <a:latin typeface="Helvetica Neue"/>
              </a:rPr>
              <a:t>music video in the U.S. National Film Registry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40080" y="4718304"/>
            <a:ext cx="7863840" cy="9144"/>
          </a:xfrm>
          <a:prstGeom prst="rect">
            <a:avLst/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" name="TextBox 41"/>
          <p:cNvSpPr txBox="1"/>
          <p:nvPr/>
        </p:nvSpPr>
        <p:spPr>
          <a:xfrm>
            <a:off x="640080" y="4773168"/>
            <a:ext cx="548640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50" b="1" i="0">
                <a:solidFill>
                  <a:srgbClr val="E8B23A"/>
                </a:solidFill>
                <a:latin typeface="Helvetica Neue"/>
              </a:rPr>
              <a:t>MICHAEL JACKSON</a:t>
            </a:r>
            <a:r>
              <a:rPr sz="850" b="0" i="0">
                <a:solidFill>
                  <a:srgbClr val="958EA0"/>
                </a:solidFill>
                <a:latin typeface="Helvetica Neue"/>
              </a:rPr>
              <a:t>   ·   THE KING OF POP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40880" y="4773168"/>
            <a:ext cx="146304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50" b="0" i="0">
                <a:solidFill>
                  <a:srgbClr val="958EA0"/>
                </a:solidFill>
                <a:latin typeface="Helvetica Neue"/>
              </a:rPr>
              <a:t>07 / 14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457200"/>
            <a:ext cx="69494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E8B23A"/>
                </a:solidFill>
                <a:latin typeface="Helvetica Neue"/>
              </a:rPr>
              <a:t>1979–2001 · THE SOLO CATALOG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68096"/>
            <a:ext cx="7863840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900" b="0" i="0">
                <a:solidFill>
                  <a:srgbClr val="F3EFE6"/>
                </a:solidFill>
                <a:latin typeface="Didot"/>
              </a:rPr>
              <a:t>Six albums that moved the center of pop</a:t>
            </a:r>
          </a:p>
        </p:txBody>
      </p:sp>
      <p:sp>
        <p:nvSpPr>
          <p:cNvPr id="5" name="Rectangle 4"/>
          <p:cNvSpPr/>
          <p:nvPr/>
        </p:nvSpPr>
        <p:spPr>
          <a:xfrm>
            <a:off x="658368" y="1241044"/>
            <a:ext cx="1188720" cy="41148"/>
          </a:xfrm>
          <a:prstGeom prst="rect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680960" y="402336"/>
            <a:ext cx="8229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1">
                <a:solidFill>
                  <a:srgbClr val="E8B23A"/>
                </a:solidFill>
                <a:latin typeface="Didot"/>
              </a:rPr>
              <a:t>MJ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1533652"/>
            <a:ext cx="7863840" cy="292608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sz="1450" b="0" i="0">
                <a:solidFill>
                  <a:srgbClr val="CBC5D2"/>
                </a:solidFill>
                <a:latin typeface="Helvetica Neue"/>
              </a:rPr>
              <a:t>Six studio albums across three decades — from disco-pop to new jack swing.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694944" y="2555951"/>
            <a:ext cx="7754112" cy="21945"/>
          </a:xfrm>
          <a:prstGeom prst="rect">
            <a:avLst/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12648" y="2484628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5720" y="2731516"/>
            <a:ext cx="1298448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958EA0"/>
                </a:solidFill>
                <a:latin typeface="Helvetica Neue"/>
              </a:rPr>
              <a:t>1979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" y="3024124"/>
            <a:ext cx="1298448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F3EFE6"/>
                </a:solidFill>
                <a:latin typeface="Helvetica Neue"/>
              </a:rPr>
              <a:t>Off the Wall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" y="3280156"/>
            <a:ext cx="1481328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50" b="0" i="0">
                <a:solidFill>
                  <a:srgbClr val="958EA0"/>
                </a:solidFill>
                <a:latin typeface="Helvetica Neue"/>
              </a:rPr>
              <a:t>breakthrough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63470" y="2484628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596542" y="2731516"/>
            <a:ext cx="1298448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958EA0"/>
                </a:solidFill>
                <a:latin typeface="Helvetica Neue"/>
              </a:rPr>
              <a:t>1982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6542" y="3024124"/>
            <a:ext cx="1298448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F3EFE6"/>
                </a:solidFill>
                <a:latin typeface="Helvetica Neue"/>
              </a:rPr>
              <a:t>Thriller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05102" y="3280156"/>
            <a:ext cx="1481328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50" b="0" i="0">
                <a:solidFill>
                  <a:srgbClr val="958EA0"/>
                </a:solidFill>
                <a:latin typeface="Helvetica Neue"/>
              </a:rPr>
              <a:t>best-seller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714292" y="2484628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3147364" y="2731516"/>
            <a:ext cx="1298448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E8B23A"/>
                </a:solidFill>
                <a:latin typeface="Helvetica Neue"/>
              </a:rPr>
              <a:t>1987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47364" y="3024124"/>
            <a:ext cx="1298448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F3EFE6"/>
                </a:solidFill>
                <a:latin typeface="Helvetica Neue"/>
              </a:rPr>
              <a:t>Bad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55924" y="3280156"/>
            <a:ext cx="1481328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50" b="0" i="0">
                <a:solidFill>
                  <a:srgbClr val="958EA0"/>
                </a:solidFill>
                <a:latin typeface="Helvetica Neue"/>
              </a:rPr>
              <a:t>five #1 singles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265115" y="2484628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698187" y="2731516"/>
            <a:ext cx="1298448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958EA0"/>
                </a:solidFill>
                <a:latin typeface="Helvetica Neue"/>
              </a:rPr>
              <a:t>1991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98187" y="3024124"/>
            <a:ext cx="1298448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F3EFE6"/>
                </a:solidFill>
                <a:latin typeface="Helvetica Neue"/>
              </a:rPr>
              <a:t>Dangerous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06747" y="3280156"/>
            <a:ext cx="1481328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50" b="0" i="0">
                <a:solidFill>
                  <a:srgbClr val="958EA0"/>
                </a:solidFill>
                <a:latin typeface="Helvetica Neue"/>
              </a:rPr>
              <a:t>new jack swing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815937" y="2484628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249009" y="2731516"/>
            <a:ext cx="1298448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958EA0"/>
                </a:solidFill>
                <a:latin typeface="Helvetica Neue"/>
              </a:rPr>
              <a:t>1995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49009" y="3024124"/>
            <a:ext cx="1298448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F3EFE6"/>
                </a:solidFill>
                <a:latin typeface="Helvetica Neue"/>
              </a:rPr>
              <a:t>HIStory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57569" y="3280156"/>
            <a:ext cx="1481328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50" b="0" i="0">
                <a:solidFill>
                  <a:srgbClr val="958EA0"/>
                </a:solidFill>
                <a:latin typeface="Helvetica Neue"/>
              </a:rPr>
              <a:t>hits + new work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366760" y="2484628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7799831" y="2731516"/>
            <a:ext cx="1298448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958EA0"/>
                </a:solidFill>
                <a:latin typeface="Helvetica Neue"/>
              </a:rPr>
              <a:t>2001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99831" y="3024124"/>
            <a:ext cx="1298448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F3EFE6"/>
                </a:solidFill>
                <a:latin typeface="Helvetica Neue"/>
              </a:rPr>
              <a:t>Invincible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16952" y="3280156"/>
            <a:ext cx="1481328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50" b="0" i="0">
                <a:solidFill>
                  <a:srgbClr val="958EA0"/>
                </a:solidFill>
                <a:latin typeface="Helvetica Neue"/>
              </a:rPr>
              <a:t>final studio album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40080" y="3840480"/>
            <a:ext cx="7863840" cy="566928"/>
          </a:xfrm>
          <a:prstGeom prst="roundRect">
            <a:avLst>
              <a:gd name="adj" fmla="val 12903"/>
            </a:avLst>
          </a:prstGeom>
          <a:gradFill>
            <a:gsLst>
              <a:gs pos="0">
                <a:srgbClr val="E8B23A">
                  <a:alpha val="16000"/>
                </a:srgbClr>
              </a:gs>
              <a:gs pos="100000">
                <a:srgbClr val="E8B23A">
                  <a:alpha val="500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841247" y="3840480"/>
            <a:ext cx="7461504" cy="566928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1">
                <a:solidFill>
                  <a:srgbClr val="E8B23A"/>
                </a:solidFill>
                <a:latin typeface="Helvetica Neue"/>
              </a:rPr>
              <a:t>Bad</a:t>
            </a:r>
            <a:r>
              <a:rPr sz="1200" b="0" i="0">
                <a:solidFill>
                  <a:srgbClr val="F3EFE6"/>
                </a:solidFill>
                <a:latin typeface="Helvetica Neue"/>
              </a:rPr>
              <a:t> (1987) became the first album in history to send five singles to No. 1 on the Billboard Hot 100.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0080" y="4718304"/>
            <a:ext cx="7863840" cy="9144"/>
          </a:xfrm>
          <a:prstGeom prst="rect">
            <a:avLst/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40080" y="4773168"/>
            <a:ext cx="548640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50" b="1" i="0">
                <a:solidFill>
                  <a:srgbClr val="E8B23A"/>
                </a:solidFill>
                <a:latin typeface="Helvetica Neue"/>
              </a:rPr>
              <a:t>MICHAEL JACKSON</a:t>
            </a:r>
            <a:r>
              <a:rPr sz="850" b="0" i="0">
                <a:solidFill>
                  <a:srgbClr val="958EA0"/>
                </a:solidFill>
                <a:latin typeface="Helvetica Neue"/>
              </a:rPr>
              <a:t>   ·   THE KING OF POP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40880" y="4773168"/>
            <a:ext cx="146304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50" b="0" i="0">
                <a:solidFill>
                  <a:srgbClr val="958EA0"/>
                </a:solidFill>
                <a:latin typeface="Helvetica Neue"/>
              </a:rPr>
              <a:t>08 / 14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E0D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457200"/>
            <a:ext cx="69494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E8B23A"/>
                </a:solidFill>
                <a:latin typeface="Helvetica Neue"/>
              </a:rPr>
              <a:t>JANUARY 31, 1993 · SUPER BOWL XXVII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68096"/>
            <a:ext cx="7863840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900" b="0" i="0">
                <a:solidFill>
                  <a:srgbClr val="F3EFE6"/>
                </a:solidFill>
                <a:latin typeface="Didot"/>
              </a:rPr>
              <a:t>He made the halftime show a main event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58368" y="1241044"/>
            <a:ext cx="1188720" cy="41148"/>
          </a:xfrm>
          <a:prstGeom prst="rect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680960" y="402336"/>
            <a:ext cx="8229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1">
                <a:solidFill>
                  <a:srgbClr val="E8B23A"/>
                </a:solidFill>
                <a:latin typeface="Didot"/>
              </a:rPr>
              <a:t>MJ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" y="1551940"/>
            <a:ext cx="7863840" cy="16459"/>
          </a:xfrm>
          <a:prstGeom prst="rect">
            <a:avLst/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Oval 7"/>
          <p:cNvSpPr/>
          <p:nvPr/>
        </p:nvSpPr>
        <p:spPr>
          <a:xfrm>
            <a:off x="713231" y="1506220"/>
            <a:ext cx="310896" cy="310896"/>
          </a:xfrm>
          <a:prstGeom prst="ellipse">
            <a:avLst/>
          </a:prstGeom>
          <a:gradFill>
            <a:gsLst>
              <a:gs pos="0">
                <a:srgbClr val="E8B23A">
                  <a:alpha val="16000"/>
                </a:srgbClr>
              </a:gs>
              <a:gs pos="100000">
                <a:srgbClr val="E8B23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Oval 8"/>
          <p:cNvSpPr/>
          <p:nvPr/>
        </p:nvSpPr>
        <p:spPr>
          <a:xfrm>
            <a:off x="822959" y="1515364"/>
            <a:ext cx="91440" cy="91440"/>
          </a:xfrm>
          <a:prstGeom prst="ellipse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Oval 9"/>
          <p:cNvSpPr/>
          <p:nvPr/>
        </p:nvSpPr>
        <p:spPr>
          <a:xfrm>
            <a:off x="1453895" y="1506220"/>
            <a:ext cx="310896" cy="310896"/>
          </a:xfrm>
          <a:prstGeom prst="ellipse">
            <a:avLst/>
          </a:prstGeom>
          <a:gradFill>
            <a:gsLst>
              <a:gs pos="0">
                <a:srgbClr val="E8B23A">
                  <a:alpha val="16000"/>
                </a:srgbClr>
              </a:gs>
              <a:gs pos="100000">
                <a:srgbClr val="E8B23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Oval 10"/>
          <p:cNvSpPr/>
          <p:nvPr/>
        </p:nvSpPr>
        <p:spPr>
          <a:xfrm>
            <a:off x="1563623" y="1515364"/>
            <a:ext cx="91440" cy="91440"/>
          </a:xfrm>
          <a:prstGeom prst="ellipse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Oval 11"/>
          <p:cNvSpPr/>
          <p:nvPr/>
        </p:nvSpPr>
        <p:spPr>
          <a:xfrm>
            <a:off x="2194560" y="1506220"/>
            <a:ext cx="310896" cy="310896"/>
          </a:xfrm>
          <a:prstGeom prst="ellipse">
            <a:avLst/>
          </a:prstGeom>
          <a:gradFill>
            <a:gsLst>
              <a:gs pos="0">
                <a:srgbClr val="E8B23A">
                  <a:alpha val="16000"/>
                </a:srgbClr>
              </a:gs>
              <a:gs pos="100000">
                <a:srgbClr val="E8B23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Oval 12"/>
          <p:cNvSpPr/>
          <p:nvPr/>
        </p:nvSpPr>
        <p:spPr>
          <a:xfrm>
            <a:off x="2304288" y="1515364"/>
            <a:ext cx="91440" cy="91440"/>
          </a:xfrm>
          <a:prstGeom prst="ellipse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Oval 13"/>
          <p:cNvSpPr/>
          <p:nvPr/>
        </p:nvSpPr>
        <p:spPr>
          <a:xfrm>
            <a:off x="2935224" y="1506220"/>
            <a:ext cx="310896" cy="310896"/>
          </a:xfrm>
          <a:prstGeom prst="ellipse">
            <a:avLst/>
          </a:prstGeom>
          <a:gradFill>
            <a:gsLst>
              <a:gs pos="0">
                <a:srgbClr val="E8B23A">
                  <a:alpha val="16000"/>
                </a:srgbClr>
              </a:gs>
              <a:gs pos="100000">
                <a:srgbClr val="E8B23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Oval 14"/>
          <p:cNvSpPr/>
          <p:nvPr/>
        </p:nvSpPr>
        <p:spPr>
          <a:xfrm>
            <a:off x="3044952" y="1515364"/>
            <a:ext cx="91440" cy="91440"/>
          </a:xfrm>
          <a:prstGeom prst="ellipse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Oval 15"/>
          <p:cNvSpPr/>
          <p:nvPr/>
        </p:nvSpPr>
        <p:spPr>
          <a:xfrm>
            <a:off x="3675887" y="1506220"/>
            <a:ext cx="310896" cy="310896"/>
          </a:xfrm>
          <a:prstGeom prst="ellipse">
            <a:avLst/>
          </a:prstGeom>
          <a:gradFill>
            <a:gsLst>
              <a:gs pos="0">
                <a:srgbClr val="E8B23A">
                  <a:alpha val="16000"/>
                </a:srgbClr>
              </a:gs>
              <a:gs pos="100000">
                <a:srgbClr val="E8B23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Oval 16"/>
          <p:cNvSpPr/>
          <p:nvPr/>
        </p:nvSpPr>
        <p:spPr>
          <a:xfrm>
            <a:off x="3785615" y="1515364"/>
            <a:ext cx="91440" cy="91440"/>
          </a:xfrm>
          <a:prstGeom prst="ellipse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Oval 17"/>
          <p:cNvSpPr/>
          <p:nvPr/>
        </p:nvSpPr>
        <p:spPr>
          <a:xfrm>
            <a:off x="4416552" y="1506220"/>
            <a:ext cx="310896" cy="310896"/>
          </a:xfrm>
          <a:prstGeom prst="ellipse">
            <a:avLst/>
          </a:prstGeom>
          <a:gradFill>
            <a:gsLst>
              <a:gs pos="0">
                <a:srgbClr val="E8B23A">
                  <a:alpha val="16000"/>
                </a:srgbClr>
              </a:gs>
              <a:gs pos="100000">
                <a:srgbClr val="E8B23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Oval 18"/>
          <p:cNvSpPr/>
          <p:nvPr/>
        </p:nvSpPr>
        <p:spPr>
          <a:xfrm>
            <a:off x="4526280" y="1515364"/>
            <a:ext cx="91440" cy="91440"/>
          </a:xfrm>
          <a:prstGeom prst="ellipse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Oval 19"/>
          <p:cNvSpPr/>
          <p:nvPr/>
        </p:nvSpPr>
        <p:spPr>
          <a:xfrm>
            <a:off x="5157216" y="1506220"/>
            <a:ext cx="310896" cy="310896"/>
          </a:xfrm>
          <a:prstGeom prst="ellipse">
            <a:avLst/>
          </a:prstGeom>
          <a:gradFill>
            <a:gsLst>
              <a:gs pos="0">
                <a:srgbClr val="E8B23A">
                  <a:alpha val="16000"/>
                </a:srgbClr>
              </a:gs>
              <a:gs pos="100000">
                <a:srgbClr val="E8B23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5266944" y="1515364"/>
            <a:ext cx="91440" cy="91440"/>
          </a:xfrm>
          <a:prstGeom prst="ellipse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5897880" y="1506220"/>
            <a:ext cx="310896" cy="310896"/>
          </a:xfrm>
          <a:prstGeom prst="ellipse">
            <a:avLst/>
          </a:prstGeom>
          <a:gradFill>
            <a:gsLst>
              <a:gs pos="0">
                <a:srgbClr val="E8B23A">
                  <a:alpha val="16000"/>
                </a:srgbClr>
              </a:gs>
              <a:gs pos="100000">
                <a:srgbClr val="E8B23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6007608" y="1515364"/>
            <a:ext cx="91440" cy="91440"/>
          </a:xfrm>
          <a:prstGeom prst="ellipse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Oval 23"/>
          <p:cNvSpPr/>
          <p:nvPr/>
        </p:nvSpPr>
        <p:spPr>
          <a:xfrm>
            <a:off x="6638544" y="1506220"/>
            <a:ext cx="310896" cy="310896"/>
          </a:xfrm>
          <a:prstGeom prst="ellipse">
            <a:avLst/>
          </a:prstGeom>
          <a:gradFill>
            <a:gsLst>
              <a:gs pos="0">
                <a:srgbClr val="E8B23A">
                  <a:alpha val="16000"/>
                </a:srgbClr>
              </a:gs>
              <a:gs pos="100000">
                <a:srgbClr val="E8B23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Oval 24"/>
          <p:cNvSpPr/>
          <p:nvPr/>
        </p:nvSpPr>
        <p:spPr>
          <a:xfrm>
            <a:off x="6748272" y="1515364"/>
            <a:ext cx="91440" cy="91440"/>
          </a:xfrm>
          <a:prstGeom prst="ellipse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7379207" y="1506220"/>
            <a:ext cx="310896" cy="310896"/>
          </a:xfrm>
          <a:prstGeom prst="ellipse">
            <a:avLst/>
          </a:prstGeom>
          <a:gradFill>
            <a:gsLst>
              <a:gs pos="0">
                <a:srgbClr val="E8B23A">
                  <a:alpha val="16000"/>
                </a:srgbClr>
              </a:gs>
              <a:gs pos="100000">
                <a:srgbClr val="E8B23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7488935" y="1515364"/>
            <a:ext cx="91440" cy="91440"/>
          </a:xfrm>
          <a:prstGeom prst="ellipse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Oval 27"/>
          <p:cNvSpPr/>
          <p:nvPr/>
        </p:nvSpPr>
        <p:spPr>
          <a:xfrm>
            <a:off x="8119871" y="1506220"/>
            <a:ext cx="310896" cy="310896"/>
          </a:xfrm>
          <a:prstGeom prst="ellipse">
            <a:avLst/>
          </a:prstGeom>
          <a:gradFill>
            <a:gsLst>
              <a:gs pos="0">
                <a:srgbClr val="E8B23A">
                  <a:alpha val="16000"/>
                </a:srgbClr>
              </a:gs>
              <a:gs pos="100000">
                <a:srgbClr val="E8B23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Oval 28"/>
          <p:cNvSpPr/>
          <p:nvPr/>
        </p:nvSpPr>
        <p:spPr>
          <a:xfrm>
            <a:off x="8229599" y="1515364"/>
            <a:ext cx="91440" cy="91440"/>
          </a:xfrm>
          <a:prstGeom prst="ellipse">
            <a:avLst/>
          </a:prstGeom>
          <a:solidFill>
            <a:srgbClr val="E8B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640080" y="1917700"/>
            <a:ext cx="4297680" cy="21031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CBC5D2"/>
                </a:solidFill>
                <a:latin typeface="Helvetica Neue"/>
              </a:rPr>
              <a:t>Before Michael Jackson, viewers changed the channel at halftime. He filled the Rose Bowl, opened by standing motionless for nearly two minutes, and held the stadium — and the ratings — for the whole show.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40080" y="3911092"/>
            <a:ext cx="4297680" cy="566928"/>
          </a:xfrm>
          <a:prstGeom prst="roundRect">
            <a:avLst>
              <a:gd name="adj" fmla="val 12903"/>
            </a:avLst>
          </a:prstGeom>
          <a:gradFill>
            <a:gsLst>
              <a:gs pos="0">
                <a:srgbClr val="E8B23A">
                  <a:alpha val="14000"/>
                </a:srgbClr>
              </a:gs>
              <a:gs pos="100000">
                <a:srgbClr val="E8B23A">
                  <a:alpha val="400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41247" y="3911092"/>
            <a:ext cx="4114800" cy="566928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0" i="1">
                <a:solidFill>
                  <a:srgbClr val="F3EFE6"/>
                </a:solidFill>
                <a:latin typeface="Helvetica Neue"/>
              </a:rPr>
              <a:t>The blueprint for every blockbuster halftime since.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57800" y="1917700"/>
            <a:ext cx="18288" cy="2514600"/>
          </a:xfrm>
          <a:prstGeom prst="rect">
            <a:avLst/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5532120" y="1917700"/>
            <a:ext cx="3108960" cy="10058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6000" b="1" i="0">
                <a:solidFill>
                  <a:srgbClr val="E8B23A"/>
                </a:solidFill>
                <a:latin typeface="Helvetica Neue"/>
              </a:rPr>
              <a:t>133.4M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32120" y="2905252"/>
            <a:ext cx="301752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0">
                <a:solidFill>
                  <a:srgbClr val="F3EFE6"/>
                </a:solidFill>
                <a:latin typeface="Helvetica Neue"/>
              </a:rPr>
              <a:t>U.S. viewers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32120" y="3389884"/>
            <a:ext cx="3017520" cy="9144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sz="1300" b="0" i="0">
                <a:solidFill>
                  <a:srgbClr val="CBC5D2"/>
                </a:solidFill>
                <a:latin typeface="Helvetica Neue"/>
              </a:rPr>
              <a:t>▲  the first time a Super Bowl's audience grew between halves, not shrank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40080" y="4718304"/>
            <a:ext cx="7863840" cy="9144"/>
          </a:xfrm>
          <a:prstGeom prst="rect">
            <a:avLst/>
          </a:prstGeom>
          <a:solidFill>
            <a:srgbClr val="3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640080" y="4773168"/>
            <a:ext cx="548640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50" b="1" i="0">
                <a:solidFill>
                  <a:srgbClr val="E8B23A"/>
                </a:solidFill>
                <a:latin typeface="Helvetica Neue"/>
              </a:rPr>
              <a:t>MICHAEL JACKSON</a:t>
            </a:r>
            <a:r>
              <a:rPr sz="850" b="0" i="0">
                <a:solidFill>
                  <a:srgbClr val="958EA0"/>
                </a:solidFill>
                <a:latin typeface="Helvetica Neue"/>
              </a:rPr>
              <a:t>   ·   THE KING OF POP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40880" y="4773168"/>
            <a:ext cx="1463040" cy="21945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50" b="0" i="0">
                <a:solidFill>
                  <a:srgbClr val="958EA0"/>
                </a:solidFill>
                <a:latin typeface="Helvetica Neue"/>
              </a:rPr>
              <a:t>09 / 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