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2.xml" ContentType="application/vnd.openxmlformats-officedocument.theme+xml"/>
  <Override PartName="/ppt/notesMasters/notesMaster1.xml" ContentType="application/vnd.openxmlformats-officedocument.presentationml.notesMaster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51435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algn="ctr" defTabSz="457200"/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move the slide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l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6"/>
          <p:cNvSpPr>
            <a:spLocks noGrp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33CF4D61-3ACD-47A5-9FF4-A15B12138840}" type="slidenum"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66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Opening: Hi everyone! Today we're going to meet a new friend called AI. Don't worry about memorizing a definition yet — let's just play and figure it out together.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6" name="PlaceHolder 3"/>
          <p:cNvSpPr>
            <a:spLocks noGrp="1"/>
          </p:cNvSpPr>
          <p:nvPr>
            <p:ph type="sldNum" idx="37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7D9F54D-1A8B-4755-A818-CE6C46B213BF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69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Safety matters most: you can use it to look things up, practice a language, and spark ideas; but don't tell it your real name, home address, or passwords; if you see something upsetting, tell a grown-up right away; and never make big decisions alone in secret.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3" name="PlaceHolder 3"/>
          <p:cNvSpPr>
            <a:spLocks noGrp="1"/>
          </p:cNvSpPr>
          <p:nvPr>
            <p:ph type="sldNum" idx="46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3764674-E62B-4EC8-AF41-AC11D4599E4A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69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Let's tie today together: AI lives all around us, learns from examples, is very capable but also makes mistakes, should be a good helper while you stay in charge, and you need to guard your own little secrets. You've got it all!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6" name="PlaceHolder 3"/>
          <p:cNvSpPr>
            <a:spLocks noGrp="1"/>
          </p:cNvSpPr>
          <p:nvPr>
            <p:ph type="sldNum" idx="47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31AC1AC-DFD8-4C70-9B0E-4FB8398E0622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69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One last thought to leave you with: however smart the tool is, you're the one who decides. Stay curious, and go discover more amazing things!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9" name="PlaceHolder 3"/>
          <p:cNvSpPr>
            <a:spLocks noGrp="1"/>
          </p:cNvSpPr>
          <p:nvPr>
            <p:ph type="sldNum" idx="48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7075071-64CE-452B-948B-5AFEF519093B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66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First, here are the five stops on today's trip: where AI hides, how it learns, what it can and can't do, how we work with it, and some safety tips. Let's set off with little AI!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9" name="PlaceHolder 3"/>
          <p:cNvSpPr>
            <a:spLocks noGrp="1"/>
          </p:cNvSpPr>
          <p:nvPr>
            <p:ph type="sldNum" idx="38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8FE068A-7B25-472C-81A4-4198379E912D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67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Ask the class: since this morning, what have you used? A smart speaker, short videos, the camera, translation, games, maps — every one of these has AI inside. It's actually all around us.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2" name="PlaceHolder 3"/>
          <p:cNvSpPr>
            <a:spLocks noGrp="1"/>
          </p:cNvSpPr>
          <p:nvPr>
            <p:ph type="sldNum" idx="39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AEA9307-77DA-49A4-97C4-2D094181CA0C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67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So what is AI, really? It's a kind of computer program. Unlike a calculator that only does fixed sums, it can look at lots of examples, find patterns on its own, and learn a skill. Remember the three steps: see examples, find patterns, learn a skill.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5" name="PlaceHolder 3"/>
          <p:cNvSpPr>
            <a:spLocks noGrp="1"/>
          </p:cNvSpPr>
          <p:nvPr>
            <p:ph type="sldNum" idx="40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B77A77A-342F-4CBE-8C64-2CCD32BC42B6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67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Here's a comparison: how did you learn what a 'cat' is when you were little? You saw lots and lots of cats and slowly remembered what a cat looks like. AI is the same — it looks at thousands of cat photos and learns to recognize cats on its own. Nobody told it cats have whiskers and tails!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8" name="PlaceHolder 3"/>
          <p:cNvSpPr>
            <a:spLocks noGrp="1"/>
          </p:cNvSpPr>
          <p:nvPr>
            <p:ph type="sldNum" idx="41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668425D-0C7E-435F-8BA8-8347F532997F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68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And it 'practices': it takes a guess, someone tells it whether it's right, it fixes things, and tries again. Just like learning to ride a bike — the more you practice, the steadier you get. The more AI practices, the better it gets too.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1" name="PlaceHolder 3"/>
          <p:cNvSpPr>
            <a:spLocks noGrp="1"/>
          </p:cNvSpPr>
          <p:nvPr>
            <p:ph type="sldNum" idx="42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ACA5ED4-8BC3-4D30-AA32-2F6AFCBF79CC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68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AI has lots of superpowers: an amazing memory, lightning-fast calculation, never getting tired even after 10,000 repeats, and spotting patterns in a huge pile of things. At these, it's way better than we are.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4" name="PlaceHolder 3"/>
          <p:cNvSpPr>
            <a:spLocks noGrp="1"/>
          </p:cNvSpPr>
          <p:nvPr>
            <p:ph type="sldNum" idx="43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47DBACD-39C9-4629-8F32-A87BB2C87311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68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But it has weak spots too: it makes mistakes, and it can say wrong things with total confidence — like 'dinosaurs live in Antarctica,' which sounds real but is made up. So we always have to think for ourselves about what it says.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7" name="PlaceHolder 3"/>
          <p:cNvSpPr>
            <a:spLocks noGrp="1"/>
          </p:cNvSpPr>
          <p:nvPr>
            <p:ph type="sldNum" idx="44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5EAD6B6-2E81-40E8-863B-734FA8A72A50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68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How do we work with it? One, ask your question clearly. Two, check the answers yourself. Three, when you're unsure, ask your teachers and parents. Four, you're the boss — you make the final decision.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0" name="PlaceHolder 3"/>
          <p:cNvSpPr>
            <a:spLocks noGrp="1"/>
          </p:cNvSpPr>
          <p:nvPr>
            <p:ph type="sldNum" idx="45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1A17BD58-1D9E-42A4-8AF2-DB330DE9999F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91A24374-D89C-4391-9357-69521C1D8E70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2000" b="1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4572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  <a:def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1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DF1EF86-8F2E-4672-AD58-CA1FB92F08EF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2000" b="1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algn="l" defTabSz="457200">
              <a:spcBef>
                <a:spcPts val="28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  <a:lvl6pPr lvl="5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6pPr>
            <a:lvl7pPr lvl="6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7pPr>
          </a:lstStyle>
          <a:p>
            <a:pPr algn="l" defTabSz="457200">
              <a:spcBef>
                <a:spcPts val="28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lvl="1" algn="l" defTabSz="4572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lvl="2" algn="l" defTabSz="457200"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71600" lvl="3" algn="l" defTabSz="45720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828800" lvl="4" algn="l" defTabSz="457200"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0" lvl="5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743200" lvl="6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4572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  <a:def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1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3D3E58B1-D41F-4882-89E7-C89C3A1742B7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 vert="eaVert">
            <a:noAutofit/>
          </a:bodyPr>
          <a:lstStyle>
            <a:lvl1pPr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49FC9235-8B6B-4564-BB25-8C999B947AF0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 vert="eaVert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 vert="eaVert">
            <a:noAutofit/>
          </a:bodyPr>
          <a:lstStyle>
            <a:lvl1pPr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E26EFC4-383A-4773-9643-2082658E9D87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7D88CDE-5C1B-4D0C-AFF9-280E144B9569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4000" b="1" u="none" strike="noStrike" cap="all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4000" b="1" u="none" strike="noStrike" cap="all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000" b="1" u="none" strike="noStrike" cap="all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45720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  <a:defRPr lang="en-US" sz="2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en-US" sz="2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000" b="0" u="none" strike="noStrike">
              <a:solidFill>
                <a:schemeClr val="dk1">
                  <a:tint val="75000"/>
                </a:schemeClr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77F3619-0625-4828-A577-59B4C5510AF0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F77848B-A8F7-446E-BDBC-270A60801302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4572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  <a:def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  <a:def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  <a:tabLst>
                <a:tab pos="0" algn="l"/>
              </a:tabLst>
              <a:def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  <a:tabLst>
                <a:tab pos="0" algn="l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4572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  <a:def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  <a:def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  <a:tabLst>
                <a:tab pos="0" algn="l"/>
              </a:tabLst>
              <a:def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  <a:tabLst>
                <a:tab pos="0" algn="l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8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5B1474A-D9B8-4648-9795-928BD8B83D0C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CC20F4F-73FD-4224-914E-7D3F81F0BD33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87AA44E-A3EA-4108-BCBD-9DF8E2EE9954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 defTabSz="457200"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 defTabSz="457200">
              <a:spcBef>
                <a:spcPts val="641"/>
              </a:spcBef>
              <a:buClr>
                <a:srgbClr val="000000"/>
              </a:buClr>
              <a:buFont typeface="Arial"/>
              <a:buChar char="•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  <a:lvl6pPr lvl="5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6pPr>
            <a:lvl7pPr lvl="6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7pPr>
          </a:lstStyle>
          <a:p>
            <a:pPr marL="343080" indent="-343080" algn="l" defTabSz="457200"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 algn="l" defTabSz="4572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 algn="l" defTabSz="457200"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 algn="l" defTabSz="45720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 algn="l" defTabSz="457200"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8.png"/><Relationship Id="rId2" Type="http://schemas.openxmlformats.org/officeDocument/2006/relationships/image" Target="../media/image28.png"/><Relationship Id="rId3" Type="http://schemas.openxmlformats.org/officeDocument/2006/relationships/image" Target="../media/image28.png"/><Relationship Id="rId4" Type="http://schemas.openxmlformats.org/officeDocument/2006/relationships/image" Target="../media/image28.png"/><Relationship Id="rId5" Type="http://schemas.openxmlformats.org/officeDocument/2006/relationships/image" Target="../media/image24.png"/><Relationship Id="rId6" Type="http://schemas.openxmlformats.org/officeDocument/2006/relationships/image" Target="../media/image24.png"/><Relationship Id="rId7" Type="http://schemas.openxmlformats.org/officeDocument/2006/relationships/image" Target="../media/image24.png"/><Relationship Id="rId8" Type="http://schemas.openxmlformats.org/officeDocument/2006/relationships/image" Target="../media/image24.png"/><Relationship Id="rId9" Type="http://schemas.openxmlformats.org/officeDocument/2006/relationships/slideLayout" Target="../slideLayouts/slideLayout9.xml"/><Relationship Id="rId10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slideLayout" Target="../slideLayouts/slideLayout9.xml"/><Relationship Id="rId7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slideLayout" Target="../slideLayouts/slideLayout9.xml"/><Relationship Id="rId7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.png"/><Relationship Id="rId7" Type="http://schemas.openxmlformats.org/officeDocument/2006/relationships/slideLayout" Target="../slideLayouts/slideLayout9.xml"/><Relationship Id="rId8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slideLayout" Target="../slideLayouts/slideLayout9.xml"/><Relationship Id="rId5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image" Target="../media/image14.png"/><Relationship Id="rId3" Type="http://schemas.openxmlformats.org/officeDocument/2006/relationships/image" Target="../media/image14.png"/><Relationship Id="rId4" Type="http://schemas.openxmlformats.org/officeDocument/2006/relationships/image" Target="../media/image14.png"/><Relationship Id="rId5" Type="http://schemas.openxmlformats.org/officeDocument/2006/relationships/image" Target="../media/image14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image" Target="../media/image15.png"/><Relationship Id="rId9" Type="http://schemas.openxmlformats.org/officeDocument/2006/relationships/image" Target="../media/image15.png"/><Relationship Id="rId10" Type="http://schemas.openxmlformats.org/officeDocument/2006/relationships/image" Target="../media/image15.png"/><Relationship Id="rId11" Type="http://schemas.openxmlformats.org/officeDocument/2006/relationships/image" Target="../media/image15.png"/><Relationship Id="rId12" Type="http://schemas.openxmlformats.org/officeDocument/2006/relationships/image" Target="../media/image15.png"/><Relationship Id="rId13" Type="http://schemas.openxmlformats.org/officeDocument/2006/relationships/image" Target="../media/image15.png"/><Relationship Id="rId14" Type="http://schemas.openxmlformats.org/officeDocument/2006/relationships/image" Target="../media/image15.png"/><Relationship Id="rId15" Type="http://schemas.openxmlformats.org/officeDocument/2006/relationships/slideLayout" Target="../slideLayouts/slideLayout9.xml"/><Relationship Id="rId16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slideLayout" Target="../slideLayouts/slideLayout9.xml"/><Relationship Id="rId7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slideLayout" Target="../slideLayouts/slideLayout9.xml"/><Relationship Id="rId6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image" Target="../media/image25.png"/><Relationship Id="rId3" Type="http://schemas.openxmlformats.org/officeDocument/2006/relationships/image" Target="../media/image25.png"/><Relationship Id="rId4" Type="http://schemas.openxmlformats.org/officeDocument/2006/relationships/image" Target="../media/image25.png"/><Relationship Id="rId5" Type="http://schemas.openxmlformats.org/officeDocument/2006/relationships/slideLayout" Target="../slideLayouts/slideLayout9.xml"/><Relationship Id="rId6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23.png"/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slideLayout" Target="../slideLayouts/slideLayout9.xml"/><Relationship Id="rId6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1"/>
          <p:cNvSpPr/>
          <p:nvPr/>
        </p:nvSpPr>
        <p:spPr>
          <a:xfrm>
            <a:off x="0" y="0"/>
            <a:ext cx="9143640" cy="5143320"/>
          </a:xfrm>
          <a:prstGeom prst="rect">
            <a:avLst/>
          </a:prstGeom>
          <a:gradFill rotWithShape="0">
            <a:gsLst>
              <a:gs pos="0">
                <a:srgbClr val="FFE1C4"/>
              </a:gs>
              <a:gs pos="100000">
                <a:srgbClr val="FFF3E4"/>
              </a:gs>
            </a:gsLst>
            <a:lin ang="5400000"/>
          </a:gra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8" name="Sun 2"/>
          <p:cNvSpPr/>
          <p:nvPr/>
        </p:nvSpPr>
        <p:spPr>
          <a:xfrm>
            <a:off x="594360" y="411480"/>
            <a:ext cx="914040" cy="914040"/>
          </a:xfrm>
          <a:prstGeom prst="sun">
            <a:avLst>
              <a:gd name="adj" fmla="val 25000"/>
            </a:avLst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9" name="Cloud 3"/>
          <p:cNvSpPr/>
          <p:nvPr/>
        </p:nvSpPr>
        <p:spPr>
          <a:xfrm>
            <a:off x="5669280" y="502920"/>
            <a:ext cx="1554120" cy="868320"/>
          </a:xfrm>
          <a:prstGeom prst="cloud">
            <a:avLst/>
          </a:prstGeom>
          <a:solidFill>
            <a:srgbClr val="FFFFFF">
              <a:alpha val="9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0" name="Cloud 4"/>
          <p:cNvSpPr/>
          <p:nvPr/>
        </p:nvSpPr>
        <p:spPr>
          <a:xfrm>
            <a:off x="7680960" y="1371600"/>
            <a:ext cx="1371240" cy="776880"/>
          </a:xfrm>
          <a:prstGeom prst="cloud">
            <a:avLst/>
          </a:prstGeom>
          <a:solidFill>
            <a:srgbClr val="FFFFFF">
              <a:alpha val="8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1" name="4-Point Star 5"/>
          <p:cNvSpPr/>
          <p:nvPr/>
        </p:nvSpPr>
        <p:spPr>
          <a:xfrm>
            <a:off x="2807280" y="338400"/>
            <a:ext cx="237240" cy="237240"/>
          </a:xfrm>
          <a:prstGeom prst="star4">
            <a:avLst>
              <a:gd name="adj" fmla="val 12500"/>
            </a:avLst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2880" rIns="90000" bIns="-28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2" name="5-Point Star 6"/>
          <p:cNvSpPr/>
          <p:nvPr/>
        </p:nvSpPr>
        <p:spPr>
          <a:xfrm>
            <a:off x="4069080" y="685800"/>
            <a:ext cx="273960" cy="2739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3" name="Heart 7"/>
          <p:cNvSpPr/>
          <p:nvPr/>
        </p:nvSpPr>
        <p:spPr>
          <a:xfrm>
            <a:off x="8275320" y="502920"/>
            <a:ext cx="273960" cy="273960"/>
          </a:xfrm>
          <a:prstGeom prst="heart">
            <a:avLst/>
          </a:prstGeom>
          <a:solidFill>
            <a:srgbClr val="3FC79A">
              <a:alpha val="9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4" name="Oval 8"/>
          <p:cNvSpPr/>
          <p:nvPr/>
        </p:nvSpPr>
        <p:spPr>
          <a:xfrm>
            <a:off x="2121480" y="1481400"/>
            <a:ext cx="145800" cy="145800"/>
          </a:xfrm>
          <a:prstGeom prst="ellipse">
            <a:avLst/>
          </a:prstGeom>
          <a:solidFill>
            <a:srgbClr val="9B7EDE">
              <a:alpha val="9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5" name="4-Point Star 9"/>
          <p:cNvSpPr/>
          <p:nvPr/>
        </p:nvSpPr>
        <p:spPr>
          <a:xfrm>
            <a:off x="5029200" y="274320"/>
            <a:ext cx="182520" cy="182520"/>
          </a:xfrm>
          <a:prstGeom prst="star4">
            <a:avLst>
              <a:gd name="adj" fmla="val 12500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2960" rIns="90000" bIns="-129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6" name="Rounded Rectangle 10"/>
          <p:cNvSpPr/>
          <p:nvPr/>
        </p:nvSpPr>
        <p:spPr>
          <a:xfrm>
            <a:off x="0" y="4526280"/>
            <a:ext cx="9143640" cy="617040"/>
          </a:xfrm>
          <a:prstGeom prst="roundRect">
            <a:avLst>
              <a:gd name="adj" fmla="val 14000"/>
            </a:avLst>
          </a:prstGeom>
          <a:solidFill>
            <a:srgbClr val="FDEBD2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7" name="Rounded Rectangle 11"/>
          <p:cNvSpPr/>
          <p:nvPr/>
        </p:nvSpPr>
        <p:spPr>
          <a:xfrm>
            <a:off x="6839280" y="1720440"/>
            <a:ext cx="128520" cy="64440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8" name="Oval 12"/>
          <p:cNvSpPr/>
          <p:nvPr/>
        </p:nvSpPr>
        <p:spPr>
          <a:xfrm>
            <a:off x="6710400" y="1483920"/>
            <a:ext cx="386280" cy="38628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9" name="4-Point Star 13"/>
          <p:cNvSpPr/>
          <p:nvPr/>
        </p:nvSpPr>
        <p:spPr>
          <a:xfrm>
            <a:off x="6796440" y="1569960"/>
            <a:ext cx="214560" cy="214560"/>
          </a:xfrm>
          <a:prstGeom prst="star4">
            <a:avLst>
              <a:gd name="adj" fmla="val 12500"/>
            </a:avLst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6840" rIns="90000" bIns="-68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80" name="Rounded Rectangle 14"/>
          <p:cNvSpPr/>
          <p:nvPr/>
        </p:nvSpPr>
        <p:spPr>
          <a:xfrm>
            <a:off x="5679000" y="3009600"/>
            <a:ext cx="192960" cy="47232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81" name="Rounded Rectangle 15"/>
          <p:cNvSpPr/>
          <p:nvPr/>
        </p:nvSpPr>
        <p:spPr>
          <a:xfrm>
            <a:off x="7935120" y="3009600"/>
            <a:ext cx="192960" cy="47232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82" name="Rounded Rectangle 16"/>
          <p:cNvSpPr/>
          <p:nvPr/>
        </p:nvSpPr>
        <p:spPr>
          <a:xfrm>
            <a:off x="5829480" y="2322000"/>
            <a:ext cx="2148480" cy="1847520"/>
          </a:xfrm>
          <a:prstGeom prst="roundRect">
            <a:avLst>
              <a:gd name="adj" fmla="val 42000"/>
            </a:avLst>
          </a:prstGeom>
          <a:solidFill>
            <a:srgbClr val="3D9BE9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83" name="Rounded Rectangle 17"/>
          <p:cNvSpPr/>
          <p:nvPr/>
        </p:nvSpPr>
        <p:spPr>
          <a:xfrm>
            <a:off x="6087240" y="2716200"/>
            <a:ext cx="1632600" cy="1145520"/>
          </a:xfrm>
          <a:prstGeom prst="roundRect">
            <a:avLst>
              <a:gd name="adj" fmla="val 34000"/>
            </a:avLst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84" name="Oval 18"/>
          <p:cNvSpPr/>
          <p:nvPr/>
        </p:nvSpPr>
        <p:spPr>
          <a:xfrm>
            <a:off x="6399360" y="3052440"/>
            <a:ext cx="289800" cy="289800"/>
          </a:xfrm>
          <a:prstGeom prst="ellipse">
            <a:avLst/>
          </a:prstGeom>
          <a:solidFill>
            <a:srgbClr val="EAF6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85" name="Oval 19"/>
          <p:cNvSpPr/>
          <p:nvPr/>
        </p:nvSpPr>
        <p:spPr>
          <a:xfrm>
            <a:off x="6480720" y="3151080"/>
            <a:ext cx="127440" cy="127440"/>
          </a:xfrm>
          <a:prstGeom prst="ellipse">
            <a:avLst/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86" name="Oval 20"/>
          <p:cNvSpPr/>
          <p:nvPr/>
        </p:nvSpPr>
        <p:spPr>
          <a:xfrm>
            <a:off x="6465960" y="3119040"/>
            <a:ext cx="63360" cy="6336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360" rIns="90000" bIns="3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87" name="Oval 21"/>
          <p:cNvSpPr/>
          <p:nvPr/>
        </p:nvSpPr>
        <p:spPr>
          <a:xfrm>
            <a:off x="7117920" y="3052440"/>
            <a:ext cx="289800" cy="289800"/>
          </a:xfrm>
          <a:prstGeom prst="ellipse">
            <a:avLst/>
          </a:prstGeom>
          <a:solidFill>
            <a:srgbClr val="EAF6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88" name="Oval 22"/>
          <p:cNvSpPr/>
          <p:nvPr/>
        </p:nvSpPr>
        <p:spPr>
          <a:xfrm>
            <a:off x="7199280" y="3151080"/>
            <a:ext cx="127440" cy="127440"/>
          </a:xfrm>
          <a:prstGeom prst="ellipse">
            <a:avLst/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89" name="Oval 23"/>
          <p:cNvSpPr/>
          <p:nvPr/>
        </p:nvSpPr>
        <p:spPr>
          <a:xfrm>
            <a:off x="7184520" y="3119040"/>
            <a:ext cx="63360" cy="6336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360" rIns="90000" bIns="3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0" name="Oval 24"/>
          <p:cNvSpPr/>
          <p:nvPr/>
        </p:nvSpPr>
        <p:spPr>
          <a:xfrm>
            <a:off x="6368400" y="3354840"/>
            <a:ext cx="236160" cy="236160"/>
          </a:xfrm>
          <a:prstGeom prst="ellipse">
            <a:avLst/>
          </a:prstGeom>
          <a:solidFill>
            <a:srgbClr val="FF8FA3">
              <a:alpha val="85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1" name="Oval 25"/>
          <p:cNvSpPr/>
          <p:nvPr/>
        </p:nvSpPr>
        <p:spPr>
          <a:xfrm>
            <a:off x="7202880" y="3354840"/>
            <a:ext cx="236160" cy="236160"/>
          </a:xfrm>
          <a:prstGeom prst="ellipse">
            <a:avLst/>
          </a:prstGeom>
          <a:solidFill>
            <a:srgbClr val="FF8FA3">
              <a:alpha val="85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2" name="Arc 26"/>
          <p:cNvSpPr/>
          <p:nvPr/>
        </p:nvSpPr>
        <p:spPr>
          <a:xfrm>
            <a:off x="6581520" y="3202920"/>
            <a:ext cx="644400" cy="644400"/>
          </a:xfrm>
          <a:prstGeom prst="arc">
            <a:avLst>
              <a:gd name="adj1" fmla="val 2500000"/>
              <a:gd name="adj2" fmla="val 15500000"/>
            </a:avLst>
          </a:prstGeom>
          <a:noFill/>
          <a:ln cap="rnd" w="95504">
            <a:solidFill>
              <a:srgbClr val="EAF6FF"/>
            </a:solidFill>
            <a:round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3" name="Rounded Rectangle 27"/>
          <p:cNvSpPr/>
          <p:nvPr/>
        </p:nvSpPr>
        <p:spPr>
          <a:xfrm>
            <a:off x="6151680" y="4127040"/>
            <a:ext cx="1503720" cy="902160"/>
          </a:xfrm>
          <a:prstGeom prst="roundRect">
            <a:avLst>
              <a:gd name="adj" fmla="val 45000"/>
            </a:avLst>
          </a:prstGeom>
          <a:solidFill>
            <a:srgbClr val="3D9BE9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4" name="Rounded Rectangle 28"/>
          <p:cNvSpPr/>
          <p:nvPr/>
        </p:nvSpPr>
        <p:spPr>
          <a:xfrm rot="20400000">
            <a:off x="5807520" y="4169880"/>
            <a:ext cx="429480" cy="19296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5" name="Rounded Rectangle 29"/>
          <p:cNvSpPr/>
          <p:nvPr/>
        </p:nvSpPr>
        <p:spPr>
          <a:xfrm rot="2700000">
            <a:off x="7548120" y="3783240"/>
            <a:ext cx="429480" cy="19296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6" name="4-Point Star 30"/>
          <p:cNvSpPr/>
          <p:nvPr/>
        </p:nvSpPr>
        <p:spPr>
          <a:xfrm>
            <a:off x="5706000" y="2185560"/>
            <a:ext cx="200880" cy="200880"/>
          </a:xfrm>
          <a:prstGeom prst="star4">
            <a:avLst>
              <a:gd name="adj" fmla="val 12500"/>
            </a:avLst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9720" rIns="90000" bIns="-972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7" name="Rounded Rectangle 31"/>
          <p:cNvSpPr/>
          <p:nvPr/>
        </p:nvSpPr>
        <p:spPr>
          <a:xfrm>
            <a:off x="713160" y="1847160"/>
            <a:ext cx="2651400" cy="45684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8" name="TextBox 32"/>
          <p:cNvSpPr/>
          <p:nvPr/>
        </p:nvSpPr>
        <p:spPr>
          <a:xfrm>
            <a:off x="713160" y="1847160"/>
            <a:ext cx="265140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350" b="1" u="none" strike="noStrike">
                <a:solidFill>
                  <a:srgbClr val="C0453B"/>
                </a:solidFill>
                <a:effectLst/>
                <a:uFillTx/>
                <a:latin typeface="Arial Rounded MT Bold"/>
                <a:ea typeface="Hiragino Sans GB"/>
              </a:rPr>
              <a:t>A First Class for Kids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TextBox 33"/>
          <p:cNvSpPr/>
          <p:nvPr/>
        </p:nvSpPr>
        <p:spPr>
          <a:xfrm>
            <a:off x="640080" y="2395800"/>
            <a:ext cx="566892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620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What Is AI?</a:t>
            </a:r>
            <a:endParaRPr lang="en-US" sz="6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TextBox 34"/>
          <p:cNvSpPr/>
          <p:nvPr/>
        </p:nvSpPr>
        <p:spPr>
          <a:xfrm>
            <a:off x="749880" y="3611880"/>
            <a:ext cx="5486040" cy="86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10000"/>
              </a:lnSpc>
              <a:spcAft>
                <a:spcPts val="300"/>
              </a:spcAft>
            </a:pPr>
            <a:r>
              <a:rPr lang="en-US" sz="1800" b="1" u="none" strike="noStrike">
                <a:solidFill>
                  <a:srgbClr val="504A6E"/>
                </a:solidFill>
                <a:effectLst/>
                <a:uFillTx/>
                <a:latin typeface="Arial Rounded MT Bold"/>
                <a:ea typeface="Hiragino Sans GB"/>
              </a:rPr>
              <a:t>Meet the clever little helper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0000"/>
              </a:lnSpc>
              <a:spcAft>
                <a:spcPts val="300"/>
              </a:spcAft>
            </a:pPr>
            <a:r>
              <a:rPr lang="en-US" sz="1800" b="1" u="none" strike="noStrike">
                <a:solidFill>
                  <a:srgbClr val="504A6E"/>
                </a:solidFill>
                <a:effectLst/>
                <a:uFillTx/>
                <a:latin typeface="Arial Rounded MT Bold"/>
                <a:ea typeface="Hiragino Sans GB"/>
              </a:rPr>
              <a:t>that lives all around us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TextBox 35"/>
          <p:cNvSpPr/>
          <p:nvPr/>
        </p:nvSpPr>
        <p:spPr>
          <a:xfrm>
            <a:off x="567000" y="4827960"/>
            <a:ext cx="45716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950" b="1" u="none" strike="noStrike">
                <a:solidFill>
                  <a:srgbClr val="6E6788"/>
                </a:solidFill>
                <a:effectLst/>
                <a:uFillTx/>
                <a:latin typeface="Arial Rounded MT Bold"/>
                <a:ea typeface="Hiragino Sans GB"/>
              </a:rPr>
              <a:t>slide-maker · sample template</a:t>
            </a:r>
            <a:endParaRPr lang="en-US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Rectangle 1"/>
          <p:cNvSpPr/>
          <p:nvPr/>
        </p:nvSpPr>
        <p:spPr>
          <a:xfrm>
            <a:off x="0" y="0"/>
            <a:ext cx="9143640" cy="5143320"/>
          </a:xfrm>
          <a:prstGeom prst="rect">
            <a:avLst/>
          </a:prstGeom>
          <a:solidFill>
            <a:srgbClr val="FFF6E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27" name="4-Point Star 2"/>
          <p:cNvSpPr/>
          <p:nvPr/>
        </p:nvSpPr>
        <p:spPr>
          <a:xfrm>
            <a:off x="8540640" y="384120"/>
            <a:ext cx="182520" cy="182520"/>
          </a:xfrm>
          <a:prstGeom prst="star4">
            <a:avLst>
              <a:gd name="adj" fmla="val 12500"/>
            </a:avLst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2960" rIns="90000" bIns="-129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28" name="Oval 3"/>
          <p:cNvSpPr/>
          <p:nvPr/>
        </p:nvSpPr>
        <p:spPr>
          <a:xfrm>
            <a:off x="8202240" y="356760"/>
            <a:ext cx="91080" cy="9108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9440" rIns="90000" bIns="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29" name="Oval 4"/>
          <p:cNvSpPr/>
          <p:nvPr/>
        </p:nvSpPr>
        <p:spPr>
          <a:xfrm>
            <a:off x="8810280" y="818280"/>
            <a:ext cx="82080" cy="82080"/>
          </a:xfrm>
          <a:prstGeom prst="ellipse">
            <a:avLst/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3320" rIns="90000" bIns="1332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30" name="Rounded Rectangle 5"/>
          <p:cNvSpPr/>
          <p:nvPr/>
        </p:nvSpPr>
        <p:spPr>
          <a:xfrm>
            <a:off x="567000" y="457200"/>
            <a:ext cx="2706120" cy="365400"/>
          </a:xfrm>
          <a:prstGeom prst="roundRect">
            <a:avLst>
              <a:gd name="adj" fmla="val 50000"/>
            </a:avLst>
          </a:prstGeom>
          <a:solidFill>
            <a:srgbClr val="FFE9E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31" name="Oval 6"/>
          <p:cNvSpPr/>
          <p:nvPr/>
        </p:nvSpPr>
        <p:spPr>
          <a:xfrm>
            <a:off x="731520" y="567000"/>
            <a:ext cx="145800" cy="145800"/>
          </a:xfrm>
          <a:prstGeom prst="ellipse">
            <a:avLst/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32" name="TextBox 7"/>
          <p:cNvSpPr/>
          <p:nvPr/>
        </p:nvSpPr>
        <p:spPr>
          <a:xfrm>
            <a:off x="1005840" y="457200"/>
            <a:ext cx="270612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250" b="1" u="none" strike="noStrike">
                <a:solidFill>
                  <a:srgbClr val="FF6B6B"/>
                </a:solidFill>
                <a:effectLst/>
                <a:uFillTx/>
                <a:latin typeface="Arial Rounded MT Bold"/>
                <a:ea typeface="Hiragino Sans GB"/>
              </a:rPr>
              <a:t>⑤ Safety first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3" name="TextBox 8"/>
          <p:cNvSpPr/>
          <p:nvPr/>
        </p:nvSpPr>
        <p:spPr>
          <a:xfrm>
            <a:off x="548640" y="914400"/>
            <a:ext cx="8320680" cy="52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27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Keep secrets safe, and ask when unsure</a:t>
            </a:r>
            <a:endParaRPr lang="en-US" sz="2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4" name="4-Point Star 9"/>
          <p:cNvSpPr/>
          <p:nvPr/>
        </p:nvSpPr>
        <p:spPr>
          <a:xfrm>
            <a:off x="640080" y="1417320"/>
            <a:ext cx="145800" cy="145800"/>
          </a:xfrm>
          <a:prstGeom prst="star4">
            <a:avLst>
              <a:gd name="adj" fmla="val 12500"/>
            </a:avLst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9440" rIns="90000" bIns="-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35" name="Rounded Rectangle 10"/>
          <p:cNvSpPr/>
          <p:nvPr/>
        </p:nvSpPr>
        <p:spPr>
          <a:xfrm>
            <a:off x="914400" y="1463040"/>
            <a:ext cx="822600" cy="100080"/>
          </a:xfrm>
          <a:prstGeom prst="roundRect">
            <a:avLst>
              <a:gd name="adj" fmla="val 50000"/>
            </a:avLst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36" name="Rounded Rectangle 11"/>
          <p:cNvSpPr/>
          <p:nvPr/>
        </p:nvSpPr>
        <p:spPr>
          <a:xfrm>
            <a:off x="365760" y="1883520"/>
            <a:ext cx="4023000" cy="2742840"/>
          </a:xfrm>
          <a:prstGeom prst="roundRect">
            <a:avLst>
              <a:gd name="adj" fmla="val 16000"/>
            </a:avLst>
          </a:prstGeom>
          <a:solidFill>
            <a:srgbClr val="E2F7F0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37" name="Rounded Rectangle 12"/>
          <p:cNvSpPr/>
          <p:nvPr/>
        </p:nvSpPr>
        <p:spPr>
          <a:xfrm>
            <a:off x="548640" y="2066400"/>
            <a:ext cx="3657240" cy="456840"/>
          </a:xfrm>
          <a:prstGeom prst="roundRect">
            <a:avLst>
              <a:gd name="adj" fmla="val 50000"/>
            </a:avLst>
          </a:prstGeom>
          <a:solidFill>
            <a:srgbClr val="3FC79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38" name="Picture 13" descr="check-fat.png"/>
          <p:cNvPicPr/>
          <p:nvPr/>
        </p:nvPicPr>
        <p:blipFill>
          <a:blip r:embed="rId1"/>
          <a:stretch/>
        </p:blipFill>
        <p:spPr>
          <a:xfrm>
            <a:off x="676800" y="2148840"/>
            <a:ext cx="292320" cy="29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9" name="TextBox 14"/>
          <p:cNvSpPr/>
          <p:nvPr/>
        </p:nvSpPr>
        <p:spPr>
          <a:xfrm>
            <a:off x="1042560" y="2066400"/>
            <a:ext cx="320004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500" b="1" u="none" strike="noStrike">
                <a:solidFill>
                  <a:srgbClr val="FFFFFF"/>
                </a:solidFill>
                <a:effectLst/>
                <a:uFillTx/>
                <a:latin typeface="Arial Rounded MT Bold"/>
                <a:ea typeface="Hiragino Sans GB"/>
              </a:rPr>
              <a:t>Safe to do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0" name="Oval 15"/>
          <p:cNvSpPr/>
          <p:nvPr/>
        </p:nvSpPr>
        <p:spPr>
          <a:xfrm>
            <a:off x="603360" y="2779920"/>
            <a:ext cx="402120" cy="402120"/>
          </a:xfrm>
          <a:prstGeom prst="ellipse">
            <a:avLst/>
          </a:prstGeom>
          <a:solidFill>
            <a:srgbClr val="3FC79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41" name="Picture 16" descr="check-fat.png"/>
          <p:cNvPicPr/>
          <p:nvPr/>
        </p:nvPicPr>
        <p:blipFill>
          <a:blip r:embed="rId2"/>
          <a:stretch/>
        </p:blipFill>
        <p:spPr>
          <a:xfrm>
            <a:off x="691920" y="2868120"/>
            <a:ext cx="225000" cy="22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2" name="TextBox 17"/>
          <p:cNvSpPr/>
          <p:nvPr/>
        </p:nvSpPr>
        <p:spPr>
          <a:xfrm>
            <a:off x="1115640" y="2724840"/>
            <a:ext cx="310860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5000"/>
              </a:lnSpc>
            </a:pPr>
            <a:r>
              <a:rPr lang="en-US" sz="1250" b="0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Use it to look things up, practice a language, spark ideas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3" name="Oval 18"/>
          <p:cNvSpPr/>
          <p:nvPr/>
        </p:nvSpPr>
        <p:spPr>
          <a:xfrm>
            <a:off x="603360" y="3401640"/>
            <a:ext cx="402120" cy="402120"/>
          </a:xfrm>
          <a:prstGeom prst="ellipse">
            <a:avLst/>
          </a:prstGeom>
          <a:solidFill>
            <a:srgbClr val="3FC79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44" name="Picture 19" descr="check-fat.png"/>
          <p:cNvPicPr/>
          <p:nvPr/>
        </p:nvPicPr>
        <p:blipFill>
          <a:blip r:embed="rId3"/>
          <a:stretch/>
        </p:blipFill>
        <p:spPr>
          <a:xfrm>
            <a:off x="691920" y="3490200"/>
            <a:ext cx="225000" cy="22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5" name="TextBox 20"/>
          <p:cNvSpPr/>
          <p:nvPr/>
        </p:nvSpPr>
        <p:spPr>
          <a:xfrm>
            <a:off x="1115640" y="3346560"/>
            <a:ext cx="310860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5000"/>
              </a:lnSpc>
            </a:pPr>
            <a:r>
              <a:rPr lang="en-US" sz="1250" b="0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See something upsetting? Tell a grown-up right away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6" name="Oval 21"/>
          <p:cNvSpPr/>
          <p:nvPr/>
        </p:nvSpPr>
        <p:spPr>
          <a:xfrm>
            <a:off x="603360" y="4023360"/>
            <a:ext cx="402120" cy="402120"/>
          </a:xfrm>
          <a:prstGeom prst="ellipse">
            <a:avLst/>
          </a:prstGeom>
          <a:solidFill>
            <a:srgbClr val="3FC79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47" name="Picture 22" descr="check-fat.png"/>
          <p:cNvPicPr/>
          <p:nvPr/>
        </p:nvPicPr>
        <p:blipFill>
          <a:blip r:embed="rId4"/>
          <a:stretch/>
        </p:blipFill>
        <p:spPr>
          <a:xfrm>
            <a:off x="691920" y="4111920"/>
            <a:ext cx="225000" cy="22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8" name="TextBox 23"/>
          <p:cNvSpPr/>
          <p:nvPr/>
        </p:nvSpPr>
        <p:spPr>
          <a:xfrm>
            <a:off x="1115640" y="3968640"/>
            <a:ext cx="310860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5000"/>
              </a:lnSpc>
            </a:pPr>
            <a:r>
              <a:rPr lang="en-US" sz="1250" b="0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Be polite — talk to it nicely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9" name="Rounded Rectangle 24"/>
          <p:cNvSpPr/>
          <p:nvPr/>
        </p:nvSpPr>
        <p:spPr>
          <a:xfrm>
            <a:off x="4754880" y="1883520"/>
            <a:ext cx="4023000" cy="2742840"/>
          </a:xfrm>
          <a:prstGeom prst="roundRect">
            <a:avLst>
              <a:gd name="adj" fmla="val 16000"/>
            </a:avLst>
          </a:prstGeom>
          <a:solidFill>
            <a:srgbClr val="FFE9E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50" name="Rounded Rectangle 25"/>
          <p:cNvSpPr/>
          <p:nvPr/>
        </p:nvSpPr>
        <p:spPr>
          <a:xfrm>
            <a:off x="4937760" y="2066400"/>
            <a:ext cx="3657240" cy="456840"/>
          </a:xfrm>
          <a:prstGeom prst="roundRect">
            <a:avLst>
              <a:gd name="adj" fmla="val 50000"/>
            </a:avLst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51" name="Picture 26" descr="x.png"/>
          <p:cNvPicPr/>
          <p:nvPr/>
        </p:nvPicPr>
        <p:blipFill>
          <a:blip r:embed="rId5"/>
          <a:stretch/>
        </p:blipFill>
        <p:spPr>
          <a:xfrm>
            <a:off x="5065920" y="2148840"/>
            <a:ext cx="292320" cy="29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2" name="TextBox 27"/>
          <p:cNvSpPr/>
          <p:nvPr/>
        </p:nvSpPr>
        <p:spPr>
          <a:xfrm>
            <a:off x="5431680" y="2066400"/>
            <a:ext cx="320004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500" b="1" u="none" strike="noStrike">
                <a:solidFill>
                  <a:srgbClr val="FFFFFF"/>
                </a:solidFill>
                <a:effectLst/>
                <a:uFillTx/>
                <a:latin typeface="Arial Rounded MT Bold"/>
                <a:ea typeface="Hiragino Sans GB"/>
              </a:rPr>
              <a:t>Be careful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3" name="Oval 28"/>
          <p:cNvSpPr/>
          <p:nvPr/>
        </p:nvSpPr>
        <p:spPr>
          <a:xfrm>
            <a:off x="4992480" y="2779920"/>
            <a:ext cx="402120" cy="402120"/>
          </a:xfrm>
          <a:prstGeom prst="ellipse">
            <a:avLst/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54" name="Picture 29" descr="x.png"/>
          <p:cNvPicPr/>
          <p:nvPr/>
        </p:nvPicPr>
        <p:blipFill>
          <a:blip r:embed="rId6"/>
          <a:stretch/>
        </p:blipFill>
        <p:spPr>
          <a:xfrm>
            <a:off x="5081040" y="2868120"/>
            <a:ext cx="225000" cy="22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5" name="TextBox 30"/>
          <p:cNvSpPr/>
          <p:nvPr/>
        </p:nvSpPr>
        <p:spPr>
          <a:xfrm>
            <a:off x="5504760" y="2724840"/>
            <a:ext cx="310860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5000"/>
              </a:lnSpc>
            </a:pPr>
            <a:r>
              <a:rPr lang="en-US" sz="1250" b="0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Don't share your real name, home address, or passwords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6" name="Oval 31"/>
          <p:cNvSpPr/>
          <p:nvPr/>
        </p:nvSpPr>
        <p:spPr>
          <a:xfrm>
            <a:off x="4992480" y="3401640"/>
            <a:ext cx="402120" cy="402120"/>
          </a:xfrm>
          <a:prstGeom prst="ellipse">
            <a:avLst/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57" name="Picture 32" descr="x.png"/>
          <p:cNvPicPr/>
          <p:nvPr/>
        </p:nvPicPr>
        <p:blipFill>
          <a:blip r:embed="rId7"/>
          <a:stretch/>
        </p:blipFill>
        <p:spPr>
          <a:xfrm>
            <a:off x="5081040" y="3490200"/>
            <a:ext cx="225000" cy="22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8" name="TextBox 33"/>
          <p:cNvSpPr/>
          <p:nvPr/>
        </p:nvSpPr>
        <p:spPr>
          <a:xfrm>
            <a:off x="5504760" y="3346560"/>
            <a:ext cx="310860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5000"/>
              </a:lnSpc>
            </a:pPr>
            <a:r>
              <a:rPr lang="en-US" sz="1250" b="0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Don't believe everything it says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9" name="Oval 34"/>
          <p:cNvSpPr/>
          <p:nvPr/>
        </p:nvSpPr>
        <p:spPr>
          <a:xfrm>
            <a:off x="4992480" y="4023360"/>
            <a:ext cx="402120" cy="402120"/>
          </a:xfrm>
          <a:prstGeom prst="ellipse">
            <a:avLst/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60" name="Picture 35" descr="x.png"/>
          <p:cNvPicPr/>
          <p:nvPr/>
        </p:nvPicPr>
        <p:blipFill>
          <a:blip r:embed="rId8"/>
          <a:stretch/>
        </p:blipFill>
        <p:spPr>
          <a:xfrm>
            <a:off x="5081040" y="4111920"/>
            <a:ext cx="225000" cy="22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1" name="TextBox 36"/>
          <p:cNvSpPr/>
          <p:nvPr/>
        </p:nvSpPr>
        <p:spPr>
          <a:xfrm>
            <a:off x="5504760" y="3968640"/>
            <a:ext cx="310860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5000"/>
              </a:lnSpc>
            </a:pPr>
            <a:r>
              <a:rPr lang="en-US" sz="1250" b="0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Don't make big decisions alone in secret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Rectangle 1"/>
          <p:cNvSpPr/>
          <p:nvPr/>
        </p:nvSpPr>
        <p:spPr>
          <a:xfrm>
            <a:off x="0" y="0"/>
            <a:ext cx="9143640" cy="5143320"/>
          </a:xfrm>
          <a:prstGeom prst="rect">
            <a:avLst/>
          </a:prstGeom>
          <a:solidFill>
            <a:srgbClr val="FFF6E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63" name="4-Point Star 2"/>
          <p:cNvSpPr/>
          <p:nvPr/>
        </p:nvSpPr>
        <p:spPr>
          <a:xfrm>
            <a:off x="8540640" y="384120"/>
            <a:ext cx="182520" cy="182520"/>
          </a:xfrm>
          <a:prstGeom prst="star4">
            <a:avLst>
              <a:gd name="adj" fmla="val 12500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2960" rIns="90000" bIns="-129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64" name="Oval 3"/>
          <p:cNvSpPr/>
          <p:nvPr/>
        </p:nvSpPr>
        <p:spPr>
          <a:xfrm>
            <a:off x="8202240" y="356760"/>
            <a:ext cx="91080" cy="9108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9440" rIns="90000" bIns="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65" name="Oval 4"/>
          <p:cNvSpPr/>
          <p:nvPr/>
        </p:nvSpPr>
        <p:spPr>
          <a:xfrm>
            <a:off x="8810280" y="818280"/>
            <a:ext cx="82080" cy="82080"/>
          </a:xfrm>
          <a:prstGeom prst="ellipse">
            <a:avLst/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3320" rIns="90000" bIns="1332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66" name="Rounded Rectangle 5"/>
          <p:cNvSpPr/>
          <p:nvPr/>
        </p:nvSpPr>
        <p:spPr>
          <a:xfrm>
            <a:off x="567000" y="457200"/>
            <a:ext cx="3437640" cy="365400"/>
          </a:xfrm>
          <a:prstGeom prst="roundRect">
            <a:avLst>
              <a:gd name="adj" fmla="val 50000"/>
            </a:avLst>
          </a:prstGeom>
          <a:solidFill>
            <a:srgbClr val="E7F3F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67" name="Oval 6"/>
          <p:cNvSpPr/>
          <p:nvPr/>
        </p:nvSpPr>
        <p:spPr>
          <a:xfrm>
            <a:off x="731520" y="567000"/>
            <a:ext cx="145800" cy="145800"/>
          </a:xfrm>
          <a:prstGeom prst="ellipse">
            <a:avLst/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68" name="TextBox 7"/>
          <p:cNvSpPr/>
          <p:nvPr/>
        </p:nvSpPr>
        <p:spPr>
          <a:xfrm>
            <a:off x="1005840" y="457200"/>
            <a:ext cx="34376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250" b="1" u="none" strike="noStrike">
                <a:solidFill>
                  <a:srgbClr val="3D9BE9"/>
                </a:solidFill>
                <a:effectLst/>
                <a:uFillTx/>
                <a:latin typeface="Arial Rounded MT Bold"/>
                <a:ea typeface="Hiragino Sans GB"/>
              </a:rPr>
              <a:t>Putting it together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9" name="TextBox 8"/>
          <p:cNvSpPr/>
          <p:nvPr/>
        </p:nvSpPr>
        <p:spPr>
          <a:xfrm>
            <a:off x="548640" y="914400"/>
            <a:ext cx="8320680" cy="52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27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Remember these 5 things and you'll get AI</a:t>
            </a:r>
            <a:endParaRPr lang="en-US" sz="2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0" name="4-Point Star 9"/>
          <p:cNvSpPr/>
          <p:nvPr/>
        </p:nvSpPr>
        <p:spPr>
          <a:xfrm>
            <a:off x="640080" y="1417320"/>
            <a:ext cx="145800" cy="145800"/>
          </a:xfrm>
          <a:prstGeom prst="star4">
            <a:avLst>
              <a:gd name="adj" fmla="val 12500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9440" rIns="90000" bIns="-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71" name="Rounded Rectangle 10"/>
          <p:cNvSpPr/>
          <p:nvPr/>
        </p:nvSpPr>
        <p:spPr>
          <a:xfrm>
            <a:off x="914400" y="1463040"/>
            <a:ext cx="822600" cy="100080"/>
          </a:xfrm>
          <a:prstGeom prst="roundRect">
            <a:avLst>
              <a:gd name="adj" fmla="val 50000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72" name="Rounded Rectangle 11"/>
          <p:cNvSpPr/>
          <p:nvPr/>
        </p:nvSpPr>
        <p:spPr>
          <a:xfrm>
            <a:off x="567000" y="1920240"/>
            <a:ext cx="1572480" cy="2377080"/>
          </a:xfrm>
          <a:prstGeom prst="roundRect">
            <a:avLst>
              <a:gd name="adj" fmla="val 16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73" name="Rounded Rectangle 12"/>
          <p:cNvSpPr/>
          <p:nvPr/>
        </p:nvSpPr>
        <p:spPr>
          <a:xfrm>
            <a:off x="567000" y="1920240"/>
            <a:ext cx="1572480" cy="456840"/>
          </a:xfrm>
          <a:prstGeom prst="roundRect">
            <a:avLst>
              <a:gd name="adj" fmla="val 16000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74" name="Rounded Rectangle 13"/>
          <p:cNvSpPr/>
          <p:nvPr/>
        </p:nvSpPr>
        <p:spPr>
          <a:xfrm>
            <a:off x="567000" y="2148840"/>
            <a:ext cx="1572480" cy="228240"/>
          </a:xfrm>
          <a:prstGeom prst="roundRect">
            <a:avLst>
              <a:gd name="adj" fmla="val 0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75" name="TextBox 14"/>
          <p:cNvSpPr/>
          <p:nvPr/>
        </p:nvSpPr>
        <p:spPr>
          <a:xfrm>
            <a:off x="567000" y="1938600"/>
            <a:ext cx="157248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700" b="1" u="none" strike="noStrike">
                <a:solidFill>
                  <a:srgbClr val="FFFFFF"/>
                </a:solidFill>
                <a:effectLst/>
                <a:uFillTx/>
                <a:latin typeface="Arial Rounded MT Bold"/>
                <a:ea typeface="Hiragino Sans GB"/>
              </a:rPr>
              <a:t>1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6" name="Oval 15"/>
          <p:cNvSpPr/>
          <p:nvPr/>
        </p:nvSpPr>
        <p:spPr>
          <a:xfrm>
            <a:off x="960120" y="2551320"/>
            <a:ext cx="785880" cy="785880"/>
          </a:xfrm>
          <a:prstGeom prst="ellipse">
            <a:avLst/>
          </a:prstGeom>
          <a:solidFill>
            <a:srgbClr val="3D9BE9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77" name="Picture 16" descr="map-pin.png"/>
          <p:cNvPicPr/>
          <p:nvPr/>
        </p:nvPicPr>
        <p:blipFill>
          <a:blip r:embed="rId1"/>
          <a:stretch/>
        </p:blipFill>
        <p:spPr>
          <a:xfrm>
            <a:off x="1133280" y="2724120"/>
            <a:ext cx="439920" cy="439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8" name="TextBox 17"/>
          <p:cNvSpPr/>
          <p:nvPr/>
        </p:nvSpPr>
        <p:spPr>
          <a:xfrm>
            <a:off x="621720" y="3383280"/>
            <a:ext cx="1462680" cy="21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algn="ctr" defTabSz="457200">
              <a:lnSpc>
                <a:spcPct val="100000"/>
              </a:lnSpc>
              <a:spcAft>
                <a:spcPts val="201"/>
              </a:spcAft>
            </a:pPr>
            <a:r>
              <a:rPr lang="en-US" sz="11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All around us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9" name="TextBox 18"/>
          <p:cNvSpPr/>
          <p:nvPr/>
        </p:nvSpPr>
        <p:spPr>
          <a:xfrm>
            <a:off x="640080" y="3694320"/>
            <a:ext cx="14259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algn="ctr" defTabSz="457200">
              <a:lnSpc>
                <a:spcPct val="108000"/>
              </a:lnSpc>
              <a:spcAft>
                <a:spcPts val="300"/>
              </a:spcAft>
            </a:pPr>
            <a:r>
              <a:rPr lang="en-US" sz="950" b="0" u="none" strike="noStrike">
                <a:solidFill>
                  <a:srgbClr val="5A5478"/>
                </a:solidFill>
                <a:effectLst/>
                <a:uFillTx/>
                <a:latin typeface="Arial Rounded MT Bold"/>
                <a:ea typeface="Hiragino Sans GB"/>
              </a:rPr>
              <a:t>Voice, picks, photos</a:t>
            </a:r>
            <a:endParaRPr lang="en-US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0" name="Rounded Rectangle 19"/>
          <p:cNvSpPr/>
          <p:nvPr/>
        </p:nvSpPr>
        <p:spPr>
          <a:xfrm>
            <a:off x="2272320" y="1920240"/>
            <a:ext cx="1572480" cy="2377080"/>
          </a:xfrm>
          <a:prstGeom prst="roundRect">
            <a:avLst>
              <a:gd name="adj" fmla="val 16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81" name="Rounded Rectangle 20"/>
          <p:cNvSpPr/>
          <p:nvPr/>
        </p:nvSpPr>
        <p:spPr>
          <a:xfrm>
            <a:off x="2272320" y="1920240"/>
            <a:ext cx="1572480" cy="456840"/>
          </a:xfrm>
          <a:prstGeom prst="roundRect">
            <a:avLst>
              <a:gd name="adj" fmla="val 16000"/>
            </a:avLst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82" name="Rounded Rectangle 21"/>
          <p:cNvSpPr/>
          <p:nvPr/>
        </p:nvSpPr>
        <p:spPr>
          <a:xfrm>
            <a:off x="2272320" y="2148840"/>
            <a:ext cx="1572480" cy="228240"/>
          </a:xfrm>
          <a:prstGeom prst="roundRect">
            <a:avLst>
              <a:gd name="adj" fmla="val 0"/>
            </a:avLst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83" name="TextBox 22"/>
          <p:cNvSpPr/>
          <p:nvPr/>
        </p:nvSpPr>
        <p:spPr>
          <a:xfrm>
            <a:off x="2272320" y="1938600"/>
            <a:ext cx="157248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700" b="1" u="none" strike="noStrike">
                <a:solidFill>
                  <a:srgbClr val="FFFFFF"/>
                </a:solidFill>
                <a:effectLst/>
                <a:uFillTx/>
                <a:latin typeface="Arial Rounded MT Bold"/>
                <a:ea typeface="Hiragino Sans GB"/>
              </a:rPr>
              <a:t>2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4" name="Oval 23"/>
          <p:cNvSpPr/>
          <p:nvPr/>
        </p:nvSpPr>
        <p:spPr>
          <a:xfrm>
            <a:off x="2665440" y="2551320"/>
            <a:ext cx="785880" cy="78588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85" name="Picture 24" descr="lightbulb.png"/>
          <p:cNvPicPr/>
          <p:nvPr/>
        </p:nvPicPr>
        <p:blipFill>
          <a:blip r:embed="rId2"/>
          <a:stretch/>
        </p:blipFill>
        <p:spPr>
          <a:xfrm>
            <a:off x="2838600" y="2724120"/>
            <a:ext cx="439920" cy="439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86" name="TextBox 25"/>
          <p:cNvSpPr/>
          <p:nvPr/>
        </p:nvSpPr>
        <p:spPr>
          <a:xfrm>
            <a:off x="2327040" y="3383280"/>
            <a:ext cx="1462680" cy="21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algn="ctr" defTabSz="457200">
              <a:lnSpc>
                <a:spcPct val="100000"/>
              </a:lnSpc>
              <a:spcAft>
                <a:spcPts val="201"/>
              </a:spcAft>
            </a:pPr>
            <a:r>
              <a:rPr lang="en-US" sz="11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Learns by example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7" name="TextBox 26"/>
          <p:cNvSpPr/>
          <p:nvPr/>
        </p:nvSpPr>
        <p:spPr>
          <a:xfrm>
            <a:off x="2345400" y="3694320"/>
            <a:ext cx="14259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algn="ctr" defTabSz="457200">
              <a:lnSpc>
                <a:spcPct val="108000"/>
              </a:lnSpc>
              <a:spcAft>
                <a:spcPts val="300"/>
              </a:spcAft>
            </a:pPr>
            <a:r>
              <a:rPr lang="en-US" sz="950" b="0" u="none" strike="noStrike">
                <a:solidFill>
                  <a:srgbClr val="5A5478"/>
                </a:solidFill>
                <a:effectLst/>
                <a:uFillTx/>
                <a:latin typeface="Arial Rounded MT Bold"/>
                <a:ea typeface="Hiragino Sans GB"/>
              </a:rPr>
              <a:t>More seen, more learned</a:t>
            </a:r>
            <a:endParaRPr lang="en-US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8" name="Rounded Rectangle 27"/>
          <p:cNvSpPr/>
          <p:nvPr/>
        </p:nvSpPr>
        <p:spPr>
          <a:xfrm>
            <a:off x="3977640" y="1920240"/>
            <a:ext cx="1572480" cy="2377080"/>
          </a:xfrm>
          <a:prstGeom prst="roundRect">
            <a:avLst>
              <a:gd name="adj" fmla="val 16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89" name="Rounded Rectangle 28"/>
          <p:cNvSpPr/>
          <p:nvPr/>
        </p:nvSpPr>
        <p:spPr>
          <a:xfrm>
            <a:off x="3977640" y="1920240"/>
            <a:ext cx="1572480" cy="456840"/>
          </a:xfrm>
          <a:prstGeom prst="roundRect">
            <a:avLst>
              <a:gd name="adj" fmla="val 16000"/>
            </a:avLst>
          </a:prstGeom>
          <a:solidFill>
            <a:srgbClr val="3FC79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90" name="Rounded Rectangle 29"/>
          <p:cNvSpPr/>
          <p:nvPr/>
        </p:nvSpPr>
        <p:spPr>
          <a:xfrm>
            <a:off x="3977640" y="2148840"/>
            <a:ext cx="1572480" cy="228240"/>
          </a:xfrm>
          <a:prstGeom prst="roundRect">
            <a:avLst>
              <a:gd name="adj" fmla="val 0"/>
            </a:avLst>
          </a:prstGeom>
          <a:solidFill>
            <a:srgbClr val="3FC79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91" name="TextBox 30"/>
          <p:cNvSpPr/>
          <p:nvPr/>
        </p:nvSpPr>
        <p:spPr>
          <a:xfrm>
            <a:off x="3977640" y="1938600"/>
            <a:ext cx="157248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700" b="1" u="none" strike="noStrike">
                <a:solidFill>
                  <a:srgbClr val="FFFFFF"/>
                </a:solidFill>
                <a:effectLst/>
                <a:uFillTx/>
                <a:latin typeface="Arial Rounded MT Bold"/>
                <a:ea typeface="Hiragino Sans GB"/>
              </a:rPr>
              <a:t>3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2" name="Oval 31"/>
          <p:cNvSpPr/>
          <p:nvPr/>
        </p:nvSpPr>
        <p:spPr>
          <a:xfrm>
            <a:off x="4370760" y="2551320"/>
            <a:ext cx="785880" cy="785880"/>
          </a:xfrm>
          <a:prstGeom prst="ellipse">
            <a:avLst/>
          </a:prstGeom>
          <a:solidFill>
            <a:srgbClr val="3FC79A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93" name="Picture 32" descr="gauge.png"/>
          <p:cNvPicPr/>
          <p:nvPr/>
        </p:nvPicPr>
        <p:blipFill>
          <a:blip r:embed="rId3"/>
          <a:stretch/>
        </p:blipFill>
        <p:spPr>
          <a:xfrm>
            <a:off x="4543920" y="2724120"/>
            <a:ext cx="439920" cy="439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4" name="TextBox 33"/>
          <p:cNvSpPr/>
          <p:nvPr/>
        </p:nvSpPr>
        <p:spPr>
          <a:xfrm>
            <a:off x="4032360" y="3383280"/>
            <a:ext cx="1462680" cy="21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algn="ctr" defTabSz="457200">
              <a:lnSpc>
                <a:spcPct val="100000"/>
              </a:lnSpc>
              <a:spcAft>
                <a:spcPts val="201"/>
              </a:spcAft>
            </a:pPr>
            <a:r>
              <a:rPr lang="en-US" sz="11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Able but fallible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5" name="TextBox 34"/>
          <p:cNvSpPr/>
          <p:nvPr/>
        </p:nvSpPr>
        <p:spPr>
          <a:xfrm>
            <a:off x="4050720" y="3694320"/>
            <a:ext cx="14259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algn="ctr" defTabSz="457200">
              <a:lnSpc>
                <a:spcPct val="108000"/>
              </a:lnSpc>
              <a:spcAft>
                <a:spcPts val="300"/>
              </a:spcAft>
            </a:pPr>
            <a:r>
              <a:rPr lang="en-US" sz="950" b="0" u="none" strike="noStrike">
                <a:solidFill>
                  <a:srgbClr val="5A5478"/>
                </a:solidFill>
                <a:effectLst/>
                <a:uFillTx/>
                <a:latin typeface="Arial Rounded MT Bold"/>
                <a:ea typeface="Hiragino Sans GB"/>
              </a:rPr>
              <a:t>Great, but not always right</a:t>
            </a:r>
            <a:endParaRPr lang="en-US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6" name="Rounded Rectangle 35"/>
          <p:cNvSpPr/>
          <p:nvPr/>
        </p:nvSpPr>
        <p:spPr>
          <a:xfrm>
            <a:off x="5682960" y="1920240"/>
            <a:ext cx="1572480" cy="2377080"/>
          </a:xfrm>
          <a:prstGeom prst="roundRect">
            <a:avLst>
              <a:gd name="adj" fmla="val 16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97" name="Rounded Rectangle 36"/>
          <p:cNvSpPr/>
          <p:nvPr/>
        </p:nvSpPr>
        <p:spPr>
          <a:xfrm>
            <a:off x="5682960" y="1920240"/>
            <a:ext cx="1572480" cy="456840"/>
          </a:xfrm>
          <a:prstGeom prst="roundRect">
            <a:avLst>
              <a:gd name="adj" fmla="val 16000"/>
            </a:avLst>
          </a:prstGeom>
          <a:solidFill>
            <a:srgbClr val="9B7EDE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98" name="Rounded Rectangle 37"/>
          <p:cNvSpPr/>
          <p:nvPr/>
        </p:nvSpPr>
        <p:spPr>
          <a:xfrm>
            <a:off x="5682960" y="2148840"/>
            <a:ext cx="1572480" cy="228240"/>
          </a:xfrm>
          <a:prstGeom prst="roundRect">
            <a:avLst>
              <a:gd name="adj" fmla="val 0"/>
            </a:avLst>
          </a:prstGeom>
          <a:solidFill>
            <a:srgbClr val="9B7EDE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99" name="TextBox 38"/>
          <p:cNvSpPr/>
          <p:nvPr/>
        </p:nvSpPr>
        <p:spPr>
          <a:xfrm>
            <a:off x="5682960" y="1938600"/>
            <a:ext cx="157248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700" b="1" u="none" strike="noStrike">
                <a:solidFill>
                  <a:srgbClr val="FFFFFF"/>
                </a:solidFill>
                <a:effectLst/>
                <a:uFillTx/>
                <a:latin typeface="Arial Rounded MT Bold"/>
                <a:ea typeface="Hiragino Sans GB"/>
              </a:rPr>
              <a:t>4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0" name="Oval 39"/>
          <p:cNvSpPr/>
          <p:nvPr/>
        </p:nvSpPr>
        <p:spPr>
          <a:xfrm>
            <a:off x="6076080" y="2551320"/>
            <a:ext cx="785880" cy="785880"/>
          </a:xfrm>
          <a:prstGeom prst="ellipse">
            <a:avLst/>
          </a:prstGeom>
          <a:solidFill>
            <a:srgbClr val="9B7EDE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601" name="Picture 40" descr="chat-text.png"/>
          <p:cNvPicPr/>
          <p:nvPr/>
        </p:nvPicPr>
        <p:blipFill>
          <a:blip r:embed="rId4"/>
          <a:stretch/>
        </p:blipFill>
        <p:spPr>
          <a:xfrm>
            <a:off x="6249240" y="2724120"/>
            <a:ext cx="439920" cy="439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2" name="TextBox 41"/>
          <p:cNvSpPr/>
          <p:nvPr/>
        </p:nvSpPr>
        <p:spPr>
          <a:xfrm>
            <a:off x="5737680" y="3383280"/>
            <a:ext cx="1462680" cy="21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algn="ctr" defTabSz="457200">
              <a:lnSpc>
                <a:spcPct val="100000"/>
              </a:lnSpc>
              <a:spcAft>
                <a:spcPts val="201"/>
              </a:spcAft>
            </a:pPr>
            <a:r>
              <a:rPr lang="en-US" sz="11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A good helper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3" name="TextBox 42"/>
          <p:cNvSpPr/>
          <p:nvPr/>
        </p:nvSpPr>
        <p:spPr>
          <a:xfrm>
            <a:off x="5756040" y="3694320"/>
            <a:ext cx="14259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algn="ctr" defTabSz="457200">
              <a:lnSpc>
                <a:spcPct val="108000"/>
              </a:lnSpc>
              <a:spcAft>
                <a:spcPts val="300"/>
              </a:spcAft>
            </a:pPr>
            <a:r>
              <a:rPr lang="en-US" sz="950" b="0" u="none" strike="noStrike">
                <a:solidFill>
                  <a:srgbClr val="5A5478"/>
                </a:solidFill>
                <a:effectLst/>
                <a:uFillTx/>
                <a:latin typeface="Arial Rounded MT Bold"/>
                <a:ea typeface="Hiragino Sans GB"/>
              </a:rPr>
              <a:t>Be clear — you decide</a:t>
            </a:r>
            <a:endParaRPr lang="en-US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4" name="Rounded Rectangle 43"/>
          <p:cNvSpPr/>
          <p:nvPr/>
        </p:nvSpPr>
        <p:spPr>
          <a:xfrm>
            <a:off x="7388280" y="1920240"/>
            <a:ext cx="1572480" cy="2377080"/>
          </a:xfrm>
          <a:prstGeom prst="roundRect">
            <a:avLst>
              <a:gd name="adj" fmla="val 16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05" name="Rounded Rectangle 44"/>
          <p:cNvSpPr/>
          <p:nvPr/>
        </p:nvSpPr>
        <p:spPr>
          <a:xfrm>
            <a:off x="7388280" y="1920240"/>
            <a:ext cx="1572480" cy="456840"/>
          </a:xfrm>
          <a:prstGeom prst="roundRect">
            <a:avLst>
              <a:gd name="adj" fmla="val 16000"/>
            </a:avLst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06" name="Rounded Rectangle 45"/>
          <p:cNvSpPr/>
          <p:nvPr/>
        </p:nvSpPr>
        <p:spPr>
          <a:xfrm>
            <a:off x="7388280" y="2148840"/>
            <a:ext cx="1572480" cy="228240"/>
          </a:xfrm>
          <a:prstGeom prst="roundRect">
            <a:avLst>
              <a:gd name="adj" fmla="val 0"/>
            </a:avLst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07" name="TextBox 46"/>
          <p:cNvSpPr/>
          <p:nvPr/>
        </p:nvSpPr>
        <p:spPr>
          <a:xfrm>
            <a:off x="7388280" y="1938600"/>
            <a:ext cx="157248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700" b="1" u="none" strike="noStrike">
                <a:solidFill>
                  <a:srgbClr val="FFFFFF"/>
                </a:solidFill>
                <a:effectLst/>
                <a:uFillTx/>
                <a:latin typeface="Arial Rounded MT Bold"/>
                <a:ea typeface="Hiragino Sans GB"/>
              </a:rPr>
              <a:t>5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8" name="Oval 47"/>
          <p:cNvSpPr/>
          <p:nvPr/>
        </p:nvSpPr>
        <p:spPr>
          <a:xfrm>
            <a:off x="7781400" y="2551320"/>
            <a:ext cx="785880" cy="785880"/>
          </a:xfrm>
          <a:prstGeom prst="ellipse">
            <a:avLst/>
          </a:prstGeom>
          <a:solidFill>
            <a:srgbClr val="FF6B6B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609" name="Picture 48" descr="shield-check.png"/>
          <p:cNvPicPr/>
          <p:nvPr/>
        </p:nvPicPr>
        <p:blipFill>
          <a:blip r:embed="rId5"/>
          <a:stretch/>
        </p:blipFill>
        <p:spPr>
          <a:xfrm>
            <a:off x="7954560" y="2724120"/>
            <a:ext cx="439920" cy="439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0" name="TextBox 49"/>
          <p:cNvSpPr/>
          <p:nvPr/>
        </p:nvSpPr>
        <p:spPr>
          <a:xfrm>
            <a:off x="7443360" y="3383280"/>
            <a:ext cx="1462680" cy="21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algn="ctr" defTabSz="457200">
              <a:lnSpc>
                <a:spcPct val="100000"/>
              </a:lnSpc>
              <a:spcAft>
                <a:spcPts val="201"/>
              </a:spcAft>
            </a:pPr>
            <a:r>
              <a:rPr lang="en-US" sz="11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Guard secrets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1" name="TextBox 50"/>
          <p:cNvSpPr/>
          <p:nvPr/>
        </p:nvSpPr>
        <p:spPr>
          <a:xfrm>
            <a:off x="7461360" y="3694320"/>
            <a:ext cx="14259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algn="ctr" defTabSz="457200">
              <a:lnSpc>
                <a:spcPct val="108000"/>
              </a:lnSpc>
              <a:spcAft>
                <a:spcPts val="300"/>
              </a:spcAft>
            </a:pPr>
            <a:r>
              <a:rPr lang="en-US" sz="950" b="0" u="none" strike="noStrike">
                <a:solidFill>
                  <a:srgbClr val="5A5478"/>
                </a:solidFill>
                <a:effectLst/>
                <a:uFillTx/>
                <a:latin typeface="Arial Rounded MT Bold"/>
                <a:ea typeface="Hiragino Sans GB"/>
              </a:rPr>
              <a:t>Ask a grown-up</a:t>
            </a:r>
            <a:endParaRPr lang="en-US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2" name="Rounded Rectangle 51"/>
          <p:cNvSpPr/>
          <p:nvPr/>
        </p:nvSpPr>
        <p:spPr>
          <a:xfrm>
            <a:off x="8116200" y="4052520"/>
            <a:ext cx="43560" cy="21924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13" name="Oval 52"/>
          <p:cNvSpPr/>
          <p:nvPr/>
        </p:nvSpPr>
        <p:spPr>
          <a:xfrm>
            <a:off x="8072280" y="3972240"/>
            <a:ext cx="131400" cy="13140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14" name="4-Point Star 53"/>
          <p:cNvSpPr/>
          <p:nvPr/>
        </p:nvSpPr>
        <p:spPr>
          <a:xfrm>
            <a:off x="8101440" y="4001400"/>
            <a:ext cx="72720" cy="72720"/>
          </a:xfrm>
          <a:prstGeom prst="star4">
            <a:avLst>
              <a:gd name="adj" fmla="val 12500"/>
            </a:avLst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32040" rIns="90000" bIns="-320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15" name="Rounded Rectangle 54"/>
          <p:cNvSpPr/>
          <p:nvPr/>
        </p:nvSpPr>
        <p:spPr>
          <a:xfrm>
            <a:off x="7721280" y="4491360"/>
            <a:ext cx="65520" cy="16056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16" name="Rounded Rectangle 55"/>
          <p:cNvSpPr/>
          <p:nvPr/>
        </p:nvSpPr>
        <p:spPr>
          <a:xfrm>
            <a:off x="8489160" y="4491360"/>
            <a:ext cx="65520" cy="16056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17" name="Rounded Rectangle 56"/>
          <p:cNvSpPr/>
          <p:nvPr/>
        </p:nvSpPr>
        <p:spPr>
          <a:xfrm>
            <a:off x="7772400" y="4257360"/>
            <a:ext cx="731160" cy="628920"/>
          </a:xfrm>
          <a:prstGeom prst="roundRect">
            <a:avLst>
              <a:gd name="adj" fmla="val 42000"/>
            </a:avLst>
          </a:prstGeom>
          <a:solidFill>
            <a:srgbClr val="3D9BE9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18" name="Rounded Rectangle 57"/>
          <p:cNvSpPr/>
          <p:nvPr/>
        </p:nvSpPr>
        <p:spPr>
          <a:xfrm>
            <a:off x="7860240" y="4391640"/>
            <a:ext cx="555480" cy="389520"/>
          </a:xfrm>
          <a:prstGeom prst="roundRect">
            <a:avLst>
              <a:gd name="adj" fmla="val 34000"/>
            </a:avLst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19" name="Oval 58"/>
          <p:cNvSpPr/>
          <p:nvPr/>
        </p:nvSpPr>
        <p:spPr>
          <a:xfrm>
            <a:off x="7966440" y="4506120"/>
            <a:ext cx="98280" cy="98280"/>
          </a:xfrm>
          <a:prstGeom prst="ellipse">
            <a:avLst/>
          </a:prstGeom>
          <a:solidFill>
            <a:srgbClr val="EAF6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4480" rIns="90000" bIns="244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20" name="Oval 59"/>
          <p:cNvSpPr/>
          <p:nvPr/>
        </p:nvSpPr>
        <p:spPr>
          <a:xfrm>
            <a:off x="7994160" y="4539600"/>
            <a:ext cx="43200" cy="43200"/>
          </a:xfrm>
          <a:prstGeom prst="ellipse">
            <a:avLst/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4040" rIns="90000" bIns="-140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21" name="Oval 60"/>
          <p:cNvSpPr/>
          <p:nvPr/>
        </p:nvSpPr>
        <p:spPr>
          <a:xfrm>
            <a:off x="7989120" y="4528800"/>
            <a:ext cx="21240" cy="2124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29520" rIns="90000" bIns="-2952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22" name="Oval 61"/>
          <p:cNvSpPr/>
          <p:nvPr/>
        </p:nvSpPr>
        <p:spPr>
          <a:xfrm>
            <a:off x="8211240" y="4506120"/>
            <a:ext cx="98280" cy="98280"/>
          </a:xfrm>
          <a:prstGeom prst="ellipse">
            <a:avLst/>
          </a:prstGeom>
          <a:solidFill>
            <a:srgbClr val="EAF6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4480" rIns="90000" bIns="244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23" name="Oval 62"/>
          <p:cNvSpPr/>
          <p:nvPr/>
        </p:nvSpPr>
        <p:spPr>
          <a:xfrm>
            <a:off x="8238600" y="4539600"/>
            <a:ext cx="43200" cy="43200"/>
          </a:xfrm>
          <a:prstGeom prst="ellipse">
            <a:avLst/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4040" rIns="90000" bIns="-140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24" name="Oval 63"/>
          <p:cNvSpPr/>
          <p:nvPr/>
        </p:nvSpPr>
        <p:spPr>
          <a:xfrm>
            <a:off x="8233920" y="4528800"/>
            <a:ext cx="21240" cy="2124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29520" rIns="90000" bIns="-2952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25" name="Oval 64"/>
          <p:cNvSpPr/>
          <p:nvPr/>
        </p:nvSpPr>
        <p:spPr>
          <a:xfrm>
            <a:off x="7956000" y="4609080"/>
            <a:ext cx="80280" cy="80280"/>
          </a:xfrm>
          <a:prstGeom prst="ellipse">
            <a:avLst/>
          </a:prstGeom>
          <a:solidFill>
            <a:srgbClr val="FF8FA3">
              <a:alpha val="85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2240" rIns="90000" bIns="122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26" name="Oval 65"/>
          <p:cNvSpPr/>
          <p:nvPr/>
        </p:nvSpPr>
        <p:spPr>
          <a:xfrm>
            <a:off x="8240040" y="4609080"/>
            <a:ext cx="80280" cy="80280"/>
          </a:xfrm>
          <a:prstGeom prst="ellipse">
            <a:avLst/>
          </a:prstGeom>
          <a:solidFill>
            <a:srgbClr val="FF8FA3">
              <a:alpha val="85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2240" rIns="90000" bIns="122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27" name="Arc 66"/>
          <p:cNvSpPr/>
          <p:nvPr/>
        </p:nvSpPr>
        <p:spPr>
          <a:xfrm>
            <a:off x="8028360" y="4557240"/>
            <a:ext cx="219240" cy="219240"/>
          </a:xfrm>
          <a:prstGeom prst="arc">
            <a:avLst>
              <a:gd name="adj1" fmla="val 2500000"/>
              <a:gd name="adj2" fmla="val 15500000"/>
            </a:avLst>
          </a:prstGeom>
          <a:noFill/>
          <a:ln cap="rnd" w="32512">
            <a:solidFill>
              <a:srgbClr val="EAF6FF"/>
            </a:solidFill>
            <a:round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28" name="TextBox 67"/>
          <p:cNvSpPr/>
          <p:nvPr/>
        </p:nvSpPr>
        <p:spPr>
          <a:xfrm>
            <a:off x="567000" y="4590360"/>
            <a:ext cx="71319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300" b="1" u="none" strike="noStrike">
                <a:solidFill>
                  <a:srgbClr val="3D9BE9"/>
                </a:solidFill>
                <a:effectLst/>
                <a:uFillTx/>
                <a:latin typeface="Arial Rounded MT Bold"/>
                <a:ea typeface="Hiragino Sans GB"/>
              </a:rPr>
              <a:t>You've got it all — you now understand AI better than a lot of grown-ups!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Rectangle 1"/>
          <p:cNvSpPr/>
          <p:nvPr/>
        </p:nvSpPr>
        <p:spPr>
          <a:xfrm>
            <a:off x="0" y="0"/>
            <a:ext cx="9143640" cy="5143320"/>
          </a:xfrm>
          <a:prstGeom prst="rect">
            <a:avLst/>
          </a:prstGeom>
          <a:gradFill rotWithShape="0">
            <a:gsLst>
              <a:gs pos="0">
                <a:srgbClr val="FFE1C4"/>
              </a:gs>
              <a:gs pos="100000">
                <a:srgbClr val="FFF3E4"/>
              </a:gs>
            </a:gsLst>
            <a:lin ang="5400000"/>
          </a:gra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30" name="Cloud 2"/>
          <p:cNvSpPr/>
          <p:nvPr/>
        </p:nvSpPr>
        <p:spPr>
          <a:xfrm>
            <a:off x="640080" y="548640"/>
            <a:ext cx="1462680" cy="822600"/>
          </a:xfrm>
          <a:prstGeom prst="cloud">
            <a:avLst/>
          </a:prstGeom>
          <a:solidFill>
            <a:srgbClr val="FFFFFF">
              <a:alpha val="85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31" name="Sun 3"/>
          <p:cNvSpPr/>
          <p:nvPr/>
        </p:nvSpPr>
        <p:spPr>
          <a:xfrm>
            <a:off x="7795440" y="388800"/>
            <a:ext cx="868320" cy="868320"/>
          </a:xfrm>
          <a:prstGeom prst="sun">
            <a:avLst>
              <a:gd name="adj" fmla="val 25000"/>
            </a:avLst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32" name="5-Point Star 4"/>
          <p:cNvSpPr/>
          <p:nvPr/>
        </p:nvSpPr>
        <p:spPr>
          <a:xfrm>
            <a:off x="3163680" y="374760"/>
            <a:ext cx="255600" cy="255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33" name="4-Point Star 5"/>
          <p:cNvSpPr/>
          <p:nvPr/>
        </p:nvSpPr>
        <p:spPr>
          <a:xfrm>
            <a:off x="4827960" y="758880"/>
            <a:ext cx="219240" cy="219240"/>
          </a:xfrm>
          <a:prstGeom prst="star4">
            <a:avLst>
              <a:gd name="adj" fmla="val 12500"/>
            </a:avLst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6480" rIns="90000" bIns="-64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34" name="Heart 6"/>
          <p:cNvSpPr/>
          <p:nvPr/>
        </p:nvSpPr>
        <p:spPr>
          <a:xfrm>
            <a:off x="6446520" y="320040"/>
            <a:ext cx="273960" cy="273960"/>
          </a:xfrm>
          <a:prstGeom prst="heart">
            <a:avLst/>
          </a:prstGeom>
          <a:solidFill>
            <a:srgbClr val="3FC79A">
              <a:alpha val="9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35" name="Oval 7"/>
          <p:cNvSpPr/>
          <p:nvPr/>
        </p:nvSpPr>
        <p:spPr>
          <a:xfrm>
            <a:off x="1755720" y="1207080"/>
            <a:ext cx="145800" cy="145800"/>
          </a:xfrm>
          <a:prstGeom prst="ellipse">
            <a:avLst/>
          </a:prstGeom>
          <a:solidFill>
            <a:srgbClr val="9B7EDE">
              <a:alpha val="9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36" name="4-Point Star 8"/>
          <p:cNvSpPr/>
          <p:nvPr/>
        </p:nvSpPr>
        <p:spPr>
          <a:xfrm>
            <a:off x="7397640" y="1454040"/>
            <a:ext cx="200880" cy="200880"/>
          </a:xfrm>
          <a:prstGeom prst="star4">
            <a:avLst>
              <a:gd name="adj" fmla="val 12500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9720" rIns="90000" bIns="-972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37" name="Rounded Rectangle 9"/>
          <p:cNvSpPr/>
          <p:nvPr/>
        </p:nvSpPr>
        <p:spPr>
          <a:xfrm>
            <a:off x="0" y="4526280"/>
            <a:ext cx="9143640" cy="617040"/>
          </a:xfrm>
          <a:prstGeom prst="roundRect">
            <a:avLst>
              <a:gd name="adj" fmla="val 14000"/>
            </a:avLst>
          </a:prstGeom>
          <a:solidFill>
            <a:srgbClr val="FDEBD2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38" name="Rounded Rectangle 10"/>
          <p:cNvSpPr/>
          <p:nvPr/>
        </p:nvSpPr>
        <p:spPr>
          <a:xfrm>
            <a:off x="7026120" y="1635120"/>
            <a:ext cx="120240" cy="60300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39" name="Oval 11"/>
          <p:cNvSpPr/>
          <p:nvPr/>
        </p:nvSpPr>
        <p:spPr>
          <a:xfrm>
            <a:off x="6905520" y="1413720"/>
            <a:ext cx="361800" cy="36180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40" name="4-Point Star 12"/>
          <p:cNvSpPr/>
          <p:nvPr/>
        </p:nvSpPr>
        <p:spPr>
          <a:xfrm>
            <a:off x="6986160" y="1494000"/>
            <a:ext cx="200880" cy="200880"/>
          </a:xfrm>
          <a:prstGeom prst="star4">
            <a:avLst>
              <a:gd name="adj" fmla="val 12500"/>
            </a:avLst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9720" rIns="90000" bIns="-972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41" name="Rounded Rectangle 13"/>
          <p:cNvSpPr/>
          <p:nvPr/>
        </p:nvSpPr>
        <p:spPr>
          <a:xfrm>
            <a:off x="5940000" y="2841840"/>
            <a:ext cx="180720" cy="44208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42" name="Rounded Rectangle 14"/>
          <p:cNvSpPr/>
          <p:nvPr/>
        </p:nvSpPr>
        <p:spPr>
          <a:xfrm>
            <a:off x="8052120" y="2841840"/>
            <a:ext cx="180720" cy="44208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43" name="Rounded Rectangle 15"/>
          <p:cNvSpPr/>
          <p:nvPr/>
        </p:nvSpPr>
        <p:spPr>
          <a:xfrm>
            <a:off x="6080760" y="2198160"/>
            <a:ext cx="2011320" cy="1729800"/>
          </a:xfrm>
          <a:prstGeom prst="roundRect">
            <a:avLst>
              <a:gd name="adj" fmla="val 42000"/>
            </a:avLst>
          </a:prstGeom>
          <a:solidFill>
            <a:srgbClr val="3D9BE9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44" name="Rounded Rectangle 16"/>
          <p:cNvSpPr/>
          <p:nvPr/>
        </p:nvSpPr>
        <p:spPr>
          <a:xfrm>
            <a:off x="6322320" y="2567160"/>
            <a:ext cx="1528560" cy="1072440"/>
          </a:xfrm>
          <a:prstGeom prst="roundRect">
            <a:avLst>
              <a:gd name="adj" fmla="val 34000"/>
            </a:avLst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45" name="Oval 17"/>
          <p:cNvSpPr/>
          <p:nvPr/>
        </p:nvSpPr>
        <p:spPr>
          <a:xfrm>
            <a:off x="6614280" y="2881800"/>
            <a:ext cx="271080" cy="271080"/>
          </a:xfrm>
          <a:prstGeom prst="ellipse">
            <a:avLst/>
          </a:prstGeom>
          <a:solidFill>
            <a:srgbClr val="EAF6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46" name="Oval 18"/>
          <p:cNvSpPr/>
          <p:nvPr/>
        </p:nvSpPr>
        <p:spPr>
          <a:xfrm>
            <a:off x="6690600" y="2974320"/>
            <a:ext cx="119160" cy="119160"/>
          </a:xfrm>
          <a:prstGeom prst="ellipse">
            <a:avLst/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39600" rIns="90000" bIns="396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47" name="Oval 19"/>
          <p:cNvSpPr/>
          <p:nvPr/>
        </p:nvSpPr>
        <p:spPr>
          <a:xfrm>
            <a:off x="6676920" y="2944440"/>
            <a:ext cx="59400" cy="5940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2880" rIns="90000" bIns="-28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48" name="Oval 20"/>
          <p:cNvSpPr/>
          <p:nvPr/>
        </p:nvSpPr>
        <p:spPr>
          <a:xfrm>
            <a:off x="7287120" y="2881800"/>
            <a:ext cx="271080" cy="271080"/>
          </a:xfrm>
          <a:prstGeom prst="ellipse">
            <a:avLst/>
          </a:prstGeom>
          <a:solidFill>
            <a:srgbClr val="EAF6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49" name="Oval 21"/>
          <p:cNvSpPr/>
          <p:nvPr/>
        </p:nvSpPr>
        <p:spPr>
          <a:xfrm>
            <a:off x="7363080" y="2974320"/>
            <a:ext cx="119160" cy="119160"/>
          </a:xfrm>
          <a:prstGeom prst="ellipse">
            <a:avLst/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39600" rIns="90000" bIns="396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50" name="Oval 22"/>
          <p:cNvSpPr/>
          <p:nvPr/>
        </p:nvSpPr>
        <p:spPr>
          <a:xfrm>
            <a:off x="7349760" y="2944440"/>
            <a:ext cx="59400" cy="5940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2880" rIns="90000" bIns="-28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51" name="Oval 23"/>
          <p:cNvSpPr/>
          <p:nvPr/>
        </p:nvSpPr>
        <p:spPr>
          <a:xfrm>
            <a:off x="6585120" y="3165120"/>
            <a:ext cx="221040" cy="221040"/>
          </a:xfrm>
          <a:prstGeom prst="ellipse">
            <a:avLst/>
          </a:prstGeom>
          <a:solidFill>
            <a:srgbClr val="FF8FA3">
              <a:alpha val="85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52" name="Oval 24"/>
          <p:cNvSpPr/>
          <p:nvPr/>
        </p:nvSpPr>
        <p:spPr>
          <a:xfrm>
            <a:off x="7366680" y="3165120"/>
            <a:ext cx="221040" cy="221040"/>
          </a:xfrm>
          <a:prstGeom prst="ellipse">
            <a:avLst/>
          </a:prstGeom>
          <a:solidFill>
            <a:srgbClr val="FF8FA3">
              <a:alpha val="85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53" name="Arc 25"/>
          <p:cNvSpPr/>
          <p:nvPr/>
        </p:nvSpPr>
        <p:spPr>
          <a:xfrm>
            <a:off x="6784920" y="3022920"/>
            <a:ext cx="603000" cy="603000"/>
          </a:xfrm>
          <a:prstGeom prst="arc">
            <a:avLst>
              <a:gd name="adj1" fmla="val 2500000"/>
              <a:gd name="adj2" fmla="val 15500000"/>
            </a:avLst>
          </a:prstGeom>
          <a:noFill/>
          <a:ln cap="rnd" w="89408">
            <a:solidFill>
              <a:srgbClr val="EAF6FF"/>
            </a:solidFill>
            <a:round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54" name="Rounded Rectangle 26"/>
          <p:cNvSpPr/>
          <p:nvPr/>
        </p:nvSpPr>
        <p:spPr>
          <a:xfrm>
            <a:off x="6382440" y="3888000"/>
            <a:ext cx="1407960" cy="844560"/>
          </a:xfrm>
          <a:prstGeom prst="roundRect">
            <a:avLst>
              <a:gd name="adj" fmla="val 45000"/>
            </a:avLst>
          </a:prstGeom>
          <a:solidFill>
            <a:srgbClr val="3D9BE9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55" name="Rounded Rectangle 27"/>
          <p:cNvSpPr/>
          <p:nvPr/>
        </p:nvSpPr>
        <p:spPr>
          <a:xfrm rot="20400000">
            <a:off x="6060600" y="3927960"/>
            <a:ext cx="402120" cy="18072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56" name="Rounded Rectangle 28"/>
          <p:cNvSpPr/>
          <p:nvPr/>
        </p:nvSpPr>
        <p:spPr>
          <a:xfrm rot="2700000">
            <a:off x="7689960" y="3566160"/>
            <a:ext cx="402120" cy="18072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57" name="Heart 29"/>
          <p:cNvSpPr/>
          <p:nvPr/>
        </p:nvSpPr>
        <p:spPr>
          <a:xfrm>
            <a:off x="5696640" y="1947600"/>
            <a:ext cx="310680" cy="310680"/>
          </a:xfrm>
          <a:prstGeom prst="heart">
            <a:avLst/>
          </a:prstGeom>
          <a:solidFill>
            <a:srgbClr val="FF6B6B">
              <a:alpha val="9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58" name="Heart 30"/>
          <p:cNvSpPr/>
          <p:nvPr/>
        </p:nvSpPr>
        <p:spPr>
          <a:xfrm>
            <a:off x="8247960" y="2395800"/>
            <a:ext cx="237240" cy="237240"/>
          </a:xfrm>
          <a:prstGeom prst="heart">
            <a:avLst/>
          </a:prstGeom>
          <a:solidFill>
            <a:srgbClr val="9B7EDE">
              <a:alpha val="9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59" name="Rounded Rectangle 31"/>
          <p:cNvSpPr/>
          <p:nvPr/>
        </p:nvSpPr>
        <p:spPr>
          <a:xfrm>
            <a:off x="713160" y="1508760"/>
            <a:ext cx="2285640" cy="43848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60" name="TextBox 32"/>
          <p:cNvSpPr/>
          <p:nvPr/>
        </p:nvSpPr>
        <p:spPr>
          <a:xfrm>
            <a:off x="713160" y="1508760"/>
            <a:ext cx="228564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300" b="1" u="none" strike="noStrike">
                <a:solidFill>
                  <a:srgbClr val="2274B0"/>
                </a:solidFill>
                <a:effectLst/>
                <a:uFillTx/>
                <a:latin typeface="Arial Rounded MT Bold"/>
                <a:ea typeface="Hiragino Sans GB"/>
              </a:rPr>
              <a:t>One last thing to remember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1" name="TextBox 33"/>
          <p:cNvSpPr/>
          <p:nvPr/>
        </p:nvSpPr>
        <p:spPr>
          <a:xfrm>
            <a:off x="658440" y="2148840"/>
            <a:ext cx="5851800" cy="118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5000"/>
              </a:lnSpc>
              <a:spcAft>
                <a:spcPts val="300"/>
              </a:spcAft>
            </a:pPr>
            <a:r>
              <a:rPr lang="en-US" sz="290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However smart the tool,</a:t>
            </a:r>
            <a:endParaRPr lang="en-US" sz="2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300"/>
              </a:spcAft>
            </a:pPr>
            <a:r>
              <a:rPr lang="en-US" sz="290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you're the one who decides.</a:t>
            </a:r>
            <a:endParaRPr lang="en-US" sz="2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2" name="TextBox 34"/>
          <p:cNvSpPr/>
          <p:nvPr/>
        </p:nvSpPr>
        <p:spPr>
          <a:xfrm>
            <a:off x="749880" y="3703320"/>
            <a:ext cx="530316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300"/>
              </a:spcAft>
            </a:pPr>
            <a:r>
              <a:rPr lang="en-US" sz="1500" b="1" u="none" strike="noStrike">
                <a:solidFill>
                  <a:srgbClr val="504A6E"/>
                </a:solidFill>
                <a:effectLst/>
                <a:uFillTx/>
                <a:latin typeface="Arial Rounded MT Bold"/>
                <a:ea typeface="Hiragino Sans GB"/>
              </a:rPr>
              <a:t>Stay curious, and go discover more amazing things!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3" name="TextBox 35"/>
          <p:cNvSpPr/>
          <p:nvPr/>
        </p:nvSpPr>
        <p:spPr>
          <a:xfrm>
            <a:off x="567000" y="4827960"/>
            <a:ext cx="45716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950" b="1" u="none" strike="noStrike">
                <a:solidFill>
                  <a:srgbClr val="6E6788"/>
                </a:solidFill>
                <a:effectLst/>
                <a:uFillTx/>
                <a:latin typeface="Arial Rounded MT Bold"/>
                <a:ea typeface="Hiragino Sans GB"/>
              </a:rPr>
              <a:t>slide-maker · sample template</a:t>
            </a:r>
            <a:endParaRPr lang="en-US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tangle 1"/>
          <p:cNvSpPr/>
          <p:nvPr/>
        </p:nvSpPr>
        <p:spPr>
          <a:xfrm>
            <a:off x="0" y="0"/>
            <a:ext cx="9143640" cy="5143320"/>
          </a:xfrm>
          <a:prstGeom prst="rect">
            <a:avLst/>
          </a:prstGeom>
          <a:solidFill>
            <a:srgbClr val="FFF6E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3" name="4-Point Star 2"/>
          <p:cNvSpPr/>
          <p:nvPr/>
        </p:nvSpPr>
        <p:spPr>
          <a:xfrm>
            <a:off x="8540640" y="384120"/>
            <a:ext cx="182520" cy="182520"/>
          </a:xfrm>
          <a:prstGeom prst="star4">
            <a:avLst>
              <a:gd name="adj" fmla="val 12500"/>
            </a:avLst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2960" rIns="90000" bIns="-129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4" name="Oval 3"/>
          <p:cNvSpPr/>
          <p:nvPr/>
        </p:nvSpPr>
        <p:spPr>
          <a:xfrm>
            <a:off x="8202240" y="356760"/>
            <a:ext cx="91080" cy="9108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9440" rIns="90000" bIns="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5" name="Oval 4"/>
          <p:cNvSpPr/>
          <p:nvPr/>
        </p:nvSpPr>
        <p:spPr>
          <a:xfrm>
            <a:off x="8810280" y="818280"/>
            <a:ext cx="82080" cy="8208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3320" rIns="90000" bIns="1332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6" name="Rounded Rectangle 5"/>
          <p:cNvSpPr/>
          <p:nvPr/>
        </p:nvSpPr>
        <p:spPr>
          <a:xfrm>
            <a:off x="567000" y="457200"/>
            <a:ext cx="1974600" cy="365400"/>
          </a:xfrm>
          <a:prstGeom prst="roundRect">
            <a:avLst>
              <a:gd name="adj" fmla="val 50000"/>
            </a:avLst>
          </a:prstGeom>
          <a:solidFill>
            <a:srgbClr val="FFF3D2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7" name="Oval 6"/>
          <p:cNvSpPr/>
          <p:nvPr/>
        </p:nvSpPr>
        <p:spPr>
          <a:xfrm>
            <a:off x="731520" y="567000"/>
            <a:ext cx="145800" cy="14580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8" name="TextBox 7"/>
          <p:cNvSpPr/>
          <p:nvPr/>
        </p:nvSpPr>
        <p:spPr>
          <a:xfrm>
            <a:off x="1005840" y="457200"/>
            <a:ext cx="197460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250" b="1" u="none" strike="noStrike">
                <a:solidFill>
                  <a:srgbClr val="FFC93C"/>
                </a:solidFill>
                <a:effectLst/>
                <a:uFillTx/>
                <a:latin typeface="Arial Rounded MT Bold"/>
                <a:ea typeface="Hiragino Sans GB"/>
              </a:rPr>
              <a:t>Let's go!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TextBox 8"/>
          <p:cNvSpPr/>
          <p:nvPr/>
        </p:nvSpPr>
        <p:spPr>
          <a:xfrm>
            <a:off x="548640" y="914400"/>
            <a:ext cx="8320680" cy="52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27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Today's AI Adventure Map</a:t>
            </a:r>
            <a:endParaRPr lang="en-US" sz="2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4-Point Star 9"/>
          <p:cNvSpPr/>
          <p:nvPr/>
        </p:nvSpPr>
        <p:spPr>
          <a:xfrm>
            <a:off x="640080" y="1417320"/>
            <a:ext cx="145800" cy="145800"/>
          </a:xfrm>
          <a:prstGeom prst="star4">
            <a:avLst>
              <a:gd name="adj" fmla="val 12500"/>
            </a:avLst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9440" rIns="90000" bIns="-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11" name="Rounded Rectangle 10"/>
          <p:cNvSpPr/>
          <p:nvPr/>
        </p:nvSpPr>
        <p:spPr>
          <a:xfrm>
            <a:off x="914400" y="1463040"/>
            <a:ext cx="822600" cy="100080"/>
          </a:xfrm>
          <a:prstGeom prst="roundRect">
            <a:avLst>
              <a:gd name="adj" fmla="val 50000"/>
            </a:avLst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12" name="TextBox 11"/>
          <p:cNvSpPr/>
          <p:nvPr/>
        </p:nvSpPr>
        <p:spPr>
          <a:xfrm>
            <a:off x="585360" y="1627560"/>
            <a:ext cx="59432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450" b="1" u="none" strike="noStrike">
                <a:solidFill>
                  <a:srgbClr val="6E6788"/>
                </a:solidFill>
                <a:effectLst/>
                <a:uFillTx/>
                <a:latin typeface="Arial Rounded MT Bold"/>
                <a:ea typeface="Hiragino Sans GB"/>
              </a:rPr>
              <a:t>Follow little AI, one stop at a time</a:t>
            </a:r>
            <a:endParaRPr lang="en-US" sz="14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Oval 12"/>
          <p:cNvSpPr/>
          <p:nvPr/>
        </p:nvSpPr>
        <p:spPr>
          <a:xfrm>
            <a:off x="1806120" y="339696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14" name="Oval 13"/>
          <p:cNvSpPr/>
          <p:nvPr/>
        </p:nvSpPr>
        <p:spPr>
          <a:xfrm>
            <a:off x="2014560" y="325080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15" name="Oval 14"/>
          <p:cNvSpPr/>
          <p:nvPr/>
        </p:nvSpPr>
        <p:spPr>
          <a:xfrm>
            <a:off x="2223000" y="310428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16" name="Oval 15"/>
          <p:cNvSpPr/>
          <p:nvPr/>
        </p:nvSpPr>
        <p:spPr>
          <a:xfrm>
            <a:off x="2431440" y="295812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17" name="Oval 16"/>
          <p:cNvSpPr/>
          <p:nvPr/>
        </p:nvSpPr>
        <p:spPr>
          <a:xfrm>
            <a:off x="2639880" y="281160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18" name="Oval 17"/>
          <p:cNvSpPr/>
          <p:nvPr/>
        </p:nvSpPr>
        <p:spPr>
          <a:xfrm>
            <a:off x="2848320" y="266544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19" name="Oval 18"/>
          <p:cNvSpPr/>
          <p:nvPr/>
        </p:nvSpPr>
        <p:spPr>
          <a:xfrm>
            <a:off x="3360600" y="266544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20" name="Oval 19"/>
          <p:cNvSpPr/>
          <p:nvPr/>
        </p:nvSpPr>
        <p:spPr>
          <a:xfrm>
            <a:off x="3578040" y="281160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21" name="Oval 20"/>
          <p:cNvSpPr/>
          <p:nvPr/>
        </p:nvSpPr>
        <p:spPr>
          <a:xfrm>
            <a:off x="3795840" y="295812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22" name="Oval 21"/>
          <p:cNvSpPr/>
          <p:nvPr/>
        </p:nvSpPr>
        <p:spPr>
          <a:xfrm>
            <a:off x="4013280" y="310428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23" name="Oval 22"/>
          <p:cNvSpPr/>
          <p:nvPr/>
        </p:nvSpPr>
        <p:spPr>
          <a:xfrm>
            <a:off x="4231080" y="325080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24" name="Oval 23"/>
          <p:cNvSpPr/>
          <p:nvPr/>
        </p:nvSpPr>
        <p:spPr>
          <a:xfrm>
            <a:off x="4448520" y="339696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25" name="Oval 24"/>
          <p:cNvSpPr/>
          <p:nvPr/>
        </p:nvSpPr>
        <p:spPr>
          <a:xfrm>
            <a:off x="4960800" y="339696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26" name="Oval 25"/>
          <p:cNvSpPr/>
          <p:nvPr/>
        </p:nvSpPr>
        <p:spPr>
          <a:xfrm>
            <a:off x="5178240" y="325080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27" name="Oval 26"/>
          <p:cNvSpPr/>
          <p:nvPr/>
        </p:nvSpPr>
        <p:spPr>
          <a:xfrm>
            <a:off x="5396040" y="310428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28" name="Oval 27"/>
          <p:cNvSpPr/>
          <p:nvPr/>
        </p:nvSpPr>
        <p:spPr>
          <a:xfrm>
            <a:off x="5613480" y="295812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29" name="Oval 28"/>
          <p:cNvSpPr/>
          <p:nvPr/>
        </p:nvSpPr>
        <p:spPr>
          <a:xfrm>
            <a:off x="5831280" y="281160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30" name="Oval 29"/>
          <p:cNvSpPr/>
          <p:nvPr/>
        </p:nvSpPr>
        <p:spPr>
          <a:xfrm>
            <a:off x="6048720" y="266544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31" name="Oval 30"/>
          <p:cNvSpPr/>
          <p:nvPr/>
        </p:nvSpPr>
        <p:spPr>
          <a:xfrm>
            <a:off x="6561000" y="266544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32" name="Oval 31"/>
          <p:cNvSpPr/>
          <p:nvPr/>
        </p:nvSpPr>
        <p:spPr>
          <a:xfrm>
            <a:off x="6751080" y="281160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33" name="Oval 32"/>
          <p:cNvSpPr/>
          <p:nvPr/>
        </p:nvSpPr>
        <p:spPr>
          <a:xfrm>
            <a:off x="6941160" y="295812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34" name="Oval 33"/>
          <p:cNvSpPr/>
          <p:nvPr/>
        </p:nvSpPr>
        <p:spPr>
          <a:xfrm>
            <a:off x="7131240" y="310428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35" name="Oval 34"/>
          <p:cNvSpPr/>
          <p:nvPr/>
        </p:nvSpPr>
        <p:spPr>
          <a:xfrm>
            <a:off x="7321680" y="325080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36" name="Oval 35"/>
          <p:cNvSpPr/>
          <p:nvPr/>
        </p:nvSpPr>
        <p:spPr>
          <a:xfrm>
            <a:off x="7511760" y="3396960"/>
            <a:ext cx="100080" cy="100080"/>
          </a:xfrm>
          <a:prstGeom prst="ellipse">
            <a:avLst/>
          </a:prstGeom>
          <a:solidFill>
            <a:srgbClr val="8C86A8">
              <a:alpha val="50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37" name="Oval 36"/>
          <p:cNvSpPr/>
          <p:nvPr/>
        </p:nvSpPr>
        <p:spPr>
          <a:xfrm>
            <a:off x="1179720" y="3191400"/>
            <a:ext cx="840960" cy="840960"/>
          </a:xfrm>
          <a:prstGeom prst="ellipse">
            <a:avLst/>
          </a:prstGeom>
          <a:solidFill>
            <a:srgbClr val="3D9BE9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38" name="Picture 37" descr="map-pin.png"/>
          <p:cNvPicPr/>
          <p:nvPr/>
        </p:nvPicPr>
        <p:blipFill>
          <a:blip r:embed="rId1"/>
          <a:stretch/>
        </p:blipFill>
        <p:spPr>
          <a:xfrm>
            <a:off x="1398960" y="3410640"/>
            <a:ext cx="402120" cy="40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9" name="Oval 38"/>
          <p:cNvSpPr/>
          <p:nvPr/>
        </p:nvSpPr>
        <p:spPr>
          <a:xfrm>
            <a:off x="1710000" y="3136320"/>
            <a:ext cx="365400" cy="36540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40" name="TextBox 39"/>
          <p:cNvSpPr/>
          <p:nvPr/>
        </p:nvSpPr>
        <p:spPr>
          <a:xfrm>
            <a:off x="1710000" y="3136320"/>
            <a:ext cx="36540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500" b="1" u="none" strike="noStrike">
                <a:solidFill>
                  <a:srgbClr val="3D9BE9"/>
                </a:solidFill>
                <a:effectLst/>
                <a:uFillTx/>
                <a:latin typeface="Arial Rounded MT Bold"/>
                <a:ea typeface="Hiragino Sans GB"/>
              </a:rPr>
              <a:t>1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TextBox 40"/>
          <p:cNvSpPr/>
          <p:nvPr/>
        </p:nvSpPr>
        <p:spPr>
          <a:xfrm>
            <a:off x="640080" y="4123800"/>
            <a:ext cx="191988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3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All around us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Oval 41"/>
          <p:cNvSpPr/>
          <p:nvPr/>
        </p:nvSpPr>
        <p:spPr>
          <a:xfrm>
            <a:off x="2734200" y="2459880"/>
            <a:ext cx="840960" cy="84096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43" name="Picture 42" descr="lightbulb.png"/>
          <p:cNvPicPr/>
          <p:nvPr/>
        </p:nvPicPr>
        <p:blipFill>
          <a:blip r:embed="rId2"/>
          <a:stretch/>
        </p:blipFill>
        <p:spPr>
          <a:xfrm>
            <a:off x="2953440" y="2679120"/>
            <a:ext cx="402120" cy="40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4" name="Oval 43"/>
          <p:cNvSpPr/>
          <p:nvPr/>
        </p:nvSpPr>
        <p:spPr>
          <a:xfrm>
            <a:off x="3264480" y="2404800"/>
            <a:ext cx="365400" cy="36540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45" name="TextBox 44"/>
          <p:cNvSpPr/>
          <p:nvPr/>
        </p:nvSpPr>
        <p:spPr>
          <a:xfrm>
            <a:off x="3264480" y="2404800"/>
            <a:ext cx="36540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500" b="1" u="none" strike="noStrike">
                <a:solidFill>
                  <a:srgbClr val="FFC93C"/>
                </a:solidFill>
                <a:effectLst/>
                <a:uFillTx/>
                <a:latin typeface="Arial Rounded MT Bold"/>
                <a:ea typeface="Hiragino Sans GB"/>
              </a:rPr>
              <a:t>2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TextBox 45"/>
          <p:cNvSpPr/>
          <p:nvPr/>
        </p:nvSpPr>
        <p:spPr>
          <a:xfrm>
            <a:off x="2194560" y="2039040"/>
            <a:ext cx="191988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3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How it learns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Oval 46"/>
          <p:cNvSpPr/>
          <p:nvPr/>
        </p:nvSpPr>
        <p:spPr>
          <a:xfrm>
            <a:off x="4334400" y="3191400"/>
            <a:ext cx="840960" cy="840960"/>
          </a:xfrm>
          <a:prstGeom prst="ellipse">
            <a:avLst/>
          </a:prstGeom>
          <a:solidFill>
            <a:srgbClr val="3FC79A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48" name="Picture 47" descr="gauge.png"/>
          <p:cNvPicPr/>
          <p:nvPr/>
        </p:nvPicPr>
        <p:blipFill>
          <a:blip r:embed="rId3"/>
          <a:stretch/>
        </p:blipFill>
        <p:spPr>
          <a:xfrm>
            <a:off x="4553640" y="3410640"/>
            <a:ext cx="402120" cy="40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9" name="Oval 48"/>
          <p:cNvSpPr/>
          <p:nvPr/>
        </p:nvSpPr>
        <p:spPr>
          <a:xfrm>
            <a:off x="4864680" y="3136320"/>
            <a:ext cx="365400" cy="36540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50" name="TextBox 49"/>
          <p:cNvSpPr/>
          <p:nvPr/>
        </p:nvSpPr>
        <p:spPr>
          <a:xfrm>
            <a:off x="4864680" y="3136320"/>
            <a:ext cx="36540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500" b="1" u="none" strike="noStrike">
                <a:solidFill>
                  <a:srgbClr val="3FC79A"/>
                </a:solidFill>
                <a:effectLst/>
                <a:uFillTx/>
                <a:latin typeface="Arial Rounded MT Bold"/>
                <a:ea typeface="Hiragino Sans GB"/>
              </a:rPr>
              <a:t>3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TextBox 50"/>
          <p:cNvSpPr/>
          <p:nvPr/>
        </p:nvSpPr>
        <p:spPr>
          <a:xfrm>
            <a:off x="3794760" y="4123800"/>
            <a:ext cx="191988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3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What it can &amp; can't do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Oval 51"/>
          <p:cNvSpPr/>
          <p:nvPr/>
        </p:nvSpPr>
        <p:spPr>
          <a:xfrm>
            <a:off x="5934600" y="2459880"/>
            <a:ext cx="840960" cy="840960"/>
          </a:xfrm>
          <a:prstGeom prst="ellipse">
            <a:avLst/>
          </a:prstGeom>
          <a:solidFill>
            <a:srgbClr val="9B7EDE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53" name="Picture 52" descr="chat-text.png"/>
          <p:cNvPicPr/>
          <p:nvPr/>
        </p:nvPicPr>
        <p:blipFill>
          <a:blip r:embed="rId4"/>
          <a:stretch/>
        </p:blipFill>
        <p:spPr>
          <a:xfrm>
            <a:off x="6153840" y="2679120"/>
            <a:ext cx="402120" cy="40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4" name="Oval 53"/>
          <p:cNvSpPr/>
          <p:nvPr/>
        </p:nvSpPr>
        <p:spPr>
          <a:xfrm>
            <a:off x="6464880" y="2404800"/>
            <a:ext cx="365400" cy="36540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55" name="TextBox 54"/>
          <p:cNvSpPr/>
          <p:nvPr/>
        </p:nvSpPr>
        <p:spPr>
          <a:xfrm>
            <a:off x="6464880" y="2404800"/>
            <a:ext cx="36540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500" b="1" u="none" strike="noStrike">
                <a:solidFill>
                  <a:srgbClr val="9B7EDE"/>
                </a:solidFill>
                <a:effectLst/>
                <a:uFillTx/>
                <a:latin typeface="Arial Rounded MT Bold"/>
                <a:ea typeface="Hiragino Sans GB"/>
              </a:rPr>
              <a:t>4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TextBox 55"/>
          <p:cNvSpPr/>
          <p:nvPr/>
        </p:nvSpPr>
        <p:spPr>
          <a:xfrm>
            <a:off x="5394960" y="2039040"/>
            <a:ext cx="191988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3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Working with it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Oval 56"/>
          <p:cNvSpPr/>
          <p:nvPr/>
        </p:nvSpPr>
        <p:spPr>
          <a:xfrm>
            <a:off x="7397640" y="3191400"/>
            <a:ext cx="840960" cy="840960"/>
          </a:xfrm>
          <a:prstGeom prst="ellipse">
            <a:avLst/>
          </a:prstGeom>
          <a:solidFill>
            <a:srgbClr val="FF6B6B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58" name="Picture 57" descr="shield-check.png"/>
          <p:cNvPicPr/>
          <p:nvPr/>
        </p:nvPicPr>
        <p:blipFill>
          <a:blip r:embed="rId5"/>
          <a:stretch/>
        </p:blipFill>
        <p:spPr>
          <a:xfrm>
            <a:off x="7616880" y="3410640"/>
            <a:ext cx="402120" cy="40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9" name="Oval 58"/>
          <p:cNvSpPr/>
          <p:nvPr/>
        </p:nvSpPr>
        <p:spPr>
          <a:xfrm>
            <a:off x="7927920" y="3136320"/>
            <a:ext cx="365400" cy="36540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60" name="TextBox 59"/>
          <p:cNvSpPr/>
          <p:nvPr/>
        </p:nvSpPr>
        <p:spPr>
          <a:xfrm>
            <a:off x="7927920" y="3136320"/>
            <a:ext cx="36540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500" b="1" u="none" strike="noStrike">
                <a:solidFill>
                  <a:srgbClr val="FF6B6B"/>
                </a:solidFill>
                <a:effectLst/>
                <a:uFillTx/>
                <a:latin typeface="Arial Rounded MT Bold"/>
                <a:ea typeface="Hiragino Sans GB"/>
              </a:rPr>
              <a:t>5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TextBox 60"/>
          <p:cNvSpPr/>
          <p:nvPr/>
        </p:nvSpPr>
        <p:spPr>
          <a:xfrm>
            <a:off x="6858000" y="4123800"/>
            <a:ext cx="191988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3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Safety tips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Rounded Rectangle 61"/>
          <p:cNvSpPr/>
          <p:nvPr/>
        </p:nvSpPr>
        <p:spPr>
          <a:xfrm>
            <a:off x="689760" y="2568960"/>
            <a:ext cx="46800" cy="23544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63" name="Oval 62"/>
          <p:cNvSpPr/>
          <p:nvPr/>
        </p:nvSpPr>
        <p:spPr>
          <a:xfrm>
            <a:off x="642600" y="2482560"/>
            <a:ext cx="141120" cy="14112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64" name="4-Point Star 63"/>
          <p:cNvSpPr/>
          <p:nvPr/>
        </p:nvSpPr>
        <p:spPr>
          <a:xfrm>
            <a:off x="673920" y="2513880"/>
            <a:ext cx="78120" cy="78120"/>
          </a:xfrm>
          <a:prstGeom prst="star4">
            <a:avLst>
              <a:gd name="adj" fmla="val 12500"/>
            </a:avLst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30960" rIns="90000" bIns="-309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65" name="Rounded Rectangle 64"/>
          <p:cNvSpPr/>
          <p:nvPr/>
        </p:nvSpPr>
        <p:spPr>
          <a:xfrm>
            <a:off x="264960" y="3040920"/>
            <a:ext cx="70560" cy="17280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66" name="Rounded Rectangle 65"/>
          <p:cNvSpPr/>
          <p:nvPr/>
        </p:nvSpPr>
        <p:spPr>
          <a:xfrm>
            <a:off x="1090800" y="3040920"/>
            <a:ext cx="70560" cy="17280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67" name="Rounded Rectangle 66"/>
          <p:cNvSpPr/>
          <p:nvPr/>
        </p:nvSpPr>
        <p:spPr>
          <a:xfrm>
            <a:off x="320040" y="2789280"/>
            <a:ext cx="785880" cy="676080"/>
          </a:xfrm>
          <a:prstGeom prst="roundRect">
            <a:avLst>
              <a:gd name="adj" fmla="val 42000"/>
            </a:avLst>
          </a:prstGeom>
          <a:solidFill>
            <a:srgbClr val="3D9BE9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68" name="Rounded Rectangle 67"/>
          <p:cNvSpPr/>
          <p:nvPr/>
        </p:nvSpPr>
        <p:spPr>
          <a:xfrm>
            <a:off x="414360" y="2933280"/>
            <a:ext cx="597240" cy="419040"/>
          </a:xfrm>
          <a:prstGeom prst="roundRect">
            <a:avLst>
              <a:gd name="adj" fmla="val 34000"/>
            </a:avLst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69" name="Oval 68"/>
          <p:cNvSpPr/>
          <p:nvPr/>
        </p:nvSpPr>
        <p:spPr>
          <a:xfrm>
            <a:off x="528840" y="3056400"/>
            <a:ext cx="105840" cy="105840"/>
          </a:xfrm>
          <a:prstGeom prst="ellipse">
            <a:avLst/>
          </a:prstGeom>
          <a:solidFill>
            <a:srgbClr val="EAF6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9880" rIns="90000" bIns="298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70" name="Oval 69"/>
          <p:cNvSpPr/>
          <p:nvPr/>
        </p:nvSpPr>
        <p:spPr>
          <a:xfrm>
            <a:off x="558360" y="3092400"/>
            <a:ext cx="46440" cy="46440"/>
          </a:xfrm>
          <a:prstGeom prst="ellipse">
            <a:avLst/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2240" rIns="90000" bIns="-122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71" name="Oval 70"/>
          <p:cNvSpPr/>
          <p:nvPr/>
        </p:nvSpPr>
        <p:spPr>
          <a:xfrm>
            <a:off x="552960" y="3080880"/>
            <a:ext cx="23040" cy="2304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28440" rIns="90000" bIns="-28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72" name="Oval 71"/>
          <p:cNvSpPr/>
          <p:nvPr/>
        </p:nvSpPr>
        <p:spPr>
          <a:xfrm>
            <a:off x="791640" y="3056400"/>
            <a:ext cx="105840" cy="105840"/>
          </a:xfrm>
          <a:prstGeom prst="ellipse">
            <a:avLst/>
          </a:prstGeom>
          <a:solidFill>
            <a:srgbClr val="EAF6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9880" rIns="90000" bIns="298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73" name="Oval 72"/>
          <p:cNvSpPr/>
          <p:nvPr/>
        </p:nvSpPr>
        <p:spPr>
          <a:xfrm>
            <a:off x="821520" y="3092400"/>
            <a:ext cx="46440" cy="46440"/>
          </a:xfrm>
          <a:prstGeom prst="ellipse">
            <a:avLst/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2240" rIns="90000" bIns="-122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74" name="Oval 73"/>
          <p:cNvSpPr/>
          <p:nvPr/>
        </p:nvSpPr>
        <p:spPr>
          <a:xfrm>
            <a:off x="816120" y="3080880"/>
            <a:ext cx="23040" cy="2304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28440" rIns="90000" bIns="-28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75" name="Oval 74"/>
          <p:cNvSpPr/>
          <p:nvPr/>
        </p:nvSpPr>
        <p:spPr>
          <a:xfrm>
            <a:off x="517320" y="3166920"/>
            <a:ext cx="86040" cy="86040"/>
          </a:xfrm>
          <a:prstGeom prst="ellipse">
            <a:avLst/>
          </a:prstGeom>
          <a:solidFill>
            <a:srgbClr val="FF8FA3">
              <a:alpha val="85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5840" rIns="90000" bIns="158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76" name="Oval 75"/>
          <p:cNvSpPr/>
          <p:nvPr/>
        </p:nvSpPr>
        <p:spPr>
          <a:xfrm>
            <a:off x="822600" y="3166920"/>
            <a:ext cx="86040" cy="86040"/>
          </a:xfrm>
          <a:prstGeom prst="ellipse">
            <a:avLst/>
          </a:prstGeom>
          <a:solidFill>
            <a:srgbClr val="FF8FA3">
              <a:alpha val="85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5840" rIns="90000" bIns="158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77" name="Arc 76"/>
          <p:cNvSpPr/>
          <p:nvPr/>
        </p:nvSpPr>
        <p:spPr>
          <a:xfrm>
            <a:off x="595440" y="3111480"/>
            <a:ext cx="235440" cy="235440"/>
          </a:xfrm>
          <a:prstGeom prst="arc">
            <a:avLst>
              <a:gd name="adj1" fmla="val 2500000"/>
              <a:gd name="adj2" fmla="val 15500000"/>
            </a:avLst>
          </a:prstGeom>
          <a:noFill/>
          <a:ln cap="rnd" w="34950">
            <a:solidFill>
              <a:srgbClr val="EAF6FF"/>
            </a:solidFill>
            <a:round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Rectangle 1"/>
          <p:cNvSpPr/>
          <p:nvPr/>
        </p:nvSpPr>
        <p:spPr>
          <a:xfrm>
            <a:off x="0" y="0"/>
            <a:ext cx="9143640" cy="5143320"/>
          </a:xfrm>
          <a:prstGeom prst="rect">
            <a:avLst/>
          </a:prstGeom>
          <a:solidFill>
            <a:srgbClr val="FFF6E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79" name="4-Point Star 2"/>
          <p:cNvSpPr/>
          <p:nvPr/>
        </p:nvSpPr>
        <p:spPr>
          <a:xfrm>
            <a:off x="8540640" y="384120"/>
            <a:ext cx="182520" cy="182520"/>
          </a:xfrm>
          <a:prstGeom prst="star4">
            <a:avLst>
              <a:gd name="adj" fmla="val 12500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2960" rIns="90000" bIns="-129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80" name="Oval 3"/>
          <p:cNvSpPr/>
          <p:nvPr/>
        </p:nvSpPr>
        <p:spPr>
          <a:xfrm>
            <a:off x="8202240" y="356760"/>
            <a:ext cx="91080" cy="9108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9440" rIns="90000" bIns="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81" name="Oval 4"/>
          <p:cNvSpPr/>
          <p:nvPr/>
        </p:nvSpPr>
        <p:spPr>
          <a:xfrm>
            <a:off x="8810280" y="818280"/>
            <a:ext cx="82080" cy="82080"/>
          </a:xfrm>
          <a:prstGeom prst="ellipse">
            <a:avLst/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3320" rIns="90000" bIns="1332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82" name="Rounded Rectangle 5"/>
          <p:cNvSpPr/>
          <p:nvPr/>
        </p:nvSpPr>
        <p:spPr>
          <a:xfrm>
            <a:off x="567000" y="457200"/>
            <a:ext cx="3291480" cy="365400"/>
          </a:xfrm>
          <a:prstGeom prst="roundRect">
            <a:avLst>
              <a:gd name="adj" fmla="val 50000"/>
            </a:avLst>
          </a:prstGeom>
          <a:solidFill>
            <a:srgbClr val="E7F3F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83" name="Oval 6"/>
          <p:cNvSpPr/>
          <p:nvPr/>
        </p:nvSpPr>
        <p:spPr>
          <a:xfrm>
            <a:off x="731520" y="567000"/>
            <a:ext cx="145800" cy="145800"/>
          </a:xfrm>
          <a:prstGeom prst="ellipse">
            <a:avLst/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84" name="TextBox 7"/>
          <p:cNvSpPr/>
          <p:nvPr/>
        </p:nvSpPr>
        <p:spPr>
          <a:xfrm>
            <a:off x="1005840" y="457200"/>
            <a:ext cx="329148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250" b="1" u="none" strike="noStrike">
                <a:solidFill>
                  <a:srgbClr val="3D9BE9"/>
                </a:solidFill>
                <a:effectLst/>
                <a:uFillTx/>
                <a:latin typeface="Arial Rounded MT Bold"/>
                <a:ea typeface="Hiragino Sans GB"/>
              </a:rPr>
              <a:t>① AI in Daily Life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TextBox 8"/>
          <p:cNvSpPr/>
          <p:nvPr/>
        </p:nvSpPr>
        <p:spPr>
          <a:xfrm>
            <a:off x="548640" y="914400"/>
            <a:ext cx="8320680" cy="52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27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AI hides in the things you use every day</a:t>
            </a:r>
            <a:endParaRPr lang="en-US" sz="2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4-Point Star 9"/>
          <p:cNvSpPr/>
          <p:nvPr/>
        </p:nvSpPr>
        <p:spPr>
          <a:xfrm>
            <a:off x="640080" y="1417320"/>
            <a:ext cx="145800" cy="145800"/>
          </a:xfrm>
          <a:prstGeom prst="star4">
            <a:avLst>
              <a:gd name="adj" fmla="val 12500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9440" rIns="90000" bIns="-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87" name="Rounded Rectangle 10"/>
          <p:cNvSpPr/>
          <p:nvPr/>
        </p:nvSpPr>
        <p:spPr>
          <a:xfrm>
            <a:off x="914400" y="1463040"/>
            <a:ext cx="822600" cy="100080"/>
          </a:xfrm>
          <a:prstGeom prst="roundRect">
            <a:avLst>
              <a:gd name="adj" fmla="val 50000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88" name="Rounded Rectangle 11"/>
          <p:cNvSpPr/>
          <p:nvPr/>
        </p:nvSpPr>
        <p:spPr>
          <a:xfrm>
            <a:off x="8343360" y="499680"/>
            <a:ext cx="46440" cy="23292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89" name="Oval 12"/>
          <p:cNvSpPr/>
          <p:nvPr/>
        </p:nvSpPr>
        <p:spPr>
          <a:xfrm>
            <a:off x="8296920" y="414360"/>
            <a:ext cx="139680" cy="13968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90" name="4-Point Star 13"/>
          <p:cNvSpPr/>
          <p:nvPr/>
        </p:nvSpPr>
        <p:spPr>
          <a:xfrm>
            <a:off x="8327880" y="445320"/>
            <a:ext cx="77400" cy="77400"/>
          </a:xfrm>
          <a:prstGeom prst="star4">
            <a:avLst>
              <a:gd name="adj" fmla="val 12500"/>
            </a:avLst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30960" rIns="90000" bIns="-309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91" name="Rounded Rectangle 14"/>
          <p:cNvSpPr/>
          <p:nvPr/>
        </p:nvSpPr>
        <p:spPr>
          <a:xfrm>
            <a:off x="7923600" y="966240"/>
            <a:ext cx="69480" cy="17064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92" name="Rounded Rectangle 15"/>
          <p:cNvSpPr/>
          <p:nvPr/>
        </p:nvSpPr>
        <p:spPr>
          <a:xfrm>
            <a:off x="8739720" y="966240"/>
            <a:ext cx="69480" cy="17064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93" name="Rounded Rectangle 16"/>
          <p:cNvSpPr/>
          <p:nvPr/>
        </p:nvSpPr>
        <p:spPr>
          <a:xfrm>
            <a:off x="7978320" y="717480"/>
            <a:ext cx="776880" cy="668160"/>
          </a:xfrm>
          <a:prstGeom prst="roundRect">
            <a:avLst>
              <a:gd name="adj" fmla="val 42000"/>
            </a:avLst>
          </a:prstGeom>
          <a:solidFill>
            <a:srgbClr val="3D9BE9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94" name="Rounded Rectangle 17"/>
          <p:cNvSpPr/>
          <p:nvPr/>
        </p:nvSpPr>
        <p:spPr>
          <a:xfrm>
            <a:off x="8071560" y="860040"/>
            <a:ext cx="590400" cy="414000"/>
          </a:xfrm>
          <a:prstGeom prst="roundRect">
            <a:avLst>
              <a:gd name="adj" fmla="val 34000"/>
            </a:avLst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95" name="Oval 18"/>
          <p:cNvSpPr/>
          <p:nvPr/>
        </p:nvSpPr>
        <p:spPr>
          <a:xfrm>
            <a:off x="8184240" y="981360"/>
            <a:ext cx="104400" cy="104400"/>
          </a:xfrm>
          <a:prstGeom prst="ellipse">
            <a:avLst/>
          </a:prstGeom>
          <a:solidFill>
            <a:srgbClr val="EAF6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9160" rIns="90000" bIns="291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96" name="Oval 19"/>
          <p:cNvSpPr/>
          <p:nvPr/>
        </p:nvSpPr>
        <p:spPr>
          <a:xfrm>
            <a:off x="8213760" y="1017000"/>
            <a:ext cx="45720" cy="45720"/>
          </a:xfrm>
          <a:prstGeom prst="ellipse">
            <a:avLst/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2240" rIns="90000" bIns="-122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97" name="Oval 20"/>
          <p:cNvSpPr/>
          <p:nvPr/>
        </p:nvSpPr>
        <p:spPr>
          <a:xfrm>
            <a:off x="8208360" y="1005480"/>
            <a:ext cx="22680" cy="2268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28800" rIns="90000" bIns="-288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98" name="Oval 21"/>
          <p:cNvSpPr/>
          <p:nvPr/>
        </p:nvSpPr>
        <p:spPr>
          <a:xfrm>
            <a:off x="8444160" y="981360"/>
            <a:ext cx="104400" cy="104400"/>
          </a:xfrm>
          <a:prstGeom prst="ellipse">
            <a:avLst/>
          </a:prstGeom>
          <a:solidFill>
            <a:srgbClr val="EAF6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9160" rIns="90000" bIns="291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99" name="Oval 22"/>
          <p:cNvSpPr/>
          <p:nvPr/>
        </p:nvSpPr>
        <p:spPr>
          <a:xfrm>
            <a:off x="8473680" y="1017000"/>
            <a:ext cx="45720" cy="45720"/>
          </a:xfrm>
          <a:prstGeom prst="ellipse">
            <a:avLst/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2240" rIns="90000" bIns="-122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00" name="Oval 23"/>
          <p:cNvSpPr/>
          <p:nvPr/>
        </p:nvSpPr>
        <p:spPr>
          <a:xfrm>
            <a:off x="8468280" y="1005480"/>
            <a:ext cx="22680" cy="2268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28800" rIns="90000" bIns="-288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01" name="Oval 24"/>
          <p:cNvSpPr/>
          <p:nvPr/>
        </p:nvSpPr>
        <p:spPr>
          <a:xfrm>
            <a:off x="8173080" y="1090800"/>
            <a:ext cx="84960" cy="84960"/>
          </a:xfrm>
          <a:prstGeom prst="ellipse">
            <a:avLst/>
          </a:prstGeom>
          <a:solidFill>
            <a:srgbClr val="FF8FA3">
              <a:alpha val="85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5480" rIns="90000" bIns="154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02" name="Oval 25"/>
          <p:cNvSpPr/>
          <p:nvPr/>
        </p:nvSpPr>
        <p:spPr>
          <a:xfrm>
            <a:off x="8475120" y="1090800"/>
            <a:ext cx="84960" cy="84960"/>
          </a:xfrm>
          <a:prstGeom prst="ellipse">
            <a:avLst/>
          </a:prstGeom>
          <a:solidFill>
            <a:srgbClr val="FF8FA3">
              <a:alpha val="85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5480" rIns="90000" bIns="154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03" name="Arc 26"/>
          <p:cNvSpPr/>
          <p:nvPr/>
        </p:nvSpPr>
        <p:spPr>
          <a:xfrm>
            <a:off x="8250120" y="1036080"/>
            <a:ext cx="232920" cy="232920"/>
          </a:xfrm>
          <a:prstGeom prst="arc">
            <a:avLst>
              <a:gd name="adj1" fmla="val 2500000"/>
              <a:gd name="adj2" fmla="val 15500000"/>
            </a:avLst>
          </a:prstGeom>
          <a:noFill/>
          <a:ln cap="rnd" w="34544">
            <a:solidFill>
              <a:srgbClr val="EAF6FF"/>
            </a:solidFill>
            <a:round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04" name="Rounded Rectangle 27"/>
          <p:cNvSpPr/>
          <p:nvPr/>
        </p:nvSpPr>
        <p:spPr>
          <a:xfrm>
            <a:off x="567000" y="4050720"/>
            <a:ext cx="8046360" cy="497880"/>
          </a:xfrm>
          <a:prstGeom prst="roundRect">
            <a:avLst>
              <a:gd name="adj" fmla="val 8000"/>
            </a:avLst>
          </a:prstGeom>
          <a:solidFill>
            <a:srgbClr val="E7F3F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05" name="Rectangle 28"/>
          <p:cNvSpPr/>
          <p:nvPr/>
        </p:nvSpPr>
        <p:spPr>
          <a:xfrm>
            <a:off x="567000" y="4090680"/>
            <a:ext cx="63720" cy="418320"/>
          </a:xfrm>
          <a:prstGeom prst="rect">
            <a:avLst/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06" name="TextBox 29"/>
          <p:cNvSpPr/>
          <p:nvPr/>
        </p:nvSpPr>
        <p:spPr>
          <a:xfrm>
            <a:off x="786240" y="4050720"/>
            <a:ext cx="7643880" cy="49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8000"/>
              </a:lnSpc>
            </a:pPr>
            <a:r>
              <a:rPr lang="en-US" sz="1100" b="1" u="none" strike="noStrike">
                <a:solidFill>
                  <a:srgbClr val="3D9BE9"/>
                </a:solidFill>
                <a:effectLst/>
                <a:uFillTx/>
                <a:latin typeface="Arial Rounded MT Bold"/>
                <a:ea typeface="Hiragino Sans GB"/>
              </a:rPr>
              <a:t>Notice?  </a:t>
            </a:r>
            <a:r>
              <a:rPr lang="en-US" sz="1250" b="0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Behind every one of these lives an AI — it's closer to you than you think.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Rounded Rectangle 30"/>
          <p:cNvSpPr/>
          <p:nvPr/>
        </p:nvSpPr>
        <p:spPr>
          <a:xfrm>
            <a:off x="567000" y="1883520"/>
            <a:ext cx="2614680" cy="882000"/>
          </a:xfrm>
          <a:prstGeom prst="roundRect">
            <a:avLst>
              <a:gd name="adj" fmla="val 22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08" name="Oval 31"/>
          <p:cNvSpPr/>
          <p:nvPr/>
        </p:nvSpPr>
        <p:spPr>
          <a:xfrm>
            <a:off x="768240" y="1959120"/>
            <a:ext cx="731160" cy="731160"/>
          </a:xfrm>
          <a:prstGeom prst="ellipse">
            <a:avLst/>
          </a:prstGeom>
          <a:solidFill>
            <a:srgbClr val="3D9BE9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09" name="Picture 32" descr="microphone.png"/>
          <p:cNvPicPr/>
          <p:nvPr/>
        </p:nvPicPr>
        <p:blipFill>
          <a:blip r:embed="rId1"/>
          <a:stretch/>
        </p:blipFill>
        <p:spPr>
          <a:xfrm>
            <a:off x="929160" y="2120040"/>
            <a:ext cx="409320" cy="409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0" name="TextBox 33"/>
          <p:cNvSpPr/>
          <p:nvPr/>
        </p:nvSpPr>
        <p:spPr>
          <a:xfrm>
            <a:off x="1572840" y="2013840"/>
            <a:ext cx="1535760" cy="29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15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Voice assistant</a:t>
            </a:r>
            <a:endParaRPr lang="en-US" sz="15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TextBox 34"/>
          <p:cNvSpPr/>
          <p:nvPr/>
        </p:nvSpPr>
        <p:spPr>
          <a:xfrm>
            <a:off x="1572840" y="2361600"/>
            <a:ext cx="15357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300"/>
              </a:spcAft>
            </a:pPr>
            <a:r>
              <a:rPr lang="en-US" sz="1150" b="0" u="none" strike="noStrike">
                <a:solidFill>
                  <a:srgbClr val="6B6685"/>
                </a:solidFill>
                <a:effectLst/>
                <a:uFillTx/>
                <a:latin typeface="Arial Rounded MT Bold"/>
                <a:ea typeface="Hiragino Sans GB"/>
              </a:rPr>
              <a:t>You talk, it understands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Rounded Rectangle 35"/>
          <p:cNvSpPr/>
          <p:nvPr/>
        </p:nvSpPr>
        <p:spPr>
          <a:xfrm>
            <a:off x="3438000" y="1883520"/>
            <a:ext cx="2614680" cy="882000"/>
          </a:xfrm>
          <a:prstGeom prst="roundRect">
            <a:avLst>
              <a:gd name="adj" fmla="val 22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13" name="Oval 36"/>
          <p:cNvSpPr/>
          <p:nvPr/>
        </p:nvSpPr>
        <p:spPr>
          <a:xfrm>
            <a:off x="3639240" y="1959120"/>
            <a:ext cx="731160" cy="73116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14" name="Picture 37" descr="play-circle.png"/>
          <p:cNvPicPr/>
          <p:nvPr/>
        </p:nvPicPr>
        <p:blipFill>
          <a:blip r:embed="rId2"/>
          <a:stretch/>
        </p:blipFill>
        <p:spPr>
          <a:xfrm>
            <a:off x="3800160" y="2120040"/>
            <a:ext cx="409320" cy="409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5" name="TextBox 38"/>
          <p:cNvSpPr/>
          <p:nvPr/>
        </p:nvSpPr>
        <p:spPr>
          <a:xfrm>
            <a:off x="4443840" y="2013840"/>
            <a:ext cx="1535760" cy="29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15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Video picks</a:t>
            </a:r>
            <a:endParaRPr lang="en-US" sz="15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TextBox 39"/>
          <p:cNvSpPr/>
          <p:nvPr/>
        </p:nvSpPr>
        <p:spPr>
          <a:xfrm>
            <a:off x="4443840" y="2361600"/>
            <a:ext cx="15357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300"/>
              </a:spcAft>
            </a:pPr>
            <a:r>
              <a:rPr lang="en-US" sz="1150" b="0" u="none" strike="noStrike">
                <a:solidFill>
                  <a:srgbClr val="6B6685"/>
                </a:solidFill>
                <a:effectLst/>
                <a:uFillTx/>
                <a:latin typeface="Arial Rounded MT Bold"/>
                <a:ea typeface="Hiragino Sans GB"/>
              </a:rPr>
              <a:t>Guesses what you'll love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Rounded Rectangle 40"/>
          <p:cNvSpPr/>
          <p:nvPr/>
        </p:nvSpPr>
        <p:spPr>
          <a:xfrm>
            <a:off x="6309360" y="1883520"/>
            <a:ext cx="2614680" cy="882000"/>
          </a:xfrm>
          <a:prstGeom prst="roundRect">
            <a:avLst>
              <a:gd name="adj" fmla="val 22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18" name="Oval 41"/>
          <p:cNvSpPr/>
          <p:nvPr/>
        </p:nvSpPr>
        <p:spPr>
          <a:xfrm>
            <a:off x="6510600" y="1959120"/>
            <a:ext cx="731160" cy="731160"/>
          </a:xfrm>
          <a:prstGeom prst="ellipse">
            <a:avLst/>
          </a:prstGeom>
          <a:solidFill>
            <a:srgbClr val="3D9BE9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19" name="Picture 42" descr="camera.png"/>
          <p:cNvPicPr/>
          <p:nvPr/>
        </p:nvPicPr>
        <p:blipFill>
          <a:blip r:embed="rId3"/>
          <a:stretch/>
        </p:blipFill>
        <p:spPr>
          <a:xfrm>
            <a:off x="6671520" y="2120040"/>
            <a:ext cx="409320" cy="409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0" name="TextBox 43"/>
          <p:cNvSpPr/>
          <p:nvPr/>
        </p:nvSpPr>
        <p:spPr>
          <a:xfrm>
            <a:off x="7315200" y="2013840"/>
            <a:ext cx="1535760" cy="29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15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Photo &amp; filters</a:t>
            </a:r>
            <a:endParaRPr lang="en-US" sz="15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TextBox 44"/>
          <p:cNvSpPr/>
          <p:nvPr/>
        </p:nvSpPr>
        <p:spPr>
          <a:xfrm>
            <a:off x="7315200" y="2361600"/>
            <a:ext cx="15357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300"/>
              </a:spcAft>
            </a:pPr>
            <a:r>
              <a:rPr lang="en-US" sz="1150" b="0" u="none" strike="noStrike">
                <a:solidFill>
                  <a:srgbClr val="6B6685"/>
                </a:solidFill>
                <a:effectLst/>
                <a:uFillTx/>
                <a:latin typeface="Arial Rounded MT Bold"/>
                <a:ea typeface="Hiragino Sans GB"/>
              </a:rPr>
              <a:t>Spots faces on its own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Rounded Rectangle 45"/>
          <p:cNvSpPr/>
          <p:nvPr/>
        </p:nvSpPr>
        <p:spPr>
          <a:xfrm>
            <a:off x="567000" y="2985480"/>
            <a:ext cx="2614680" cy="882000"/>
          </a:xfrm>
          <a:prstGeom prst="roundRect">
            <a:avLst>
              <a:gd name="adj" fmla="val 22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23" name="Oval 46"/>
          <p:cNvSpPr/>
          <p:nvPr/>
        </p:nvSpPr>
        <p:spPr>
          <a:xfrm>
            <a:off x="768240" y="3061080"/>
            <a:ext cx="731160" cy="73116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24" name="Picture 47" descr="translate.png"/>
          <p:cNvPicPr/>
          <p:nvPr/>
        </p:nvPicPr>
        <p:blipFill>
          <a:blip r:embed="rId4"/>
          <a:stretch/>
        </p:blipFill>
        <p:spPr>
          <a:xfrm>
            <a:off x="929160" y="3222000"/>
            <a:ext cx="409320" cy="409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5" name="TextBox 48"/>
          <p:cNvSpPr/>
          <p:nvPr/>
        </p:nvSpPr>
        <p:spPr>
          <a:xfrm>
            <a:off x="1572840" y="3115800"/>
            <a:ext cx="1535760" cy="29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15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Translation</a:t>
            </a:r>
            <a:endParaRPr lang="en-US" sz="15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TextBox 49"/>
          <p:cNvSpPr/>
          <p:nvPr/>
        </p:nvSpPr>
        <p:spPr>
          <a:xfrm>
            <a:off x="1572840" y="3463200"/>
            <a:ext cx="15357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300"/>
              </a:spcAft>
            </a:pPr>
            <a:r>
              <a:rPr lang="en-US" sz="1150" b="0" u="none" strike="noStrike">
                <a:solidFill>
                  <a:srgbClr val="6B6685"/>
                </a:solidFill>
                <a:effectLst/>
                <a:uFillTx/>
                <a:latin typeface="Arial Rounded MT Bold"/>
                <a:ea typeface="Hiragino Sans GB"/>
              </a:rPr>
              <a:t>Any language, any time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Rounded Rectangle 50"/>
          <p:cNvSpPr/>
          <p:nvPr/>
        </p:nvSpPr>
        <p:spPr>
          <a:xfrm>
            <a:off x="3438000" y="2985480"/>
            <a:ext cx="2614680" cy="882000"/>
          </a:xfrm>
          <a:prstGeom prst="roundRect">
            <a:avLst>
              <a:gd name="adj" fmla="val 22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28" name="Oval 51"/>
          <p:cNvSpPr/>
          <p:nvPr/>
        </p:nvSpPr>
        <p:spPr>
          <a:xfrm>
            <a:off x="3639240" y="3061080"/>
            <a:ext cx="731160" cy="731160"/>
          </a:xfrm>
          <a:prstGeom prst="ellipse">
            <a:avLst/>
          </a:prstGeom>
          <a:solidFill>
            <a:srgbClr val="3D9BE9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29" name="Picture 52" descr="game-controller.png"/>
          <p:cNvPicPr/>
          <p:nvPr/>
        </p:nvPicPr>
        <p:blipFill>
          <a:blip r:embed="rId5"/>
          <a:stretch/>
        </p:blipFill>
        <p:spPr>
          <a:xfrm>
            <a:off x="3800160" y="3222000"/>
            <a:ext cx="409320" cy="409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0" name="TextBox 53"/>
          <p:cNvSpPr/>
          <p:nvPr/>
        </p:nvSpPr>
        <p:spPr>
          <a:xfrm>
            <a:off x="4443840" y="3115800"/>
            <a:ext cx="1535760" cy="29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15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Game buddy</a:t>
            </a:r>
            <a:endParaRPr lang="en-US" sz="15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TextBox 54"/>
          <p:cNvSpPr/>
          <p:nvPr/>
        </p:nvSpPr>
        <p:spPr>
          <a:xfrm>
            <a:off x="4443840" y="3463200"/>
            <a:ext cx="15357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300"/>
              </a:spcAft>
            </a:pPr>
            <a:r>
              <a:rPr lang="en-US" sz="1150" b="0" u="none" strike="noStrike">
                <a:solidFill>
                  <a:srgbClr val="6B6685"/>
                </a:solidFill>
                <a:effectLst/>
                <a:uFillTx/>
                <a:latin typeface="Arial Rounded MT Bold"/>
                <a:ea typeface="Hiragino Sans GB"/>
              </a:rPr>
              <a:t>Plays along with you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Rounded Rectangle 55"/>
          <p:cNvSpPr/>
          <p:nvPr/>
        </p:nvSpPr>
        <p:spPr>
          <a:xfrm>
            <a:off x="6309360" y="2985480"/>
            <a:ext cx="2614680" cy="882000"/>
          </a:xfrm>
          <a:prstGeom prst="roundRect">
            <a:avLst>
              <a:gd name="adj" fmla="val 22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33" name="Oval 56"/>
          <p:cNvSpPr/>
          <p:nvPr/>
        </p:nvSpPr>
        <p:spPr>
          <a:xfrm>
            <a:off x="6510600" y="3061080"/>
            <a:ext cx="731160" cy="73116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34" name="Picture 57" descr="map-pin.png"/>
          <p:cNvPicPr/>
          <p:nvPr/>
        </p:nvPicPr>
        <p:blipFill>
          <a:blip r:embed="rId6"/>
          <a:stretch/>
        </p:blipFill>
        <p:spPr>
          <a:xfrm>
            <a:off x="6671520" y="3222000"/>
            <a:ext cx="409320" cy="409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5" name="TextBox 58"/>
          <p:cNvSpPr/>
          <p:nvPr/>
        </p:nvSpPr>
        <p:spPr>
          <a:xfrm>
            <a:off x="7315200" y="3115800"/>
            <a:ext cx="1535760" cy="29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15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Maps &amp; routes</a:t>
            </a:r>
            <a:endParaRPr lang="en-US" sz="15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TextBox 59"/>
          <p:cNvSpPr/>
          <p:nvPr/>
        </p:nvSpPr>
        <p:spPr>
          <a:xfrm>
            <a:off x="7315200" y="3463200"/>
            <a:ext cx="15357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300"/>
              </a:spcAft>
            </a:pPr>
            <a:r>
              <a:rPr lang="en-US" sz="1150" b="0" u="none" strike="noStrike">
                <a:solidFill>
                  <a:srgbClr val="6B6685"/>
                </a:solidFill>
                <a:effectLst/>
                <a:uFillTx/>
                <a:latin typeface="Arial Rounded MT Bold"/>
                <a:ea typeface="Hiragino Sans GB"/>
              </a:rPr>
              <a:t>Finds you the quickest way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Rectangle 1"/>
          <p:cNvSpPr/>
          <p:nvPr/>
        </p:nvSpPr>
        <p:spPr>
          <a:xfrm>
            <a:off x="0" y="0"/>
            <a:ext cx="9143640" cy="5143320"/>
          </a:xfrm>
          <a:prstGeom prst="rect">
            <a:avLst/>
          </a:prstGeom>
          <a:solidFill>
            <a:srgbClr val="FFF6E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38" name="4-Point Star 2"/>
          <p:cNvSpPr/>
          <p:nvPr/>
        </p:nvSpPr>
        <p:spPr>
          <a:xfrm>
            <a:off x="8540640" y="384120"/>
            <a:ext cx="182520" cy="182520"/>
          </a:xfrm>
          <a:prstGeom prst="star4">
            <a:avLst>
              <a:gd name="adj" fmla="val 12500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2960" rIns="90000" bIns="-129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39" name="Oval 3"/>
          <p:cNvSpPr/>
          <p:nvPr/>
        </p:nvSpPr>
        <p:spPr>
          <a:xfrm>
            <a:off x="8202240" y="356760"/>
            <a:ext cx="91080" cy="9108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9440" rIns="90000" bIns="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40" name="Oval 4"/>
          <p:cNvSpPr/>
          <p:nvPr/>
        </p:nvSpPr>
        <p:spPr>
          <a:xfrm>
            <a:off x="8810280" y="818280"/>
            <a:ext cx="82080" cy="82080"/>
          </a:xfrm>
          <a:prstGeom prst="ellipse">
            <a:avLst/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3320" rIns="90000" bIns="1332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41" name="Rounded Rectangle 5"/>
          <p:cNvSpPr/>
          <p:nvPr/>
        </p:nvSpPr>
        <p:spPr>
          <a:xfrm>
            <a:off x="567000" y="457200"/>
            <a:ext cx="3876840" cy="365400"/>
          </a:xfrm>
          <a:prstGeom prst="roundRect">
            <a:avLst>
              <a:gd name="adj" fmla="val 50000"/>
            </a:avLst>
          </a:prstGeom>
          <a:solidFill>
            <a:srgbClr val="E7F3F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42" name="Oval 6"/>
          <p:cNvSpPr/>
          <p:nvPr/>
        </p:nvSpPr>
        <p:spPr>
          <a:xfrm>
            <a:off x="731520" y="567000"/>
            <a:ext cx="145800" cy="145800"/>
          </a:xfrm>
          <a:prstGeom prst="ellipse">
            <a:avLst/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43" name="TextBox 7"/>
          <p:cNvSpPr/>
          <p:nvPr/>
        </p:nvSpPr>
        <p:spPr>
          <a:xfrm>
            <a:off x="1005840" y="457200"/>
            <a:ext cx="38768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250" b="1" u="none" strike="noStrike">
                <a:solidFill>
                  <a:srgbClr val="3D9BE9"/>
                </a:solidFill>
                <a:effectLst/>
                <a:uFillTx/>
                <a:latin typeface="Arial Rounded MT Bold"/>
                <a:ea typeface="Hiragino Sans GB"/>
              </a:rPr>
              <a:t>So what is it, really?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TextBox 8"/>
          <p:cNvSpPr/>
          <p:nvPr/>
        </p:nvSpPr>
        <p:spPr>
          <a:xfrm>
            <a:off x="548640" y="914400"/>
            <a:ext cx="8320680" cy="52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27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AI is a helper that learns from examples</a:t>
            </a:r>
            <a:endParaRPr lang="en-US" sz="2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4-Point Star 9"/>
          <p:cNvSpPr/>
          <p:nvPr/>
        </p:nvSpPr>
        <p:spPr>
          <a:xfrm>
            <a:off x="640080" y="1417320"/>
            <a:ext cx="145800" cy="145800"/>
          </a:xfrm>
          <a:prstGeom prst="star4">
            <a:avLst>
              <a:gd name="adj" fmla="val 12500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9440" rIns="90000" bIns="-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46" name="Rounded Rectangle 10"/>
          <p:cNvSpPr/>
          <p:nvPr/>
        </p:nvSpPr>
        <p:spPr>
          <a:xfrm>
            <a:off x="914400" y="1463040"/>
            <a:ext cx="822600" cy="100080"/>
          </a:xfrm>
          <a:prstGeom prst="roundRect">
            <a:avLst>
              <a:gd name="adj" fmla="val 50000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47" name="Rounded Rectangle 11"/>
          <p:cNvSpPr/>
          <p:nvPr/>
        </p:nvSpPr>
        <p:spPr>
          <a:xfrm>
            <a:off x="603360" y="1938600"/>
            <a:ext cx="2431800" cy="1554120"/>
          </a:xfrm>
          <a:prstGeom prst="roundRect">
            <a:avLst>
              <a:gd name="adj" fmla="val 20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48" name="Oval 12"/>
          <p:cNvSpPr/>
          <p:nvPr/>
        </p:nvSpPr>
        <p:spPr>
          <a:xfrm>
            <a:off x="1408320" y="2039040"/>
            <a:ext cx="822600" cy="822600"/>
          </a:xfrm>
          <a:prstGeom prst="ellipse">
            <a:avLst/>
          </a:prstGeom>
          <a:solidFill>
            <a:srgbClr val="3D9BE9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49" name="Picture 13" descr="images.png"/>
          <p:cNvPicPr/>
          <p:nvPr/>
        </p:nvPicPr>
        <p:blipFill>
          <a:blip r:embed="rId1"/>
          <a:stretch/>
        </p:blipFill>
        <p:spPr>
          <a:xfrm>
            <a:off x="1589400" y="2220120"/>
            <a:ext cx="460440" cy="460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0" name="TextBox 14"/>
          <p:cNvSpPr/>
          <p:nvPr/>
        </p:nvSpPr>
        <p:spPr>
          <a:xfrm>
            <a:off x="694800" y="2871360"/>
            <a:ext cx="2248920" cy="29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algn="ctr" defTabSz="457200">
              <a:lnSpc>
                <a:spcPct val="100000"/>
              </a:lnSpc>
              <a:spcAft>
                <a:spcPts val="201"/>
              </a:spcAft>
            </a:pPr>
            <a:r>
              <a:rPr lang="en-US" sz="15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Sees lots of examples</a:t>
            </a:r>
            <a:endParaRPr lang="en-US" sz="15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TextBox 15"/>
          <p:cNvSpPr/>
          <p:nvPr/>
        </p:nvSpPr>
        <p:spPr>
          <a:xfrm>
            <a:off x="713160" y="3182040"/>
            <a:ext cx="221256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algn="ctr" defTabSz="457200">
              <a:lnSpc>
                <a:spcPct val="100000"/>
              </a:lnSpc>
              <a:spcAft>
                <a:spcPts val="300"/>
              </a:spcAft>
            </a:pPr>
            <a:r>
              <a:rPr lang="en-US" sz="1050" b="0" u="none" strike="noStrike">
                <a:solidFill>
                  <a:srgbClr val="6B6685"/>
                </a:solidFill>
                <a:effectLst/>
                <a:uFillTx/>
                <a:latin typeface="Arial Rounded MT Bold"/>
                <a:ea typeface="Hiragino Sans GB"/>
              </a:rPr>
              <a:t>Thousands of pictures and words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Right Arrow 16"/>
          <p:cNvSpPr/>
          <p:nvPr/>
        </p:nvSpPr>
        <p:spPr>
          <a:xfrm>
            <a:off x="3191400" y="2597040"/>
            <a:ext cx="255600" cy="237240"/>
          </a:xfrm>
          <a:prstGeom prst="rightArrow">
            <a:avLst>
              <a:gd name="adj1" fmla="val 55000"/>
              <a:gd name="adj2" fmla="val 55000"/>
            </a:avLst>
          </a:prstGeom>
          <a:solidFill>
            <a:srgbClr val="8C86A8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53" name="Rounded Rectangle 17"/>
          <p:cNvSpPr/>
          <p:nvPr/>
        </p:nvSpPr>
        <p:spPr>
          <a:xfrm>
            <a:off x="3602880" y="1938600"/>
            <a:ext cx="2431800" cy="1554120"/>
          </a:xfrm>
          <a:prstGeom prst="roundRect">
            <a:avLst>
              <a:gd name="adj" fmla="val 20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54" name="Oval 18"/>
          <p:cNvSpPr/>
          <p:nvPr/>
        </p:nvSpPr>
        <p:spPr>
          <a:xfrm>
            <a:off x="4407480" y="2039040"/>
            <a:ext cx="822600" cy="82260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55" name="Picture 19" descr="magic-wand.png"/>
          <p:cNvPicPr/>
          <p:nvPr/>
        </p:nvPicPr>
        <p:blipFill>
          <a:blip r:embed="rId2"/>
          <a:stretch/>
        </p:blipFill>
        <p:spPr>
          <a:xfrm>
            <a:off x="4588560" y="2220120"/>
            <a:ext cx="460440" cy="460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6" name="TextBox 20"/>
          <p:cNvSpPr/>
          <p:nvPr/>
        </p:nvSpPr>
        <p:spPr>
          <a:xfrm>
            <a:off x="3694320" y="2871360"/>
            <a:ext cx="2248920" cy="29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algn="ctr" defTabSz="457200">
              <a:lnSpc>
                <a:spcPct val="100000"/>
              </a:lnSpc>
              <a:spcAft>
                <a:spcPts val="201"/>
              </a:spcAft>
            </a:pPr>
            <a:r>
              <a:rPr lang="en-US" sz="15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Finds patterns itself</a:t>
            </a:r>
            <a:endParaRPr lang="en-US" sz="15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TextBox 21"/>
          <p:cNvSpPr/>
          <p:nvPr/>
        </p:nvSpPr>
        <p:spPr>
          <a:xfrm>
            <a:off x="3712320" y="3182040"/>
            <a:ext cx="221256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algn="ctr" defTabSz="457200">
              <a:lnSpc>
                <a:spcPct val="100000"/>
              </a:lnSpc>
              <a:spcAft>
                <a:spcPts val="300"/>
              </a:spcAft>
            </a:pPr>
            <a:r>
              <a:rPr lang="en-US" sz="1050" b="0" u="none" strike="noStrike">
                <a:solidFill>
                  <a:srgbClr val="6B6685"/>
                </a:solidFill>
                <a:effectLst/>
                <a:uFillTx/>
                <a:latin typeface="Arial Rounded MT Bold"/>
                <a:ea typeface="Hiragino Sans GB"/>
              </a:rPr>
              <a:t>Nobody teaches it rule by rule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Right Arrow 22"/>
          <p:cNvSpPr/>
          <p:nvPr/>
        </p:nvSpPr>
        <p:spPr>
          <a:xfrm>
            <a:off x="6190560" y="2597040"/>
            <a:ext cx="255600" cy="237240"/>
          </a:xfrm>
          <a:prstGeom prst="rightArrow">
            <a:avLst>
              <a:gd name="adj1" fmla="val 55000"/>
              <a:gd name="adj2" fmla="val 55000"/>
            </a:avLst>
          </a:prstGeom>
          <a:solidFill>
            <a:srgbClr val="8C86A8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59" name="Rounded Rectangle 23"/>
          <p:cNvSpPr/>
          <p:nvPr/>
        </p:nvSpPr>
        <p:spPr>
          <a:xfrm>
            <a:off x="6602040" y="1938600"/>
            <a:ext cx="2431800" cy="1554120"/>
          </a:xfrm>
          <a:prstGeom prst="roundRect">
            <a:avLst>
              <a:gd name="adj" fmla="val 20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60" name="Oval 24"/>
          <p:cNvSpPr/>
          <p:nvPr/>
        </p:nvSpPr>
        <p:spPr>
          <a:xfrm>
            <a:off x="7406640" y="2039040"/>
            <a:ext cx="822600" cy="822600"/>
          </a:xfrm>
          <a:prstGeom prst="ellipse">
            <a:avLst/>
          </a:prstGeom>
          <a:solidFill>
            <a:srgbClr val="3FC79A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61" name="Picture 25" descr="medal.png"/>
          <p:cNvPicPr/>
          <p:nvPr/>
        </p:nvPicPr>
        <p:blipFill>
          <a:blip r:embed="rId3"/>
          <a:stretch/>
        </p:blipFill>
        <p:spPr>
          <a:xfrm>
            <a:off x="7587720" y="2220120"/>
            <a:ext cx="460440" cy="460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2" name="TextBox 26"/>
          <p:cNvSpPr/>
          <p:nvPr/>
        </p:nvSpPr>
        <p:spPr>
          <a:xfrm>
            <a:off x="6693480" y="2871360"/>
            <a:ext cx="2248920" cy="29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algn="ctr" defTabSz="457200">
              <a:lnSpc>
                <a:spcPct val="100000"/>
              </a:lnSpc>
              <a:spcAft>
                <a:spcPts val="201"/>
              </a:spcAft>
            </a:pPr>
            <a:r>
              <a:rPr lang="en-US" sz="15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Learns a new skill</a:t>
            </a:r>
            <a:endParaRPr lang="en-US" sz="15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TextBox 27"/>
          <p:cNvSpPr/>
          <p:nvPr/>
        </p:nvSpPr>
        <p:spPr>
          <a:xfrm>
            <a:off x="6711840" y="3182040"/>
            <a:ext cx="221256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algn="ctr" defTabSz="457200">
              <a:lnSpc>
                <a:spcPct val="100000"/>
              </a:lnSpc>
              <a:spcAft>
                <a:spcPts val="300"/>
              </a:spcAft>
            </a:pPr>
            <a:r>
              <a:rPr lang="en-US" sz="1050" b="0" u="none" strike="noStrike">
                <a:solidFill>
                  <a:srgbClr val="6B6685"/>
                </a:solidFill>
                <a:effectLst/>
                <a:uFillTx/>
                <a:latin typeface="Arial Rounded MT Bold"/>
                <a:ea typeface="Hiragino Sans GB"/>
              </a:rPr>
              <a:t>Like spotting a cat in a photo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Rounded Rectangle 28"/>
          <p:cNvSpPr/>
          <p:nvPr/>
        </p:nvSpPr>
        <p:spPr>
          <a:xfrm>
            <a:off x="567000" y="4050720"/>
            <a:ext cx="8046360" cy="497880"/>
          </a:xfrm>
          <a:prstGeom prst="roundRect">
            <a:avLst>
              <a:gd name="adj" fmla="val 8000"/>
            </a:avLst>
          </a:prstGeom>
          <a:solidFill>
            <a:srgbClr val="E7F3F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65" name="Rectangle 29"/>
          <p:cNvSpPr/>
          <p:nvPr/>
        </p:nvSpPr>
        <p:spPr>
          <a:xfrm>
            <a:off x="567000" y="4090680"/>
            <a:ext cx="63720" cy="418320"/>
          </a:xfrm>
          <a:prstGeom prst="rect">
            <a:avLst/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66" name="TextBox 30"/>
          <p:cNvSpPr/>
          <p:nvPr/>
        </p:nvSpPr>
        <p:spPr>
          <a:xfrm>
            <a:off x="786240" y="4050720"/>
            <a:ext cx="7643880" cy="49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8000"/>
              </a:lnSpc>
            </a:pPr>
            <a:r>
              <a:rPr lang="en-US" sz="1100" b="1" u="none" strike="noStrike">
                <a:solidFill>
                  <a:srgbClr val="3D9BE9"/>
                </a:solidFill>
                <a:effectLst/>
                <a:uFillTx/>
                <a:latin typeface="Arial Rounded MT Bold"/>
                <a:ea typeface="Hiragino Sans GB"/>
              </a:rPr>
              <a:t>So...  </a:t>
            </a:r>
            <a:r>
              <a:rPr lang="en-US" sz="1250" b="0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AI is more like a curious, well-read kid than a calculator that just memorizes formulas.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Rectangle 1"/>
          <p:cNvSpPr/>
          <p:nvPr/>
        </p:nvSpPr>
        <p:spPr>
          <a:xfrm>
            <a:off x="0" y="0"/>
            <a:ext cx="9143640" cy="5143320"/>
          </a:xfrm>
          <a:prstGeom prst="rect">
            <a:avLst/>
          </a:prstGeom>
          <a:solidFill>
            <a:srgbClr val="FFF6E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68" name="4-Point Star 2"/>
          <p:cNvSpPr/>
          <p:nvPr/>
        </p:nvSpPr>
        <p:spPr>
          <a:xfrm>
            <a:off x="8540640" y="384120"/>
            <a:ext cx="182520" cy="182520"/>
          </a:xfrm>
          <a:prstGeom prst="star4">
            <a:avLst>
              <a:gd name="adj" fmla="val 12500"/>
            </a:avLst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2960" rIns="90000" bIns="-129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69" name="Oval 3"/>
          <p:cNvSpPr/>
          <p:nvPr/>
        </p:nvSpPr>
        <p:spPr>
          <a:xfrm>
            <a:off x="8202240" y="356760"/>
            <a:ext cx="91080" cy="9108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9440" rIns="90000" bIns="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70" name="Oval 4"/>
          <p:cNvSpPr/>
          <p:nvPr/>
        </p:nvSpPr>
        <p:spPr>
          <a:xfrm>
            <a:off x="8810280" y="818280"/>
            <a:ext cx="82080" cy="8208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3320" rIns="90000" bIns="1332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71" name="Rounded Rectangle 5"/>
          <p:cNvSpPr/>
          <p:nvPr/>
        </p:nvSpPr>
        <p:spPr>
          <a:xfrm>
            <a:off x="567000" y="457200"/>
            <a:ext cx="3730320" cy="365400"/>
          </a:xfrm>
          <a:prstGeom prst="roundRect">
            <a:avLst>
              <a:gd name="adj" fmla="val 50000"/>
            </a:avLst>
          </a:prstGeom>
          <a:solidFill>
            <a:srgbClr val="FFF3D2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72" name="Oval 6"/>
          <p:cNvSpPr/>
          <p:nvPr/>
        </p:nvSpPr>
        <p:spPr>
          <a:xfrm>
            <a:off x="731520" y="567000"/>
            <a:ext cx="145800" cy="14580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73" name="TextBox 7"/>
          <p:cNvSpPr/>
          <p:nvPr/>
        </p:nvSpPr>
        <p:spPr>
          <a:xfrm>
            <a:off x="1005840" y="457200"/>
            <a:ext cx="373032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250" b="1" u="none" strike="noStrike">
                <a:solidFill>
                  <a:srgbClr val="FFC93C"/>
                </a:solidFill>
                <a:effectLst/>
                <a:uFillTx/>
                <a:latin typeface="Arial Rounded MT Bold"/>
                <a:ea typeface="Hiragino Sans GB"/>
              </a:rPr>
              <a:t>② Here's a comparison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TextBox 8"/>
          <p:cNvSpPr/>
          <p:nvPr/>
        </p:nvSpPr>
        <p:spPr>
          <a:xfrm>
            <a:off x="548640" y="914400"/>
            <a:ext cx="8320680" cy="52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27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It learns from examples, like you with cats</a:t>
            </a:r>
            <a:endParaRPr lang="en-US" sz="2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5" name="4-Point Star 9"/>
          <p:cNvSpPr/>
          <p:nvPr/>
        </p:nvSpPr>
        <p:spPr>
          <a:xfrm>
            <a:off x="640080" y="1417320"/>
            <a:ext cx="145800" cy="145800"/>
          </a:xfrm>
          <a:prstGeom prst="star4">
            <a:avLst>
              <a:gd name="adj" fmla="val 12500"/>
            </a:avLst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9440" rIns="90000" bIns="-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76" name="Rounded Rectangle 10"/>
          <p:cNvSpPr/>
          <p:nvPr/>
        </p:nvSpPr>
        <p:spPr>
          <a:xfrm>
            <a:off x="914400" y="1463040"/>
            <a:ext cx="822600" cy="100080"/>
          </a:xfrm>
          <a:prstGeom prst="roundRect">
            <a:avLst>
              <a:gd name="adj" fmla="val 50000"/>
            </a:avLst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77" name="Rounded Rectangle 11"/>
          <p:cNvSpPr/>
          <p:nvPr/>
        </p:nvSpPr>
        <p:spPr>
          <a:xfrm>
            <a:off x="567000" y="4050720"/>
            <a:ext cx="8046360" cy="497880"/>
          </a:xfrm>
          <a:prstGeom prst="roundRect">
            <a:avLst>
              <a:gd name="adj" fmla="val 8000"/>
            </a:avLst>
          </a:prstGeom>
          <a:solidFill>
            <a:srgbClr val="FFF3D2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78" name="Rectangle 12"/>
          <p:cNvSpPr/>
          <p:nvPr/>
        </p:nvSpPr>
        <p:spPr>
          <a:xfrm>
            <a:off x="567000" y="4090680"/>
            <a:ext cx="63720" cy="418320"/>
          </a:xfrm>
          <a:prstGeom prst="rect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79" name="TextBox 13"/>
          <p:cNvSpPr/>
          <p:nvPr/>
        </p:nvSpPr>
        <p:spPr>
          <a:xfrm>
            <a:off x="786240" y="4050720"/>
            <a:ext cx="7643880" cy="49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8000"/>
              </a:lnSpc>
            </a:pPr>
            <a:r>
              <a:rPr lang="en-US" sz="1100" b="1" u="none" strike="noStrike">
                <a:solidFill>
                  <a:srgbClr val="FFC93C"/>
                </a:solidFill>
                <a:effectLst/>
                <a:uFillTx/>
                <a:latin typeface="Arial Rounded MT Bold"/>
                <a:ea typeface="Hiragino Sans GB"/>
              </a:rPr>
              <a:t>The key  </a:t>
            </a:r>
            <a:r>
              <a:rPr lang="en-US" sz="1250" b="0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Nobody told it cats have whiskers and tails — it figured that out from lots of examples.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0" name="Rounded Rectangle 14"/>
          <p:cNvSpPr/>
          <p:nvPr/>
        </p:nvSpPr>
        <p:spPr>
          <a:xfrm>
            <a:off x="365760" y="1874520"/>
            <a:ext cx="4023000" cy="1947240"/>
          </a:xfrm>
          <a:prstGeom prst="roundRect">
            <a:avLst>
              <a:gd name="adj" fmla="val 16000"/>
            </a:avLst>
          </a:prstGeom>
          <a:solidFill>
            <a:srgbClr val="EFEAF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81" name="Rounded Rectangle 15"/>
          <p:cNvSpPr/>
          <p:nvPr/>
        </p:nvSpPr>
        <p:spPr>
          <a:xfrm>
            <a:off x="548640" y="2039040"/>
            <a:ext cx="3657240" cy="383760"/>
          </a:xfrm>
          <a:prstGeom prst="roundRect">
            <a:avLst>
              <a:gd name="adj" fmla="val 50000"/>
            </a:avLst>
          </a:prstGeom>
          <a:solidFill>
            <a:srgbClr val="9B7EDE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82" name="TextBox 16"/>
          <p:cNvSpPr/>
          <p:nvPr/>
        </p:nvSpPr>
        <p:spPr>
          <a:xfrm>
            <a:off x="548640" y="2039040"/>
            <a:ext cx="365724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350" b="1" u="none" strike="noStrike">
                <a:solidFill>
                  <a:srgbClr val="FFFFFF"/>
                </a:solidFill>
                <a:effectLst/>
                <a:uFillTx/>
                <a:latin typeface="Arial Rounded MT Bold"/>
                <a:ea typeface="Hiragino Sans GB"/>
              </a:rPr>
              <a:t>How did YOU learn “cat”?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Oval 17"/>
          <p:cNvSpPr/>
          <p:nvPr/>
        </p:nvSpPr>
        <p:spPr>
          <a:xfrm>
            <a:off x="704160" y="2487240"/>
            <a:ext cx="456840" cy="456840"/>
          </a:xfrm>
          <a:prstGeom prst="ellipse">
            <a:avLst/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84" name="Picture 18" descr="cat.png"/>
          <p:cNvPicPr/>
          <p:nvPr/>
        </p:nvPicPr>
        <p:blipFill>
          <a:blip r:embed="rId1"/>
          <a:stretch/>
        </p:blipFill>
        <p:spPr>
          <a:xfrm>
            <a:off x="804600" y="2587680"/>
            <a:ext cx="255600" cy="25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5" name="Oval 19"/>
          <p:cNvSpPr/>
          <p:nvPr/>
        </p:nvSpPr>
        <p:spPr>
          <a:xfrm>
            <a:off x="1435680" y="2487240"/>
            <a:ext cx="456840" cy="45684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86" name="Picture 20" descr="cat.png"/>
          <p:cNvPicPr/>
          <p:nvPr/>
        </p:nvPicPr>
        <p:blipFill>
          <a:blip r:embed="rId2"/>
          <a:stretch/>
        </p:blipFill>
        <p:spPr>
          <a:xfrm>
            <a:off x="1536120" y="2587680"/>
            <a:ext cx="255600" cy="25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7" name="Oval 21"/>
          <p:cNvSpPr/>
          <p:nvPr/>
        </p:nvSpPr>
        <p:spPr>
          <a:xfrm>
            <a:off x="2167200" y="2487240"/>
            <a:ext cx="456840" cy="456840"/>
          </a:xfrm>
          <a:prstGeom prst="ellipse">
            <a:avLst/>
          </a:prstGeom>
          <a:solidFill>
            <a:srgbClr val="3FC79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88" name="Picture 22" descr="cat.png"/>
          <p:cNvPicPr/>
          <p:nvPr/>
        </p:nvPicPr>
        <p:blipFill>
          <a:blip r:embed="rId3"/>
          <a:stretch/>
        </p:blipFill>
        <p:spPr>
          <a:xfrm>
            <a:off x="2267640" y="2587680"/>
            <a:ext cx="255600" cy="25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9" name="Oval 23"/>
          <p:cNvSpPr/>
          <p:nvPr/>
        </p:nvSpPr>
        <p:spPr>
          <a:xfrm>
            <a:off x="1069920" y="3035880"/>
            <a:ext cx="456840" cy="456840"/>
          </a:xfrm>
          <a:prstGeom prst="ellipse">
            <a:avLst/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90" name="Picture 24" descr="cat.png"/>
          <p:cNvPicPr/>
          <p:nvPr/>
        </p:nvPicPr>
        <p:blipFill>
          <a:blip r:embed="rId4"/>
          <a:stretch/>
        </p:blipFill>
        <p:spPr>
          <a:xfrm>
            <a:off x="1170360" y="3136320"/>
            <a:ext cx="255600" cy="25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1" name="Oval 25"/>
          <p:cNvSpPr/>
          <p:nvPr/>
        </p:nvSpPr>
        <p:spPr>
          <a:xfrm>
            <a:off x="1801440" y="3035880"/>
            <a:ext cx="456840" cy="456840"/>
          </a:xfrm>
          <a:prstGeom prst="ellipse">
            <a:avLst/>
          </a:prstGeom>
          <a:solidFill>
            <a:srgbClr val="9B7EDE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92" name="Picture 26" descr="cat.png"/>
          <p:cNvPicPr/>
          <p:nvPr/>
        </p:nvPicPr>
        <p:blipFill>
          <a:blip r:embed="rId5"/>
          <a:stretch/>
        </p:blipFill>
        <p:spPr>
          <a:xfrm>
            <a:off x="1901880" y="3136320"/>
            <a:ext cx="255600" cy="25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3" name="Oval 27"/>
          <p:cNvSpPr/>
          <p:nvPr/>
        </p:nvSpPr>
        <p:spPr>
          <a:xfrm>
            <a:off x="2532960" y="3035880"/>
            <a:ext cx="456840" cy="456840"/>
          </a:xfrm>
          <a:prstGeom prst="ellipse">
            <a:avLst/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94" name="Picture 28" descr="cat.png"/>
          <p:cNvPicPr/>
          <p:nvPr/>
        </p:nvPicPr>
        <p:blipFill>
          <a:blip r:embed="rId6"/>
          <a:stretch/>
        </p:blipFill>
        <p:spPr>
          <a:xfrm>
            <a:off x="2633400" y="3136320"/>
            <a:ext cx="255600" cy="25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5" name="TextBox 29"/>
          <p:cNvSpPr/>
          <p:nvPr/>
        </p:nvSpPr>
        <p:spPr>
          <a:xfrm>
            <a:off x="548640" y="3364920"/>
            <a:ext cx="36572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10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Saw lots of cats → learned what cats look like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6" name="Rounded Rectangle 30"/>
          <p:cNvSpPr/>
          <p:nvPr/>
        </p:nvSpPr>
        <p:spPr>
          <a:xfrm>
            <a:off x="4754880" y="1874520"/>
            <a:ext cx="4023000" cy="1947240"/>
          </a:xfrm>
          <a:prstGeom prst="roundRect">
            <a:avLst>
              <a:gd name="adj" fmla="val 16000"/>
            </a:avLst>
          </a:prstGeom>
          <a:solidFill>
            <a:srgbClr val="E7F3F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97" name="Rounded Rectangle 31"/>
          <p:cNvSpPr/>
          <p:nvPr/>
        </p:nvSpPr>
        <p:spPr>
          <a:xfrm>
            <a:off x="4937760" y="2039040"/>
            <a:ext cx="3657240" cy="383760"/>
          </a:xfrm>
          <a:prstGeom prst="roundRect">
            <a:avLst>
              <a:gd name="adj" fmla="val 50000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98" name="TextBox 32"/>
          <p:cNvSpPr/>
          <p:nvPr/>
        </p:nvSpPr>
        <p:spPr>
          <a:xfrm>
            <a:off x="4937760" y="2039040"/>
            <a:ext cx="365724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350" b="1" u="none" strike="noStrike">
                <a:solidFill>
                  <a:srgbClr val="FFFFFF"/>
                </a:solidFill>
                <a:effectLst/>
                <a:uFillTx/>
                <a:latin typeface="Arial Rounded MT Bold"/>
                <a:ea typeface="Hiragino Sans GB"/>
              </a:rPr>
              <a:t>How does AI learn “cat”?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9" name="Rounded Rectangle 33"/>
          <p:cNvSpPr/>
          <p:nvPr/>
        </p:nvSpPr>
        <p:spPr>
          <a:xfrm>
            <a:off x="5321880" y="2587680"/>
            <a:ext cx="383760" cy="383760"/>
          </a:xfrm>
          <a:prstGeom prst="roundRect">
            <a:avLst>
              <a:gd name="adj" fmla="val 24000"/>
            </a:avLst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300" name="Picture 34" descr="cat_3D9BE9.png"/>
          <p:cNvPicPr/>
          <p:nvPr/>
        </p:nvPicPr>
        <p:blipFill>
          <a:blip r:embed="rId7"/>
          <a:stretch/>
        </p:blipFill>
        <p:spPr>
          <a:xfrm>
            <a:off x="5394960" y="2660760"/>
            <a:ext cx="237240" cy="23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1" name="Rounded Rectangle 35"/>
          <p:cNvSpPr/>
          <p:nvPr/>
        </p:nvSpPr>
        <p:spPr>
          <a:xfrm>
            <a:off x="5833800" y="2587680"/>
            <a:ext cx="383760" cy="383760"/>
          </a:xfrm>
          <a:prstGeom prst="roundRect">
            <a:avLst>
              <a:gd name="adj" fmla="val 24000"/>
            </a:avLst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302" name="Picture 36" descr="cat_3D9BE9.png"/>
          <p:cNvPicPr/>
          <p:nvPr/>
        </p:nvPicPr>
        <p:blipFill>
          <a:blip r:embed="rId8"/>
          <a:stretch/>
        </p:blipFill>
        <p:spPr>
          <a:xfrm>
            <a:off x="5906880" y="2660760"/>
            <a:ext cx="237240" cy="23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3" name="Rounded Rectangle 37"/>
          <p:cNvSpPr/>
          <p:nvPr/>
        </p:nvSpPr>
        <p:spPr>
          <a:xfrm>
            <a:off x="6346080" y="2587680"/>
            <a:ext cx="383760" cy="383760"/>
          </a:xfrm>
          <a:prstGeom prst="roundRect">
            <a:avLst>
              <a:gd name="adj" fmla="val 24000"/>
            </a:avLst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304" name="Picture 38" descr="cat_3D9BE9.png"/>
          <p:cNvPicPr/>
          <p:nvPr/>
        </p:nvPicPr>
        <p:blipFill>
          <a:blip r:embed="rId9"/>
          <a:stretch/>
        </p:blipFill>
        <p:spPr>
          <a:xfrm>
            <a:off x="6419160" y="2660760"/>
            <a:ext cx="237240" cy="23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5" name="Rounded Rectangle 39"/>
          <p:cNvSpPr/>
          <p:nvPr/>
        </p:nvSpPr>
        <p:spPr>
          <a:xfrm>
            <a:off x="6858000" y="2587680"/>
            <a:ext cx="383760" cy="383760"/>
          </a:xfrm>
          <a:prstGeom prst="roundRect">
            <a:avLst>
              <a:gd name="adj" fmla="val 24000"/>
            </a:avLst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306" name="Picture 40" descr="cat_3D9BE9.png"/>
          <p:cNvPicPr/>
          <p:nvPr/>
        </p:nvPicPr>
        <p:blipFill>
          <a:blip r:embed="rId10"/>
          <a:stretch/>
        </p:blipFill>
        <p:spPr>
          <a:xfrm>
            <a:off x="6931080" y="2660760"/>
            <a:ext cx="237240" cy="23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7" name="Rounded Rectangle 41"/>
          <p:cNvSpPr/>
          <p:nvPr/>
        </p:nvSpPr>
        <p:spPr>
          <a:xfrm>
            <a:off x="5321880" y="3081600"/>
            <a:ext cx="383760" cy="383760"/>
          </a:xfrm>
          <a:prstGeom prst="roundRect">
            <a:avLst>
              <a:gd name="adj" fmla="val 24000"/>
            </a:avLst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308" name="Picture 42" descr="cat_3D9BE9.png"/>
          <p:cNvPicPr/>
          <p:nvPr/>
        </p:nvPicPr>
        <p:blipFill>
          <a:blip r:embed="rId11"/>
          <a:stretch/>
        </p:blipFill>
        <p:spPr>
          <a:xfrm>
            <a:off x="5394960" y="3154680"/>
            <a:ext cx="237240" cy="23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9" name="Rounded Rectangle 43"/>
          <p:cNvSpPr/>
          <p:nvPr/>
        </p:nvSpPr>
        <p:spPr>
          <a:xfrm>
            <a:off x="5833800" y="3081600"/>
            <a:ext cx="383760" cy="383760"/>
          </a:xfrm>
          <a:prstGeom prst="roundRect">
            <a:avLst>
              <a:gd name="adj" fmla="val 24000"/>
            </a:avLst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310" name="Picture 44" descr="cat_3D9BE9.png"/>
          <p:cNvPicPr/>
          <p:nvPr/>
        </p:nvPicPr>
        <p:blipFill>
          <a:blip r:embed="rId12"/>
          <a:stretch/>
        </p:blipFill>
        <p:spPr>
          <a:xfrm>
            <a:off x="5906880" y="3154680"/>
            <a:ext cx="237240" cy="23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1" name="Rounded Rectangle 45"/>
          <p:cNvSpPr/>
          <p:nvPr/>
        </p:nvSpPr>
        <p:spPr>
          <a:xfrm>
            <a:off x="6346080" y="3081600"/>
            <a:ext cx="383760" cy="383760"/>
          </a:xfrm>
          <a:prstGeom prst="roundRect">
            <a:avLst>
              <a:gd name="adj" fmla="val 24000"/>
            </a:avLst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312" name="Picture 46" descr="cat_3D9BE9.png"/>
          <p:cNvPicPr/>
          <p:nvPr/>
        </p:nvPicPr>
        <p:blipFill>
          <a:blip r:embed="rId13"/>
          <a:stretch/>
        </p:blipFill>
        <p:spPr>
          <a:xfrm>
            <a:off x="6419160" y="3154680"/>
            <a:ext cx="237240" cy="23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3" name="Rounded Rectangle 47"/>
          <p:cNvSpPr/>
          <p:nvPr/>
        </p:nvSpPr>
        <p:spPr>
          <a:xfrm>
            <a:off x="6858000" y="3081600"/>
            <a:ext cx="383760" cy="383760"/>
          </a:xfrm>
          <a:prstGeom prst="roundRect">
            <a:avLst>
              <a:gd name="adj" fmla="val 24000"/>
            </a:avLst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314" name="Picture 48" descr="cat_3D9BE9.png"/>
          <p:cNvPicPr/>
          <p:nvPr/>
        </p:nvPicPr>
        <p:blipFill>
          <a:blip r:embed="rId14"/>
          <a:stretch/>
        </p:blipFill>
        <p:spPr>
          <a:xfrm>
            <a:off x="6931080" y="3154680"/>
            <a:ext cx="237240" cy="23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5" name="TextBox 49"/>
          <p:cNvSpPr/>
          <p:nvPr/>
        </p:nvSpPr>
        <p:spPr>
          <a:xfrm>
            <a:off x="4937760" y="3364920"/>
            <a:ext cx="36572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10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Saw thousands of photos → learned to spot a cat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6" name="Oval 50"/>
          <p:cNvSpPr/>
          <p:nvPr/>
        </p:nvSpPr>
        <p:spPr>
          <a:xfrm>
            <a:off x="4288680" y="2565000"/>
            <a:ext cx="566640" cy="56664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17" name="TextBox 51"/>
          <p:cNvSpPr/>
          <p:nvPr/>
        </p:nvSpPr>
        <p:spPr>
          <a:xfrm>
            <a:off x="4288680" y="2565000"/>
            <a:ext cx="56664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260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=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Rectangle 1"/>
          <p:cNvSpPr/>
          <p:nvPr/>
        </p:nvSpPr>
        <p:spPr>
          <a:xfrm>
            <a:off x="0" y="0"/>
            <a:ext cx="9143640" cy="5143320"/>
          </a:xfrm>
          <a:prstGeom prst="rect">
            <a:avLst/>
          </a:prstGeom>
          <a:solidFill>
            <a:srgbClr val="FFF6E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19" name="4-Point Star 2"/>
          <p:cNvSpPr/>
          <p:nvPr/>
        </p:nvSpPr>
        <p:spPr>
          <a:xfrm>
            <a:off x="8540640" y="384120"/>
            <a:ext cx="182520" cy="182520"/>
          </a:xfrm>
          <a:prstGeom prst="star4">
            <a:avLst>
              <a:gd name="adj" fmla="val 12500"/>
            </a:avLst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2960" rIns="90000" bIns="-129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20" name="Oval 3"/>
          <p:cNvSpPr/>
          <p:nvPr/>
        </p:nvSpPr>
        <p:spPr>
          <a:xfrm>
            <a:off x="8202240" y="356760"/>
            <a:ext cx="91080" cy="9108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9440" rIns="90000" bIns="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21" name="Oval 4"/>
          <p:cNvSpPr/>
          <p:nvPr/>
        </p:nvSpPr>
        <p:spPr>
          <a:xfrm>
            <a:off x="8810280" y="818280"/>
            <a:ext cx="82080" cy="8208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3320" rIns="90000" bIns="1332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22" name="Rounded Rectangle 5"/>
          <p:cNvSpPr/>
          <p:nvPr/>
        </p:nvSpPr>
        <p:spPr>
          <a:xfrm>
            <a:off x="567000" y="457200"/>
            <a:ext cx="2559960" cy="365400"/>
          </a:xfrm>
          <a:prstGeom prst="roundRect">
            <a:avLst>
              <a:gd name="adj" fmla="val 50000"/>
            </a:avLst>
          </a:prstGeom>
          <a:solidFill>
            <a:srgbClr val="FFF3D2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23" name="Oval 6"/>
          <p:cNvSpPr/>
          <p:nvPr/>
        </p:nvSpPr>
        <p:spPr>
          <a:xfrm>
            <a:off x="731520" y="567000"/>
            <a:ext cx="145800" cy="14580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24" name="TextBox 7"/>
          <p:cNvSpPr/>
          <p:nvPr/>
        </p:nvSpPr>
        <p:spPr>
          <a:xfrm>
            <a:off x="1005840" y="457200"/>
            <a:ext cx="25599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250" b="1" u="none" strike="noStrike">
                <a:solidFill>
                  <a:srgbClr val="FFC93C"/>
                </a:solidFill>
                <a:effectLst/>
                <a:uFillTx/>
                <a:latin typeface="Arial Rounded MT Bold"/>
                <a:ea typeface="Hiragino Sans GB"/>
              </a:rPr>
              <a:t>A little more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5" name="TextBox 8"/>
          <p:cNvSpPr/>
          <p:nvPr/>
        </p:nvSpPr>
        <p:spPr>
          <a:xfrm>
            <a:off x="548640" y="914400"/>
            <a:ext cx="8320680" cy="52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27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The more it practices, the better it gets</a:t>
            </a:r>
            <a:endParaRPr lang="en-US" sz="2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6" name="4-Point Star 9"/>
          <p:cNvSpPr/>
          <p:nvPr/>
        </p:nvSpPr>
        <p:spPr>
          <a:xfrm>
            <a:off x="640080" y="1417320"/>
            <a:ext cx="145800" cy="145800"/>
          </a:xfrm>
          <a:prstGeom prst="star4">
            <a:avLst>
              <a:gd name="adj" fmla="val 12500"/>
            </a:avLst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9440" rIns="90000" bIns="-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27" name="Rounded Rectangle 10"/>
          <p:cNvSpPr/>
          <p:nvPr/>
        </p:nvSpPr>
        <p:spPr>
          <a:xfrm>
            <a:off x="914400" y="1463040"/>
            <a:ext cx="822600" cy="100080"/>
          </a:xfrm>
          <a:prstGeom prst="roundRect">
            <a:avLst>
              <a:gd name="adj" fmla="val 50000"/>
            </a:avLst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cxnSp>
        <p:nvCxnSpPr>
          <p:cNvPr id="328" name="Connector 11"/>
          <p:cNvCxnSpPr/>
          <p:nvPr/>
        </p:nvCxnSpPr>
        <p:spPr>
          <a:xfrm>
            <a:off x="3409200" y="2069640"/>
            <a:ext cx="556200" cy="556200"/>
          </a:xfrm>
          <a:prstGeom prst="straightConnector1">
            <a:avLst/>
          </a:prstGeom>
          <a:ln w="27940">
            <a:solidFill>
              <a:srgbClr val="8C86A8"/>
            </a:solidFill>
            <a:round/>
            <a:tailEnd len="med" type="triangle" w="med"/>
          </a:ln>
        </p:spPr>
      </p:cxnSp>
      <p:cxnSp>
        <p:nvCxnSpPr>
          <p:cNvPr id="329" name="Connector 12"/>
          <p:cNvCxnSpPr/>
          <p:nvPr/>
        </p:nvCxnSpPr>
        <p:spPr>
          <a:xfrm flipH="1">
            <a:off x="3409200" y="3683520"/>
            <a:ext cx="556200" cy="556200"/>
          </a:xfrm>
          <a:prstGeom prst="straightConnector1">
            <a:avLst/>
          </a:prstGeom>
          <a:ln w="27940">
            <a:solidFill>
              <a:srgbClr val="8C86A8"/>
            </a:solidFill>
            <a:round/>
            <a:tailEnd len="med" type="triangle" w="med"/>
          </a:ln>
        </p:spPr>
      </p:cxnSp>
      <p:cxnSp>
        <p:nvCxnSpPr>
          <p:cNvPr id="330" name="Connector 13"/>
          <p:cNvCxnSpPr/>
          <p:nvPr/>
        </p:nvCxnSpPr>
        <p:spPr>
          <a:xfrm flipH="1" flipV="1">
            <a:off x="1795320" y="3683520"/>
            <a:ext cx="556200" cy="556200"/>
          </a:xfrm>
          <a:prstGeom prst="straightConnector1">
            <a:avLst/>
          </a:prstGeom>
          <a:ln w="27940">
            <a:solidFill>
              <a:srgbClr val="8C86A8"/>
            </a:solidFill>
            <a:round/>
            <a:tailEnd len="med" type="triangle" w="med"/>
          </a:ln>
        </p:spPr>
      </p:cxnSp>
      <p:cxnSp>
        <p:nvCxnSpPr>
          <p:cNvPr id="331" name="Connector 14"/>
          <p:cNvCxnSpPr/>
          <p:nvPr/>
        </p:nvCxnSpPr>
        <p:spPr>
          <a:xfrm flipV="1">
            <a:off x="1795320" y="2069640"/>
            <a:ext cx="556200" cy="556200"/>
          </a:xfrm>
          <a:prstGeom prst="straightConnector1">
            <a:avLst/>
          </a:prstGeom>
          <a:ln w="27940">
            <a:solidFill>
              <a:srgbClr val="8C86A8"/>
            </a:solidFill>
            <a:round/>
            <a:tailEnd len="med" type="triangle" w="med"/>
          </a:ln>
        </p:spPr>
      </p:cxnSp>
      <p:sp>
        <p:nvSpPr>
          <p:cNvPr id="332" name="Rounded Rectangle 15"/>
          <p:cNvSpPr/>
          <p:nvPr/>
        </p:nvSpPr>
        <p:spPr>
          <a:xfrm>
            <a:off x="2858040" y="2622240"/>
            <a:ext cx="44640" cy="22464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33" name="Oval 16"/>
          <p:cNvSpPr/>
          <p:nvPr/>
        </p:nvSpPr>
        <p:spPr>
          <a:xfrm>
            <a:off x="2813040" y="2539800"/>
            <a:ext cx="134640" cy="13464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34" name="4-Point Star 17"/>
          <p:cNvSpPr/>
          <p:nvPr/>
        </p:nvSpPr>
        <p:spPr>
          <a:xfrm>
            <a:off x="2842920" y="2569680"/>
            <a:ext cx="74520" cy="74520"/>
          </a:xfrm>
          <a:prstGeom prst="star4">
            <a:avLst>
              <a:gd name="adj" fmla="val 12500"/>
            </a:avLst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31680" rIns="90000" bIns="-316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35" name="Rounded Rectangle 18"/>
          <p:cNvSpPr/>
          <p:nvPr/>
        </p:nvSpPr>
        <p:spPr>
          <a:xfrm>
            <a:off x="2453040" y="3072240"/>
            <a:ext cx="66960" cy="16452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36" name="Rounded Rectangle 19"/>
          <p:cNvSpPr/>
          <p:nvPr/>
        </p:nvSpPr>
        <p:spPr>
          <a:xfrm>
            <a:off x="3240360" y="3072240"/>
            <a:ext cx="66960" cy="16452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37" name="Rounded Rectangle 20"/>
          <p:cNvSpPr/>
          <p:nvPr/>
        </p:nvSpPr>
        <p:spPr>
          <a:xfrm>
            <a:off x="2505600" y="2832120"/>
            <a:ext cx="749520" cy="644400"/>
          </a:xfrm>
          <a:prstGeom prst="roundRect">
            <a:avLst>
              <a:gd name="adj" fmla="val 42000"/>
            </a:avLst>
          </a:prstGeom>
          <a:solidFill>
            <a:srgbClr val="3D9BE9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38" name="Rounded Rectangle 21"/>
          <p:cNvSpPr/>
          <p:nvPr/>
        </p:nvSpPr>
        <p:spPr>
          <a:xfrm>
            <a:off x="2595600" y="2969640"/>
            <a:ext cx="569520" cy="399600"/>
          </a:xfrm>
          <a:prstGeom prst="roundRect">
            <a:avLst>
              <a:gd name="adj" fmla="val 34000"/>
            </a:avLst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39" name="Oval 22"/>
          <p:cNvSpPr/>
          <p:nvPr/>
        </p:nvSpPr>
        <p:spPr>
          <a:xfrm>
            <a:off x="2704320" y="3087000"/>
            <a:ext cx="100800" cy="100800"/>
          </a:xfrm>
          <a:prstGeom prst="ellipse">
            <a:avLst/>
          </a:prstGeom>
          <a:solidFill>
            <a:srgbClr val="EAF6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40" name="Oval 23"/>
          <p:cNvSpPr/>
          <p:nvPr/>
        </p:nvSpPr>
        <p:spPr>
          <a:xfrm>
            <a:off x="2732760" y="3121560"/>
            <a:ext cx="44280" cy="44280"/>
          </a:xfrm>
          <a:prstGeom prst="ellipse">
            <a:avLst/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3680" rIns="90000" bIns="-136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41" name="Oval 24"/>
          <p:cNvSpPr/>
          <p:nvPr/>
        </p:nvSpPr>
        <p:spPr>
          <a:xfrm>
            <a:off x="2727720" y="3110400"/>
            <a:ext cx="21960" cy="2196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29520" rIns="90000" bIns="-2952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42" name="Oval 25"/>
          <p:cNvSpPr/>
          <p:nvPr/>
        </p:nvSpPr>
        <p:spPr>
          <a:xfrm>
            <a:off x="2955240" y="3087000"/>
            <a:ext cx="100800" cy="100800"/>
          </a:xfrm>
          <a:prstGeom prst="ellipse">
            <a:avLst/>
          </a:prstGeom>
          <a:solidFill>
            <a:srgbClr val="EAF6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43" name="Oval 26"/>
          <p:cNvSpPr/>
          <p:nvPr/>
        </p:nvSpPr>
        <p:spPr>
          <a:xfrm>
            <a:off x="2983320" y="3121560"/>
            <a:ext cx="44280" cy="44280"/>
          </a:xfrm>
          <a:prstGeom prst="ellipse">
            <a:avLst/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3680" rIns="90000" bIns="-136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44" name="Oval 27"/>
          <p:cNvSpPr/>
          <p:nvPr/>
        </p:nvSpPr>
        <p:spPr>
          <a:xfrm>
            <a:off x="2978280" y="3110400"/>
            <a:ext cx="21960" cy="2196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29520" rIns="90000" bIns="-2952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45" name="Oval 28"/>
          <p:cNvSpPr/>
          <p:nvPr/>
        </p:nvSpPr>
        <p:spPr>
          <a:xfrm>
            <a:off x="2693520" y="3192480"/>
            <a:ext cx="82080" cy="82080"/>
          </a:xfrm>
          <a:prstGeom prst="ellipse">
            <a:avLst/>
          </a:prstGeom>
          <a:solidFill>
            <a:srgbClr val="FF8FA3">
              <a:alpha val="85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3320" rIns="90000" bIns="1332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46" name="Oval 29"/>
          <p:cNvSpPr/>
          <p:nvPr/>
        </p:nvSpPr>
        <p:spPr>
          <a:xfrm>
            <a:off x="2984760" y="3192480"/>
            <a:ext cx="82080" cy="82080"/>
          </a:xfrm>
          <a:prstGeom prst="ellipse">
            <a:avLst/>
          </a:prstGeom>
          <a:solidFill>
            <a:srgbClr val="FF8FA3">
              <a:alpha val="85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3320" rIns="90000" bIns="1332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47" name="Arc 30"/>
          <p:cNvSpPr/>
          <p:nvPr/>
        </p:nvSpPr>
        <p:spPr>
          <a:xfrm>
            <a:off x="2768040" y="3139560"/>
            <a:ext cx="224640" cy="224640"/>
          </a:xfrm>
          <a:prstGeom prst="arc">
            <a:avLst>
              <a:gd name="adj1" fmla="val 2500000"/>
              <a:gd name="adj2" fmla="val 15500000"/>
            </a:avLst>
          </a:prstGeom>
          <a:noFill/>
          <a:ln cap="rnd" w="33324">
            <a:solidFill>
              <a:srgbClr val="EAF6FF"/>
            </a:solidFill>
            <a:round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48" name="Oval 31"/>
          <p:cNvSpPr/>
          <p:nvPr/>
        </p:nvSpPr>
        <p:spPr>
          <a:xfrm>
            <a:off x="2432160" y="1334880"/>
            <a:ext cx="895680" cy="89568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349" name="Picture 32" descr="lightbulb.png"/>
          <p:cNvPicPr/>
          <p:nvPr/>
        </p:nvPicPr>
        <p:blipFill>
          <a:blip r:embed="rId1"/>
          <a:stretch/>
        </p:blipFill>
        <p:spPr>
          <a:xfrm>
            <a:off x="2629440" y="1532160"/>
            <a:ext cx="501480" cy="501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0" name="TextBox 33"/>
          <p:cNvSpPr/>
          <p:nvPr/>
        </p:nvSpPr>
        <p:spPr>
          <a:xfrm>
            <a:off x="2011680" y="2258640"/>
            <a:ext cx="1737000" cy="31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2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Take a guess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1" name="Oval 34"/>
          <p:cNvSpPr/>
          <p:nvPr/>
        </p:nvSpPr>
        <p:spPr>
          <a:xfrm>
            <a:off x="3803760" y="2706480"/>
            <a:ext cx="895680" cy="895680"/>
          </a:xfrm>
          <a:prstGeom prst="ellipse">
            <a:avLst/>
          </a:prstGeom>
          <a:solidFill>
            <a:srgbClr val="3FC79A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352" name="Picture 35" descr="check-circle.png"/>
          <p:cNvPicPr/>
          <p:nvPr/>
        </p:nvPicPr>
        <p:blipFill>
          <a:blip r:embed="rId2"/>
          <a:stretch/>
        </p:blipFill>
        <p:spPr>
          <a:xfrm>
            <a:off x="4001040" y="2903760"/>
            <a:ext cx="501480" cy="501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3" name="TextBox 36"/>
          <p:cNvSpPr/>
          <p:nvPr/>
        </p:nvSpPr>
        <p:spPr>
          <a:xfrm>
            <a:off x="3383280" y="3630240"/>
            <a:ext cx="1737000" cy="31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2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See if it's right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4" name="Oval 37"/>
          <p:cNvSpPr/>
          <p:nvPr/>
        </p:nvSpPr>
        <p:spPr>
          <a:xfrm>
            <a:off x="2432160" y="3877200"/>
            <a:ext cx="895680" cy="895680"/>
          </a:xfrm>
          <a:prstGeom prst="ellipse">
            <a:avLst/>
          </a:prstGeom>
          <a:solidFill>
            <a:srgbClr val="3D9BE9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355" name="Picture 38" descr="wrench.png"/>
          <p:cNvPicPr/>
          <p:nvPr/>
        </p:nvPicPr>
        <p:blipFill>
          <a:blip r:embed="rId3"/>
          <a:stretch/>
        </p:blipFill>
        <p:spPr>
          <a:xfrm>
            <a:off x="2629440" y="4074120"/>
            <a:ext cx="501480" cy="501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6" name="TextBox 39"/>
          <p:cNvSpPr/>
          <p:nvPr/>
        </p:nvSpPr>
        <p:spPr>
          <a:xfrm>
            <a:off x="2011680" y="4800600"/>
            <a:ext cx="1737000" cy="31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2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Make it better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7" name="Oval 40"/>
          <p:cNvSpPr/>
          <p:nvPr/>
        </p:nvSpPr>
        <p:spPr>
          <a:xfrm>
            <a:off x="1060560" y="2706480"/>
            <a:ext cx="895680" cy="895680"/>
          </a:xfrm>
          <a:prstGeom prst="ellipse">
            <a:avLst/>
          </a:prstGeom>
          <a:solidFill>
            <a:srgbClr val="9B7EDE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358" name="Picture 41" descr="arrows-clockwise.png"/>
          <p:cNvPicPr/>
          <p:nvPr/>
        </p:nvPicPr>
        <p:blipFill>
          <a:blip r:embed="rId4"/>
          <a:stretch/>
        </p:blipFill>
        <p:spPr>
          <a:xfrm>
            <a:off x="1257840" y="2903760"/>
            <a:ext cx="501480" cy="501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9" name="TextBox 42"/>
          <p:cNvSpPr/>
          <p:nvPr/>
        </p:nvSpPr>
        <p:spPr>
          <a:xfrm>
            <a:off x="640080" y="3630240"/>
            <a:ext cx="1737000" cy="31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2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Try again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0" name="Rounded Rectangle 43"/>
          <p:cNvSpPr/>
          <p:nvPr/>
        </p:nvSpPr>
        <p:spPr>
          <a:xfrm>
            <a:off x="5074920" y="1965960"/>
            <a:ext cx="3565800" cy="2102760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61" name="Oval 44"/>
          <p:cNvSpPr/>
          <p:nvPr/>
        </p:nvSpPr>
        <p:spPr>
          <a:xfrm>
            <a:off x="5257800" y="2185560"/>
            <a:ext cx="767880" cy="767880"/>
          </a:xfrm>
          <a:prstGeom prst="ellipse">
            <a:avLst/>
          </a:prstGeom>
          <a:solidFill>
            <a:srgbClr val="FF6B6B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362" name="Picture 45" descr="target.png"/>
          <p:cNvPicPr/>
          <p:nvPr/>
        </p:nvPicPr>
        <p:blipFill>
          <a:blip r:embed="rId5"/>
          <a:stretch/>
        </p:blipFill>
        <p:spPr>
          <a:xfrm>
            <a:off x="5426640" y="2354400"/>
            <a:ext cx="429840" cy="429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3" name="TextBox 46"/>
          <p:cNvSpPr/>
          <p:nvPr/>
        </p:nvSpPr>
        <p:spPr>
          <a:xfrm>
            <a:off x="6135480" y="2277000"/>
            <a:ext cx="2377080" cy="29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15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Just like riding a bike</a:t>
            </a:r>
            <a:endParaRPr lang="en-US" sz="15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4" name="TextBox 47"/>
          <p:cNvSpPr/>
          <p:nvPr/>
        </p:nvSpPr>
        <p:spPr>
          <a:xfrm>
            <a:off x="6135480" y="2642760"/>
            <a:ext cx="237708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10000"/>
              </a:lnSpc>
              <a:spcAft>
                <a:spcPts val="300"/>
              </a:spcAft>
            </a:pPr>
            <a:r>
              <a:rPr lang="en-US" sz="1150" b="0" u="none" strike="noStrike">
                <a:solidFill>
                  <a:srgbClr val="6B6685"/>
                </a:solidFill>
                <a:effectLst/>
                <a:uFillTx/>
                <a:latin typeface="Arial Rounded MT Bold"/>
                <a:ea typeface="Hiragino Sans GB"/>
              </a:rPr>
              <a:t>Wobbly and falling at first,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0000"/>
              </a:lnSpc>
              <a:spcAft>
                <a:spcPts val="300"/>
              </a:spcAft>
            </a:pPr>
            <a:r>
              <a:rPr lang="en-US" sz="1150" b="0" u="none" strike="noStrike">
                <a:solidFill>
                  <a:srgbClr val="6B6685"/>
                </a:solidFill>
                <a:effectLst/>
                <a:uFillTx/>
                <a:latin typeface="Arial Rounded MT Bold"/>
                <a:ea typeface="Hiragino Sans GB"/>
              </a:rPr>
              <a:t>then steady with practice.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5" name="TextBox 48"/>
          <p:cNvSpPr/>
          <p:nvPr/>
        </p:nvSpPr>
        <p:spPr>
          <a:xfrm>
            <a:off x="5385960" y="3337560"/>
            <a:ext cx="310860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20000"/>
              </a:lnSpc>
              <a:spcAft>
                <a:spcPts val="300"/>
              </a:spcAft>
            </a:pPr>
            <a:r>
              <a:rPr lang="en-US" sz="1200" b="0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AI does the same: guess, check,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20000"/>
              </a:lnSpc>
              <a:spcAft>
                <a:spcPts val="300"/>
              </a:spcAft>
            </a:pPr>
            <a:r>
              <a:rPr lang="en-US" sz="1200" b="0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fix, try again. Practice pays off.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Rectangle 1"/>
          <p:cNvSpPr/>
          <p:nvPr/>
        </p:nvSpPr>
        <p:spPr>
          <a:xfrm>
            <a:off x="0" y="0"/>
            <a:ext cx="9143640" cy="5143320"/>
          </a:xfrm>
          <a:prstGeom prst="rect">
            <a:avLst/>
          </a:prstGeom>
          <a:solidFill>
            <a:srgbClr val="FFF6E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67" name="4-Point Star 2"/>
          <p:cNvSpPr/>
          <p:nvPr/>
        </p:nvSpPr>
        <p:spPr>
          <a:xfrm>
            <a:off x="8540640" y="384120"/>
            <a:ext cx="182520" cy="182520"/>
          </a:xfrm>
          <a:prstGeom prst="star4">
            <a:avLst>
              <a:gd name="adj" fmla="val 12500"/>
            </a:avLst>
          </a:prstGeom>
          <a:solidFill>
            <a:srgbClr val="3FC79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2960" rIns="90000" bIns="-129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68" name="Oval 3"/>
          <p:cNvSpPr/>
          <p:nvPr/>
        </p:nvSpPr>
        <p:spPr>
          <a:xfrm>
            <a:off x="8202240" y="356760"/>
            <a:ext cx="91080" cy="9108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9440" rIns="90000" bIns="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69" name="Oval 4"/>
          <p:cNvSpPr/>
          <p:nvPr/>
        </p:nvSpPr>
        <p:spPr>
          <a:xfrm>
            <a:off x="8810280" y="818280"/>
            <a:ext cx="82080" cy="82080"/>
          </a:xfrm>
          <a:prstGeom prst="ellipse">
            <a:avLst/>
          </a:prstGeom>
          <a:solidFill>
            <a:srgbClr val="3FC79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3320" rIns="90000" bIns="1332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70" name="Rounded Rectangle 5"/>
          <p:cNvSpPr/>
          <p:nvPr/>
        </p:nvSpPr>
        <p:spPr>
          <a:xfrm>
            <a:off x="567000" y="457200"/>
            <a:ext cx="3584160" cy="365400"/>
          </a:xfrm>
          <a:prstGeom prst="roundRect">
            <a:avLst>
              <a:gd name="adj" fmla="val 50000"/>
            </a:avLst>
          </a:prstGeom>
          <a:solidFill>
            <a:srgbClr val="E2F7F0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71" name="Oval 6"/>
          <p:cNvSpPr/>
          <p:nvPr/>
        </p:nvSpPr>
        <p:spPr>
          <a:xfrm>
            <a:off x="731520" y="567000"/>
            <a:ext cx="145800" cy="145800"/>
          </a:xfrm>
          <a:prstGeom prst="ellipse">
            <a:avLst/>
          </a:prstGeom>
          <a:solidFill>
            <a:srgbClr val="3FC79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72" name="TextBox 7"/>
          <p:cNvSpPr/>
          <p:nvPr/>
        </p:nvSpPr>
        <p:spPr>
          <a:xfrm>
            <a:off x="1005840" y="457200"/>
            <a:ext cx="35841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250" b="1" u="none" strike="noStrike">
                <a:solidFill>
                  <a:srgbClr val="3FC79A"/>
                </a:solidFill>
                <a:effectLst/>
                <a:uFillTx/>
                <a:latin typeface="Arial Rounded MT Bold"/>
                <a:ea typeface="Hiragino Sans GB"/>
              </a:rPr>
              <a:t>③ What it's great at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3" name="TextBox 8"/>
          <p:cNvSpPr/>
          <p:nvPr/>
        </p:nvSpPr>
        <p:spPr>
          <a:xfrm>
            <a:off x="548640" y="914400"/>
            <a:ext cx="8320680" cy="52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27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Great memory, super fast, never tired</a:t>
            </a:r>
            <a:endParaRPr lang="en-US" sz="2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4" name="4-Point Star 9"/>
          <p:cNvSpPr/>
          <p:nvPr/>
        </p:nvSpPr>
        <p:spPr>
          <a:xfrm>
            <a:off x="640080" y="1417320"/>
            <a:ext cx="145800" cy="145800"/>
          </a:xfrm>
          <a:prstGeom prst="star4">
            <a:avLst>
              <a:gd name="adj" fmla="val 12500"/>
            </a:avLst>
          </a:prstGeom>
          <a:solidFill>
            <a:srgbClr val="3FC79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9440" rIns="90000" bIns="-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75" name="Rounded Rectangle 10"/>
          <p:cNvSpPr/>
          <p:nvPr/>
        </p:nvSpPr>
        <p:spPr>
          <a:xfrm>
            <a:off x="914400" y="1463040"/>
            <a:ext cx="822600" cy="100080"/>
          </a:xfrm>
          <a:prstGeom prst="roundRect">
            <a:avLst>
              <a:gd name="adj" fmla="val 50000"/>
            </a:avLst>
          </a:prstGeom>
          <a:solidFill>
            <a:srgbClr val="3FC79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76" name="Rounded Rectangle 11"/>
          <p:cNvSpPr/>
          <p:nvPr/>
        </p:nvSpPr>
        <p:spPr>
          <a:xfrm>
            <a:off x="8343360" y="499680"/>
            <a:ext cx="46440" cy="23292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77" name="Oval 12"/>
          <p:cNvSpPr/>
          <p:nvPr/>
        </p:nvSpPr>
        <p:spPr>
          <a:xfrm>
            <a:off x="8296920" y="414360"/>
            <a:ext cx="139680" cy="13968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78" name="4-Point Star 13"/>
          <p:cNvSpPr/>
          <p:nvPr/>
        </p:nvSpPr>
        <p:spPr>
          <a:xfrm>
            <a:off x="8327880" y="445320"/>
            <a:ext cx="77400" cy="77400"/>
          </a:xfrm>
          <a:prstGeom prst="star4">
            <a:avLst>
              <a:gd name="adj" fmla="val 12500"/>
            </a:avLst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30960" rIns="90000" bIns="-309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79" name="Rounded Rectangle 14"/>
          <p:cNvSpPr/>
          <p:nvPr/>
        </p:nvSpPr>
        <p:spPr>
          <a:xfrm>
            <a:off x="7923600" y="966240"/>
            <a:ext cx="69480" cy="17064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80" name="Rounded Rectangle 15"/>
          <p:cNvSpPr/>
          <p:nvPr/>
        </p:nvSpPr>
        <p:spPr>
          <a:xfrm>
            <a:off x="8739720" y="966240"/>
            <a:ext cx="69480" cy="17064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81" name="Rounded Rectangle 16"/>
          <p:cNvSpPr/>
          <p:nvPr/>
        </p:nvSpPr>
        <p:spPr>
          <a:xfrm>
            <a:off x="7978320" y="717480"/>
            <a:ext cx="776880" cy="668160"/>
          </a:xfrm>
          <a:prstGeom prst="roundRect">
            <a:avLst>
              <a:gd name="adj" fmla="val 42000"/>
            </a:avLst>
          </a:prstGeom>
          <a:solidFill>
            <a:srgbClr val="3D9BE9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82" name="Rounded Rectangle 17"/>
          <p:cNvSpPr/>
          <p:nvPr/>
        </p:nvSpPr>
        <p:spPr>
          <a:xfrm>
            <a:off x="8071560" y="860040"/>
            <a:ext cx="590400" cy="414000"/>
          </a:xfrm>
          <a:prstGeom prst="roundRect">
            <a:avLst>
              <a:gd name="adj" fmla="val 34000"/>
            </a:avLst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83" name="Oval 18"/>
          <p:cNvSpPr/>
          <p:nvPr/>
        </p:nvSpPr>
        <p:spPr>
          <a:xfrm>
            <a:off x="8184240" y="981360"/>
            <a:ext cx="104400" cy="104400"/>
          </a:xfrm>
          <a:prstGeom prst="ellipse">
            <a:avLst/>
          </a:prstGeom>
          <a:solidFill>
            <a:srgbClr val="EAF6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9160" rIns="90000" bIns="291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84" name="Oval 19"/>
          <p:cNvSpPr/>
          <p:nvPr/>
        </p:nvSpPr>
        <p:spPr>
          <a:xfrm>
            <a:off x="8205480" y="1008720"/>
            <a:ext cx="62640" cy="62640"/>
          </a:xfrm>
          <a:prstGeom prst="ellipse">
            <a:avLst/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360" rIns="90000" bIns="-3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85" name="Oval 20"/>
          <p:cNvSpPr/>
          <p:nvPr/>
        </p:nvSpPr>
        <p:spPr>
          <a:xfrm>
            <a:off x="8208360" y="1005480"/>
            <a:ext cx="22680" cy="2268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28800" rIns="90000" bIns="-288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86" name="Oval 21"/>
          <p:cNvSpPr/>
          <p:nvPr/>
        </p:nvSpPr>
        <p:spPr>
          <a:xfrm>
            <a:off x="8444160" y="981360"/>
            <a:ext cx="104400" cy="104400"/>
          </a:xfrm>
          <a:prstGeom prst="ellipse">
            <a:avLst/>
          </a:prstGeom>
          <a:solidFill>
            <a:srgbClr val="EAF6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9160" rIns="90000" bIns="291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87" name="Oval 22"/>
          <p:cNvSpPr/>
          <p:nvPr/>
        </p:nvSpPr>
        <p:spPr>
          <a:xfrm>
            <a:off x="8465400" y="1008720"/>
            <a:ext cx="62640" cy="62640"/>
          </a:xfrm>
          <a:prstGeom prst="ellipse">
            <a:avLst/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360" rIns="90000" bIns="-3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88" name="Oval 23"/>
          <p:cNvSpPr/>
          <p:nvPr/>
        </p:nvSpPr>
        <p:spPr>
          <a:xfrm>
            <a:off x="8468280" y="1005480"/>
            <a:ext cx="22680" cy="2268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28800" rIns="90000" bIns="-288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89" name="Oval 24"/>
          <p:cNvSpPr/>
          <p:nvPr/>
        </p:nvSpPr>
        <p:spPr>
          <a:xfrm>
            <a:off x="8173080" y="1090800"/>
            <a:ext cx="84960" cy="84960"/>
          </a:xfrm>
          <a:prstGeom prst="ellipse">
            <a:avLst/>
          </a:prstGeom>
          <a:solidFill>
            <a:srgbClr val="FF8FA3">
              <a:alpha val="85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5480" rIns="90000" bIns="154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90" name="Oval 25"/>
          <p:cNvSpPr/>
          <p:nvPr/>
        </p:nvSpPr>
        <p:spPr>
          <a:xfrm>
            <a:off x="8475120" y="1090800"/>
            <a:ext cx="84960" cy="84960"/>
          </a:xfrm>
          <a:prstGeom prst="ellipse">
            <a:avLst/>
          </a:prstGeom>
          <a:solidFill>
            <a:srgbClr val="FF8FA3">
              <a:alpha val="85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5480" rIns="90000" bIns="154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91" name="Oval 26"/>
          <p:cNvSpPr/>
          <p:nvPr/>
        </p:nvSpPr>
        <p:spPr>
          <a:xfrm>
            <a:off x="8312400" y="1121400"/>
            <a:ext cx="108360" cy="108360"/>
          </a:xfrm>
          <a:prstGeom prst="ellipse">
            <a:avLst/>
          </a:prstGeom>
          <a:solidFill>
            <a:srgbClr val="EAF6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31680" rIns="90000" bIns="316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92" name="Oval 27"/>
          <p:cNvSpPr/>
          <p:nvPr/>
        </p:nvSpPr>
        <p:spPr>
          <a:xfrm>
            <a:off x="8339400" y="1148760"/>
            <a:ext cx="54000" cy="54000"/>
          </a:xfrm>
          <a:prstGeom prst="ellipse">
            <a:avLst/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6840" rIns="90000" bIns="-68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93" name="Rounded Rectangle 28"/>
          <p:cNvSpPr/>
          <p:nvPr/>
        </p:nvSpPr>
        <p:spPr>
          <a:xfrm>
            <a:off x="567000" y="1874520"/>
            <a:ext cx="3949920" cy="1188360"/>
          </a:xfrm>
          <a:prstGeom prst="roundRect">
            <a:avLst>
              <a:gd name="adj" fmla="val 20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94" name="Rounded Rectangle 29"/>
          <p:cNvSpPr/>
          <p:nvPr/>
        </p:nvSpPr>
        <p:spPr>
          <a:xfrm>
            <a:off x="694800" y="2020680"/>
            <a:ext cx="100080" cy="895680"/>
          </a:xfrm>
          <a:prstGeom prst="roundRect">
            <a:avLst>
              <a:gd name="adj" fmla="val 50000"/>
            </a:avLst>
          </a:prstGeom>
          <a:solidFill>
            <a:srgbClr val="3FC79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95" name="Oval 30"/>
          <p:cNvSpPr/>
          <p:nvPr/>
        </p:nvSpPr>
        <p:spPr>
          <a:xfrm>
            <a:off x="868680" y="2057400"/>
            <a:ext cx="822600" cy="822600"/>
          </a:xfrm>
          <a:prstGeom prst="ellipse">
            <a:avLst/>
          </a:prstGeom>
          <a:solidFill>
            <a:srgbClr val="3FC79A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396" name="Picture 31" descr="brain.png"/>
          <p:cNvPicPr/>
          <p:nvPr/>
        </p:nvPicPr>
        <p:blipFill>
          <a:blip r:embed="rId1"/>
          <a:stretch/>
        </p:blipFill>
        <p:spPr>
          <a:xfrm>
            <a:off x="1049760" y="2238480"/>
            <a:ext cx="460440" cy="460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7" name="TextBox 32"/>
          <p:cNvSpPr/>
          <p:nvPr/>
        </p:nvSpPr>
        <p:spPr>
          <a:xfrm>
            <a:off x="1774080" y="2130480"/>
            <a:ext cx="26240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160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Amazing memory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8" name="TextBox 33"/>
          <p:cNvSpPr/>
          <p:nvPr/>
        </p:nvSpPr>
        <p:spPr>
          <a:xfrm>
            <a:off x="1774080" y="2514600"/>
            <a:ext cx="257832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300"/>
              </a:spcAft>
            </a:pPr>
            <a:r>
              <a:rPr lang="en-US" sz="1150" b="0" u="none" strike="noStrike">
                <a:solidFill>
                  <a:srgbClr val="6B6685"/>
                </a:solidFill>
                <a:effectLst/>
                <a:uFillTx/>
                <a:latin typeface="Arial Rounded MT Bold"/>
                <a:ea typeface="Hiragino Sans GB"/>
              </a:rPr>
              <a:t>Remembers everything it sees, even tons of it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9" name="Rounded Rectangle 34"/>
          <p:cNvSpPr/>
          <p:nvPr/>
        </p:nvSpPr>
        <p:spPr>
          <a:xfrm>
            <a:off x="4773240" y="1874520"/>
            <a:ext cx="3949920" cy="1188360"/>
          </a:xfrm>
          <a:prstGeom prst="roundRect">
            <a:avLst>
              <a:gd name="adj" fmla="val 20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00" name="Rounded Rectangle 35"/>
          <p:cNvSpPr/>
          <p:nvPr/>
        </p:nvSpPr>
        <p:spPr>
          <a:xfrm>
            <a:off x="4901040" y="2020680"/>
            <a:ext cx="100080" cy="895680"/>
          </a:xfrm>
          <a:prstGeom prst="roundRect">
            <a:avLst>
              <a:gd name="adj" fmla="val 50000"/>
            </a:avLst>
          </a:prstGeom>
          <a:solidFill>
            <a:srgbClr val="3FC79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01" name="Oval 36"/>
          <p:cNvSpPr/>
          <p:nvPr/>
        </p:nvSpPr>
        <p:spPr>
          <a:xfrm>
            <a:off x="5074920" y="2057400"/>
            <a:ext cx="822600" cy="822600"/>
          </a:xfrm>
          <a:prstGeom prst="ellipse">
            <a:avLst/>
          </a:prstGeom>
          <a:solidFill>
            <a:srgbClr val="3FC79A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402" name="Picture 37" descr="lightning.png"/>
          <p:cNvPicPr/>
          <p:nvPr/>
        </p:nvPicPr>
        <p:blipFill>
          <a:blip r:embed="rId2"/>
          <a:stretch/>
        </p:blipFill>
        <p:spPr>
          <a:xfrm>
            <a:off x="5256000" y="2238480"/>
            <a:ext cx="460440" cy="460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3" name="TextBox 38"/>
          <p:cNvSpPr/>
          <p:nvPr/>
        </p:nvSpPr>
        <p:spPr>
          <a:xfrm>
            <a:off x="5980320" y="2130480"/>
            <a:ext cx="26240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160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Lightning fast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4" name="TextBox 39"/>
          <p:cNvSpPr/>
          <p:nvPr/>
        </p:nvSpPr>
        <p:spPr>
          <a:xfrm>
            <a:off x="5980320" y="2514600"/>
            <a:ext cx="257832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300"/>
              </a:spcAft>
            </a:pPr>
            <a:r>
              <a:rPr lang="en-US" sz="1150" b="0" u="none" strike="noStrike">
                <a:solidFill>
                  <a:srgbClr val="6B6685"/>
                </a:solidFill>
                <a:effectLst/>
                <a:uFillTx/>
                <a:latin typeface="Arial Rounded MT Bold"/>
                <a:ea typeface="Hiragino Sans GB"/>
              </a:rPr>
              <a:t>Crunches through loads in the blink of an eye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5" name="Rounded Rectangle 40"/>
          <p:cNvSpPr/>
          <p:nvPr/>
        </p:nvSpPr>
        <p:spPr>
          <a:xfrm>
            <a:off x="567000" y="3300840"/>
            <a:ext cx="3949920" cy="1188360"/>
          </a:xfrm>
          <a:prstGeom prst="roundRect">
            <a:avLst>
              <a:gd name="adj" fmla="val 20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06" name="Rounded Rectangle 41"/>
          <p:cNvSpPr/>
          <p:nvPr/>
        </p:nvSpPr>
        <p:spPr>
          <a:xfrm>
            <a:off x="694800" y="3447360"/>
            <a:ext cx="100080" cy="895680"/>
          </a:xfrm>
          <a:prstGeom prst="roundRect">
            <a:avLst>
              <a:gd name="adj" fmla="val 50000"/>
            </a:avLst>
          </a:prstGeom>
          <a:solidFill>
            <a:srgbClr val="3FC79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07" name="Oval 42"/>
          <p:cNvSpPr/>
          <p:nvPr/>
        </p:nvSpPr>
        <p:spPr>
          <a:xfrm>
            <a:off x="868680" y="3483720"/>
            <a:ext cx="822600" cy="822600"/>
          </a:xfrm>
          <a:prstGeom prst="ellipse">
            <a:avLst/>
          </a:prstGeom>
          <a:solidFill>
            <a:srgbClr val="3FC79A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408" name="Picture 43" descr="infinity.png"/>
          <p:cNvPicPr/>
          <p:nvPr/>
        </p:nvPicPr>
        <p:blipFill>
          <a:blip r:embed="rId3"/>
          <a:stretch/>
        </p:blipFill>
        <p:spPr>
          <a:xfrm>
            <a:off x="1049760" y="3664800"/>
            <a:ext cx="460440" cy="460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9" name="TextBox 44"/>
          <p:cNvSpPr/>
          <p:nvPr/>
        </p:nvSpPr>
        <p:spPr>
          <a:xfrm>
            <a:off x="1774080" y="3557160"/>
            <a:ext cx="26240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160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Never gets tired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0" name="TextBox 45"/>
          <p:cNvSpPr/>
          <p:nvPr/>
        </p:nvSpPr>
        <p:spPr>
          <a:xfrm>
            <a:off x="1774080" y="3940920"/>
            <a:ext cx="257832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300"/>
              </a:spcAft>
            </a:pPr>
            <a:r>
              <a:rPr lang="en-US" sz="1150" b="0" u="none" strike="noStrike">
                <a:solidFill>
                  <a:srgbClr val="6B6685"/>
                </a:solidFill>
                <a:effectLst/>
                <a:uFillTx/>
                <a:latin typeface="Arial Rounded MT Bold"/>
                <a:ea typeface="Hiragino Sans GB"/>
              </a:rPr>
              <a:t>Can repeat the same task 10,000 times, no complaints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1" name="Rounded Rectangle 46"/>
          <p:cNvSpPr/>
          <p:nvPr/>
        </p:nvSpPr>
        <p:spPr>
          <a:xfrm>
            <a:off x="4773240" y="3300840"/>
            <a:ext cx="3949920" cy="1188360"/>
          </a:xfrm>
          <a:prstGeom prst="roundRect">
            <a:avLst>
              <a:gd name="adj" fmla="val 20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12" name="Rounded Rectangle 47"/>
          <p:cNvSpPr/>
          <p:nvPr/>
        </p:nvSpPr>
        <p:spPr>
          <a:xfrm>
            <a:off x="4901040" y="3447360"/>
            <a:ext cx="100080" cy="895680"/>
          </a:xfrm>
          <a:prstGeom prst="roundRect">
            <a:avLst>
              <a:gd name="adj" fmla="val 50000"/>
            </a:avLst>
          </a:prstGeom>
          <a:solidFill>
            <a:srgbClr val="3FC79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13" name="Oval 48"/>
          <p:cNvSpPr/>
          <p:nvPr/>
        </p:nvSpPr>
        <p:spPr>
          <a:xfrm>
            <a:off x="5074920" y="3483720"/>
            <a:ext cx="822600" cy="822600"/>
          </a:xfrm>
          <a:prstGeom prst="ellipse">
            <a:avLst/>
          </a:prstGeom>
          <a:solidFill>
            <a:srgbClr val="3FC79A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414" name="Picture 49" descr="magnifying-glass.png"/>
          <p:cNvPicPr/>
          <p:nvPr/>
        </p:nvPicPr>
        <p:blipFill>
          <a:blip r:embed="rId4"/>
          <a:stretch/>
        </p:blipFill>
        <p:spPr>
          <a:xfrm>
            <a:off x="5256000" y="3664800"/>
            <a:ext cx="460440" cy="460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5" name="TextBox 50"/>
          <p:cNvSpPr/>
          <p:nvPr/>
        </p:nvSpPr>
        <p:spPr>
          <a:xfrm>
            <a:off x="5980320" y="3557160"/>
            <a:ext cx="26240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160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Pattern pro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6" name="TextBox 51"/>
          <p:cNvSpPr/>
          <p:nvPr/>
        </p:nvSpPr>
        <p:spPr>
          <a:xfrm>
            <a:off x="5980320" y="3940920"/>
            <a:ext cx="257832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300"/>
              </a:spcAft>
            </a:pPr>
            <a:r>
              <a:rPr lang="en-US" sz="1150" b="0" u="none" strike="noStrike">
                <a:solidFill>
                  <a:srgbClr val="6B6685"/>
                </a:solidFill>
                <a:effectLst/>
                <a:uFillTx/>
                <a:latin typeface="Arial Rounded MT Bold"/>
                <a:ea typeface="Hiragino Sans GB"/>
              </a:rPr>
              <a:t>Picks out the look-alikes in a huge pile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Rectangle 1"/>
          <p:cNvSpPr/>
          <p:nvPr/>
        </p:nvSpPr>
        <p:spPr>
          <a:xfrm>
            <a:off x="0" y="0"/>
            <a:ext cx="9143640" cy="5143320"/>
          </a:xfrm>
          <a:prstGeom prst="rect">
            <a:avLst/>
          </a:prstGeom>
          <a:solidFill>
            <a:srgbClr val="FFF6E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18" name="4-Point Star 2"/>
          <p:cNvSpPr/>
          <p:nvPr/>
        </p:nvSpPr>
        <p:spPr>
          <a:xfrm>
            <a:off x="8540640" y="384120"/>
            <a:ext cx="182520" cy="182520"/>
          </a:xfrm>
          <a:prstGeom prst="star4">
            <a:avLst>
              <a:gd name="adj" fmla="val 12500"/>
            </a:avLst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2960" rIns="90000" bIns="-129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19" name="Oval 3"/>
          <p:cNvSpPr/>
          <p:nvPr/>
        </p:nvSpPr>
        <p:spPr>
          <a:xfrm>
            <a:off x="8202240" y="356760"/>
            <a:ext cx="91080" cy="9108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9440" rIns="90000" bIns="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20" name="Oval 4"/>
          <p:cNvSpPr/>
          <p:nvPr/>
        </p:nvSpPr>
        <p:spPr>
          <a:xfrm>
            <a:off x="8810280" y="818280"/>
            <a:ext cx="82080" cy="82080"/>
          </a:xfrm>
          <a:prstGeom prst="ellipse">
            <a:avLst/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3320" rIns="90000" bIns="1332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21" name="Rounded Rectangle 5"/>
          <p:cNvSpPr/>
          <p:nvPr/>
        </p:nvSpPr>
        <p:spPr>
          <a:xfrm>
            <a:off x="567000" y="457200"/>
            <a:ext cx="4169160" cy="365400"/>
          </a:xfrm>
          <a:prstGeom prst="roundRect">
            <a:avLst>
              <a:gd name="adj" fmla="val 50000"/>
            </a:avLst>
          </a:prstGeom>
          <a:solidFill>
            <a:srgbClr val="FFE9E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22" name="Oval 6"/>
          <p:cNvSpPr/>
          <p:nvPr/>
        </p:nvSpPr>
        <p:spPr>
          <a:xfrm>
            <a:off x="731520" y="567000"/>
            <a:ext cx="145800" cy="145800"/>
          </a:xfrm>
          <a:prstGeom prst="ellipse">
            <a:avLst/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23" name="TextBox 7"/>
          <p:cNvSpPr/>
          <p:nvPr/>
        </p:nvSpPr>
        <p:spPr>
          <a:xfrm>
            <a:off x="1005840" y="457200"/>
            <a:ext cx="41691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250" b="1" u="none" strike="noStrike">
                <a:solidFill>
                  <a:srgbClr val="FF6B6B"/>
                </a:solidFill>
                <a:effectLst/>
                <a:uFillTx/>
                <a:latin typeface="Arial Rounded MT Bold"/>
                <a:ea typeface="Hiragino Sans GB"/>
              </a:rPr>
              <a:t>What it's not so good at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4" name="TextBox 8"/>
          <p:cNvSpPr/>
          <p:nvPr/>
        </p:nvSpPr>
        <p:spPr>
          <a:xfrm>
            <a:off x="548640" y="914400"/>
            <a:ext cx="8320680" cy="52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27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It makes mistakes — and sounds very sure</a:t>
            </a:r>
            <a:endParaRPr lang="en-US" sz="2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5" name="4-Point Star 9"/>
          <p:cNvSpPr/>
          <p:nvPr/>
        </p:nvSpPr>
        <p:spPr>
          <a:xfrm>
            <a:off x="640080" y="1417320"/>
            <a:ext cx="145800" cy="145800"/>
          </a:xfrm>
          <a:prstGeom prst="star4">
            <a:avLst>
              <a:gd name="adj" fmla="val 12500"/>
            </a:avLst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9440" rIns="90000" bIns="-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26" name="Rounded Rectangle 10"/>
          <p:cNvSpPr/>
          <p:nvPr/>
        </p:nvSpPr>
        <p:spPr>
          <a:xfrm>
            <a:off x="914400" y="1463040"/>
            <a:ext cx="822600" cy="100080"/>
          </a:xfrm>
          <a:prstGeom prst="roundRect">
            <a:avLst>
              <a:gd name="adj" fmla="val 50000"/>
            </a:avLst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27" name="Rounded Rectangle 11"/>
          <p:cNvSpPr/>
          <p:nvPr/>
        </p:nvSpPr>
        <p:spPr>
          <a:xfrm>
            <a:off x="567000" y="4050720"/>
            <a:ext cx="8046360" cy="497880"/>
          </a:xfrm>
          <a:prstGeom prst="roundRect">
            <a:avLst>
              <a:gd name="adj" fmla="val 8000"/>
            </a:avLst>
          </a:prstGeom>
          <a:solidFill>
            <a:srgbClr val="FFE9E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28" name="Rectangle 12"/>
          <p:cNvSpPr/>
          <p:nvPr/>
        </p:nvSpPr>
        <p:spPr>
          <a:xfrm>
            <a:off x="567000" y="4090680"/>
            <a:ext cx="63720" cy="418320"/>
          </a:xfrm>
          <a:prstGeom prst="rect">
            <a:avLst/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29" name="TextBox 13"/>
          <p:cNvSpPr/>
          <p:nvPr/>
        </p:nvSpPr>
        <p:spPr>
          <a:xfrm>
            <a:off x="786240" y="4050720"/>
            <a:ext cx="7643880" cy="49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8000"/>
              </a:lnSpc>
            </a:pPr>
            <a:r>
              <a:rPr lang="en-US" sz="1100" b="1" u="none" strike="noStrike">
                <a:solidFill>
                  <a:srgbClr val="FF6B6B"/>
                </a:solidFill>
                <a:effectLst/>
                <a:uFillTx/>
                <a:latin typeface="Arial Rounded MT Bold"/>
                <a:ea typeface="Hiragino Sans GB"/>
              </a:rPr>
              <a:t>Remember  </a:t>
            </a:r>
            <a:r>
              <a:rPr lang="en-US" sz="1250" b="0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Think for yourself about what it says — when you're not sure, ask a grown-up.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0" name="Rounded Rectangle 14"/>
          <p:cNvSpPr/>
          <p:nvPr/>
        </p:nvSpPr>
        <p:spPr>
          <a:xfrm>
            <a:off x="906480" y="1897920"/>
            <a:ext cx="51840" cy="26028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31" name="Oval 15"/>
          <p:cNvSpPr/>
          <p:nvPr/>
        </p:nvSpPr>
        <p:spPr>
          <a:xfrm>
            <a:off x="854640" y="1802160"/>
            <a:ext cx="155880" cy="15588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32" name="4-Point Star 16"/>
          <p:cNvSpPr/>
          <p:nvPr/>
        </p:nvSpPr>
        <p:spPr>
          <a:xfrm>
            <a:off x="889200" y="1837080"/>
            <a:ext cx="86400" cy="86400"/>
          </a:xfrm>
          <a:prstGeom prst="star4">
            <a:avLst>
              <a:gd name="adj" fmla="val 12500"/>
            </a:avLst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29880" rIns="90000" bIns="-298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33" name="Rounded Rectangle 17"/>
          <p:cNvSpPr/>
          <p:nvPr/>
        </p:nvSpPr>
        <p:spPr>
          <a:xfrm>
            <a:off x="437400" y="2419200"/>
            <a:ext cx="77760" cy="19080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34" name="Rounded Rectangle 18"/>
          <p:cNvSpPr/>
          <p:nvPr/>
        </p:nvSpPr>
        <p:spPr>
          <a:xfrm>
            <a:off x="1349640" y="2419200"/>
            <a:ext cx="77760" cy="19080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35" name="Rounded Rectangle 19"/>
          <p:cNvSpPr/>
          <p:nvPr/>
        </p:nvSpPr>
        <p:spPr>
          <a:xfrm>
            <a:off x="498240" y="2140920"/>
            <a:ext cx="868320" cy="746640"/>
          </a:xfrm>
          <a:prstGeom prst="roundRect">
            <a:avLst>
              <a:gd name="adj" fmla="val 42000"/>
            </a:avLst>
          </a:prstGeom>
          <a:solidFill>
            <a:srgbClr val="3D9BE9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36" name="Rounded Rectangle 20"/>
          <p:cNvSpPr/>
          <p:nvPr/>
        </p:nvSpPr>
        <p:spPr>
          <a:xfrm>
            <a:off x="602640" y="2300400"/>
            <a:ext cx="659880" cy="462960"/>
          </a:xfrm>
          <a:prstGeom prst="roundRect">
            <a:avLst>
              <a:gd name="adj" fmla="val 34000"/>
            </a:avLst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37" name="Oval 21"/>
          <p:cNvSpPr/>
          <p:nvPr/>
        </p:nvSpPr>
        <p:spPr>
          <a:xfrm>
            <a:off x="728640" y="2436120"/>
            <a:ext cx="117000" cy="117000"/>
          </a:xfrm>
          <a:prstGeom prst="ellipse">
            <a:avLst/>
          </a:prstGeom>
          <a:solidFill>
            <a:srgbClr val="EAF6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38160" rIns="90000" bIns="381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38" name="Oval 22"/>
          <p:cNvSpPr/>
          <p:nvPr/>
        </p:nvSpPr>
        <p:spPr>
          <a:xfrm>
            <a:off x="761760" y="2476080"/>
            <a:ext cx="51120" cy="51120"/>
          </a:xfrm>
          <a:prstGeom prst="ellipse">
            <a:avLst/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8280" rIns="90000" bIns="-8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39" name="Oval 23"/>
          <p:cNvSpPr/>
          <p:nvPr/>
        </p:nvSpPr>
        <p:spPr>
          <a:xfrm>
            <a:off x="755640" y="2463120"/>
            <a:ext cx="25560" cy="2556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26640" rIns="90000" bIns="-266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40" name="Oval 24"/>
          <p:cNvSpPr/>
          <p:nvPr/>
        </p:nvSpPr>
        <p:spPr>
          <a:xfrm>
            <a:off x="1019160" y="2436120"/>
            <a:ext cx="117000" cy="117000"/>
          </a:xfrm>
          <a:prstGeom prst="ellipse">
            <a:avLst/>
          </a:prstGeom>
          <a:solidFill>
            <a:srgbClr val="EAF6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38160" rIns="90000" bIns="381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41" name="Oval 25"/>
          <p:cNvSpPr/>
          <p:nvPr/>
        </p:nvSpPr>
        <p:spPr>
          <a:xfrm>
            <a:off x="1052280" y="2476080"/>
            <a:ext cx="51120" cy="51120"/>
          </a:xfrm>
          <a:prstGeom prst="ellipse">
            <a:avLst/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8280" rIns="90000" bIns="-8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42" name="Oval 26"/>
          <p:cNvSpPr/>
          <p:nvPr/>
        </p:nvSpPr>
        <p:spPr>
          <a:xfrm>
            <a:off x="1046160" y="2463120"/>
            <a:ext cx="25560" cy="2556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26640" rIns="90000" bIns="-266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43" name="Oval 27"/>
          <p:cNvSpPr/>
          <p:nvPr/>
        </p:nvSpPr>
        <p:spPr>
          <a:xfrm>
            <a:off x="716040" y="2558520"/>
            <a:ext cx="95040" cy="95040"/>
          </a:xfrm>
          <a:prstGeom prst="ellipse">
            <a:avLst/>
          </a:prstGeom>
          <a:solidFill>
            <a:srgbClr val="FF8FA3">
              <a:alpha val="85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2680" rIns="90000" bIns="226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44" name="Oval 28"/>
          <p:cNvSpPr/>
          <p:nvPr/>
        </p:nvSpPr>
        <p:spPr>
          <a:xfrm>
            <a:off x="1053720" y="2558520"/>
            <a:ext cx="95040" cy="95040"/>
          </a:xfrm>
          <a:prstGeom prst="ellipse">
            <a:avLst/>
          </a:prstGeom>
          <a:solidFill>
            <a:srgbClr val="FF8FA3">
              <a:alpha val="85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2680" rIns="90000" bIns="226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45" name="Arc 29"/>
          <p:cNvSpPr/>
          <p:nvPr/>
        </p:nvSpPr>
        <p:spPr>
          <a:xfrm>
            <a:off x="802440" y="2497320"/>
            <a:ext cx="260280" cy="260280"/>
          </a:xfrm>
          <a:prstGeom prst="arc">
            <a:avLst>
              <a:gd name="adj1" fmla="val 2500000"/>
              <a:gd name="adj2" fmla="val 15500000"/>
            </a:avLst>
          </a:prstGeom>
          <a:noFill/>
          <a:ln cap="rnd" w="38608">
            <a:solidFill>
              <a:srgbClr val="EAF6FF"/>
            </a:solidFill>
            <a:round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46" name="Rounded Rectangle 30"/>
          <p:cNvSpPr/>
          <p:nvPr/>
        </p:nvSpPr>
        <p:spPr>
          <a:xfrm>
            <a:off x="1508760" y="2020680"/>
            <a:ext cx="2932560" cy="868320"/>
          </a:xfrm>
          <a:prstGeom prst="roundRect">
            <a:avLst>
              <a:gd name="adj" fmla="val 28000"/>
            </a:avLst>
          </a:prstGeom>
          <a:solidFill>
            <a:srgbClr val="FFFFFF"/>
          </a:solidFill>
          <a:ln cap="rnd" w="27940">
            <a:solidFill>
              <a:srgbClr val="FF6B6B"/>
            </a:solidFill>
            <a:round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47" name="Oval 31"/>
          <p:cNvSpPr/>
          <p:nvPr/>
        </p:nvSpPr>
        <p:spPr>
          <a:xfrm>
            <a:off x="1398960" y="2559240"/>
            <a:ext cx="145800" cy="14580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48" name="Oval 32"/>
          <p:cNvSpPr/>
          <p:nvPr/>
        </p:nvSpPr>
        <p:spPr>
          <a:xfrm>
            <a:off x="1490400" y="2650680"/>
            <a:ext cx="91080" cy="9108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9440" rIns="90000" bIns="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49" name="TextBox 33"/>
          <p:cNvSpPr/>
          <p:nvPr/>
        </p:nvSpPr>
        <p:spPr>
          <a:xfrm>
            <a:off x="1710000" y="2112120"/>
            <a:ext cx="2530080" cy="68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13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“Dinosaurs still live in Antarctica!”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0" name="Oval 34"/>
          <p:cNvSpPr/>
          <p:nvPr/>
        </p:nvSpPr>
        <p:spPr>
          <a:xfrm>
            <a:off x="1545480" y="2615040"/>
            <a:ext cx="383760" cy="383760"/>
          </a:xfrm>
          <a:prstGeom prst="ellipse">
            <a:avLst/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451" name="Picture 35" descr="x.png"/>
          <p:cNvPicPr/>
          <p:nvPr/>
        </p:nvPicPr>
        <p:blipFill>
          <a:blip r:embed="rId1"/>
          <a:stretch/>
        </p:blipFill>
        <p:spPr>
          <a:xfrm>
            <a:off x="1629720" y="2699640"/>
            <a:ext cx="214560" cy="214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2" name="TextBox 36"/>
          <p:cNvSpPr/>
          <p:nvPr/>
        </p:nvSpPr>
        <p:spPr>
          <a:xfrm>
            <a:off x="502920" y="3337560"/>
            <a:ext cx="393840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25000"/>
              </a:lnSpc>
              <a:spcAft>
                <a:spcPts val="300"/>
              </a:spcAft>
            </a:pPr>
            <a:r>
              <a:rPr lang="en-US" sz="1150" b="0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It sounds so sure, but it's made up —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25000"/>
              </a:lnSpc>
              <a:spcAft>
                <a:spcPts val="300"/>
              </a:spcAft>
            </a:pPr>
            <a:r>
              <a:rPr lang="en-US" sz="1150" b="0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grown-ups call this “confidently wrong.”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3" name="Rounded Rectangle 37"/>
          <p:cNvSpPr/>
          <p:nvPr/>
        </p:nvSpPr>
        <p:spPr>
          <a:xfrm>
            <a:off x="4853160" y="1874520"/>
            <a:ext cx="3924720" cy="566640"/>
          </a:xfrm>
          <a:prstGeom prst="roundRect">
            <a:avLst>
              <a:gd name="adj" fmla="val 20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54" name="Oval 38"/>
          <p:cNvSpPr/>
          <p:nvPr/>
        </p:nvSpPr>
        <p:spPr>
          <a:xfrm>
            <a:off x="5045040" y="1892880"/>
            <a:ext cx="529920" cy="529920"/>
          </a:xfrm>
          <a:prstGeom prst="ellipse">
            <a:avLst/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455" name="Picture 39" descr="x-circle.png"/>
          <p:cNvPicPr/>
          <p:nvPr/>
        </p:nvPicPr>
        <p:blipFill>
          <a:blip r:embed="rId2"/>
          <a:stretch/>
        </p:blipFill>
        <p:spPr>
          <a:xfrm>
            <a:off x="5161680" y="2009520"/>
            <a:ext cx="296640" cy="296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6" name="TextBox 40"/>
          <p:cNvSpPr/>
          <p:nvPr/>
        </p:nvSpPr>
        <p:spPr>
          <a:xfrm>
            <a:off x="5694120" y="1865520"/>
            <a:ext cx="299232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13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Doesn't “really get it”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7" name="TextBox 41"/>
          <p:cNvSpPr/>
          <p:nvPr/>
        </p:nvSpPr>
        <p:spPr>
          <a:xfrm>
            <a:off x="5694120" y="2185560"/>
            <a:ext cx="299232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300"/>
              </a:spcAft>
            </a:pPr>
            <a:r>
              <a:rPr lang="en-US" sz="1050" b="0" u="none" strike="noStrike">
                <a:solidFill>
                  <a:srgbClr val="6B6685"/>
                </a:solidFill>
                <a:effectLst/>
                <a:uFillTx/>
                <a:latin typeface="Arial Rounded MT Bold"/>
                <a:ea typeface="Hiragino Sans GB"/>
              </a:rPr>
              <a:t>Matches patterns, doesn't get it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8" name="Rounded Rectangle 42"/>
          <p:cNvSpPr/>
          <p:nvPr/>
        </p:nvSpPr>
        <p:spPr>
          <a:xfrm>
            <a:off x="4853160" y="2587680"/>
            <a:ext cx="3924720" cy="566640"/>
          </a:xfrm>
          <a:prstGeom prst="roundRect">
            <a:avLst>
              <a:gd name="adj" fmla="val 20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59" name="Oval 43"/>
          <p:cNvSpPr/>
          <p:nvPr/>
        </p:nvSpPr>
        <p:spPr>
          <a:xfrm>
            <a:off x="5045040" y="2606040"/>
            <a:ext cx="529920" cy="529920"/>
          </a:xfrm>
          <a:prstGeom prst="ellipse">
            <a:avLst/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460" name="Picture 44" descr="x-circle.png"/>
          <p:cNvPicPr/>
          <p:nvPr/>
        </p:nvPicPr>
        <p:blipFill>
          <a:blip r:embed="rId3"/>
          <a:stretch/>
        </p:blipFill>
        <p:spPr>
          <a:xfrm>
            <a:off x="5161680" y="2722680"/>
            <a:ext cx="296640" cy="296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1" name="TextBox 45"/>
          <p:cNvSpPr/>
          <p:nvPr/>
        </p:nvSpPr>
        <p:spPr>
          <a:xfrm>
            <a:off x="5694120" y="2578680"/>
            <a:ext cx="299232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13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Jumps to conclusions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2" name="TextBox 46"/>
          <p:cNvSpPr/>
          <p:nvPr/>
        </p:nvSpPr>
        <p:spPr>
          <a:xfrm>
            <a:off x="5694120" y="2898720"/>
            <a:ext cx="299232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300"/>
              </a:spcAft>
            </a:pPr>
            <a:r>
              <a:rPr lang="en-US" sz="1050" b="0" u="none" strike="noStrike">
                <a:solidFill>
                  <a:srgbClr val="6B6685"/>
                </a:solidFill>
                <a:effectLst/>
                <a:uFillTx/>
                <a:latin typeface="Arial Rounded MT Bold"/>
                <a:ea typeface="Hiragino Sans GB"/>
              </a:rPr>
              <a:t>New things trip it up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3" name="Rounded Rectangle 47"/>
          <p:cNvSpPr/>
          <p:nvPr/>
        </p:nvSpPr>
        <p:spPr>
          <a:xfrm>
            <a:off x="4853160" y="3300840"/>
            <a:ext cx="3924720" cy="566640"/>
          </a:xfrm>
          <a:prstGeom prst="roundRect">
            <a:avLst>
              <a:gd name="adj" fmla="val 20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64" name="Oval 48"/>
          <p:cNvSpPr/>
          <p:nvPr/>
        </p:nvSpPr>
        <p:spPr>
          <a:xfrm>
            <a:off x="5045040" y="3319200"/>
            <a:ext cx="529920" cy="529920"/>
          </a:xfrm>
          <a:prstGeom prst="ellipse">
            <a:avLst/>
          </a:prstGeom>
          <a:solidFill>
            <a:srgbClr val="FF6B6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465" name="Picture 49" descr="x-circle.png"/>
          <p:cNvPicPr/>
          <p:nvPr/>
        </p:nvPicPr>
        <p:blipFill>
          <a:blip r:embed="rId4"/>
          <a:stretch/>
        </p:blipFill>
        <p:spPr>
          <a:xfrm>
            <a:off x="5161680" y="3435840"/>
            <a:ext cx="296640" cy="296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6" name="TextBox 50"/>
          <p:cNvSpPr/>
          <p:nvPr/>
        </p:nvSpPr>
        <p:spPr>
          <a:xfrm>
            <a:off x="5694120" y="3291840"/>
            <a:ext cx="2992320" cy="2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13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No common sense or feelings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7" name="TextBox 51"/>
          <p:cNvSpPr/>
          <p:nvPr/>
        </p:nvSpPr>
        <p:spPr>
          <a:xfrm>
            <a:off x="5694120" y="3611880"/>
            <a:ext cx="299232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300"/>
              </a:spcAft>
            </a:pPr>
            <a:r>
              <a:rPr lang="en-US" sz="1050" b="0" u="none" strike="noStrike">
                <a:solidFill>
                  <a:srgbClr val="6B6685"/>
                </a:solidFill>
                <a:effectLst/>
                <a:uFillTx/>
                <a:latin typeface="Arial Rounded MT Bold"/>
                <a:ea typeface="Hiragino Sans GB"/>
              </a:rPr>
              <a:t>Can't tell why you're sad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Rectangle 1"/>
          <p:cNvSpPr/>
          <p:nvPr/>
        </p:nvSpPr>
        <p:spPr>
          <a:xfrm>
            <a:off x="0" y="0"/>
            <a:ext cx="9143640" cy="5143320"/>
          </a:xfrm>
          <a:prstGeom prst="rect">
            <a:avLst/>
          </a:prstGeom>
          <a:solidFill>
            <a:srgbClr val="FFF6E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69" name="4-Point Star 2"/>
          <p:cNvSpPr/>
          <p:nvPr/>
        </p:nvSpPr>
        <p:spPr>
          <a:xfrm>
            <a:off x="8540640" y="384120"/>
            <a:ext cx="182520" cy="182520"/>
          </a:xfrm>
          <a:prstGeom prst="star4">
            <a:avLst>
              <a:gd name="adj" fmla="val 12500"/>
            </a:avLst>
          </a:prstGeom>
          <a:solidFill>
            <a:srgbClr val="9B7EDE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2960" rIns="90000" bIns="-129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70" name="Oval 3"/>
          <p:cNvSpPr/>
          <p:nvPr/>
        </p:nvSpPr>
        <p:spPr>
          <a:xfrm>
            <a:off x="8202240" y="356760"/>
            <a:ext cx="91080" cy="9108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9440" rIns="90000" bIns="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71" name="Oval 4"/>
          <p:cNvSpPr/>
          <p:nvPr/>
        </p:nvSpPr>
        <p:spPr>
          <a:xfrm>
            <a:off x="8810280" y="818280"/>
            <a:ext cx="82080" cy="82080"/>
          </a:xfrm>
          <a:prstGeom prst="ellipse">
            <a:avLst/>
          </a:prstGeom>
          <a:solidFill>
            <a:srgbClr val="9B7EDE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3320" rIns="90000" bIns="1332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72" name="Rounded Rectangle 5"/>
          <p:cNvSpPr/>
          <p:nvPr/>
        </p:nvSpPr>
        <p:spPr>
          <a:xfrm>
            <a:off x="567000" y="457200"/>
            <a:ext cx="4608360" cy="365400"/>
          </a:xfrm>
          <a:prstGeom prst="roundRect">
            <a:avLst>
              <a:gd name="adj" fmla="val 50000"/>
            </a:avLst>
          </a:prstGeom>
          <a:solidFill>
            <a:srgbClr val="EFEAF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73" name="Oval 6"/>
          <p:cNvSpPr/>
          <p:nvPr/>
        </p:nvSpPr>
        <p:spPr>
          <a:xfrm>
            <a:off x="731520" y="567000"/>
            <a:ext cx="145800" cy="145800"/>
          </a:xfrm>
          <a:prstGeom prst="ellipse">
            <a:avLst/>
          </a:prstGeom>
          <a:solidFill>
            <a:srgbClr val="9B7EDE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74" name="TextBox 7"/>
          <p:cNvSpPr/>
          <p:nvPr/>
        </p:nvSpPr>
        <p:spPr>
          <a:xfrm>
            <a:off x="1005840" y="457200"/>
            <a:ext cx="46083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250" b="1" u="none" strike="noStrike">
                <a:solidFill>
                  <a:srgbClr val="9B7EDE"/>
                </a:solidFill>
                <a:effectLst/>
                <a:uFillTx/>
                <a:latin typeface="Arial Rounded MT Bold"/>
                <a:ea typeface="Hiragino Sans GB"/>
              </a:rPr>
              <a:t>④ Tips for working together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5" name="TextBox 8"/>
          <p:cNvSpPr/>
          <p:nvPr/>
        </p:nvSpPr>
        <p:spPr>
          <a:xfrm>
            <a:off x="548640" y="914400"/>
            <a:ext cx="8320680" cy="52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t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27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Be clear, double-check, you decide</a:t>
            </a:r>
            <a:endParaRPr lang="en-US" sz="2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6" name="4-Point Star 9"/>
          <p:cNvSpPr/>
          <p:nvPr/>
        </p:nvSpPr>
        <p:spPr>
          <a:xfrm>
            <a:off x="640080" y="1417320"/>
            <a:ext cx="145800" cy="145800"/>
          </a:xfrm>
          <a:prstGeom prst="star4">
            <a:avLst>
              <a:gd name="adj" fmla="val 12500"/>
            </a:avLst>
          </a:prstGeom>
          <a:solidFill>
            <a:srgbClr val="9B7EDE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9440" rIns="90000" bIns="-1944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77" name="Rounded Rectangle 10"/>
          <p:cNvSpPr/>
          <p:nvPr/>
        </p:nvSpPr>
        <p:spPr>
          <a:xfrm>
            <a:off x="914400" y="1463040"/>
            <a:ext cx="822600" cy="100080"/>
          </a:xfrm>
          <a:prstGeom prst="roundRect">
            <a:avLst>
              <a:gd name="adj" fmla="val 50000"/>
            </a:avLst>
          </a:prstGeom>
          <a:solidFill>
            <a:srgbClr val="9B7EDE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6280" rIns="90000" bIns="26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78" name="Rounded Rectangle 11"/>
          <p:cNvSpPr/>
          <p:nvPr/>
        </p:nvSpPr>
        <p:spPr>
          <a:xfrm>
            <a:off x="8296200" y="513000"/>
            <a:ext cx="48960" cy="24660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79" name="Oval 12"/>
          <p:cNvSpPr/>
          <p:nvPr/>
        </p:nvSpPr>
        <p:spPr>
          <a:xfrm>
            <a:off x="8246880" y="422280"/>
            <a:ext cx="147600" cy="147600"/>
          </a:xfrm>
          <a:prstGeom prst="ellipse">
            <a:avLst/>
          </a:prstGeom>
          <a:solidFill>
            <a:srgbClr val="FFC93C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80" name="4-Point Star 13"/>
          <p:cNvSpPr/>
          <p:nvPr/>
        </p:nvSpPr>
        <p:spPr>
          <a:xfrm>
            <a:off x="8280000" y="455400"/>
            <a:ext cx="82080" cy="82080"/>
          </a:xfrm>
          <a:prstGeom prst="star4">
            <a:avLst>
              <a:gd name="adj" fmla="val 12500"/>
            </a:avLst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30600" rIns="90000" bIns="-306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81" name="Rounded Rectangle 14"/>
          <p:cNvSpPr/>
          <p:nvPr/>
        </p:nvSpPr>
        <p:spPr>
          <a:xfrm>
            <a:off x="7851960" y="1006920"/>
            <a:ext cx="73800" cy="18072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82" name="Rounded Rectangle 15"/>
          <p:cNvSpPr/>
          <p:nvPr/>
        </p:nvSpPr>
        <p:spPr>
          <a:xfrm>
            <a:off x="8715960" y="1006920"/>
            <a:ext cx="73800" cy="180720"/>
          </a:xfrm>
          <a:prstGeom prst="roundRect">
            <a:avLst>
              <a:gd name="adj" fmla="val 16667"/>
            </a:avLst>
          </a:prstGeom>
          <a:solidFill>
            <a:srgbClr val="3D9BE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83" name="Rounded Rectangle 16"/>
          <p:cNvSpPr/>
          <p:nvPr/>
        </p:nvSpPr>
        <p:spPr>
          <a:xfrm>
            <a:off x="7909560" y="743400"/>
            <a:ext cx="822600" cy="707400"/>
          </a:xfrm>
          <a:prstGeom prst="roundRect">
            <a:avLst>
              <a:gd name="adj" fmla="val 42000"/>
            </a:avLst>
          </a:prstGeom>
          <a:solidFill>
            <a:srgbClr val="3D9BE9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84" name="Rounded Rectangle 17"/>
          <p:cNvSpPr/>
          <p:nvPr/>
        </p:nvSpPr>
        <p:spPr>
          <a:xfrm>
            <a:off x="8008200" y="894240"/>
            <a:ext cx="624960" cy="438480"/>
          </a:xfrm>
          <a:prstGeom prst="roundRect">
            <a:avLst>
              <a:gd name="adj" fmla="val 34000"/>
            </a:avLst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85" name="Oval 18"/>
          <p:cNvSpPr/>
          <p:nvPr/>
        </p:nvSpPr>
        <p:spPr>
          <a:xfrm>
            <a:off x="8127720" y="1023120"/>
            <a:ext cx="110880" cy="110880"/>
          </a:xfrm>
          <a:prstGeom prst="ellipse">
            <a:avLst/>
          </a:prstGeom>
          <a:solidFill>
            <a:srgbClr val="EAF6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33480" rIns="90000" bIns="334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86" name="Oval 19"/>
          <p:cNvSpPr/>
          <p:nvPr/>
        </p:nvSpPr>
        <p:spPr>
          <a:xfrm>
            <a:off x="8159040" y="1060920"/>
            <a:ext cx="48600" cy="48600"/>
          </a:xfrm>
          <a:prstGeom prst="ellipse">
            <a:avLst/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0080" rIns="90000" bIns="-100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87" name="Oval 20"/>
          <p:cNvSpPr/>
          <p:nvPr/>
        </p:nvSpPr>
        <p:spPr>
          <a:xfrm>
            <a:off x="8153280" y="1048680"/>
            <a:ext cx="24120" cy="2412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27360" rIns="90000" bIns="-273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88" name="Oval 21"/>
          <p:cNvSpPr/>
          <p:nvPr/>
        </p:nvSpPr>
        <p:spPr>
          <a:xfrm>
            <a:off x="8403120" y="1023120"/>
            <a:ext cx="110880" cy="110880"/>
          </a:xfrm>
          <a:prstGeom prst="ellipse">
            <a:avLst/>
          </a:prstGeom>
          <a:solidFill>
            <a:srgbClr val="EAF6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33480" rIns="90000" bIns="334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89" name="Oval 22"/>
          <p:cNvSpPr/>
          <p:nvPr/>
        </p:nvSpPr>
        <p:spPr>
          <a:xfrm>
            <a:off x="8434080" y="1060920"/>
            <a:ext cx="48600" cy="48600"/>
          </a:xfrm>
          <a:prstGeom prst="ellipse">
            <a:avLst/>
          </a:prstGeom>
          <a:solidFill>
            <a:srgbClr val="2E2A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10080" rIns="90000" bIns="-100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90" name="Oval 23"/>
          <p:cNvSpPr/>
          <p:nvPr/>
        </p:nvSpPr>
        <p:spPr>
          <a:xfrm>
            <a:off x="8428680" y="1048680"/>
            <a:ext cx="24120" cy="2412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27360" rIns="90000" bIns="-2736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91" name="Oval 24"/>
          <p:cNvSpPr/>
          <p:nvPr/>
        </p:nvSpPr>
        <p:spPr>
          <a:xfrm>
            <a:off x="8115840" y="1139040"/>
            <a:ext cx="90000" cy="90000"/>
          </a:xfrm>
          <a:prstGeom prst="ellipse">
            <a:avLst/>
          </a:prstGeom>
          <a:solidFill>
            <a:srgbClr val="FF8FA3">
              <a:alpha val="85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9080" rIns="90000" bIns="190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92" name="Oval 25"/>
          <p:cNvSpPr/>
          <p:nvPr/>
        </p:nvSpPr>
        <p:spPr>
          <a:xfrm>
            <a:off x="8435520" y="1139040"/>
            <a:ext cx="90000" cy="90000"/>
          </a:xfrm>
          <a:prstGeom prst="ellipse">
            <a:avLst/>
          </a:prstGeom>
          <a:solidFill>
            <a:srgbClr val="FF8FA3">
              <a:alpha val="85000"/>
            </a:srgbClr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19080" rIns="90000" bIns="190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93" name="Arc 26"/>
          <p:cNvSpPr/>
          <p:nvPr/>
        </p:nvSpPr>
        <p:spPr>
          <a:xfrm>
            <a:off x="8197560" y="1080720"/>
            <a:ext cx="246600" cy="246600"/>
          </a:xfrm>
          <a:prstGeom prst="arc">
            <a:avLst>
              <a:gd name="adj1" fmla="val 2500000"/>
              <a:gd name="adj2" fmla="val 15500000"/>
            </a:avLst>
          </a:prstGeom>
          <a:noFill/>
          <a:ln cap="rnd" w="36576">
            <a:solidFill>
              <a:srgbClr val="EAF6FF"/>
            </a:solidFill>
            <a:round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94" name="Rounded Rectangle 27"/>
          <p:cNvSpPr/>
          <p:nvPr/>
        </p:nvSpPr>
        <p:spPr>
          <a:xfrm>
            <a:off x="603360" y="1883520"/>
            <a:ext cx="7360560" cy="603000"/>
          </a:xfrm>
          <a:prstGeom prst="roundRect">
            <a:avLst>
              <a:gd name="adj" fmla="val 30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95" name="Oval 28"/>
          <p:cNvSpPr/>
          <p:nvPr/>
        </p:nvSpPr>
        <p:spPr>
          <a:xfrm>
            <a:off x="758880" y="1956960"/>
            <a:ext cx="456840" cy="456840"/>
          </a:xfrm>
          <a:prstGeom prst="ellipse">
            <a:avLst/>
          </a:prstGeom>
          <a:solidFill>
            <a:srgbClr val="9B7EDE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96" name="TextBox 29"/>
          <p:cNvSpPr/>
          <p:nvPr/>
        </p:nvSpPr>
        <p:spPr>
          <a:xfrm>
            <a:off x="758880" y="1883520"/>
            <a:ext cx="456840" cy="60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800" b="1" u="none" strike="noStrike">
                <a:solidFill>
                  <a:srgbClr val="FFFFFF"/>
                </a:solidFill>
                <a:effectLst/>
                <a:uFillTx/>
                <a:latin typeface="Arial Rounded MT Bold"/>
                <a:ea typeface="Hiragino Sans GB"/>
              </a:rPr>
              <a:t>1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7" name="Oval 30"/>
          <p:cNvSpPr/>
          <p:nvPr/>
        </p:nvSpPr>
        <p:spPr>
          <a:xfrm>
            <a:off x="1380600" y="1956960"/>
            <a:ext cx="456840" cy="456840"/>
          </a:xfrm>
          <a:prstGeom prst="ellipse">
            <a:avLst/>
          </a:prstGeom>
          <a:solidFill>
            <a:srgbClr val="9B7EDE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498" name="Picture 31" descr="chat-text.png"/>
          <p:cNvPicPr/>
          <p:nvPr/>
        </p:nvPicPr>
        <p:blipFill>
          <a:blip r:embed="rId1"/>
          <a:stretch/>
        </p:blipFill>
        <p:spPr>
          <a:xfrm>
            <a:off x="1481400" y="2057400"/>
            <a:ext cx="255600" cy="25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9" name="TextBox 32"/>
          <p:cNvSpPr/>
          <p:nvPr/>
        </p:nvSpPr>
        <p:spPr>
          <a:xfrm>
            <a:off x="2020680" y="1883520"/>
            <a:ext cx="2468520" cy="60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15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Ask clearly</a:t>
            </a:r>
            <a:endParaRPr lang="en-US" sz="15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0" name="Rounded Rectangle 33"/>
          <p:cNvSpPr/>
          <p:nvPr/>
        </p:nvSpPr>
        <p:spPr>
          <a:xfrm>
            <a:off x="3849480" y="2030040"/>
            <a:ext cx="19800" cy="310680"/>
          </a:xfrm>
          <a:prstGeom prst="roundRect">
            <a:avLst>
              <a:gd name="adj" fmla="val 50000"/>
            </a:avLst>
          </a:prstGeom>
          <a:solidFill>
            <a:srgbClr val="E3DEF3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01" name="TextBox 34"/>
          <p:cNvSpPr/>
          <p:nvPr/>
        </p:nvSpPr>
        <p:spPr>
          <a:xfrm>
            <a:off x="4060080" y="1883520"/>
            <a:ext cx="3748680" cy="60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250" b="0" u="none" strike="noStrike">
                <a:solidFill>
                  <a:srgbClr val="5A5478"/>
                </a:solidFill>
                <a:effectLst/>
                <a:uFillTx/>
                <a:latin typeface="Arial Rounded MT Bold"/>
                <a:ea typeface="Hiragino Sans GB"/>
              </a:rPr>
              <a:t>The clearer you are, the better it helps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2" name="Rounded Rectangle 35"/>
          <p:cNvSpPr/>
          <p:nvPr/>
        </p:nvSpPr>
        <p:spPr>
          <a:xfrm>
            <a:off x="603360" y="2651760"/>
            <a:ext cx="7360560" cy="603000"/>
          </a:xfrm>
          <a:prstGeom prst="roundRect">
            <a:avLst>
              <a:gd name="adj" fmla="val 30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03" name="Oval 36"/>
          <p:cNvSpPr/>
          <p:nvPr/>
        </p:nvSpPr>
        <p:spPr>
          <a:xfrm>
            <a:off x="758880" y="2724840"/>
            <a:ext cx="456840" cy="456840"/>
          </a:xfrm>
          <a:prstGeom prst="ellipse">
            <a:avLst/>
          </a:prstGeom>
          <a:solidFill>
            <a:srgbClr val="9B7EDE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04" name="TextBox 37"/>
          <p:cNvSpPr/>
          <p:nvPr/>
        </p:nvSpPr>
        <p:spPr>
          <a:xfrm>
            <a:off x="758880" y="2651760"/>
            <a:ext cx="456840" cy="60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800" b="1" u="none" strike="noStrike">
                <a:solidFill>
                  <a:srgbClr val="FFFFFF"/>
                </a:solidFill>
                <a:effectLst/>
                <a:uFillTx/>
                <a:latin typeface="Arial Rounded MT Bold"/>
                <a:ea typeface="Hiragino Sans GB"/>
              </a:rPr>
              <a:t>2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5" name="Oval 38"/>
          <p:cNvSpPr/>
          <p:nvPr/>
        </p:nvSpPr>
        <p:spPr>
          <a:xfrm>
            <a:off x="1380600" y="2724840"/>
            <a:ext cx="456840" cy="456840"/>
          </a:xfrm>
          <a:prstGeom prst="ellipse">
            <a:avLst/>
          </a:prstGeom>
          <a:solidFill>
            <a:srgbClr val="9B7EDE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06" name="Picture 39" descr="magnifying-glass.png"/>
          <p:cNvPicPr/>
          <p:nvPr/>
        </p:nvPicPr>
        <p:blipFill>
          <a:blip r:embed="rId2"/>
          <a:stretch/>
        </p:blipFill>
        <p:spPr>
          <a:xfrm>
            <a:off x="1481400" y="2825640"/>
            <a:ext cx="255600" cy="25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7" name="TextBox 40"/>
          <p:cNvSpPr/>
          <p:nvPr/>
        </p:nvSpPr>
        <p:spPr>
          <a:xfrm>
            <a:off x="2020680" y="2651760"/>
            <a:ext cx="2468520" cy="60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15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Check the answers</a:t>
            </a:r>
            <a:endParaRPr lang="en-US" sz="15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8" name="Rounded Rectangle 41"/>
          <p:cNvSpPr/>
          <p:nvPr/>
        </p:nvSpPr>
        <p:spPr>
          <a:xfrm>
            <a:off x="3849480" y="2797920"/>
            <a:ext cx="19800" cy="310680"/>
          </a:xfrm>
          <a:prstGeom prst="roundRect">
            <a:avLst>
              <a:gd name="adj" fmla="val 50000"/>
            </a:avLst>
          </a:prstGeom>
          <a:solidFill>
            <a:srgbClr val="E3DEF3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09" name="TextBox 42"/>
          <p:cNvSpPr/>
          <p:nvPr/>
        </p:nvSpPr>
        <p:spPr>
          <a:xfrm>
            <a:off x="4060080" y="2651760"/>
            <a:ext cx="3748680" cy="60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250" b="0" u="none" strike="noStrike">
                <a:solidFill>
                  <a:srgbClr val="5A5478"/>
                </a:solidFill>
                <a:effectLst/>
                <a:uFillTx/>
                <a:latin typeface="Arial Rounded MT Bold"/>
                <a:ea typeface="Hiragino Sans GB"/>
              </a:rPr>
              <a:t>Use your head — don't just take it all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0" name="Rounded Rectangle 43"/>
          <p:cNvSpPr/>
          <p:nvPr/>
        </p:nvSpPr>
        <p:spPr>
          <a:xfrm>
            <a:off x="603360" y="3420000"/>
            <a:ext cx="7360560" cy="603000"/>
          </a:xfrm>
          <a:prstGeom prst="roundRect">
            <a:avLst>
              <a:gd name="adj" fmla="val 30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11" name="Oval 44"/>
          <p:cNvSpPr/>
          <p:nvPr/>
        </p:nvSpPr>
        <p:spPr>
          <a:xfrm>
            <a:off x="758880" y="3493080"/>
            <a:ext cx="456840" cy="456840"/>
          </a:xfrm>
          <a:prstGeom prst="ellipse">
            <a:avLst/>
          </a:prstGeom>
          <a:solidFill>
            <a:srgbClr val="9B7EDE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12" name="TextBox 45"/>
          <p:cNvSpPr/>
          <p:nvPr/>
        </p:nvSpPr>
        <p:spPr>
          <a:xfrm>
            <a:off x="758880" y="3420000"/>
            <a:ext cx="456840" cy="60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800" b="1" u="none" strike="noStrike">
                <a:solidFill>
                  <a:srgbClr val="FFFFFF"/>
                </a:solidFill>
                <a:effectLst/>
                <a:uFillTx/>
                <a:latin typeface="Arial Rounded MT Bold"/>
                <a:ea typeface="Hiragino Sans GB"/>
              </a:rPr>
              <a:t>3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3" name="Oval 46"/>
          <p:cNvSpPr/>
          <p:nvPr/>
        </p:nvSpPr>
        <p:spPr>
          <a:xfrm>
            <a:off x="1380600" y="3493080"/>
            <a:ext cx="456840" cy="456840"/>
          </a:xfrm>
          <a:prstGeom prst="ellipse">
            <a:avLst/>
          </a:prstGeom>
          <a:solidFill>
            <a:srgbClr val="9B7EDE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14" name="Picture 47" descr="users-three.png"/>
          <p:cNvPicPr/>
          <p:nvPr/>
        </p:nvPicPr>
        <p:blipFill>
          <a:blip r:embed="rId3"/>
          <a:stretch/>
        </p:blipFill>
        <p:spPr>
          <a:xfrm>
            <a:off x="1481400" y="3593520"/>
            <a:ext cx="255600" cy="25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5" name="TextBox 48"/>
          <p:cNvSpPr/>
          <p:nvPr/>
        </p:nvSpPr>
        <p:spPr>
          <a:xfrm>
            <a:off x="2020680" y="3420000"/>
            <a:ext cx="2468520" cy="60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15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Ask a grown-up</a:t>
            </a:r>
            <a:endParaRPr lang="en-US" sz="15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6" name="Rounded Rectangle 49"/>
          <p:cNvSpPr/>
          <p:nvPr/>
        </p:nvSpPr>
        <p:spPr>
          <a:xfrm>
            <a:off x="3849480" y="3566160"/>
            <a:ext cx="19800" cy="310680"/>
          </a:xfrm>
          <a:prstGeom prst="roundRect">
            <a:avLst>
              <a:gd name="adj" fmla="val 50000"/>
            </a:avLst>
          </a:prstGeom>
          <a:solidFill>
            <a:srgbClr val="E3DEF3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17" name="TextBox 50"/>
          <p:cNvSpPr/>
          <p:nvPr/>
        </p:nvSpPr>
        <p:spPr>
          <a:xfrm>
            <a:off x="4060080" y="3420000"/>
            <a:ext cx="3748680" cy="60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250" b="0" u="none" strike="noStrike">
                <a:solidFill>
                  <a:srgbClr val="5A5478"/>
                </a:solidFill>
                <a:effectLst/>
                <a:uFillTx/>
                <a:latin typeface="Arial Rounded MT Bold"/>
                <a:ea typeface="Hiragino Sans GB"/>
              </a:rPr>
              <a:t>When unsure, ask teachers and parents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8" name="Rounded Rectangle 51"/>
          <p:cNvSpPr/>
          <p:nvPr/>
        </p:nvSpPr>
        <p:spPr>
          <a:xfrm>
            <a:off x="603360" y="4187880"/>
            <a:ext cx="7360560" cy="603000"/>
          </a:xfrm>
          <a:prstGeom prst="roundRect">
            <a:avLst>
              <a:gd name="adj" fmla="val 30000"/>
            </a:avLst>
          </a:prstGeom>
          <a:solidFill>
            <a:srgbClr val="FFFFFF"/>
          </a:solidFill>
          <a:ln>
            <a:noFill/>
          </a:ln>
          <a:effectLst>
            <a:outerShdw blurRad="45720" dir="5400000" dist="41040" rotWithShape="0">
              <a:srgbClr val="8A6D5A">
                <a:alpha val="7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19" name="Oval 52"/>
          <p:cNvSpPr/>
          <p:nvPr/>
        </p:nvSpPr>
        <p:spPr>
          <a:xfrm>
            <a:off x="758880" y="4260960"/>
            <a:ext cx="456840" cy="456840"/>
          </a:xfrm>
          <a:prstGeom prst="ellipse">
            <a:avLst/>
          </a:prstGeom>
          <a:solidFill>
            <a:srgbClr val="9B7EDE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20" name="TextBox 53"/>
          <p:cNvSpPr/>
          <p:nvPr/>
        </p:nvSpPr>
        <p:spPr>
          <a:xfrm>
            <a:off x="758880" y="4187880"/>
            <a:ext cx="456840" cy="60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800" b="1" u="none" strike="noStrike">
                <a:solidFill>
                  <a:srgbClr val="FFFFFF"/>
                </a:solidFill>
                <a:effectLst/>
                <a:uFillTx/>
                <a:latin typeface="Arial Rounded MT Bold"/>
                <a:ea typeface="Hiragino Sans GB"/>
              </a:rPr>
              <a:t>4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1" name="Oval 54"/>
          <p:cNvSpPr/>
          <p:nvPr/>
        </p:nvSpPr>
        <p:spPr>
          <a:xfrm>
            <a:off x="1380600" y="4260960"/>
            <a:ext cx="456840" cy="456840"/>
          </a:xfrm>
          <a:prstGeom prst="ellipse">
            <a:avLst/>
          </a:prstGeom>
          <a:solidFill>
            <a:srgbClr val="9B7EDE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22" name="Picture 55" descr="crown.png"/>
          <p:cNvPicPr/>
          <p:nvPr/>
        </p:nvPicPr>
        <p:blipFill>
          <a:blip r:embed="rId4"/>
          <a:stretch/>
        </p:blipFill>
        <p:spPr>
          <a:xfrm>
            <a:off x="1481400" y="4361760"/>
            <a:ext cx="255600" cy="25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3" name="TextBox 56"/>
          <p:cNvSpPr/>
          <p:nvPr/>
        </p:nvSpPr>
        <p:spPr>
          <a:xfrm>
            <a:off x="2020680" y="4187880"/>
            <a:ext cx="2468520" cy="60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  <a:spcAft>
                <a:spcPts val="201"/>
              </a:spcAft>
            </a:pPr>
            <a:r>
              <a:rPr lang="en-US" sz="1550" b="1" u="none" strike="noStrike">
                <a:solidFill>
                  <a:srgbClr val="2E2A4A"/>
                </a:solidFill>
                <a:effectLst/>
                <a:uFillTx/>
                <a:latin typeface="Arial Rounded MT Bold"/>
                <a:ea typeface="Hiragino Sans GB"/>
              </a:rPr>
              <a:t>You're the boss</a:t>
            </a:r>
            <a:endParaRPr lang="en-US" sz="15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4" name="Rounded Rectangle 57"/>
          <p:cNvSpPr/>
          <p:nvPr/>
        </p:nvSpPr>
        <p:spPr>
          <a:xfrm>
            <a:off x="3849480" y="4334400"/>
            <a:ext cx="19800" cy="310680"/>
          </a:xfrm>
          <a:prstGeom prst="roundRect">
            <a:avLst>
              <a:gd name="adj" fmla="val 50000"/>
            </a:avLst>
          </a:prstGeom>
          <a:solidFill>
            <a:srgbClr val="E3DEF3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25" name="TextBox 58"/>
          <p:cNvSpPr/>
          <p:nvPr/>
        </p:nvSpPr>
        <p:spPr>
          <a:xfrm>
            <a:off x="4060080" y="4187880"/>
            <a:ext cx="3748680" cy="60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5560" tIns="25560" rIns="25560" bIns="2556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250" b="0" u="none" strike="noStrike">
                <a:solidFill>
                  <a:srgbClr val="5A5478"/>
                </a:solidFill>
                <a:effectLst/>
                <a:uFillTx/>
                <a:latin typeface="Arial Rounded MT Bold"/>
                <a:ea typeface="Hiragino Sans GB"/>
              </a:rPr>
              <a:t>You make the final call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LibreOffice/26.2.4.2$MacOSX_AARCH64 LibreOffice_project/0229ac93fcf0d7cbc6376066c6f35021cef002dc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/>
  <dc:description>generated using python-pptx</dc:description>
  <dc:language>zh-CN</dc:language>
  <cp:lastModifiedBy>Steve Canny</cp:lastModifiedBy>
  <dcterms:modified xsi:type="dcterms:W3CDTF">2013-01-27T09:15:58Z</dcterms:modified>
  <cp:revision>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