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Sales, million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8E7764"/>
              </a:solidFill>
            </c:spPr>
          </c:dPt>
          <c:dPt>
            <c:idx val="3"/>
            <c:spPr>
              <a:solidFill>
                <a:srgbClr val="8E7764"/>
              </a:solidFill>
            </c:spPr>
          </c:dPt>
          <c:dPt>
            <c:idx val="4"/>
            <c:spPr>
              <a:solidFill>
                <a:srgbClr val="8E7764"/>
              </a:solidFill>
            </c:spPr>
          </c:dPt>
          <c:dPt>
            <c:idx val="5"/>
            <c:spPr>
              <a:solidFill>
                <a:srgbClr val="8E7764"/>
              </a:solidFill>
            </c:spPr>
          </c:dPt>
          <c:dPt>
            <c:idx val="6"/>
            <c:spPr>
              <a:solidFill>
                <a:srgbClr val="8E7764"/>
              </a:solidFill>
            </c:spPr>
          </c:dPt>
          <c:dPt>
            <c:idx val="7"/>
            <c:spPr>
              <a:solidFill>
                <a:srgbClr val="8E7764"/>
              </a:solidFill>
            </c:spPr>
          </c:dPt>
          <c:dPt>
            <c:idx val="8"/>
            <c:spPr>
              <a:solidFill>
                <a:srgbClr val="8E7764"/>
              </a:solidFill>
            </c:spPr>
          </c:dPt>
          <c:dPt>
            <c:idx val="9"/>
            <c:spPr>
              <a:solidFill>
                <a:srgbClr val="8E7764"/>
              </a:solidFill>
            </c:spPr>
          </c:dPt>
          <c:dPt>
            <c:idx val="10"/>
            <c:spPr>
              <a:solidFill>
                <a:srgbClr val="0F4C81"/>
              </a:solidFill>
            </c:spPr>
          </c:dPt>
          <c:cat>
            <c:strRef>
              <c:f>Sheet1!$A$2:$A$12</c:f>
              <c:strCache>
                <c:ptCount val="11"/>
                <c:pt idx="0">
                  <c:v>’15</c:v>
                </c:pt>
                <c:pt idx="1">
                  <c:v>’16</c:v>
                </c:pt>
                <c:pt idx="2">
                  <c:v>’17</c:v>
                </c:pt>
                <c:pt idx="3">
                  <c:v>’18</c:v>
                </c:pt>
                <c:pt idx="4">
                  <c:v>’19</c:v>
                </c:pt>
                <c:pt idx="5">
                  <c:v>’20</c:v>
                </c:pt>
                <c:pt idx="6">
                  <c:v>’21</c:v>
                </c:pt>
                <c:pt idx="7">
                  <c:v>’22</c:v>
                </c:pt>
                <c:pt idx="8">
                  <c:v>’23</c:v>
                </c:pt>
                <c:pt idx="9">
                  <c:v>’24</c:v>
                </c:pt>
                <c:pt idx="10">
                  <c:v>’25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0.52</c:v>
                </c:pt>
                <c:pt idx="1">
                  <c:v>0.78</c:v>
                </c:pt>
                <c:pt idx="2">
                  <c:v>1.2</c:v>
                </c:pt>
                <c:pt idx="3">
                  <c:v>2.05</c:v>
                </c:pt>
                <c:pt idx="4">
                  <c:v>2.08</c:v>
                </c:pt>
                <c:pt idx="5">
                  <c:v>2.98</c:v>
                </c:pt>
                <c:pt idx="6">
                  <c:v>6.6</c:v>
                </c:pt>
                <c:pt idx="7">
                  <c:v>10.2</c:v>
                </c:pt>
                <c:pt idx="8">
                  <c:v>13.7</c:v>
                </c:pt>
                <c:pt idx="9">
                  <c:v>17.5</c:v>
                </c:pt>
                <c:pt idx="10">
                  <c:v>21.2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 w="3175">
              <a:solidFill>
                <a:srgbClr val="B8A99D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54493F"/>
          </a:solidFill>
          <a:latin typeface="Arial"/>
          <a:ea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Share, %</c:v>
                </c:pt>
              </c:strCache>
            </c:strRef>
          </c:tx>
          <c:spPr>
            <a:ln w="31750">
              <a:solidFill>
                <a:srgbClr val="0F4C81"/>
              </a:solidFill>
            </a:ln>
          </c:spPr>
          <c:marker>
            <c:spPr>
              <a:solidFill>
                <a:srgbClr val="0F4C81"/>
              </a:solidFill>
              <a:ln>
                <a:solidFill>
                  <a:srgbClr val="0F4C8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’15</c:v>
                </c:pt>
                <c:pt idx="1">
                  <c:v>’16</c:v>
                </c:pt>
                <c:pt idx="2">
                  <c:v>’17</c:v>
                </c:pt>
                <c:pt idx="3">
                  <c:v>’18</c:v>
                </c:pt>
                <c:pt idx="4">
                  <c:v>’19</c:v>
                </c:pt>
                <c:pt idx="5">
                  <c:v>’20</c:v>
                </c:pt>
                <c:pt idx="6">
                  <c:v>’21</c:v>
                </c:pt>
                <c:pt idx="7">
                  <c:v>’22</c:v>
                </c:pt>
                <c:pt idx="8">
                  <c:v>’23</c:v>
                </c:pt>
                <c:pt idx="9">
                  <c:v>’24</c:v>
                </c:pt>
                <c:pt idx="10">
                  <c:v>’25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0.7</c:v>
                </c:pt>
                <c:pt idx="1">
                  <c:v>0.95</c:v>
                </c:pt>
                <c:pt idx="2">
                  <c:v>1.4</c:v>
                </c:pt>
                <c:pt idx="3">
                  <c:v>2.5</c:v>
                </c:pt>
                <c:pt idx="4">
                  <c:v>2.7</c:v>
                </c:pt>
                <c:pt idx="5">
                  <c:v>4.4</c:v>
                </c:pt>
                <c:pt idx="6">
                  <c:v>9.3</c:v>
                </c:pt>
                <c:pt idx="7">
                  <c:v>15</c:v>
                </c:pt>
                <c:pt idx="8">
                  <c:v>18</c:v>
                </c:pt>
                <c:pt idx="9">
                  <c:v>21</c:v>
                </c:pt>
                <c:pt idx="10">
                  <c:v>25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3175">
              <a:solidFill>
                <a:srgbClr val="B8A99D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100">
          <a:solidFill>
            <a:srgbClr val="54493F"/>
          </a:solidFill>
          <a:latin typeface="Arial"/>
          <a:ea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China</c:v>
                </c:pt>
              </c:strCache>
            </c:strRef>
          </c:tx>
          <c:spPr>
            <a:solidFill>
              <a:srgbClr val="0F4C81"/>
            </a:solidFill>
            <a:ln w="31750">
              <a:solidFill>
                <a:srgbClr val="0F4C81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1.1</c:v>
                </c:pt>
                <c:pt idx="1">
                  <c:v>3.3</c:v>
                </c:pt>
                <c:pt idx="2">
                  <c:v>6.0</c:v>
                </c:pt>
                <c:pt idx="3">
                  <c:v>8.1</c:v>
                </c:pt>
                <c:pt idx="4">
                  <c:v>11.2</c:v>
                </c:pt>
                <c:pt idx="5">
                  <c:v>13.2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Europe</c:v>
                </c:pt>
              </c:strCache>
            </c:strRef>
          </c:tx>
          <c:spPr>
            <a:solidFill>
              <a:srgbClr val="3F75A8"/>
            </a:solidFill>
            <a:ln w="31750">
              <a:solidFill>
                <a:srgbClr val="3F75A8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1.4</c:v>
                </c:pt>
                <c:pt idx="1">
                  <c:v>2.3</c:v>
                </c:pt>
                <c:pt idx="2">
                  <c:v>2.7</c:v>
                </c:pt>
                <c:pt idx="3">
                  <c:v>3.2</c:v>
                </c:pt>
                <c:pt idx="4">
                  <c:v>3.2</c:v>
                </c:pt>
                <c:pt idx="5">
                  <c:v>4.2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United States</c:v>
                </c:pt>
              </c:strCache>
            </c:strRef>
          </c:tx>
          <c:spPr>
            <a:solidFill>
              <a:srgbClr val="8DB1D3"/>
            </a:solidFill>
            <a:ln w="31750">
              <a:solidFill>
                <a:srgbClr val="8DB1D3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</c:v>
                </c:pt>
                <c:pt idx="1">
                  <c:v>0.6</c:v>
                </c:pt>
                <c:pt idx="2">
                  <c:v>1.0</c:v>
                </c:pt>
                <c:pt idx="3">
                  <c:v>1.4</c:v>
                </c:pt>
                <c:pt idx="4">
                  <c:v>1.5</c:v>
                </c:pt>
                <c:pt idx="5">
                  <c:v>1.5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Rest of world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0.2</c:v>
                </c:pt>
                <c:pt idx="1">
                  <c:v>0.3</c:v>
                </c:pt>
                <c:pt idx="2">
                  <c:v>0.6</c:v>
                </c:pt>
                <c:pt idx="3">
                  <c:v>1.0</c:v>
                </c:pt>
                <c:pt idx="4">
                  <c:v>1.4</c:v>
                </c:pt>
                <c:pt idx="5">
                  <c:v>2.0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 w="3175">
              <a:solidFill>
                <a:srgbClr val="B8A99D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1A1714"/>
              </a:solidFill>
              <a:latin typeface="Arial"/>
              <a:ea typeface="Arial"/>
            </a:defRPr>
          </a:pPr>
        </a:p>
      </c:txPr>
    </c:legend>
    <c:dispBlanksAs val="gap"/>
  </c:chart>
  <c:txPr>
    <a:bodyPr/>
    <a:lstStyle/>
    <a:p>
      <a:pPr>
        <a:defRPr sz="1100">
          <a:solidFill>
            <a:srgbClr val="54493F"/>
          </a:solidFill>
          <a:latin typeface="Arial"/>
          <a:ea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2025, %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8E7764"/>
              </a:solidFill>
            </c:spPr>
          </c:dPt>
          <c:dPt>
            <c:idx val="3"/>
            <c:spPr>
              <a:solidFill>
                <a:srgbClr val="8E7764"/>
              </a:solidFill>
            </c:spPr>
          </c:dPt>
          <c:dPt>
            <c:idx val="4"/>
            <c:spPr>
              <a:solidFill>
                <a:srgbClr val="8E7764"/>
              </a:solidFill>
            </c:spPr>
          </c:dPt>
          <c:dPt>
            <c:idx val="5"/>
            <c:spPr>
              <a:solidFill>
                <a:srgbClr val="8E7764"/>
              </a:solidFill>
            </c:spPr>
          </c:dPt>
          <c:dPt>
            <c:idx val="6"/>
            <c:spPr>
              <a:solidFill>
                <a:srgbClr val="8E7764"/>
              </a:solidFill>
            </c:spPr>
          </c:dPt>
          <c:dPt>
            <c:idx val="7"/>
            <c:spPr>
              <a:solidFill>
                <a:srgbClr val="8E7764"/>
              </a:solidFill>
            </c:spPr>
          </c:dPt>
          <c:dPt>
            <c:idx val="8"/>
            <c:spPr>
              <a:solidFill>
                <a:srgbClr val="8E7764"/>
              </a:solidFill>
            </c:spPr>
          </c:dPt>
          <c:dPt>
            <c:idx val="9"/>
            <c:spPr>
              <a:solidFill>
                <a:srgbClr val="8E7764"/>
              </a:solidFill>
            </c:spPr>
          </c:dPt>
          <c:dPt>
            <c:idx val="10"/>
            <c:spPr>
              <a:solidFill>
                <a:srgbClr val="0F4C81"/>
              </a:solidFill>
            </c:spPr>
          </c:dPt>
          <c:dPt>
            <c:idx val="11"/>
            <c:spPr>
              <a:solidFill>
                <a:srgbClr val="0F4C81"/>
              </a:solidFill>
            </c:spPr>
          </c:dPt>
          <c:dPt>
            <c:idx val="12"/>
            <c:spPr>
              <a:solidFill>
                <a:srgbClr val="0F4C81"/>
              </a:solidFill>
            </c:spPr>
          </c:dPt>
          <c:dPt>
            <c:idx val="13"/>
            <c:spPr>
              <a:solidFill>
                <a:srgbClr val="0F4C81"/>
              </a:solidFill>
            </c:spPr>
          </c:dPt>
          <c:dPt>
            <c:idx val="14"/>
            <c:spPr>
              <a:solidFill>
                <a:srgbClr val="0F4C81"/>
              </a:solidFill>
            </c:spPr>
          </c:dPt>
          <c:dPt>
            <c:idx val="15"/>
            <c:spPr>
              <a:solidFill>
                <a:srgbClr val="0F4C81"/>
              </a:solidFill>
            </c:spPr>
          </c:dPt>
          <c:cat>
            <c:strRef>
              <c:f>Sheet1!$A$2:$A$17</c:f>
              <c:strCache>
                <c:ptCount val="16"/>
                <c:pt idx="0">
                  <c:v>Italy</c:v>
                </c:pt>
                <c:pt idx="1">
                  <c:v>Poland</c:v>
                </c:pt>
                <c:pt idx="2">
                  <c:v>Spain</c:v>
                </c:pt>
                <c:pt idx="3">
                  <c:v>France</c:v>
                </c:pt>
                <c:pt idx="4">
                  <c:v>Germany</c:v>
                </c:pt>
                <c:pt idx="5">
                  <c:v>Austria</c:v>
                </c:pt>
                <c:pt idx="6">
                  <c:v>Switzerland</c:v>
                </c:pt>
                <c:pt idx="7">
                  <c:v>United Kingdom</c:v>
                </c:pt>
                <c:pt idx="8">
                  <c:v>Portugal</c:v>
                </c:pt>
                <c:pt idx="9">
                  <c:v>Belgium</c:v>
                </c:pt>
                <c:pt idx="10">
                  <c:v>Finland</c:v>
                </c:pt>
                <c:pt idx="11">
                  <c:v>Netherlands</c:v>
                </c:pt>
                <c:pt idx="12">
                  <c:v>Sweden</c:v>
                </c:pt>
                <c:pt idx="13">
                  <c:v>Iceland</c:v>
                </c:pt>
                <c:pt idx="14">
                  <c:v>Denmark</c:v>
                </c:pt>
                <c:pt idx="15">
                  <c:v>Norway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13</c:v>
                </c:pt>
                <c:pt idx="1">
                  <c:v>14</c:v>
                </c:pt>
                <c:pt idx="2">
                  <c:v>20</c:v>
                </c:pt>
                <c:pt idx="3">
                  <c:v>26</c:v>
                </c:pt>
                <c:pt idx="4">
                  <c:v>30</c:v>
                </c:pt>
                <c:pt idx="5">
                  <c:v>31</c:v>
                </c:pt>
                <c:pt idx="6">
                  <c:v>34</c:v>
                </c:pt>
                <c:pt idx="7">
                  <c:v>35</c:v>
                </c:pt>
                <c:pt idx="8">
                  <c:v>38</c:v>
                </c:pt>
                <c:pt idx="9">
                  <c:v>44</c:v>
                </c:pt>
                <c:pt idx="10">
                  <c:v>57</c:v>
                </c:pt>
                <c:pt idx="11">
                  <c:v>58</c:v>
                </c:pt>
                <c:pt idx="12">
                  <c:v>61</c:v>
                </c:pt>
                <c:pt idx="13">
                  <c:v>62</c:v>
                </c:pt>
                <c:pt idx="14">
                  <c:v>71</c:v>
                </c:pt>
                <c:pt idx="15">
                  <c:v>97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200" b="1">
                  <a:solidFill>
                    <a:srgbClr val="1A1714"/>
                  </a:solidFill>
                  <a:latin typeface="Times New Roman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0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b"/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0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000">
          <a:solidFill>
            <a:srgbClr val="54493F"/>
          </a:solidFill>
          <a:latin typeface="Arial"/>
          <a:ea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Battery-electric sales, '000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0F4C81"/>
              </a:solidFill>
            </c:spPr>
          </c:dPt>
          <c:dPt>
            <c:idx val="3"/>
            <c:spPr>
              <a:solidFill>
                <a:srgbClr val="9A1B1E"/>
              </a:solidFill>
            </c:spPr>
          </c:dPt>
          <c:dPt>
            <c:idx val="4"/>
            <c:spPr>
              <a:solidFill>
                <a:srgbClr val="9A1B1E"/>
              </a:solidFill>
            </c:spPr>
          </c:dPt>
          <c:dPt>
            <c:idx val="5"/>
            <c:spPr>
              <a:solidFill>
                <a:srgbClr val="9A1B1E"/>
              </a:solidFill>
            </c:spPr>
          </c:dPt>
          <c:dPt>
            <c:idx val="6"/>
            <c:spPr>
              <a:solidFill>
                <a:srgbClr val="9A1B1E"/>
              </a:solidFill>
            </c:spPr>
          </c:dPt>
          <c:cat>
            <c:strRef>
              <c:f>Sheet1!$A$2:$A$8</c:f>
              <c:strCache>
                <c:ptCount val="7"/>
                <c:pt idx="0">
                  <c:v>Q1 2025</c:v>
                </c:pt>
                <c:pt idx="1">
                  <c:v>Q2 2025</c:v>
                </c:pt>
                <c:pt idx="2">
                  <c:v>Q3 2025</c:v>
                </c:pt>
                <c:pt idx="3">
                  <c:v>Q4 2025</c:v>
                </c:pt>
                <c:pt idx="4">
                  <c:v>Q1 2026</c:v>
                </c:pt>
                <c:pt idx="5">
                  <c:v>Q2 2026</c:v>
                </c:pt>
                <c:pt idx="6">
                  <c:v>Q3 2026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296</c:v>
                </c:pt>
                <c:pt idx="1">
                  <c:v>311</c:v>
                </c:pt>
                <c:pt idx="2">
                  <c:v>438</c:v>
                </c:pt>
                <c:pt idx="3">
                  <c:v>234</c:v>
                </c:pt>
                <c:pt idx="4">
                  <c:v>216</c:v>
                </c:pt>
                <c:pt idx="5">
                  <c:v>247</c:v>
                </c:pt>
                <c:pt idx="6">
                  <c:v>263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300" b="1">
                  <a:solidFill>
                    <a:srgbClr val="1A1714"/>
                  </a:solidFill>
                  <a:latin typeface="Times New Roman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54493F"/>
          </a:solidFill>
          <a:latin typeface="Arial"/>
          <a:ea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US$ per kWh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0F4C81"/>
              </a:solidFill>
            </c:spPr>
          </c:dPt>
          <c:dPt>
            <c:idx val="3"/>
            <c:spPr>
              <a:solidFill>
                <a:srgbClr val="8E7764"/>
              </a:solidFill>
            </c:spPr>
          </c:dPt>
          <c:dPt>
            <c:idx val="4"/>
            <c:spPr>
              <a:solidFill>
                <a:srgbClr val="8E7764"/>
              </a:solidFill>
            </c:spPr>
          </c:dPt>
          <c:cat>
            <c:strRef>
              <c:f>Sheet1!$A$2:$A$6</c:f>
              <c:strCache>
                <c:ptCount val="5"/>
                <c:pt idx="0">
                  <c:v>LFP packs</c:v>
                </c:pt>
                <c:pt idx="1">
                  <c:v>China average</c:v>
                </c:pt>
                <c:pt idx="2">
                  <c:v>Electric-car packs</c:v>
                </c:pt>
                <c:pt idx="3">
                  <c:v>All packs</c:v>
                </c:pt>
                <c:pt idx="4">
                  <c:v>NMC packs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81</c:v>
                </c:pt>
                <c:pt idx="1">
                  <c:v>84</c:v>
                </c:pt>
                <c:pt idx="2">
                  <c:v>99</c:v>
                </c:pt>
                <c:pt idx="3">
                  <c:v>108</c:v>
                </c:pt>
                <c:pt idx="4">
                  <c:v>128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400" b="1">
                  <a:solidFill>
                    <a:srgbClr val="1A1714"/>
                  </a:solidFill>
                  <a:latin typeface="Times New Roman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2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b"/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200">
                <a:solidFill>
                  <a:srgbClr val="54493F"/>
                </a:solidFill>
                <a:latin typeface="Arial"/>
                <a:ea typeface="Arial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54493F"/>
          </a:solidFill>
          <a:latin typeface="Arial"/>
          <a:ea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One in four new cars sold worldwide in 2025 was electric</a:t>
            </a:r>
          </a:p>
        </p:txBody>
      </p:sp>
      <p:sp>
        <p:nvSpPr>
          <p:cNvPr id="2" name="deckkit-vl.broadsheet"/>
          <p:cNvSpPr txBox="1"/>
          <p:nvPr/>
        </p:nvSpPr>
        <p:spPr>
          <a:xfrm>
            <a:off x="609584" y="277367"/>
            <a:ext cx="10972525" cy="7254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deckkit-vl.broadsheet"/>
          <p:cNvCxnSpPr/>
          <p:nvPr/>
        </p:nvCxnSpPr>
        <p:spPr>
          <a:xfrm>
            <a:off x="609584" y="1042416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deckkit-vl.broadsheet"/>
          <p:cNvSpPr txBox="1"/>
          <p:nvPr/>
        </p:nvSpPr>
        <p:spPr>
          <a:xfrm>
            <a:off x="609584" y="1133856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ANNUAL MARKET REPORT · DATA YEAR 2025 · OCTOBER 2026</a:t>
            </a:r>
          </a:p>
        </p:txBody>
      </p:sp>
      <p:sp>
        <p:nvSpPr>
          <p:cNvPr id="5" name="deckkit-vl.broadsheet"/>
          <p:cNvSpPr txBox="1"/>
          <p:nvPr/>
        </p:nvSpPr>
        <p:spPr>
          <a:xfrm>
            <a:off x="8534186" y="1133856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1</a:t>
            </a:r>
          </a:p>
        </p:txBody>
      </p:sp>
      <p:cxnSp>
        <p:nvCxnSpPr>
          <p:cNvPr id="6" name="deckkit-vl.broadsheet"/>
          <p:cNvCxnSpPr/>
          <p:nvPr/>
        </p:nvCxnSpPr>
        <p:spPr>
          <a:xfrm>
            <a:off x="609584" y="1444752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cxnSp>
        <p:nvCxnSpPr>
          <p:cNvPr id="7" name="deckkit-vl.broadsheet"/>
          <p:cNvCxnSpPr/>
          <p:nvPr/>
        </p:nvCxnSpPr>
        <p:spPr>
          <a:xfrm>
            <a:off x="609584" y="3749040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cxnSp>
        <p:nvCxnSpPr>
          <p:cNvPr id="8" name="deckkit-vl.broadsheet"/>
          <p:cNvCxnSpPr/>
          <p:nvPr/>
        </p:nvCxnSpPr>
        <p:spPr>
          <a:xfrm>
            <a:off x="8351311" y="3895344"/>
            <a:ext cx="0" cy="1435608"/>
          </a:xfrm>
          <a:prstGeom prst="line">
            <a:avLst/>
          </a:prstGeom>
          <a:ln w="6350">
            <a:solidFill>
              <a:srgbClr val="1A1714"/>
            </a:solidFill>
          </a:ln>
          <a:effectLst/>
        </p:spPr>
      </p:cxnSp>
      <p:sp>
        <p:nvSpPr>
          <p:cNvPr id="9" name="deckkit-vl.broadsheet"/>
          <p:cNvSpPr txBox="1"/>
          <p:nvPr/>
        </p:nvSpPr>
        <p:spPr>
          <a:xfrm>
            <a:off x="609584" y="1645920"/>
            <a:ext cx="10972525" cy="195681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240" b="1" i="0">
                <a:solidFill>
                  <a:srgbClr val="1A1714"/>
                </a:solidFill>
                <a:latin typeface="Times New Roman"/>
                <a:ea typeface="Songti SC"/>
              </a:rPr>
              <a:t>One in four new cars sold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240" b="1" i="0">
                <a:solidFill>
                  <a:srgbClr val="1A1714"/>
                </a:solidFill>
                <a:latin typeface="Times New Roman"/>
                <a:ea typeface="Songti SC"/>
              </a:rPr>
              <a:t>worldwide in 2025 was electric</a:t>
            </a:r>
          </a:p>
        </p:txBody>
      </p:sp>
      <p:sp>
        <p:nvSpPr>
          <p:cNvPr id="10" name="deckkit-vl.broadsheet"/>
          <p:cNvSpPr txBox="1"/>
          <p:nvPr/>
        </p:nvSpPr>
        <p:spPr>
          <a:xfrm>
            <a:off x="609584" y="3895344"/>
            <a:ext cx="7558850" cy="10972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80" b="0" i="1">
                <a:solidFill>
                  <a:srgbClr val="1A1714"/>
                </a:solidFill>
                <a:latin typeface="Georgia"/>
                <a:ea typeface="Songti SC"/>
              </a:rPr>
              <a:t>Sales passed </a:t>
            </a:r>
            <a:r>
              <a:rPr sz="2280" b="0" i="1">
                <a:solidFill>
                  <a:srgbClr val="1A1714"/>
                </a:solidFill>
                <a:latin typeface="Times New Roman"/>
                <a:ea typeface="Songti SC"/>
              </a:rPr>
              <a:t>20</a:t>
            </a:r>
            <a:r>
              <a:rPr sz="2280" b="0" i="1">
                <a:solidFill>
                  <a:srgbClr val="1A1714"/>
                </a:solidFill>
                <a:latin typeface="Georgia"/>
                <a:ea typeface="Songti SC"/>
              </a:rPr>
              <a:t> million. China bought most of them,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80" b="0" i="1">
                <a:solidFill>
                  <a:srgbClr val="1A1714"/>
                </a:solidFill>
                <a:latin typeface="Georgia"/>
                <a:ea typeface="Songti SC"/>
              </a:rPr>
              <a:t>Europe sped up, the United States stalled,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80" b="0" i="1">
                <a:solidFill>
                  <a:srgbClr val="1A1714"/>
                </a:solidFill>
                <a:latin typeface="Georgia"/>
                <a:ea typeface="Songti SC"/>
              </a:rPr>
              <a:t>and battery packs got </a:t>
            </a:r>
            <a:r>
              <a:rPr sz="2280" b="0" i="1">
                <a:solidFill>
                  <a:srgbClr val="1A1714"/>
                </a:solidFill>
                <a:latin typeface="Times New Roman"/>
                <a:ea typeface="Songti SC"/>
              </a:rPr>
              <a:t>8%</a:t>
            </a:r>
            <a:r>
              <a:rPr sz="2280" b="0" i="1">
                <a:solidFill>
                  <a:srgbClr val="1A1714"/>
                </a:solidFill>
                <a:latin typeface="Georgia"/>
                <a:ea typeface="Songti SC"/>
              </a:rPr>
              <a:t> cheaper.</a:t>
            </a:r>
          </a:p>
        </p:txBody>
      </p:sp>
      <p:sp>
        <p:nvSpPr>
          <p:cNvPr id="11" name="deckkit-vl.broadsheet"/>
          <p:cNvSpPr txBox="1"/>
          <p:nvPr/>
        </p:nvSpPr>
        <p:spPr>
          <a:xfrm>
            <a:off x="8656103" y="3895344"/>
            <a:ext cx="2926006" cy="2225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INSIDE</a:t>
            </a:r>
          </a:p>
        </p:txBody>
      </p:sp>
      <p:sp>
        <p:nvSpPr>
          <p:cNvPr id="12" name="deckkit-vl.broadsheet"/>
          <p:cNvSpPr txBox="1"/>
          <p:nvPr/>
        </p:nvSpPr>
        <p:spPr>
          <a:xfrm>
            <a:off x="8656103" y="4300728"/>
            <a:ext cx="2926006" cy="10302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Songti SC"/>
              </a:rPr>
              <a:t>The headline number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Songti SC"/>
              </a:rPr>
              <a:t>2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Songti SC"/>
              </a:rPr>
              <a:t>Ten years, three markets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Songti SC"/>
              </a:rPr>
              <a:t>3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Songti SC"/>
              </a:rPr>
              <a:t>China, Europe, the US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Songti SC"/>
              </a:rPr>
              <a:t>6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Songti SC"/>
              </a:rPr>
              <a:t>Prices, batteries, plugs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Songti SC"/>
              </a:rPr>
              <a:t>9</a:t>
            </a:r>
          </a:p>
        </p:txBody>
      </p:sp>
      <p:sp>
        <p:nvSpPr>
          <p:cNvPr id="14" name="deckkit-intent:{&quot;envelope&quot;: &quot;lower&quot;}"/>
          <p:cNvSpPr txBox="1"/>
          <p:nvPr/>
        </p:nvSpPr>
        <p:spPr>
          <a:xfrm>
            <a:off x="0" y="0"/>
            <a:ext cx="9144" cy="91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609904" y="5394960"/>
            <a:ext cx="1097280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09904" y="5458968"/>
            <a:ext cx="1097280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MARKETS · ELECTRIC SHARE OF NEW CAR SALES, 2025, % · CHANGE ON 2024, POINTS · SOURCE: IEA GLOBAL EV DATA EXPLORER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904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A1714"/>
                </a:solidFill>
                <a:latin typeface="Georgia"/>
                <a:ea typeface="Songti SC"/>
              </a:rPr>
              <a:t>World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904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904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Songti SC"/>
              </a:rPr>
              <a:t>▲ 4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177447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2177447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China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77447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53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77447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Songti SC"/>
              </a:rPr>
              <a:t>▲ 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744990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3744990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Europe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44990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28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44990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Songti SC"/>
              </a:rPr>
              <a:t>▲ 7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312533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312533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United States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12533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2533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4493F"/>
                </a:solidFill>
                <a:latin typeface="Times New Roman"/>
                <a:ea typeface="Songti SC"/>
              </a:rPr>
              <a:t>– 0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880076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6880076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South-east Asia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80076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18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80076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Songti SC"/>
              </a:rPr>
              <a:t>▲ 9.6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447619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8447619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Latin America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47619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47619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Songti SC"/>
              </a:rPr>
              <a:t>▲ 2.5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015161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10015161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India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15161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15161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Songti SC"/>
              </a:rPr>
              <a:t>▲ 1.9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609904" y="6583680"/>
            <a:ext cx="1097280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Electric car sales passed 20 million in 2025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THE HEADLINE NUMBER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508597"/>
            <a:ext cx="306324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THE HEADLINE NUMBER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008" y="1754854"/>
            <a:ext cx="3337560" cy="1487423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0F4C81"/>
                </a:solidFill>
                <a:latin typeface="Times New Roman"/>
                <a:ea typeface="Songti SC"/>
              </a:rPr>
              <a:t>20m+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" y="3315430"/>
            <a:ext cx="3063240" cy="79128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A1714"/>
                </a:solidFill>
                <a:latin typeface="Georgia"/>
                <a:ea typeface="Songti SC"/>
              </a:rPr>
              <a:t>electric cars sold worldwide in </a:t>
            </a:r>
            <a:r>
              <a:rPr sz="1500" b="0" i="1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500" b="0" i="1">
                <a:solidFill>
                  <a:srgbClr val="1A1714"/>
                </a:solidFill>
                <a:latin typeface="Georgia"/>
                <a:ea typeface="Songti SC"/>
              </a:rPr>
              <a:t>, up </a:t>
            </a:r>
            <a:r>
              <a:rPr sz="1500" b="0" i="1">
                <a:solidFill>
                  <a:srgbClr val="1A1714"/>
                </a:solidFill>
                <a:latin typeface="Times New Roman"/>
                <a:ea typeface="Songti SC"/>
              </a:rPr>
              <a:t>20%</a:t>
            </a:r>
            <a:r>
              <a:rPr sz="1500" b="0" i="1">
                <a:solidFill>
                  <a:srgbClr val="1A1714"/>
                </a:solidFill>
                <a:latin typeface="Georgia"/>
                <a:ea typeface="Songti SC"/>
              </a:rPr>
              <a:t> on the year before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9584" y="4289596"/>
            <a:ext cx="306324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09584" y="4399324"/>
            <a:ext cx="3337560" cy="71272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 i="0">
                <a:solidFill>
                  <a:srgbClr val="1A1714"/>
                </a:solidFill>
                <a:latin typeface="Times New Roman"/>
                <a:ea typeface="Songti SC"/>
              </a:rPr>
              <a:t>1 in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84" y="5166912"/>
            <a:ext cx="3063240" cy="4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54493F"/>
                </a:solidFill>
                <a:latin typeface="Georgia"/>
                <a:ea typeface="Songti SC"/>
              </a:rPr>
              <a:t>new cars sold worldwide was electric, up from </a:t>
            </a:r>
            <a:r>
              <a:rPr sz="1300" b="0" i="1">
                <a:solidFill>
                  <a:srgbClr val="54493F"/>
                </a:solidFill>
                <a:latin typeface="Times New Roman"/>
                <a:ea typeface="Songti SC"/>
              </a:rPr>
              <a:t>1</a:t>
            </a:r>
            <a:r>
              <a:rPr sz="1300" b="0" i="1">
                <a:solidFill>
                  <a:srgbClr val="54493F"/>
                </a:solidFill>
                <a:latin typeface="Georgia"/>
                <a:ea typeface="Songti SC"/>
              </a:rPr>
              <a:t> in </a:t>
            </a:r>
            <a:r>
              <a:rPr sz="1300" b="0" i="1">
                <a:solidFill>
                  <a:srgbClr val="54493F"/>
                </a:solidFill>
                <a:latin typeface="Times New Roman"/>
                <a:ea typeface="Songti SC"/>
              </a:rPr>
              <a:t>5</a:t>
            </a:r>
            <a:r>
              <a:rPr sz="1300" b="0" i="1">
                <a:solidFill>
                  <a:srgbClr val="54493F"/>
                </a:solidFill>
                <a:latin typeface="Georgia"/>
                <a:ea typeface="Songti SC"/>
              </a:rPr>
              <a:t> in </a:t>
            </a:r>
            <a:r>
              <a:rPr sz="1300" b="0" i="1">
                <a:solidFill>
                  <a:srgbClr val="54493F"/>
                </a:solidFill>
                <a:latin typeface="Times New Roman"/>
                <a:ea typeface="Songti SC"/>
              </a:rPr>
              <a:t>2024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883136" y="1536029"/>
            <a:ext cx="0" cy="45995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084304" y="1481165"/>
            <a:ext cx="3931645" cy="111081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1A1714"/>
                </a:solidFill>
                <a:latin typeface="Times New Roman"/>
                <a:ea typeface="Songti SC"/>
              </a:rPr>
              <a:t>Electric car sales passed 20 million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084304" y="2719994"/>
            <a:ext cx="393164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17" name="deckkit-initial"/>
          <p:cNvSpPr txBox="1"/>
          <p:nvPr/>
        </p:nvSpPr>
        <p:spPr>
          <a:xfrm>
            <a:off x="4084304" y="2866298"/>
            <a:ext cx="3931645" cy="30287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3104" b="1" i="0">
                <a:solidFill>
                  <a:srgbClr val="1A1714"/>
                </a:solidFill>
                <a:latin typeface="Times New Roman"/>
                <a:ea typeface="Songti SC"/>
              </a:rPr>
              <a:t>M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ore than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million electric cars were sold worldwide in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,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more than the year before, the International Energy Agency reports. One new car in four was electric; almost two in three of those ran on batteries alone.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Growth was uneven. Europe grew fastest of the big markets. China, already past half, grew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18%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, after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38%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in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2024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. The United States stayed near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10%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. Chinese carmakers supplied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60%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of all electric cars sold.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217118" y="1536029"/>
            <a:ext cx="0" cy="45995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8427430" y="1508597"/>
            <a:ext cx="315468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MARKETS AT A GLANCE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427430" y="1773142"/>
            <a:ext cx="315468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8427430" y="1828006"/>
            <a:ext cx="1640433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ELECTRIC 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67863" y="1828006"/>
            <a:ext cx="694029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2025 %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61893" y="1828006"/>
            <a:ext cx="820216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VS 2024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427430" y="2084038"/>
            <a:ext cx="315468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8427430" y="2102326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Georgia"/>
                <a:ea typeface="Songti SC"/>
              </a:rPr>
              <a:t>World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67863" y="2102326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25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61893" y="2102326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4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427430" y="2440654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8427430" y="2458942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Norway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67863" y="2458942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97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61893" y="2458942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5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427430" y="2797270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8427430" y="2815558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China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67863" y="2815558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53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61893" y="2815558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5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427430" y="3153886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8427430" y="3172174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Viet Nam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67863" y="3172174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40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61893" y="3172174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21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427430" y="3510502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8427430" y="3528790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United Kingdom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67863" y="3528790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35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61893" y="3528790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8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8427430" y="3867118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8427430" y="3885406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Germany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067863" y="3885406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30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761893" y="3885406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10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8427430" y="4223734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9" name="TextBox 48"/>
          <p:cNvSpPr txBox="1"/>
          <p:nvPr/>
        </p:nvSpPr>
        <p:spPr>
          <a:xfrm>
            <a:off x="8427430" y="4242022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Canada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67863" y="4242022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11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61893" y="4242022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A1B1E"/>
                </a:solidFill>
                <a:latin typeface="Times New Roman"/>
                <a:ea typeface="Songti SC"/>
              </a:rPr>
              <a:t>▼ 6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8427430" y="4580350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8427430" y="4598638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United States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067863" y="4598638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10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761893" y="4598638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54493F"/>
                </a:solidFill>
                <a:latin typeface="Times New Roman"/>
                <a:ea typeface="Songti SC"/>
              </a:rPr>
              <a:t>– 0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8427430" y="4936966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8427430" y="4955254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India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67863" y="4955254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761893" y="4955254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1.9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8427430" y="5293582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8427430" y="5311870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Japan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067863" y="5311870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761893" y="5311870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0.2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8427430" y="5650198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8427430" y="5705062"/>
            <a:ext cx="3154680" cy="36051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Share of new car sales; ▲▼ = change on 2024 in percentage points.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IEA, Global EV Outlook 2026 (May 2026) and Global EV Data Explorer · electric = battery-electric + plug-in hybrid · China growth from the IEA regional sales chart (8.1m, 11.2m, 13.2m)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From half a million to over 20 million electric cars a year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MARKETS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SALES AND SHARE, 2015–2025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1909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A1714"/>
                </a:solidFill>
                <a:latin typeface="Times New Roman"/>
                <a:ea typeface="Songti SC"/>
              </a:rPr>
              <a:t>From half a million to over 20 million electric cars a year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374533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deckkit-initial"/>
          <p:cNvSpPr txBox="1"/>
          <p:nvPr/>
        </p:nvSpPr>
        <p:spPr>
          <a:xfrm>
            <a:off x="609584" y="2603133"/>
            <a:ext cx="2834640" cy="22872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3219" b="1" i="0">
                <a:solidFill>
                  <a:srgbClr val="1A1714"/>
                </a:solidFill>
                <a:latin typeface="Times New Roman"/>
                <a:ea typeface="Songti SC"/>
              </a:rPr>
              <a:t>I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n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2015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the world bought about half a million electric cars,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0.7%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of all new cars. In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it bought more than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million, a quarter of the market. Sales more than tripled between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2020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and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2022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, and have kept rising every year since.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4536" y="2603133"/>
            <a:ext cx="0" cy="3532491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3855704" y="2575701"/>
            <a:ext cx="3680322" cy="24453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Songti SC"/>
              </a:rPr>
              <a:t>Electric car sales, million · navy = 2025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3855704" y="2868309"/>
          <a:ext cx="3680322" cy="316673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901787" y="2575701"/>
            <a:ext cx="3680322" cy="24453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Songti SC"/>
              </a:rPr>
              <a:t>Share of new car sales, %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7901787" y="2868309"/>
          <a:ext cx="3680322" cy="316673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 Global EV Data Explorer (2026 edition): EV sales and EV sales share, cars, world (2025: 21.2m, 25%) · battery-electric + plug-in hybrid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China bought more than six in ten electric cars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MARKETS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MARKETS COMPARED, 2020–2025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4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Songti SC"/>
              </a:rPr>
              <a:t>China bought more than six in ten electric cars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0411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605287"/>
            <a:ext cx="7040605" cy="24453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Songti SC"/>
              </a:rPr>
              <a:t>Electric car sales by market, million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609584" y="2897895"/>
          <a:ext cx="7040605" cy="318286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cxnSp>
        <p:nvCxnSpPr>
          <p:cNvPr id="13" name="Connector 12"/>
          <p:cNvCxnSpPr/>
          <p:nvPr/>
        </p:nvCxnSpPr>
        <p:spPr>
          <a:xfrm>
            <a:off x="7924510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8198830" y="2605287"/>
            <a:ext cx="338328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WHO BOUGHT THEM, 2025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98830" y="2869832"/>
            <a:ext cx="338328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198830" y="2924696"/>
            <a:ext cx="1759305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MARKET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58135" y="2924696"/>
            <a:ext cx="74432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MILLION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02457" y="2924696"/>
            <a:ext cx="87965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OF WORLD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198830" y="3180728"/>
            <a:ext cx="338328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8198830" y="3199016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China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58135" y="3199016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Songti SC"/>
              </a:rPr>
              <a:t>13.2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02457" y="3199016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Songti SC"/>
              </a:rPr>
              <a:t>62%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198830" y="3564776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8198830" y="3583064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Europe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58135" y="3583064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Songti SC"/>
              </a:rPr>
              <a:t>4.2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02457" y="3583064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Songti SC"/>
              </a:rPr>
              <a:t>20%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198830" y="3948824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8198830" y="3967112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Rest of world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58135" y="3967112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Songti SC"/>
              </a:rPr>
              <a:t>2.0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02457" y="3967112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Songti SC"/>
              </a:rPr>
              <a:t>9%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198830" y="4332872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8198830" y="4351160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United States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58135" y="4351160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Songti SC"/>
              </a:rPr>
              <a:t>1.5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02457" y="4351160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Songti SC"/>
              </a:rPr>
              <a:t>7%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198830" y="4716920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8198830" y="4771784"/>
            <a:ext cx="3383280" cy="36051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Rows sum to 20.9m (chart rounding); shares are of 21.2m.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98830" y="5333466"/>
            <a:ext cx="3383280" cy="9625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The rest of the world now buys more electric cars than the United States, led by South-east Asia, where sales more than doubled.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IEA, Global EV Outlook 2026, ‘Trends in electric cars’ (chart: global electric car sales) · Europe = IEA region incl. UK, Norway, Türkiye · shares of the 21.2m world total (Data Explorer)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Electric is the norm in the Nordics and China, rare elsewhere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MARKETS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pic>
        <p:nvPicPr>
          <p:cNvPr id="8" name="Picture 7" descr="World map shaded by the electric share of new car sales in 2025: darkest in Norway, the Nordics and China; pale across the Americas, Africa, India and Japan" title="World map shaded by the electric share of new car sales in 2025: darkest in Norway, the Nordics and China; pale across 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44" y="1880626"/>
            <a:ext cx="7589245" cy="304172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18144" y="5404103"/>
            <a:ext cx="2194560" cy="146304"/>
          </a:xfrm>
          <a:prstGeom prst="roundRect">
            <a:avLst>
              <a:gd name="adj" fmla="val 18750"/>
            </a:avLst>
          </a:prstGeom>
          <a:gradFill>
            <a:gsLst>
              <a:gs pos="0">
                <a:srgbClr val="E2E9EF">
                  <a:alpha val="100000"/>
                </a:srgbClr>
              </a:gs>
              <a:gs pos="100000">
                <a:srgbClr val="0F4C81">
                  <a:alpha val="100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8144" y="5568695"/>
            <a:ext cx="2194560" cy="1828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144" y="5568695"/>
            <a:ext cx="2194560" cy="1828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144" y="5184647"/>
            <a:ext cx="7071100" cy="2011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% of new cars that were electric, 2025 · scale tops out at 60% · beige = no data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335990" y="1554317"/>
            <a:ext cx="0" cy="4581307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8564590" y="1536029"/>
            <a:ext cx="301752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ELECTRIC SHARE BY COUNTRY,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64590" y="1800574"/>
            <a:ext cx="3017520" cy="111081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Electric is the norm in the Nordics and China, rare elsewhere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64590" y="3094267"/>
            <a:ext cx="301752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HIGHEST SHARES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564590" y="3358813"/>
            <a:ext cx="301752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564590" y="3413677"/>
            <a:ext cx="156911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COUNTRY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33700" y="3413677"/>
            <a:ext cx="663854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97555" y="3413677"/>
            <a:ext cx="784555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VS 2024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564590" y="3669709"/>
            <a:ext cx="301752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564590" y="3687997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Norway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33700" y="3687997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97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97555" y="3687997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Songti SC"/>
              </a:rPr>
              <a:t>▲ 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564590" y="3934885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8564590" y="3953173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Denmark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33700" y="3953173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71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97555" y="3953173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Songti SC"/>
              </a:rPr>
              <a:t>▲ 15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564590" y="4200061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564590" y="4218349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Nepal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33700" y="4218349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68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97555" y="4218349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9A1B1E"/>
                </a:solidFill>
                <a:latin typeface="Times New Roman"/>
                <a:ea typeface="Songti SC"/>
              </a:rPr>
              <a:t>▼ 6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564590" y="4465237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564590" y="4593253"/>
            <a:ext cx="301752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LARGE CAR MARKETS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564590" y="4857798"/>
            <a:ext cx="301752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8564590" y="4912662"/>
            <a:ext cx="156911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COUNTRY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33700" y="4912662"/>
            <a:ext cx="663854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797555" y="4912662"/>
            <a:ext cx="784555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VS 2024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564590" y="5168694"/>
            <a:ext cx="301752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8564590" y="5186982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China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33700" y="5186982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53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97555" y="5186982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Songti SC"/>
              </a:rPr>
              <a:t>▲ 5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8564590" y="5433870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8564590" y="5452158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United States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33700" y="5452158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10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97555" y="5452158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54493F"/>
                </a:solidFill>
                <a:latin typeface="Times New Roman"/>
                <a:ea typeface="Songti SC"/>
              </a:rPr>
              <a:t>– 0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8564590" y="5699046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8564590" y="5717334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India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133700" y="5717334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797555" y="5717334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Songti SC"/>
              </a:rPr>
              <a:t>▲ 1.9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8564590" y="5964222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8564590" y="5982510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Japan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133700" y="5982510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Songti SC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97555" y="5982510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Songti SC"/>
              </a:rPr>
              <a:t>▲ 0.2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8564590" y="6229398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 Global EV Data Explorer (2026 edition): EV sales share, cars, 2025, 60 countries shaded · battery-electric + plug-in hybrid · ▲▼ = change on 2024 in points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China: more than half of new cars are now electric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CHINA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CHINA IN BRIEF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4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Songti SC"/>
              </a:rPr>
              <a:t>More than half of new cars in China are now electric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0411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82152" y="2541279"/>
            <a:ext cx="3200400" cy="1487423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0F4C81"/>
                </a:solidFill>
                <a:latin typeface="Times New Roman"/>
                <a:ea typeface="Songti SC"/>
              </a:rPr>
              <a:t>54%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4083567"/>
            <a:ext cx="2926080" cy="11640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1A1714"/>
                </a:solidFill>
                <a:latin typeface="Georgia"/>
                <a:ea typeface="Songti SC"/>
              </a:rPr>
              <a:t>of new passenger cars sold at retail in </a:t>
            </a:r>
            <a:r>
              <a:rPr sz="1350" b="0" i="1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50" b="0" i="1">
                <a:solidFill>
                  <a:srgbClr val="1A1714"/>
                </a:solidFill>
                <a:latin typeface="Georgia"/>
                <a:ea typeface="Songti SC"/>
              </a:rPr>
              <a:t> were electric or plug-in hybrid (CPCA’s full-year count; the IEA’s comparable figure is </a:t>
            </a:r>
            <a:r>
              <a:rPr sz="1350" b="0" i="1">
                <a:solidFill>
                  <a:srgbClr val="1A1714"/>
                </a:solidFill>
                <a:latin typeface="Times New Roman"/>
                <a:ea typeface="Songti SC"/>
              </a:rPr>
              <a:t>53%</a:t>
            </a:r>
            <a:r>
              <a:rPr sz="1350" b="0" i="1">
                <a:solidFill>
                  <a:srgbClr val="1A1714"/>
                </a:solidFill>
                <a:latin typeface="Georgia"/>
                <a:ea typeface="Songti SC"/>
              </a:rPr>
              <a:t>).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745976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deckkit-initial"/>
          <p:cNvSpPr txBox="1"/>
          <p:nvPr/>
        </p:nvSpPr>
        <p:spPr>
          <a:xfrm>
            <a:off x="3947144" y="2632719"/>
            <a:ext cx="3657325" cy="31347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3219" b="1" i="0">
                <a:solidFill>
                  <a:srgbClr val="1A1714"/>
                </a:solidFill>
                <a:latin typeface="Times New Roman"/>
                <a:ea typeface="Songti SC"/>
              </a:rPr>
              <a:t>C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hina sold more than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13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million electric cars in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, six in ten of all those sold worldwide. Growth slowed, partly because the trade-in scheme was briefly halted in several cities.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Price did much of the work: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70%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of battery cars sold cost less than the average conventional car. From January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the purchase-tax exemption is halved, capped at CNY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15,000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 a car, to the end of </a:t>
            </a:r>
            <a:r>
              <a:rPr sz="1400" b="0" i="0">
                <a:solidFill>
                  <a:srgbClr val="1A1714"/>
                </a:solidFill>
                <a:latin typeface="Times New Roman"/>
                <a:ea typeface="Songti SC"/>
              </a:rPr>
              <a:t>2027</a:t>
            </a:r>
            <a:r>
              <a:rPr sz="1400" b="0" i="0">
                <a:solidFill>
                  <a:srgbClr val="1A1714"/>
                </a:solidFill>
                <a:latin typeface="Georgia"/>
                <a:ea typeface="Songti SC"/>
              </a:rPr>
              <a:t>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14782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015950" y="2605287"/>
            <a:ext cx="356616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CHINA IN FIGURES, 2025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015950" y="2869832"/>
            <a:ext cx="356616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015950" y="2924696"/>
            <a:ext cx="1997049" cy="21945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12999" y="2924696"/>
            <a:ext cx="71323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6231" y="2924696"/>
            <a:ext cx="855878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VS 2024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15950" y="3180728"/>
            <a:ext cx="356616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015950" y="3199016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Electric cars sold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12999" y="3199016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13.2m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26231" y="3199016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18%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015950" y="3564776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8015950" y="3583064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Electric share (IEA)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12999" y="3583064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53%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26231" y="3583064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5 pts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015950" y="3948824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015950" y="3967112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NEV exports (CAAM)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999" y="3967112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2.62m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26231" y="3967112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100%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015950" y="4332872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015950" y="4351160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BYD, all models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12999" y="4351160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4.60m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26231" y="4351160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7.7%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015950" y="4716920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8015950" y="4735208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BYD abroad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12999" y="4735208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Songti SC"/>
              </a:rPr>
              <a:t>1.05m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26231" y="4735208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Songti SC"/>
              </a:rPr>
              <a:t>▲ 151%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8015950" y="5100968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8015950" y="5155832"/>
            <a:ext cx="3566160" cy="36051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Sold, share: IEA. Exports (incl. commercial vehicles): CAAM. BYD: company sales report.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CPCA (Jan 2026; final 53.96%) · CAAM (Jan 2026) · BYD sales report (Jan 2026) · IEA Global EV Outlook 2026 and Data Explorer · MOF/STA/MIIT Announcement 2023 No.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Europe grew fastest of the big markets, to 28% of new car sales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EUROPE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EUROPE IN BRIEF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4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Songti SC"/>
              </a:rPr>
              <a:t>Europe grew fastest of the big markets, to 28% of sales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0411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605287"/>
            <a:ext cx="4572000" cy="44335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Songti SC"/>
              </a:rPr>
              <a:t>Electric share of new car sales, 2025, % · navy = half or more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609584" y="2861319"/>
          <a:ext cx="4572000" cy="327430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cxnSp>
        <p:nvCxnSpPr>
          <p:cNvPr id="13" name="Connector 12"/>
          <p:cNvCxnSpPr/>
          <p:nvPr/>
        </p:nvCxnSpPr>
        <p:spPr>
          <a:xfrm>
            <a:off x="5391896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593064" y="2632719"/>
            <a:ext cx="2285725" cy="35730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Electric car sales in Europe rose by more than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30%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to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4.2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million as stricter EU CO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2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standards took effect. Norway is almost all-electric; Denmark, Iceland, Sweden, the Netherlands and Finland are past half; Spain, Poland and Italy are at a fifth or less.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Carmakers won some room: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targets are judged on a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2025–2027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average.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089102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290270" y="2605287"/>
            <a:ext cx="329184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EUROPE IN FIGURES, 2025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290270" y="2869832"/>
            <a:ext cx="329184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290270" y="2924696"/>
            <a:ext cx="1777593" cy="21945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67863" y="2924696"/>
            <a:ext cx="658368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6231" y="2924696"/>
            <a:ext cx="855878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VS 2024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290270" y="3180728"/>
            <a:ext cx="329184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290270" y="3199016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Electric share, Europe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67863" y="3199016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28%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26231" y="3199016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Songti SC"/>
              </a:rPr>
              <a:t>▲ 7 pts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290270" y="3564776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8290270" y="3583064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EU battery-electric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67863" y="3583064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17.4%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26231" y="3583064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Songti SC"/>
              </a:rPr>
              <a:t>▲ 3.8 pts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290270" y="3948824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290270" y="3967112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Germany, battery cars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67863" y="3967112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545k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26231" y="3967112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Songti SC"/>
              </a:rPr>
              <a:t>▲ 43%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290270" y="4332872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290270" y="4351160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BYD in the EU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67863" y="4351160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129k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26231" y="4351160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Songti SC"/>
              </a:rPr>
              <a:t>▲ 228%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290270" y="4716920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8290270" y="4735208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Tesla in the EU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67863" y="4735208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151k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26231" y="4735208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1B1E"/>
                </a:solidFill>
                <a:latin typeface="Times New Roman"/>
                <a:ea typeface="Songti SC"/>
              </a:rPr>
              <a:t>▼ 38%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8290270" y="5100968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8290270" y="5155832"/>
            <a:ext cx="3291840" cy="20311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Europe: IEA region. EU rows: ACEA registrations.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 Global EV Outlook 2026 and Data Explorer (Europe = IEA region; country shares) · ACEA new car registrations, full year 2025 (EU) · Regulation (EU) 2025/1214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In America the tax credit ended, and sales fell with it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THE UNITED STATES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8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THE UNITED STATES IN BRIEF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4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Songti SC"/>
              </a:rPr>
              <a:t>In America the tax credit ended, and sales fell with it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0411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605287"/>
            <a:ext cx="5257662" cy="123312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Federal clean-vehicle tax credits ended for cars bought after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30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September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, and buyers rushed in first. Battery-car sales hit a record of about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438,000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in the third quarter,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10.6%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of the market, then fell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46%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to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234,000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in the fourth,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5.8%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447" y="2605287"/>
            <a:ext cx="5257662" cy="99747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A year on, they have edged back to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262,649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in the third quarter of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,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6.4%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of the market and still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39.5%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below the rush. Counting plug-in hybrids, the IEA puts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sales at about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1.5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million, just under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10%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of the market.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5847" y="2632719"/>
            <a:ext cx="0" cy="1205691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14" name="Connector 13"/>
          <p:cNvCxnSpPr/>
          <p:nvPr/>
        </p:nvCxnSpPr>
        <p:spPr>
          <a:xfrm>
            <a:off x="609584" y="4021290"/>
            <a:ext cx="10972526" cy="0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09584" y="4112730"/>
            <a:ext cx="10972525" cy="24453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Songti SC"/>
              </a:rPr>
              <a:t>Battery-electric car sales by quarter, thousand · navy = the record quarter · claret = after the credit ended (each below a year earlier)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609584" y="4375556"/>
          <a:ext cx="10972525" cy="1824075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Cox Automotive / KBB EV sales reports, Q2 2025–Q3 2026 (Q1 2025 = H1 607,089 − Q2 310,839; shares as revised) · IRS clean vehicle credits · IEA Global EV Outlook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Prices: cheap in China, dearer in Germany, rarely cheap in the US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PRICES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9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PRICES AND AFFORDABILITY, 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1909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A1714"/>
                </a:solidFill>
                <a:latin typeface="Times New Roman"/>
                <a:ea typeface="Songti SC"/>
              </a:rPr>
              <a:t>Cheap in China, dearer in Germany, rarely cheap in the US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374533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603133"/>
            <a:ext cx="4608460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CHINA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2849390"/>
            <a:ext cx="4608460" cy="4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A1714"/>
                </a:solidFill>
                <a:latin typeface="Arial"/>
                <a:ea typeface="Songti SC"/>
              </a:rPr>
              <a:t>Battery cars cheaper than the average conventional car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46645" y="2603133"/>
            <a:ext cx="0" cy="2743200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675245" y="2603133"/>
            <a:ext cx="2724832" cy="41021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GERMANY, EUROPE’S LARGEST MARKET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75245" y="3031640"/>
            <a:ext cx="2724832" cy="4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A1714"/>
                </a:solidFill>
                <a:latin typeface="Arial"/>
                <a:ea typeface="Songti SC"/>
              </a:rPr>
              <a:t>Average price premium of a battery car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628677" y="2603133"/>
            <a:ext cx="0" cy="2743200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8857277" y="2603133"/>
            <a:ext cx="2724832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UNITED STATES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7277" y="2849390"/>
            <a:ext cx="2724832" cy="4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A1714"/>
                </a:solidFill>
                <a:latin typeface="Arial"/>
                <a:ea typeface="Songti SC"/>
              </a:rPr>
              <a:t>Electric models under the median conventional price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2152" y="3508131"/>
            <a:ext cx="4882780" cy="1115568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1" i="0">
                <a:solidFill>
                  <a:srgbClr val="0F4C81"/>
                </a:solidFill>
                <a:latin typeface="Times New Roman"/>
                <a:ea typeface="Songti SC"/>
              </a:rPr>
              <a:t>70%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584" y="4641987"/>
            <a:ext cx="4608460" cy="7167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of battery-electric cars sold in </a:t>
            </a:r>
            <a:r>
              <a:rPr sz="135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Songti SC"/>
              </a:rPr>
              <a:t> cost less than the average conventional car. In the small-car segment, electric cars have largely displaced conventional ones.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7813" y="3736731"/>
            <a:ext cx="2999152" cy="805688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A1714"/>
                </a:solidFill>
                <a:latin typeface="Times New Roman"/>
                <a:ea typeface="Songti SC"/>
              </a:rPr>
              <a:t>~20%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75245" y="4641987"/>
            <a:ext cx="2724832" cy="45992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more than a conventional car, on average: the first fall since </a:t>
            </a:r>
            <a:r>
              <a:rPr sz="1250" b="0" i="0">
                <a:solidFill>
                  <a:srgbClr val="1A1714"/>
                </a:solidFill>
                <a:latin typeface="Times New Roman"/>
                <a:ea typeface="Songti SC"/>
              </a:rPr>
              <a:t>2021</a:t>
            </a: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29845" y="3736731"/>
            <a:ext cx="2999152" cy="805688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A1714"/>
                </a:solidFill>
                <a:latin typeface="Times New Roman"/>
                <a:ea typeface="Songti SC"/>
              </a:rPr>
              <a:t>&lt;20%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57277" y="4641987"/>
            <a:ext cx="2724832" cy="87412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of electric models cost less than the median conventional car, about USD </a:t>
            </a:r>
            <a:r>
              <a:rPr sz="1250" b="0" i="0">
                <a:solidFill>
                  <a:srgbClr val="1A1714"/>
                </a:solidFill>
                <a:latin typeface="Times New Roman"/>
                <a:ea typeface="Songti SC"/>
              </a:rPr>
              <a:t>40,000</a:t>
            </a: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, against over </a:t>
            </a:r>
            <a:r>
              <a:rPr sz="1250" b="0" i="0">
                <a:solidFill>
                  <a:srgbClr val="1A1714"/>
                </a:solidFill>
                <a:latin typeface="Times New Roman"/>
                <a:ea typeface="Songti SC"/>
              </a:rPr>
              <a:t>40%</a:t>
            </a:r>
            <a:r>
              <a:rPr sz="1250" b="0" i="0">
                <a:solidFill>
                  <a:srgbClr val="1A1714"/>
                </a:solidFill>
                <a:latin typeface="Georgia"/>
                <a:ea typeface="Songti SC"/>
              </a:rPr>
              <a:t> of conventional models.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9584" y="5662416"/>
            <a:ext cx="109725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609584" y="5753856"/>
            <a:ext cx="10972525" cy="4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Elsewhere: in Thailand electric cars have cost the same as conventional ones for two years; in the US the average electric car sold in December </a:t>
            </a:r>
            <a:r>
              <a:rPr sz="1300" b="0" i="1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 went for $</a:t>
            </a:r>
            <a:r>
              <a:rPr sz="1300" b="0" i="1">
                <a:solidFill>
                  <a:srgbClr val="1A1714"/>
                </a:solidFill>
                <a:latin typeface="Times New Roman"/>
                <a:ea typeface="Songti SC"/>
              </a:rPr>
              <a:t>58,034</a:t>
            </a: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, against $</a:t>
            </a:r>
            <a:r>
              <a:rPr sz="1300" b="0" i="1">
                <a:solidFill>
                  <a:srgbClr val="1A1714"/>
                </a:solidFill>
                <a:latin typeface="Times New Roman"/>
                <a:ea typeface="Songti SC"/>
              </a:rPr>
              <a:t>50,326</a:t>
            </a: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 for all new vehicles.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 Global EV Outlook 2026 (executive summary; ‘Trends in electric cars’) · Cox Automotive / Kelley Blue Book average transaction price report, December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Packs fell 8%; for electric cars, $99 per kWh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BATTERIES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10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BATTERIES, 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4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Songti SC"/>
              </a:rPr>
              <a:t>Packs fell 8%; for electric cars, $99 per kWh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0411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82152" y="2541279"/>
            <a:ext cx="3383279" cy="1487423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9A1B1E"/>
                </a:solidFill>
                <a:latin typeface="Times New Roman"/>
                <a:ea typeface="Songti SC"/>
              </a:rPr>
              <a:t>–8%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4083567"/>
            <a:ext cx="3108960" cy="69187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change in the average lithium-ion pack price, </a:t>
            </a:r>
            <a:r>
              <a:rPr sz="1300" b="0" i="1">
                <a:solidFill>
                  <a:srgbClr val="1A1714"/>
                </a:solidFill>
                <a:latin typeface="Times New Roman"/>
                <a:ea typeface="Songti SC"/>
              </a:rPr>
              <a:t>2024</a:t>
            </a: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 to </a:t>
            </a:r>
            <a:r>
              <a:rPr sz="1300" b="0" i="1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, to a record low of $</a:t>
            </a:r>
            <a:r>
              <a:rPr sz="1300" b="0" i="1">
                <a:solidFill>
                  <a:srgbClr val="1A1714"/>
                </a:solidFill>
                <a:latin typeface="Times New Roman"/>
                <a:ea typeface="Songti SC"/>
              </a:rPr>
              <a:t>108</a:t>
            </a:r>
            <a:r>
              <a:rPr sz="1300" b="0" i="1">
                <a:solidFill>
                  <a:srgbClr val="1A1714"/>
                </a:solidFill>
                <a:latin typeface="Georgia"/>
                <a:ea typeface="Songti SC"/>
              </a:rPr>
              <a:t> per kWh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84" y="4958323"/>
            <a:ext cx="3108960" cy="11894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By region, packs were cheapest in China; by chemistry, LFP. The IEA puts Chinese packs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30%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below North American and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35%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below European ones.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928856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130024" y="2605287"/>
            <a:ext cx="7452085" cy="24453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Songti SC"/>
              </a:rPr>
              <a:t>Average battery pack price, 2025, US$ per kWh · navy = packs for electric cars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4130024" y="2879607"/>
          <a:ext cx="7452085" cy="286282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130024" y="5815583"/>
            <a:ext cx="745208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4493F"/>
                </a:solidFill>
                <a:latin typeface="Arial"/>
                <a:ea typeface="Songti SC"/>
              </a:rPr>
              <a:t>LFP = lithium iron phosphate; NMC = nickel manganese cobalt. ‘All packs’ includes storage and other uses.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BloombergNEF, Lithium-ion Battery Price Survey (9 Dec 2025) · IEA Global EV Outlook 2026, ‘Electric vehicle batteries’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Seven million public chargers, two-thirds in China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CHARGING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11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CHARGING, END OF 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4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Songti SC"/>
              </a:rPr>
              <a:t>Seven million public chargers, two-thirds in China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0411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Rectangle 10"/>
          <p:cNvSpPr/>
          <p:nvPr/>
        </p:nvSpPr>
        <p:spPr>
          <a:xfrm>
            <a:off x="609584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65539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521493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977447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433401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889356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45310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801264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57218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13173" y="2632719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584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65539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521493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977447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433401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889356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345310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801264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257218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13173" y="3088673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09584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65539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521493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977447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433401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889356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45310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801264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257218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713173" y="3544627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9584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65539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521493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977447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433401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889356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345310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801264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257218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713173" y="4000582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09584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65539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521493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977447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433401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889356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345310" y="4456536"/>
            <a:ext cx="373732" cy="373732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801264" y="4456536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257218" y="4456536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713173" y="4456536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09584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65539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521493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977447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433401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2889356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3345310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801264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257218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4713173" y="4912490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09584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065539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521493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977447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2433401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2889356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345310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801264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257218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4713173" y="5368445"/>
            <a:ext cx="373732" cy="373732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TextBox 80" descr="70 squares, 47 navy: China holds about two-thirds of the world's public chargers" title="70 squares, 47 navy: China holds about two-thirds of the world's public chargers"/>
          <p:cNvSpPr txBox="1"/>
          <p:nvPr/>
        </p:nvSpPr>
        <p:spPr>
          <a:xfrm>
            <a:off x="609584" y="5870193"/>
            <a:ext cx="4572000" cy="26543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4493F"/>
                </a:solidFill>
                <a:latin typeface="Arial"/>
                <a:ea typeface="Songti SC"/>
              </a:rPr>
              <a:t>One square = 100,000 public charging points · navy = China (4.7m) · fawn = rest of world (2.3m)</a:t>
            </a:r>
          </a:p>
        </p:txBody>
      </p:sp>
      <p:cxnSp>
        <p:nvCxnSpPr>
          <p:cNvPr id="82" name="Connector 81"/>
          <p:cNvCxnSpPr/>
          <p:nvPr/>
        </p:nvCxnSpPr>
        <p:spPr>
          <a:xfrm>
            <a:off x="5410184" y="2632719"/>
            <a:ext cx="0" cy="350290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83" name="TextBox 82"/>
          <p:cNvSpPr txBox="1"/>
          <p:nvPr/>
        </p:nvSpPr>
        <p:spPr>
          <a:xfrm>
            <a:off x="5638784" y="2605287"/>
            <a:ext cx="59433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THE WORLD’S PUBLIC CHARGERS, END-2025</a:t>
            </a:r>
          </a:p>
        </p:txBody>
      </p:sp>
      <p:cxnSp>
        <p:nvCxnSpPr>
          <p:cNvPr id="84" name="Connector 83"/>
          <p:cNvCxnSpPr/>
          <p:nvPr/>
        </p:nvCxnSpPr>
        <p:spPr>
          <a:xfrm>
            <a:off x="5638784" y="2869832"/>
            <a:ext cx="59433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5638784" y="2924696"/>
            <a:ext cx="3090529" cy="21945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/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729314" y="2924696"/>
            <a:ext cx="13075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2025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036845" y="2924696"/>
            <a:ext cx="1545264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Songti SC"/>
              </a:rPr>
              <a:t>VS 2024</a:t>
            </a:r>
          </a:p>
        </p:txBody>
      </p:sp>
      <p:cxnSp>
        <p:nvCxnSpPr>
          <p:cNvPr id="88" name="Connector 87"/>
          <p:cNvCxnSpPr/>
          <p:nvPr/>
        </p:nvCxnSpPr>
        <p:spPr>
          <a:xfrm>
            <a:off x="5638784" y="3180728"/>
            <a:ext cx="59433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5638784" y="3199016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All public chargers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729314" y="3199016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7.0m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0036845" y="3199016"/>
            <a:ext cx="1545264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Songti SC"/>
              </a:rPr>
              <a:t>▲ 33%</a:t>
            </a:r>
          </a:p>
        </p:txBody>
      </p:sp>
      <p:cxnSp>
        <p:nvCxnSpPr>
          <p:cNvPr id="92" name="Connector 91"/>
          <p:cNvCxnSpPr/>
          <p:nvPr/>
        </p:nvCxnSpPr>
        <p:spPr>
          <a:xfrm>
            <a:off x="5638784" y="3500768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5638784" y="3519056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Added in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729314" y="3519056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1.8m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036845" y="3519056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Songti SC"/>
              </a:rPr>
              <a:t> 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638784" y="3820808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5638784" y="3839096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Slow chargers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729314" y="3839096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4.3m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036845" y="3839096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Songti SC"/>
              </a:rPr>
              <a:t> </a:t>
            </a:r>
          </a:p>
        </p:txBody>
      </p:sp>
      <p:cxnSp>
        <p:nvCxnSpPr>
          <p:cNvPr id="100" name="Connector 99"/>
          <p:cNvCxnSpPr/>
          <p:nvPr/>
        </p:nvCxnSpPr>
        <p:spPr>
          <a:xfrm>
            <a:off x="5638784" y="4140848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101" name="TextBox 100"/>
          <p:cNvSpPr txBox="1"/>
          <p:nvPr/>
        </p:nvSpPr>
        <p:spPr>
          <a:xfrm>
            <a:off x="5638784" y="4159136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Fast (not ultra-fast)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729314" y="4159136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1.7m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036845" y="4159136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Songti SC"/>
              </a:rPr>
              <a:t> </a:t>
            </a:r>
          </a:p>
        </p:txBody>
      </p:sp>
      <p:cxnSp>
        <p:nvCxnSpPr>
          <p:cNvPr id="104" name="Connector 103"/>
          <p:cNvCxnSpPr/>
          <p:nvPr/>
        </p:nvCxnSpPr>
        <p:spPr>
          <a:xfrm>
            <a:off x="5638784" y="4460888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105" name="TextBox 104"/>
          <p:cNvSpPr txBox="1"/>
          <p:nvPr/>
        </p:nvSpPr>
        <p:spPr>
          <a:xfrm>
            <a:off x="5638784" y="4479176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Ultra-fast chargers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729314" y="4479176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Songti SC"/>
              </a:rPr>
              <a:t>0.97m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036845" y="4479176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Songti SC"/>
              </a:rPr>
              <a:t> </a:t>
            </a:r>
          </a:p>
        </p:txBody>
      </p:sp>
      <p:cxnSp>
        <p:nvCxnSpPr>
          <p:cNvPr id="108" name="Connector 107"/>
          <p:cNvCxnSpPr/>
          <p:nvPr/>
        </p:nvCxnSpPr>
        <p:spPr>
          <a:xfrm>
            <a:off x="5638784" y="4780928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109" name="TextBox 108"/>
          <p:cNvSpPr txBox="1"/>
          <p:nvPr/>
        </p:nvSpPr>
        <p:spPr>
          <a:xfrm>
            <a:off x="5638784" y="4835792"/>
            <a:ext cx="5943325" cy="20311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Songti SC"/>
              </a:rPr>
              <a:t>Growth: IEA, ‘more than 33%’. Charger types: IEA Data Explorer.</a:t>
            </a:r>
          </a:p>
        </p:txBody>
      </p:sp>
      <p:sp>
        <p:nvSpPr>
          <p:cNvPr id="110" name="deckkit-initial"/>
          <p:cNvSpPr txBox="1"/>
          <p:nvPr/>
        </p:nvSpPr>
        <p:spPr>
          <a:xfrm>
            <a:off x="5638784" y="5203501"/>
            <a:ext cx="5943325" cy="99319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2990" b="1" i="0">
                <a:solidFill>
                  <a:srgbClr val="1A1714"/>
                </a:solidFill>
                <a:latin typeface="Times New Roman"/>
                <a:ea typeface="Songti SC"/>
              </a:rPr>
              <a:t>C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hina’s public points rose from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3.4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million to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4.7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million, adding about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1.3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million of the world’s </a:t>
            </a:r>
            <a:r>
              <a:rPr sz="1300" b="0" i="0">
                <a:solidFill>
                  <a:srgbClr val="1A1714"/>
                </a:solidFill>
                <a:latin typeface="Times New Roman"/>
                <a:ea typeface="Songti SC"/>
              </a:rPr>
              <a:t>1.8</a:t>
            </a:r>
            <a:r>
              <a:rPr sz="1300" b="0" i="0">
                <a:solidFill>
                  <a:srgbClr val="1A1714"/>
                </a:solidFill>
                <a:latin typeface="Georgia"/>
                <a:ea typeface="Songti SC"/>
              </a:rPr>
              <a:t> million new ones. Europe’s network grew by about a fifth.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 Global EV Outlook 2026, ‘Electric vehicle charging’, and Global EV Data Explorer (EV charging points, 2024 and 2025)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…the share of ICE [combustion-engine] cars continues to shrink in all scenarios, and sales never return to their 2017 peak.”</a:t>
            </a:r>
          </a:p>
        </p:txBody>
      </p:sp>
      <p:sp>
        <p:nvSpPr>
          <p:cNvPr id="2" name="deckkit-vl.broadsheet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deckkit-vl.broadsheet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deckkit-vl.broadsheet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COMMENT · ANNUAL MARKET REPORT · DATA YEAR 2025 · OCTOBER 2026</a:t>
            </a:r>
          </a:p>
        </p:txBody>
      </p:sp>
      <p:sp>
        <p:nvSpPr>
          <p:cNvPr id="5" name="deckkit-vl.broadsheet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12</a:t>
            </a:r>
          </a:p>
        </p:txBody>
      </p:sp>
      <p:cxnSp>
        <p:nvCxnSpPr>
          <p:cNvPr id="6" name="deckkit-vl.broadsheet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cxnSp>
        <p:nvCxnSpPr>
          <p:cNvPr id="7" name="deckkit-vl.broadsheet"/>
          <p:cNvCxnSpPr/>
          <p:nvPr/>
        </p:nvCxnSpPr>
        <p:spPr>
          <a:xfrm>
            <a:off x="1463003" y="1820315"/>
            <a:ext cx="9265688" cy="0"/>
          </a:xfrm>
          <a:prstGeom prst="line">
            <a:avLst/>
          </a:prstGeom>
          <a:ln w="38100">
            <a:solidFill>
              <a:srgbClr val="1A1714"/>
            </a:solidFill>
          </a:ln>
          <a:effectLst/>
        </p:spPr>
      </p:cxnSp>
      <p:cxnSp>
        <p:nvCxnSpPr>
          <p:cNvPr id="8" name="deckkit-vl.broadsheet"/>
          <p:cNvCxnSpPr/>
          <p:nvPr/>
        </p:nvCxnSpPr>
        <p:spPr>
          <a:xfrm>
            <a:off x="1463003" y="5768999"/>
            <a:ext cx="9265688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9" name="deckkit-vl.broadsheet"/>
          <p:cNvSpPr txBox="1"/>
          <p:nvPr/>
        </p:nvSpPr>
        <p:spPr>
          <a:xfrm>
            <a:off x="2285963" y="2094635"/>
            <a:ext cx="8442728" cy="34457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50" b="0" i="1">
                <a:solidFill>
                  <a:srgbClr val="1A1714"/>
                </a:solidFill>
                <a:latin typeface="Georgia"/>
                <a:ea typeface="Songti SC"/>
              </a:rPr>
              <a:t>…the share of ICE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50" b="0" i="1">
                <a:solidFill>
                  <a:srgbClr val="1A1714"/>
                </a:solidFill>
                <a:latin typeface="Georgia"/>
                <a:ea typeface="Songti SC"/>
              </a:rPr>
              <a:t>[combustion-engine] cars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50" b="0" i="1">
                <a:solidFill>
                  <a:srgbClr val="1A1714"/>
                </a:solidFill>
                <a:latin typeface="Georgia"/>
                <a:ea typeface="Songti SC"/>
              </a:rPr>
              <a:t>continues to shrink in all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50" b="0" i="1">
                <a:solidFill>
                  <a:srgbClr val="1A1714"/>
                </a:solidFill>
                <a:latin typeface="Georgia"/>
                <a:ea typeface="Songti SC"/>
              </a:rPr>
              <a:t>scenarios, and sales never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50" b="0" i="1">
                <a:solidFill>
                  <a:srgbClr val="1A1714"/>
                </a:solidFill>
                <a:latin typeface="Georgia"/>
                <a:ea typeface="Songti SC"/>
              </a:rPr>
              <a:t>return to their </a:t>
            </a:r>
            <a:r>
              <a:rPr sz="4450" b="0" i="1">
                <a:solidFill>
                  <a:srgbClr val="1A1714"/>
                </a:solidFill>
                <a:latin typeface="Times New Roman"/>
                <a:ea typeface="Songti SC"/>
              </a:rPr>
              <a:t>2017</a:t>
            </a:r>
            <a:r>
              <a:rPr sz="4450" b="0" i="1">
                <a:solidFill>
                  <a:srgbClr val="1A1714"/>
                </a:solidFill>
                <a:latin typeface="Georgia"/>
                <a:ea typeface="Songti SC"/>
              </a:rPr>
              <a:t> peak.”</a:t>
            </a:r>
          </a:p>
        </p:txBody>
      </p:sp>
      <p:sp>
        <p:nvSpPr>
          <p:cNvPr id="10" name="deckkit-vl.broadsheet"/>
          <p:cNvSpPr txBox="1"/>
          <p:nvPr/>
        </p:nvSpPr>
        <p:spPr>
          <a:xfrm>
            <a:off x="1463003" y="1984907"/>
            <a:ext cx="822960" cy="106680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6640" b="1" i="0">
                <a:solidFill>
                  <a:srgbClr val="0F4C81"/>
                </a:solidFill>
                <a:latin typeface="Times New Roman"/>
                <a:ea typeface="Songti SC"/>
              </a:rPr>
              <a:t>“</a:t>
            </a:r>
          </a:p>
        </p:txBody>
      </p:sp>
      <p:sp>
        <p:nvSpPr>
          <p:cNvPr id="11" name="deckkit-vl.broadsheet"/>
          <p:cNvSpPr txBox="1"/>
          <p:nvPr/>
        </p:nvSpPr>
        <p:spPr>
          <a:xfrm>
            <a:off x="2285963" y="5906159"/>
            <a:ext cx="8442728" cy="2987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54493F"/>
                </a:solidFill>
                <a:latin typeface="Arial"/>
                <a:ea typeface="Songti SC"/>
              </a:rPr>
              <a:t>INTERNATIONAL ENERGY AGENCY, GLOBAL EV OUTLOOK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Four things to watch in the rest of 2026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OUTLOOK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13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THE REST OF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6374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1A1714"/>
                </a:solidFill>
                <a:latin typeface="Times New Roman"/>
                <a:ea typeface="Songti SC"/>
              </a:rPr>
              <a:t>Four things to watch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92877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721477"/>
            <a:ext cx="2441379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FORECAST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3022598"/>
            <a:ext cx="2441379" cy="41554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Songti SC"/>
              </a:rPr>
              <a:t>23 million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3300" y="2721477"/>
            <a:ext cx="2441379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CHINA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3300" y="3022598"/>
            <a:ext cx="2441379" cy="41554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Songti SC"/>
              </a:rPr>
              <a:t>Half a tax break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97015" y="2721477"/>
            <a:ext cx="2441379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UNITED STATES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7015" y="3022598"/>
            <a:ext cx="2441379" cy="41554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Songti SC"/>
              </a:rPr>
              <a:t>A slow recovery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0730" y="2721477"/>
            <a:ext cx="2441379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EUROPE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0730" y="3022598"/>
            <a:ext cx="2441379" cy="41554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Songti SC"/>
              </a:rPr>
              <a:t>Rules, cheap cars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584" y="3584446"/>
            <a:ext cx="2441379" cy="1364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The IEA expects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sales of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23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m,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28%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of the market, even after a first quarter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8%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down on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53300" y="3584446"/>
            <a:ext cx="2441379" cy="1364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The purchase-tax exemption is halved from January; in April electric cars still took a record of over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60%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of sales.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97015" y="3584446"/>
            <a:ext cx="2441379" cy="1364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Battery-car sales rose for two quarters to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262,649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in the third quarter of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,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6.4%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of the market.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0730" y="3584446"/>
            <a:ext cx="2441379" cy="1364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A Commission proposal would ease the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2035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target to a 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90%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CO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 cut; VW’s ID. Polo starts at €</a:t>
            </a:r>
            <a:r>
              <a:rPr sz="1500" b="0" i="0">
                <a:solidFill>
                  <a:srgbClr val="1A1714"/>
                </a:solidFill>
                <a:latin typeface="Times New Roman"/>
                <a:ea typeface="Songti SC"/>
              </a:rPr>
              <a:t>24,995</a:t>
            </a:r>
            <a:r>
              <a:rPr sz="1500" b="0" i="0">
                <a:solidFill>
                  <a:srgbClr val="1A1714"/>
                </a:solidFill>
                <a:latin typeface="Georgia"/>
                <a:ea typeface="Songti SC"/>
              </a:rPr>
              <a:t>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252132" y="2748909"/>
            <a:ext cx="0" cy="219957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4" name="Connector 23"/>
          <p:cNvCxnSpPr/>
          <p:nvPr/>
        </p:nvCxnSpPr>
        <p:spPr>
          <a:xfrm>
            <a:off x="6095847" y="2748909"/>
            <a:ext cx="0" cy="219957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5" name="Connector 24"/>
          <p:cNvCxnSpPr/>
          <p:nvPr/>
        </p:nvCxnSpPr>
        <p:spPr>
          <a:xfrm>
            <a:off x="8939562" y="2748909"/>
            <a:ext cx="0" cy="219957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6" name="Connector 25"/>
          <p:cNvCxnSpPr/>
          <p:nvPr/>
        </p:nvCxnSpPr>
        <p:spPr>
          <a:xfrm>
            <a:off x="609584" y="5222807"/>
            <a:ext cx="109725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09584" y="528681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IEA OUTLOOK FOR 2026 · EXPECTED, NOT YET REPORTED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584" y="5570279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Electric car sales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584" y="5771447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23m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352716" y="5606855"/>
            <a:ext cx="0" cy="512064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3352716" y="5570279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World share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716" y="5771447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28%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95847" y="5606855"/>
            <a:ext cx="0" cy="512064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095847" y="5570279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Europe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5847" y="5771447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1 in 3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838978" y="5606855"/>
            <a:ext cx="0" cy="512064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8838978" y="5570279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Songti SC"/>
              </a:rPr>
              <a:t>China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38978" y="5771447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Songti SC"/>
              </a:rPr>
              <a:t>almost 60%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09584" y="6228647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Source: </a:t>
            </a:r>
            <a:r>
              <a:rPr sz="1000" b="0" i="0">
                <a:solidFill>
                  <a:srgbClr val="54493F"/>
                </a:solidFill>
                <a:latin typeface="Arial"/>
                <a:ea typeface="Songti SC"/>
              </a:rPr>
              <a:t>IEA Global EV Outlook 2026 (2026 forecast; Q1 and April 2026) · MOF/STA/MIIT 2023 No. 10 · Cox Q3 2026 · European Commission IP/25/3051 (16 Dec 2025) · Volkswagen newsroom (16 Jul 2026)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Songti SC"/>
              </a:rPr>
              <a:t>Where the numbers come from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Songti SC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072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SOURCES · ANNUAL MARKET REPORT · DATA YEAR 2025 ·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Songti SC"/>
              </a:rPr>
              <a:t>PAGE 14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279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Songti SC"/>
              </a:rPr>
              <a:t>SOURCES AND NOTES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27422"/>
            <a:ext cx="10972525" cy="51909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A1714"/>
                </a:solidFill>
                <a:latin typeface="Times New Roman"/>
                <a:ea typeface="Songti SC"/>
              </a:rPr>
              <a:t>Where the numbers come from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374533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575701"/>
            <a:ext cx="5257662" cy="21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Songti SC"/>
              </a:rPr>
              <a:t>INTERNATIONAL ENERGY AGENCY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2805390"/>
            <a:ext cx="5257662" cy="84098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Global EV Outlook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(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May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): executive summary; trends in electric cars; electric vehicle batteries; electric vehicle charging. CC BY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4.0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. Global EV Data Explorer,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edition: EV sales, EV sales share, EV charging points (cars, historical,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2015–2025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24447" y="2575701"/>
            <a:ext cx="5257662" cy="21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Songti SC"/>
              </a:rPr>
              <a:t>CHINA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447" y="2805390"/>
            <a:ext cx="5257662" cy="6421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CPCA preliminary retail data (Jan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); CAAM full-year data (Jan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); BYD monthly sales report (Jan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); MOF/STA/MIIT Announcement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2023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No.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10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584" y="3756108"/>
            <a:ext cx="5257662" cy="21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Songti SC"/>
              </a:rPr>
              <a:t>EUROPE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84" y="3985797"/>
            <a:ext cx="5257662" cy="6421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ACEA new car registrations, full year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(Jan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); Regulation (EU)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2025/1214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; European Commission IP/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25/3051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(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16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Dec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); Volkswagen newsroom (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16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Jul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447" y="3557290"/>
            <a:ext cx="5257662" cy="21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Songti SC"/>
              </a:rPr>
              <a:t>UNITED STATES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4447" y="3786980"/>
            <a:ext cx="5257662" cy="6421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Cox Automotive / Kelley Blue Book EV sales reports Q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to Q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3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2026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; average transaction price report, Dec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; IRS clean vehicle tax credits page.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584" y="4737697"/>
            <a:ext cx="5257662" cy="21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Songti SC"/>
              </a:rPr>
              <a:t>BATTERIES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584" y="4967386"/>
            <a:ext cx="5257662" cy="24453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BloombergNEF, Lithium-ion Battery Price Survey (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9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 Dec </a:t>
            </a:r>
            <a:r>
              <a:rPr sz="1200" b="0" i="0">
                <a:solidFill>
                  <a:srgbClr val="1A1714"/>
                </a:solidFill>
                <a:latin typeface="Times New Roman"/>
                <a:ea typeface="Songti SC"/>
              </a:rPr>
              <a:t>2025</a:t>
            </a:r>
            <a:r>
              <a:rPr sz="1200" b="0" i="0">
                <a:solidFill>
                  <a:srgbClr val="1A1714"/>
                </a:solidFill>
                <a:latin typeface="Georgia"/>
                <a:ea typeface="Songti SC"/>
              </a:rPr>
              <a:t>).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95847" y="2603133"/>
            <a:ext cx="0" cy="2627079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2" name="Connector 21"/>
          <p:cNvCxnSpPr/>
          <p:nvPr/>
        </p:nvCxnSpPr>
        <p:spPr>
          <a:xfrm>
            <a:off x="609584" y="5376516"/>
            <a:ext cx="109725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09584" y="5467956"/>
            <a:ext cx="10972525" cy="61731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54493F"/>
                </a:solidFill>
                <a:latin typeface="Georgia"/>
                <a:ea typeface="Songti SC"/>
              </a:rPr>
              <a:t>Notes. An electric car is a battery-electric or plug-in hybrid passenger car. ‘Europe’ is the IEA region and includes the UK, Norway and Türkiye; ‘EU’ is the </a:t>
            </a:r>
            <a:r>
              <a:rPr sz="1150" b="0" i="1">
                <a:solidFill>
                  <a:srgbClr val="54493F"/>
                </a:solidFill>
                <a:latin typeface="Times New Roman"/>
                <a:ea typeface="Songti SC"/>
              </a:rPr>
              <a:t>27</a:t>
            </a:r>
            <a:r>
              <a:rPr sz="1150" b="0" i="1">
                <a:solidFill>
                  <a:srgbClr val="54493F"/>
                </a:solidFill>
                <a:latin typeface="Georgia"/>
                <a:ea typeface="Songti SC"/>
              </a:rPr>
              <a:t> member states. Changes are on </a:t>
            </a:r>
            <a:r>
              <a:rPr sz="1150" b="0" i="1">
                <a:solidFill>
                  <a:srgbClr val="54493F"/>
                </a:solidFill>
                <a:latin typeface="Times New Roman"/>
                <a:ea typeface="Songti SC"/>
              </a:rPr>
              <a:t>2024</a:t>
            </a:r>
            <a:r>
              <a:rPr sz="1150" b="0" i="1">
                <a:solidFill>
                  <a:srgbClr val="54493F"/>
                </a:solidFill>
                <a:latin typeface="Georgia"/>
                <a:ea typeface="Songti SC"/>
              </a:rPr>
              <a:t> unless stated. Figures are rounded; derived shares are computed from the cited tables. Data year </a:t>
            </a:r>
            <a:r>
              <a:rPr sz="1150" b="0" i="1">
                <a:solidFill>
                  <a:srgbClr val="54493F"/>
                </a:solidFill>
                <a:latin typeface="Times New Roman"/>
                <a:ea typeface="Songti SC"/>
              </a:rPr>
              <a:t>2025</a:t>
            </a:r>
            <a:r>
              <a:rPr sz="1150" b="0" i="1">
                <a:solidFill>
                  <a:srgbClr val="54493F"/>
                </a:solidFill>
                <a:latin typeface="Georgia"/>
                <a:ea typeface="Songti SC"/>
              </a:rPr>
              <a:t>; checked </a:t>
            </a:r>
            <a:r>
              <a:rPr sz="1150" b="0" i="1">
                <a:solidFill>
                  <a:srgbClr val="54493F"/>
                </a:solidFill>
                <a:latin typeface="Times New Roman"/>
                <a:ea typeface="Songti SC"/>
              </a:rPr>
              <a:t>16</a:t>
            </a:r>
            <a:r>
              <a:rPr sz="1150" b="0" i="1">
                <a:solidFill>
                  <a:srgbClr val="54493F"/>
                </a:solidFill>
                <a:latin typeface="Georgia"/>
                <a:ea typeface="Songti SC"/>
              </a:rPr>
              <a:t> October </a:t>
            </a:r>
            <a:r>
              <a:rPr sz="1150" b="0" i="1">
                <a:solidFill>
                  <a:srgbClr val="54493F"/>
                </a:solidFill>
                <a:latin typeface="Times New Roman"/>
                <a:ea typeface="Songti SC"/>
              </a:rPr>
              <a:t>2026</a:t>
            </a:r>
            <a:r>
              <a:rPr sz="1150" b="0" i="1">
                <a:solidFill>
                  <a:srgbClr val="54493F"/>
                </a:solidFill>
                <a:latin typeface="Georgia"/>
                <a:ea typeface="Songti SC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