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Opening, 3 minutes. Start with a show of hands: who brought a status report or an email? If you didn’t, the last thing you sent from your phone will do. Point at the strip along the bottom of the cover: 16 pages, two yellow cells, and you start writing on page 11. We’re not doing slide design and we’re not doing stage presence — we change one thing: the structure of what you say.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6 minutes. Let them find the overlap themselves; don’t hand it over. Someone usually points at ② and ① inside thirty seconds. Box ④ is the point of the page: most people doing MECE drop the category they can’t control, and the split is never exhaustive. Keeping one box for outside forces isn’t laziness, it’s honesty.</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15 minutes, and you keep time out loud. Before you start, say one thing: the page just went yellow, which means it’s your turn. Walking the room, look for one thing only — does their C line contain a change? If it doesn’t, ask them the frame on the spot: it used to be what, and now it’s what? For step 3, pick the two people who changed the most, not the two who wrote the prettiest lines.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8 minutes. Time it on your phone and actually cut them off at 30 seconds. The first interruption is awkward — and it’s the thing they’ll remember from the whole session. There is deliberately only one scoring criterion: the moment you allow ‘was that any good?’, people start polishing wording, and wording is not what this course fixes. You don’t have to read the elevator-pitch footnote, but if someone asks where the term comes from, point at it.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8 minutes. This page is the recap, and the badges down the right are the point — every trap points back at a rule we just covered. Have them claim one: which of these did you just do in the drill? Usually the most hands go up for number 4, the fake complication. Land the closing line hard: if they remember one sentence from today, this is the one.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4 minutes. The middle card is deliberately taller and solid — the Pyramid owns the spine, and it’s the only one of the three that decides how the whole thing is ordered. SCQA only owns the four opening lines, MECE only the layer where you sort. Tell them this page gets handed out as an A5 card, so nobody needs to photograph it.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4 minutes to close. Read the big line, then hold two seconds before you go on — this is the one place in the session that needs silence. Don’t walk through the four actions one by one. Say one thing: all four can be done before Monday. Finish on the sticky: in two weeks I’ll ask in the group chat who ticked all four.</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Don’t present this page; leave it for them to check afterwards. If anyone asks whether you made these frameworks up yourself, turn to it. Do say the first caveat out loud once: every email and every number in today’s examples is a fictional teaching scenario.</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5 minutes. Read the three goals with the stress on the verbs: answer, group, order. Lean on the ‘what it’s not’ box — people come to a communication course expecting scripts and stage presence. Set the expectation now and the drills won’t drift later. That one test at the bottom gets used for real in the page-12 exercise.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8 minutes. This is the only page about ‘why’. Do it live first: ask someone to describe their project for 30 seconds, then ask a second person to repeat it back. They’ll usually recover three things at most. Then point at this page: it isn’t a bad memory, it’s everyone’s working memory. Read the note out loud — people leave courses like this repeating ‘seven bullets max’, and that’s a misreading.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6 minutes. This page has one job: show that the next three sections are nested, not parallel. Trace it with your hand — from SCQA at the top left, up to the conclusion, down to the three reasons, then draw the bracket on the right and say MECE. Don’t open up any single method here. If someone asks, say ‘next page’.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10 minutes. The whole page is about C. Have them look at the oversized C — it’s the only one of the four letters in deep blue. Give the counter-example: ‘Situation: the project is moving. Complication: the project has run into some issues.’ That’s the most common fake complication — the situation said twice. A real one always fits the frame: ‘it used to be X, now it’s Y’. And point at the blue band above: this deck leads with its own answer — what sits in the title slot isn’t the topic, it’s the answer itself.</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6 minutes. Show only the left side first and ask: how far in do you get before you know what he wants? Make them count sentences — the answer is usually five, or never. Then show the right. Spend the time on the new C line: it pins the schedule to one date — Oct 21; put that next to Sept 30 in the S line and you have the change, 9/30 → 10/21. A complication has to be pinned by a number or a fact, otherwise the reply is always ‘keep pushing on it’. Remind them: fictional scenario, flagged at the top right — don’t quote it as a real project.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10 minutes. This is the easiest page to let float. The handle is rule ①: point at a heading in someone’s status report — say, ‘3. Next steps’ — and ask them, if you read the three bullets underneath, do you arrive at the sentence ‘next steps’? You don’t. So it isn’t a summary, it’s a folder label. Don’t open up the four orderings in rule ③. One line is enough: pick one per group.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6 minutes. This page drills rule ②. Ask them to tag each of the three ‘before’ reasons: the first is a feeling, the second is a process, the third is the outside world. Three categories, so nothing can be compared. After, all three sit in one category — the price of not hiring — and a manager can trade off on one axis. One aside: the numbers in the rewrite are fictional too. The point is the category, not the figure.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8 minutes. The three bars are exactly the same length, and that isn’t a layout accident — each one runs the full width, and that’s ‘collectively exhaustive’; the boxes never overlap, and that’s ‘mutually exclusive’. Let them stare at it for two seconds; it beats a definition. Then ask: which of the three cuts is the best one? There isn’t one — it depends on the decision you’re making. MECE is a requirement on a single cut, not a rule about how to cut.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30352" y="658368"/>
            <a:ext cx="4572000"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200">
                <a:solidFill>
                  <a:srgbClr val="1A56C4"/>
                </a:solidFill>
                <a:latin typeface="Avenir Next"/>
                <a:ea typeface="Hiragino Sans GB"/>
              </a:rPr>
              <a:t>CORPORATE TRAINING · COMMUNICATION WORKSHOP</a:t>
            </a:r>
          </a:p>
        </p:txBody>
      </p:sp>
      <p:sp>
        <p:nvSpPr>
          <p:cNvPr id="3" name="TextBox 2"/>
          <p:cNvSpPr txBox="1"/>
          <p:nvPr/>
        </p:nvSpPr>
        <p:spPr>
          <a:xfrm>
            <a:off x="530352" y="969264"/>
            <a:ext cx="6035040" cy="78638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3800" b="1" i="0">
                <a:solidFill>
                  <a:srgbClr val="1A1A1A"/>
                </a:solidFill>
                <a:latin typeface="Avenir Next"/>
                <a:ea typeface="Hiragino Sans GB"/>
              </a:rPr>
              <a:t>Structured Reporting</a:t>
            </a:r>
          </a:p>
        </p:txBody>
      </p:sp>
      <p:sp>
        <p:nvSpPr>
          <p:cNvPr id="4" name="Rectangle 3"/>
          <p:cNvSpPr/>
          <p:nvPr/>
        </p:nvSpPr>
        <p:spPr>
          <a:xfrm>
            <a:off x="530352" y="1883664"/>
            <a:ext cx="1188720" cy="50292"/>
          </a:xfrm>
          <a:prstGeom prst="rect">
            <a:avLst/>
          </a:prstGeom>
          <a:solidFill>
            <a:srgbClr val="1A56C4"/>
          </a:solidFill>
          <a:ln>
            <a:noFill/>
          </a:ln>
          <a:effectLst/>
        </p:spPr>
        <p:txBody>
          <a:bodyPr rtlCol="0" anchor="ctr"/>
          <a:lstStyle/>
          <a:p>
            <a:pPr algn="ctr"/>
          </a:p>
        </p:txBody>
      </p:sp>
      <p:sp>
        <p:nvSpPr>
          <p:cNvPr id="5" name="TextBox 4"/>
          <p:cNvSpPr txBox="1"/>
          <p:nvPr/>
        </p:nvSpPr>
        <p:spPr>
          <a:xfrm>
            <a:off x="530352" y="2066543"/>
            <a:ext cx="5394960" cy="6583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0" i="0">
                <a:solidFill>
                  <a:srgbClr val="55555A"/>
                </a:solidFill>
                <a:latin typeface="Avenir Next"/>
                <a:ea typeface="Hiragino Sans GB"/>
              </a:rPr>
              <a:t>Answer first · Group it right · Order it right</a:t>
            </a:r>
          </a:p>
          <a:p>
            <a:pPr algn="l">
              <a:lnSpc>
                <a:spcPct val="100000"/>
              </a:lnSpc>
              <a:spcBef>
                <a:spcPts val="0"/>
              </a:spcBef>
              <a:spcAft>
                <a:spcPts val="600"/>
              </a:spcAft>
            </a:pPr>
            <a:r>
              <a:rPr sz="1300" b="0" i="0">
                <a:solidFill>
                  <a:srgbClr val="55555A"/>
                </a:solidFill>
                <a:latin typeface="Avenir Next"/>
                <a:ea typeface="Hiragino Sans GB"/>
              </a:rPr>
              <a:t>Three methods you can use today, and two live drills.</a:t>
            </a:r>
          </a:p>
        </p:txBody>
      </p:sp>
      <p:sp>
        <p:nvSpPr>
          <p:cNvPr id="6" name="TextBox 5"/>
          <p:cNvSpPr txBox="1"/>
          <p:nvPr/>
        </p:nvSpPr>
        <p:spPr>
          <a:xfrm>
            <a:off x="530352" y="2999232"/>
            <a:ext cx="475488"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Length</a:t>
            </a:r>
          </a:p>
        </p:txBody>
      </p:sp>
      <p:sp>
        <p:nvSpPr>
          <p:cNvPr id="7" name="TextBox 6"/>
          <p:cNvSpPr txBox="1"/>
          <p:nvPr/>
        </p:nvSpPr>
        <p:spPr>
          <a:xfrm>
            <a:off x="1097280" y="2999232"/>
            <a:ext cx="4480560"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2 hours, including 23 minutes of live practice</a:t>
            </a:r>
          </a:p>
        </p:txBody>
      </p:sp>
      <p:sp>
        <p:nvSpPr>
          <p:cNvPr id="8" name="TextBox 7"/>
          <p:cNvSpPr txBox="1"/>
          <p:nvPr/>
        </p:nvSpPr>
        <p:spPr>
          <a:xfrm>
            <a:off x="530352" y="3273551"/>
            <a:ext cx="475488"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Format</a:t>
            </a:r>
          </a:p>
        </p:txBody>
      </p:sp>
      <p:sp>
        <p:nvSpPr>
          <p:cNvPr id="9" name="TextBox 8"/>
          <p:cNvSpPr txBox="1"/>
          <p:nvPr/>
        </p:nvSpPr>
        <p:spPr>
          <a:xfrm>
            <a:off x="1097280" y="3273551"/>
            <a:ext cx="4480560"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Three methods · two live drills · one cheat sheet</a:t>
            </a:r>
          </a:p>
        </p:txBody>
      </p:sp>
      <p:sp>
        <p:nvSpPr>
          <p:cNvPr id="10" name="TextBox 9"/>
          <p:cNvSpPr txBox="1"/>
          <p:nvPr/>
        </p:nvSpPr>
        <p:spPr>
          <a:xfrm>
            <a:off x="530352" y="3547872"/>
            <a:ext cx="475488"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Output</a:t>
            </a:r>
          </a:p>
        </p:txBody>
      </p:sp>
      <p:sp>
        <p:nvSpPr>
          <p:cNvPr id="11" name="TextBox 10"/>
          <p:cNvSpPr txBox="1"/>
          <p:nvPr/>
        </p:nvSpPr>
        <p:spPr>
          <a:xfrm>
            <a:off x="1097280" y="3547872"/>
            <a:ext cx="4480560"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One cheat sheet + one rewrite of your own</a:t>
            </a:r>
          </a:p>
        </p:txBody>
      </p:sp>
      <p:sp>
        <p:nvSpPr>
          <p:cNvPr id="12" name="Rectangle 11"/>
          <p:cNvSpPr/>
          <p:nvPr/>
        </p:nvSpPr>
        <p:spPr>
          <a:xfrm rot="21456000">
            <a:off x="6099048" y="1115568"/>
            <a:ext cx="2487168" cy="1517904"/>
          </a:xfrm>
          <a:prstGeom prst="rect">
            <a:avLst/>
          </a:prstGeom>
          <a:solidFill>
            <a:srgbClr val="ECECE8"/>
          </a:solidFill>
          <a:ln>
            <a:noFill/>
          </a:ln>
          <a:effectLst/>
        </p:spPr>
        <p:txBody>
          <a:bodyPr rtlCol="0" anchor="ctr"/>
          <a:lstStyle/>
          <a:p>
            <a:pPr algn="ctr"/>
          </a:p>
        </p:txBody>
      </p:sp>
      <p:sp>
        <p:nvSpPr>
          <p:cNvPr id="13" name="Rectangle 12"/>
          <p:cNvSpPr/>
          <p:nvPr/>
        </p:nvSpPr>
        <p:spPr>
          <a:xfrm rot="21456000">
            <a:off x="6053328" y="1060704"/>
            <a:ext cx="2487168" cy="1517904"/>
          </a:xfrm>
          <a:prstGeom prst="rect">
            <a:avLst/>
          </a:prstGeom>
          <a:solidFill>
            <a:srgbClr val="F5C542"/>
          </a:solidFill>
          <a:ln>
            <a:noFill/>
          </a:ln>
          <a:effectLst/>
        </p:spPr>
        <p:txBody>
          <a:bodyPr rtlCol="0" anchor="ctr" wrap="square" lIns="146304" rIns="146304" tIns="109728" bIns="109728"/>
          <a:lstStyle/>
          <a:p>
            <a:pPr algn="l">
              <a:lnSpc>
                <a:spcPct val="112000"/>
              </a:lnSpc>
              <a:spcBef>
                <a:spcPts val="0"/>
              </a:spcBef>
              <a:spcAft>
                <a:spcPts val="400"/>
              </a:spcAft>
            </a:pPr>
            <a:r>
              <a:rPr sz="1300" b="1" i="0">
                <a:solidFill>
                  <a:srgbClr val="1A1A1A"/>
                </a:solidFill>
                <a:latin typeface="Avenir Next"/>
                <a:ea typeface="Hiragino Sans GB"/>
              </a:rPr>
              <a:t>Bring a status report</a:t>
            </a:r>
          </a:p>
          <a:p>
            <a:pPr algn="l">
              <a:lnSpc>
                <a:spcPct val="112000"/>
              </a:lnSpc>
              <a:spcBef>
                <a:spcPts val="0"/>
              </a:spcBef>
              <a:spcAft>
                <a:spcPts val="400"/>
              </a:spcAft>
            </a:pPr>
            <a:r>
              <a:rPr sz="1300" b="1" i="0">
                <a:solidFill>
                  <a:srgbClr val="1A1A1A"/>
                </a:solidFill>
                <a:latin typeface="Avenir Next"/>
                <a:ea typeface="Hiragino Sans GB"/>
              </a:rPr>
              <a:t>or a project email.</a:t>
            </a:r>
          </a:p>
          <a:p>
            <a:pPr algn="l">
              <a:lnSpc>
                <a:spcPct val="112000"/>
              </a:lnSpc>
              <a:spcBef>
                <a:spcPts val="0"/>
              </a:spcBef>
              <a:spcAft>
                <a:spcPts val="400"/>
              </a:spcAft>
            </a:pPr>
            <a:r>
              <a:rPr sz="1300" b="0" i="0">
                <a:solidFill>
                  <a:srgbClr val="4A4238"/>
                </a:solidFill>
                <a:latin typeface="Avenir Next"/>
                <a:ea typeface="Hiragino Sans GB"/>
              </a:rPr>
              <a:t>For two hours we only</a:t>
            </a:r>
          </a:p>
          <a:p>
            <a:pPr algn="l">
              <a:lnSpc>
                <a:spcPct val="112000"/>
              </a:lnSpc>
              <a:spcBef>
                <a:spcPts val="0"/>
              </a:spcBef>
              <a:spcAft>
                <a:spcPts val="400"/>
              </a:spcAft>
            </a:pPr>
            <a:r>
              <a:rPr sz="1300" b="0" i="0">
                <a:solidFill>
                  <a:srgbClr val="4A4238"/>
                </a:solidFill>
                <a:latin typeface="Avenir Next"/>
                <a:ea typeface="Hiragino Sans GB"/>
              </a:rPr>
              <a:t>rewrite your own words.</a:t>
            </a:r>
          </a:p>
        </p:txBody>
      </p:sp>
      <p:sp>
        <p:nvSpPr>
          <p:cNvPr id="14" name="TextBox 13"/>
          <p:cNvSpPr txBox="1"/>
          <p:nvPr/>
        </p:nvSpPr>
        <p:spPr>
          <a:xfrm>
            <a:off x="6053328" y="2688336"/>
            <a:ext cx="2560320"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HOW TO READ THIS DECK</a:t>
            </a:r>
          </a:p>
        </p:txBody>
      </p:sp>
      <p:sp>
        <p:nvSpPr>
          <p:cNvPr id="15" name="Rounded Rectangle 14"/>
          <p:cNvSpPr/>
          <p:nvPr/>
        </p:nvSpPr>
        <p:spPr>
          <a:xfrm>
            <a:off x="6053328" y="2976372"/>
            <a:ext cx="201168" cy="141732"/>
          </a:xfrm>
          <a:prstGeom prst="roundRect">
            <a:avLst>
              <a:gd name="adj" fmla="val 22580"/>
            </a:avLst>
          </a:prstGeom>
          <a:solidFill>
            <a:srgbClr val="1A56C4"/>
          </a:solidFill>
          <a:ln>
            <a:noFill/>
          </a:ln>
          <a:effectLst/>
        </p:spPr>
        <p:txBody>
          <a:bodyPr rtlCol="0" anchor="ctr"/>
          <a:lstStyle/>
          <a:p>
            <a:pPr algn="ctr"/>
          </a:p>
        </p:txBody>
      </p:sp>
      <p:sp>
        <p:nvSpPr>
          <p:cNvPr id="16" name="TextBox 15"/>
          <p:cNvSpPr txBox="1"/>
          <p:nvPr/>
        </p:nvSpPr>
        <p:spPr>
          <a:xfrm>
            <a:off x="6364224" y="2926080"/>
            <a:ext cx="640080"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Teach</a:t>
            </a:r>
          </a:p>
        </p:txBody>
      </p:sp>
      <p:sp>
        <p:nvSpPr>
          <p:cNvPr id="17" name="TextBox 16"/>
          <p:cNvSpPr txBox="1"/>
          <p:nvPr/>
        </p:nvSpPr>
        <p:spPr>
          <a:xfrm>
            <a:off x="7022592" y="2926080"/>
            <a:ext cx="1755648"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Listen and take notes</a:t>
            </a:r>
          </a:p>
        </p:txBody>
      </p:sp>
      <p:sp>
        <p:nvSpPr>
          <p:cNvPr id="18" name="Rounded Rectangle 17"/>
          <p:cNvSpPr/>
          <p:nvPr/>
        </p:nvSpPr>
        <p:spPr>
          <a:xfrm>
            <a:off x="6053328" y="3250692"/>
            <a:ext cx="201168" cy="141732"/>
          </a:xfrm>
          <a:prstGeom prst="roundRect">
            <a:avLst>
              <a:gd name="adj" fmla="val 22580"/>
            </a:avLst>
          </a:prstGeom>
          <a:solidFill>
            <a:srgbClr val="F5C542"/>
          </a:solidFill>
          <a:ln>
            <a:noFill/>
          </a:ln>
          <a:effectLst/>
        </p:spPr>
        <p:txBody>
          <a:bodyPr rtlCol="0" anchor="ctr"/>
          <a:lstStyle/>
          <a:p>
            <a:pPr algn="ctr"/>
          </a:p>
        </p:txBody>
      </p:sp>
      <p:sp>
        <p:nvSpPr>
          <p:cNvPr id="19" name="TextBox 18"/>
          <p:cNvSpPr txBox="1"/>
          <p:nvPr/>
        </p:nvSpPr>
        <p:spPr>
          <a:xfrm>
            <a:off x="6364224" y="3200400"/>
            <a:ext cx="640080"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Practice</a:t>
            </a:r>
          </a:p>
        </p:txBody>
      </p:sp>
      <p:sp>
        <p:nvSpPr>
          <p:cNvPr id="20" name="TextBox 19"/>
          <p:cNvSpPr txBox="1"/>
          <p:nvPr/>
        </p:nvSpPr>
        <p:spPr>
          <a:xfrm>
            <a:off x="7022592" y="3200400"/>
            <a:ext cx="1755648"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Yellow page = you do it</a:t>
            </a:r>
          </a:p>
        </p:txBody>
      </p:sp>
      <p:sp>
        <p:nvSpPr>
          <p:cNvPr id="21" name="Rounded Rectangle 20"/>
          <p:cNvSpPr/>
          <p:nvPr/>
        </p:nvSpPr>
        <p:spPr>
          <a:xfrm>
            <a:off x="6053328" y="3525012"/>
            <a:ext cx="201168" cy="141732"/>
          </a:xfrm>
          <a:prstGeom prst="roundRect">
            <a:avLst>
              <a:gd name="adj" fmla="val 22580"/>
            </a:avLst>
          </a:prstGeom>
          <a:solidFill>
            <a:srgbClr val="B23A26"/>
          </a:solidFill>
          <a:ln>
            <a:noFill/>
          </a:ln>
          <a:effectLst/>
        </p:spPr>
        <p:txBody>
          <a:bodyPr rtlCol="0" anchor="ctr"/>
          <a:lstStyle/>
          <a:p>
            <a:pPr algn="ctr"/>
          </a:p>
        </p:txBody>
      </p:sp>
      <p:sp>
        <p:nvSpPr>
          <p:cNvPr id="22" name="TextBox 21"/>
          <p:cNvSpPr txBox="1"/>
          <p:nvPr/>
        </p:nvSpPr>
        <p:spPr>
          <a:xfrm>
            <a:off x="6364224" y="3474720"/>
            <a:ext cx="640080"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Caution</a:t>
            </a:r>
          </a:p>
        </p:txBody>
      </p:sp>
      <p:sp>
        <p:nvSpPr>
          <p:cNvPr id="23" name="TextBox 22"/>
          <p:cNvSpPr txBox="1"/>
          <p:nvPr/>
        </p:nvSpPr>
        <p:spPr>
          <a:xfrm>
            <a:off x="7022592" y="3474720"/>
            <a:ext cx="1755648" cy="23774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Traps to avoid</a:t>
            </a:r>
          </a:p>
        </p:txBody>
      </p:sp>
      <p:sp>
        <p:nvSpPr>
          <p:cNvPr id="24" name="TextBox 23"/>
          <p:cNvSpPr txBox="1"/>
          <p:nvPr/>
        </p:nvSpPr>
        <p:spPr>
          <a:xfrm>
            <a:off x="530352" y="4078224"/>
            <a:ext cx="3657600"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THE SHAPE OF THE SESSION</a:t>
            </a:r>
          </a:p>
        </p:txBody>
      </p:sp>
      <p:sp>
        <p:nvSpPr>
          <p:cNvPr id="25" name="Rectangle 24"/>
          <p:cNvSpPr/>
          <p:nvPr/>
        </p:nvSpPr>
        <p:spPr>
          <a:xfrm>
            <a:off x="587959" y="4425696"/>
            <a:ext cx="538581" cy="256032"/>
          </a:xfrm>
          <a:prstGeom prst="rect">
            <a:avLst/>
          </a:prstGeom>
          <a:solidFill>
            <a:srgbClr val="1A56C4"/>
          </a:solidFill>
          <a:ln>
            <a:noFill/>
          </a:ln>
          <a:effectLst/>
        </p:spPr>
        <p:txBody>
          <a:bodyPr rtlCol="0" anchor="ctr"/>
          <a:lstStyle/>
          <a:p>
            <a:pPr algn="ctr"/>
          </a:p>
        </p:txBody>
      </p:sp>
      <p:sp>
        <p:nvSpPr>
          <p:cNvPr id="26" name="Rectangle 25"/>
          <p:cNvSpPr/>
          <p:nvPr/>
        </p:nvSpPr>
        <p:spPr>
          <a:xfrm>
            <a:off x="1159459" y="4425696"/>
            <a:ext cx="538581" cy="256032"/>
          </a:xfrm>
          <a:prstGeom prst="rect">
            <a:avLst/>
          </a:prstGeom>
          <a:solidFill>
            <a:srgbClr val="1A56C4"/>
          </a:solidFill>
          <a:ln>
            <a:noFill/>
          </a:ln>
          <a:effectLst/>
        </p:spPr>
        <p:txBody>
          <a:bodyPr rtlCol="0" anchor="ctr"/>
          <a:lstStyle/>
          <a:p>
            <a:pPr algn="ctr"/>
          </a:p>
        </p:txBody>
      </p:sp>
      <p:sp>
        <p:nvSpPr>
          <p:cNvPr id="27" name="Rectangle 26"/>
          <p:cNvSpPr/>
          <p:nvPr/>
        </p:nvSpPr>
        <p:spPr>
          <a:xfrm>
            <a:off x="1730959" y="4425696"/>
            <a:ext cx="538581" cy="256032"/>
          </a:xfrm>
          <a:prstGeom prst="rect">
            <a:avLst/>
          </a:prstGeom>
          <a:solidFill>
            <a:srgbClr val="1A56C4"/>
          </a:solidFill>
          <a:ln>
            <a:noFill/>
          </a:ln>
          <a:effectLst/>
        </p:spPr>
        <p:txBody>
          <a:bodyPr rtlCol="0" anchor="ctr"/>
          <a:lstStyle/>
          <a:p>
            <a:pPr algn="ctr"/>
          </a:p>
        </p:txBody>
      </p:sp>
      <p:sp>
        <p:nvSpPr>
          <p:cNvPr id="28" name="Rectangle 27"/>
          <p:cNvSpPr/>
          <p:nvPr/>
        </p:nvSpPr>
        <p:spPr>
          <a:xfrm>
            <a:off x="2302459" y="4425696"/>
            <a:ext cx="538581" cy="256032"/>
          </a:xfrm>
          <a:prstGeom prst="rect">
            <a:avLst/>
          </a:prstGeom>
          <a:solidFill>
            <a:srgbClr val="1A56C4"/>
          </a:solidFill>
          <a:ln>
            <a:noFill/>
          </a:ln>
          <a:effectLst/>
        </p:spPr>
        <p:txBody>
          <a:bodyPr rtlCol="0" anchor="ctr"/>
          <a:lstStyle/>
          <a:p>
            <a:pPr algn="ctr"/>
          </a:p>
        </p:txBody>
      </p:sp>
      <p:sp>
        <p:nvSpPr>
          <p:cNvPr id="29" name="Rectangle 28"/>
          <p:cNvSpPr/>
          <p:nvPr/>
        </p:nvSpPr>
        <p:spPr>
          <a:xfrm>
            <a:off x="2873959" y="4425696"/>
            <a:ext cx="538581" cy="256032"/>
          </a:xfrm>
          <a:prstGeom prst="rect">
            <a:avLst/>
          </a:prstGeom>
          <a:solidFill>
            <a:srgbClr val="1A56C4"/>
          </a:solidFill>
          <a:ln>
            <a:noFill/>
          </a:ln>
          <a:effectLst/>
        </p:spPr>
        <p:txBody>
          <a:bodyPr rtlCol="0" anchor="ctr"/>
          <a:lstStyle/>
          <a:p>
            <a:pPr algn="ctr"/>
          </a:p>
        </p:txBody>
      </p:sp>
      <p:sp>
        <p:nvSpPr>
          <p:cNvPr id="30" name="Rectangle 29"/>
          <p:cNvSpPr/>
          <p:nvPr/>
        </p:nvSpPr>
        <p:spPr>
          <a:xfrm>
            <a:off x="3445459" y="4425696"/>
            <a:ext cx="538581" cy="256032"/>
          </a:xfrm>
          <a:prstGeom prst="rect">
            <a:avLst/>
          </a:prstGeom>
          <a:solidFill>
            <a:srgbClr val="1A56C4"/>
          </a:solidFill>
          <a:ln>
            <a:noFill/>
          </a:ln>
          <a:effectLst/>
        </p:spPr>
        <p:txBody>
          <a:bodyPr rtlCol="0" anchor="ctr"/>
          <a:lstStyle/>
          <a:p>
            <a:pPr algn="ctr"/>
          </a:p>
        </p:txBody>
      </p:sp>
      <p:sp>
        <p:nvSpPr>
          <p:cNvPr id="31" name="Rectangle 30"/>
          <p:cNvSpPr/>
          <p:nvPr/>
        </p:nvSpPr>
        <p:spPr>
          <a:xfrm>
            <a:off x="4016959" y="4425696"/>
            <a:ext cx="538581" cy="256032"/>
          </a:xfrm>
          <a:prstGeom prst="rect">
            <a:avLst/>
          </a:prstGeom>
          <a:solidFill>
            <a:srgbClr val="1A56C4"/>
          </a:solidFill>
          <a:ln>
            <a:noFill/>
          </a:ln>
          <a:effectLst/>
        </p:spPr>
        <p:txBody>
          <a:bodyPr rtlCol="0" anchor="ctr"/>
          <a:lstStyle/>
          <a:p>
            <a:pPr algn="ctr"/>
          </a:p>
        </p:txBody>
      </p:sp>
      <p:sp>
        <p:nvSpPr>
          <p:cNvPr id="32" name="Rectangle 31"/>
          <p:cNvSpPr/>
          <p:nvPr/>
        </p:nvSpPr>
        <p:spPr>
          <a:xfrm>
            <a:off x="4588459" y="4425696"/>
            <a:ext cx="538581" cy="256032"/>
          </a:xfrm>
          <a:prstGeom prst="rect">
            <a:avLst/>
          </a:prstGeom>
          <a:solidFill>
            <a:srgbClr val="1A56C4"/>
          </a:solidFill>
          <a:ln>
            <a:noFill/>
          </a:ln>
          <a:effectLst/>
        </p:spPr>
        <p:txBody>
          <a:bodyPr rtlCol="0" anchor="ctr"/>
          <a:lstStyle/>
          <a:p>
            <a:pPr algn="ctr"/>
          </a:p>
        </p:txBody>
      </p:sp>
      <p:sp>
        <p:nvSpPr>
          <p:cNvPr id="33" name="Rectangle 32"/>
          <p:cNvSpPr/>
          <p:nvPr/>
        </p:nvSpPr>
        <p:spPr>
          <a:xfrm>
            <a:off x="5159959" y="4425696"/>
            <a:ext cx="538581" cy="256032"/>
          </a:xfrm>
          <a:prstGeom prst="rect">
            <a:avLst/>
          </a:prstGeom>
          <a:solidFill>
            <a:srgbClr val="1A56C4"/>
          </a:solidFill>
          <a:ln>
            <a:noFill/>
          </a:ln>
          <a:effectLst/>
        </p:spPr>
        <p:txBody>
          <a:bodyPr rtlCol="0" anchor="ctr"/>
          <a:lstStyle/>
          <a:p>
            <a:pPr algn="ctr"/>
          </a:p>
        </p:txBody>
      </p:sp>
      <p:sp>
        <p:nvSpPr>
          <p:cNvPr id="34" name="Rectangle 33"/>
          <p:cNvSpPr/>
          <p:nvPr/>
        </p:nvSpPr>
        <p:spPr>
          <a:xfrm>
            <a:off x="5731459" y="4425696"/>
            <a:ext cx="538581" cy="256032"/>
          </a:xfrm>
          <a:prstGeom prst="rect">
            <a:avLst/>
          </a:prstGeom>
          <a:solidFill>
            <a:srgbClr val="F5C542"/>
          </a:solidFill>
          <a:ln>
            <a:noFill/>
          </a:ln>
          <a:effectLst/>
        </p:spPr>
        <p:txBody>
          <a:bodyPr rtlCol="0" anchor="ctr"/>
          <a:lstStyle/>
          <a:p>
            <a:pPr algn="ctr"/>
          </a:p>
        </p:txBody>
      </p:sp>
      <p:sp>
        <p:nvSpPr>
          <p:cNvPr id="35" name="Rectangle 34"/>
          <p:cNvSpPr/>
          <p:nvPr/>
        </p:nvSpPr>
        <p:spPr>
          <a:xfrm>
            <a:off x="6302959" y="4425696"/>
            <a:ext cx="538581" cy="256032"/>
          </a:xfrm>
          <a:prstGeom prst="rect">
            <a:avLst/>
          </a:prstGeom>
          <a:solidFill>
            <a:srgbClr val="F5C542"/>
          </a:solidFill>
          <a:ln>
            <a:noFill/>
          </a:ln>
          <a:effectLst/>
        </p:spPr>
        <p:txBody>
          <a:bodyPr rtlCol="0" anchor="ctr"/>
          <a:lstStyle/>
          <a:p>
            <a:pPr algn="ctr"/>
          </a:p>
        </p:txBody>
      </p:sp>
      <p:sp>
        <p:nvSpPr>
          <p:cNvPr id="36" name="Rectangle 35"/>
          <p:cNvSpPr/>
          <p:nvPr/>
        </p:nvSpPr>
        <p:spPr>
          <a:xfrm>
            <a:off x="6874459" y="4425696"/>
            <a:ext cx="538581" cy="256032"/>
          </a:xfrm>
          <a:prstGeom prst="rect">
            <a:avLst/>
          </a:prstGeom>
          <a:solidFill>
            <a:srgbClr val="B23A26"/>
          </a:solidFill>
          <a:ln>
            <a:noFill/>
          </a:ln>
          <a:effectLst/>
        </p:spPr>
        <p:txBody>
          <a:bodyPr rtlCol="0" anchor="ctr"/>
          <a:lstStyle/>
          <a:p>
            <a:pPr algn="ctr"/>
          </a:p>
        </p:txBody>
      </p:sp>
      <p:sp>
        <p:nvSpPr>
          <p:cNvPr id="37" name="Rectangle 36"/>
          <p:cNvSpPr/>
          <p:nvPr/>
        </p:nvSpPr>
        <p:spPr>
          <a:xfrm>
            <a:off x="7445959" y="4425696"/>
            <a:ext cx="538581" cy="256032"/>
          </a:xfrm>
          <a:prstGeom prst="rect">
            <a:avLst/>
          </a:prstGeom>
          <a:solidFill>
            <a:srgbClr val="1A56C4"/>
          </a:solidFill>
          <a:ln>
            <a:noFill/>
          </a:ln>
          <a:effectLst/>
        </p:spPr>
        <p:txBody>
          <a:bodyPr rtlCol="0" anchor="ctr"/>
          <a:lstStyle/>
          <a:p>
            <a:pPr algn="ctr"/>
          </a:p>
        </p:txBody>
      </p:sp>
      <p:sp>
        <p:nvSpPr>
          <p:cNvPr id="38" name="Rectangle 37"/>
          <p:cNvSpPr/>
          <p:nvPr/>
        </p:nvSpPr>
        <p:spPr>
          <a:xfrm>
            <a:off x="8017459" y="4425696"/>
            <a:ext cx="538581" cy="256032"/>
          </a:xfrm>
          <a:prstGeom prst="rect">
            <a:avLst/>
          </a:prstGeom>
          <a:solidFill>
            <a:srgbClr val="1A56C4"/>
          </a:solidFill>
          <a:ln>
            <a:noFill/>
          </a:ln>
          <a:effectLst/>
        </p:spPr>
        <p:txBody>
          <a:bodyPr rtlCol="0" anchor="ctr"/>
          <a:lstStyle/>
          <a:p>
            <a:pPr algn="ctr"/>
          </a:p>
        </p:txBody>
      </p:sp>
      <p:sp>
        <p:nvSpPr>
          <p:cNvPr id="39" name="Rectangle 38"/>
          <p:cNvSpPr/>
          <p:nvPr/>
        </p:nvSpPr>
        <p:spPr>
          <a:xfrm>
            <a:off x="8588959" y="4425696"/>
            <a:ext cx="538581" cy="256032"/>
          </a:xfrm>
          <a:prstGeom prst="rect">
            <a:avLst/>
          </a:prstGeom>
          <a:solidFill>
            <a:srgbClr val="D8D8D4"/>
          </a:solidFill>
          <a:ln>
            <a:noFill/>
          </a:ln>
          <a:effectLst/>
        </p:spPr>
        <p:txBody>
          <a:bodyPr rtlCol="0" anchor="ctr"/>
          <a:lstStyle/>
          <a:p>
            <a:pPr algn="ctr"/>
          </a:p>
        </p:txBody>
      </p:sp>
      <p:sp>
        <p:nvSpPr>
          <p:cNvPr id="40" name="Rectangle 39"/>
          <p:cNvSpPr/>
          <p:nvPr/>
        </p:nvSpPr>
        <p:spPr>
          <a:xfrm>
            <a:off x="16459" y="4315968"/>
            <a:ext cx="538581" cy="365760"/>
          </a:xfrm>
          <a:prstGeom prst="rect">
            <a:avLst/>
          </a:prstGeom>
          <a:solidFill>
            <a:srgbClr val="8E8E88"/>
          </a:solidFill>
          <a:ln>
            <a:noFill/>
          </a:ln>
          <a:effectLst/>
        </p:spPr>
        <p:txBody>
          <a:bodyPr rtlCol="0" anchor="ctr"/>
          <a:lstStyle/>
          <a:p>
            <a:pPr algn="ctr"/>
          </a:p>
        </p:txBody>
      </p:sp>
      <p:sp>
        <p:nvSpPr>
          <p:cNvPr id="41" name="TextBox 40"/>
          <p:cNvSpPr txBox="1"/>
          <p:nvPr/>
        </p:nvSpPr>
        <p:spPr>
          <a:xfrm>
            <a:off x="16459" y="4315968"/>
            <a:ext cx="538581" cy="36576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1A1A"/>
                </a:solidFill>
                <a:latin typeface="Avenir Next"/>
                <a:ea typeface="Hiragino Sans GB"/>
              </a:rPr>
              <a:t>01</a:t>
            </a:r>
          </a:p>
        </p:txBody>
      </p:sp>
      <p:sp>
        <p:nvSpPr>
          <p:cNvPr id="42" name="TextBox 41"/>
          <p:cNvSpPr txBox="1"/>
          <p:nvPr/>
        </p:nvSpPr>
        <p:spPr>
          <a:xfrm>
            <a:off x="530352" y="4754880"/>
            <a:ext cx="6766560"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Each cell is one page. The tall cell is where you are; the two yellow cells are where you do the work.</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30352" y="182880"/>
            <a:ext cx="42062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60">
                <a:solidFill>
                  <a:srgbClr val="1A56C4"/>
                </a:solidFill>
                <a:latin typeface="Avenir Next"/>
                <a:ea typeface="Hiragino Sans GB"/>
              </a:rPr>
              <a:t>BEFORE / AFTER ③ · WHY CUSTOMERS CHURN</a:t>
            </a:r>
          </a:p>
        </p:txBody>
      </p:sp>
      <p:sp>
        <p:nvSpPr>
          <p:cNvPr id="3" name="Rectangle 2"/>
          <p:cNvSpPr/>
          <p:nvPr/>
        </p:nvSpPr>
        <p:spPr>
          <a:xfrm>
            <a:off x="530352" y="411480"/>
            <a:ext cx="50292" cy="329184"/>
          </a:xfrm>
          <a:prstGeom prst="rect">
            <a:avLst/>
          </a:prstGeom>
          <a:solidFill>
            <a:srgbClr val="1A56C4"/>
          </a:solidFill>
          <a:ln>
            <a:noFill/>
          </a:ln>
          <a:effectLst/>
        </p:spPr>
        <p:txBody>
          <a:bodyPr rtlCol="0" anchor="ctr"/>
          <a:lstStyle/>
          <a:p>
            <a:pPr algn="ctr"/>
          </a:p>
        </p:txBody>
      </p:sp>
      <p:sp>
        <p:nvSpPr>
          <p:cNvPr id="4" name="TextBox 3"/>
          <p:cNvSpPr txBox="1"/>
          <p:nvPr/>
        </p:nvSpPr>
        <p:spPr>
          <a:xfrm>
            <a:off x="713232" y="384048"/>
            <a:ext cx="5980176" cy="36576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100" b="1" i="0">
                <a:solidFill>
                  <a:srgbClr val="1A1A1A"/>
                </a:solidFill>
                <a:latin typeface="Avenir Next"/>
                <a:ea typeface="Hiragino Sans GB"/>
              </a:rPr>
              <a:t>MECE · two cuts → one cut + catch-all</a:t>
            </a:r>
          </a:p>
        </p:txBody>
      </p:sp>
      <p:sp>
        <p:nvSpPr>
          <p:cNvPr id="5" name="TextBox 4"/>
          <p:cNvSpPr txBox="1"/>
          <p:nvPr/>
        </p:nvSpPr>
        <p:spPr>
          <a:xfrm>
            <a:off x="6510528" y="420624"/>
            <a:ext cx="2103120" cy="29260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Illustrative example · fictional</a:t>
            </a:r>
          </a:p>
        </p:txBody>
      </p:sp>
      <p:sp>
        <p:nvSpPr>
          <p:cNvPr id="6" name="Rounded Rectangle 5"/>
          <p:cNvSpPr/>
          <p:nvPr/>
        </p:nvSpPr>
        <p:spPr>
          <a:xfrm>
            <a:off x="530352" y="1115568"/>
            <a:ext cx="3840480" cy="2271522"/>
          </a:xfrm>
          <a:prstGeom prst="roundRect">
            <a:avLst>
              <a:gd name="adj" fmla="val 4025"/>
            </a:avLst>
          </a:prstGeom>
          <a:solidFill>
            <a:srgbClr val="F4F4F2"/>
          </a:solidFill>
          <a:ln>
            <a:noFill/>
          </a:ln>
          <a:effectLst/>
        </p:spPr>
        <p:txBody>
          <a:bodyPr rtlCol="0" anchor="ctr"/>
          <a:lstStyle/>
          <a:p>
            <a:pPr algn="ctr"/>
          </a:p>
        </p:txBody>
      </p:sp>
      <p:sp>
        <p:nvSpPr>
          <p:cNvPr id="7" name="Round Same Side Corner Rectangle 6"/>
          <p:cNvSpPr/>
          <p:nvPr/>
        </p:nvSpPr>
        <p:spPr>
          <a:xfrm>
            <a:off x="530352" y="1115568"/>
            <a:ext cx="3840480" cy="402336"/>
          </a:xfrm>
          <a:prstGeom prst="round2SameRect">
            <a:avLst>
              <a:gd name="adj1" fmla="val 22727"/>
              <a:gd name="adj2" fmla="val 0"/>
            </a:avLst>
          </a:prstGeom>
          <a:solidFill>
            <a:srgbClr val="E4E4E0"/>
          </a:solidFill>
          <a:ln>
            <a:noFill/>
          </a:ln>
          <a:effectLst/>
        </p:spPr>
        <p:txBody>
          <a:bodyPr rtlCol="0" anchor="ctr"/>
          <a:lstStyle/>
          <a:p>
            <a:pPr algn="ctr"/>
          </a:p>
        </p:txBody>
      </p:sp>
      <p:sp>
        <p:nvSpPr>
          <p:cNvPr id="8" name="TextBox 7"/>
          <p:cNvSpPr txBox="1"/>
          <p:nvPr/>
        </p:nvSpPr>
        <p:spPr>
          <a:xfrm>
            <a:off x="676656" y="1115568"/>
            <a:ext cx="1097280" cy="402336"/>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4A4A50"/>
                </a:solidFill>
                <a:latin typeface="Avenir Next"/>
                <a:ea typeface="Hiragino Sans GB"/>
              </a:rPr>
              <a:t>✕  Before</a:t>
            </a:r>
          </a:p>
        </p:txBody>
      </p:sp>
      <p:sp>
        <p:nvSpPr>
          <p:cNvPr id="9" name="TextBox 8"/>
          <p:cNvSpPr txBox="1"/>
          <p:nvPr/>
        </p:nvSpPr>
        <p:spPr>
          <a:xfrm>
            <a:off x="2084832" y="1115568"/>
            <a:ext cx="2139696" cy="402336"/>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1100" b="1" i="0">
                <a:solidFill>
                  <a:srgbClr val="55555A"/>
                </a:solidFill>
                <a:latin typeface="Avenir Next"/>
                <a:ea typeface="Hiragino Sans GB"/>
              </a:rPr>
              <a:t>6 items · two cuts mixed</a:t>
            </a:r>
          </a:p>
        </p:txBody>
      </p:sp>
      <p:sp>
        <p:nvSpPr>
          <p:cNvPr id="10" name="TextBox 9"/>
          <p:cNvSpPr txBox="1"/>
          <p:nvPr/>
        </p:nvSpPr>
        <p:spPr>
          <a:xfrm>
            <a:off x="713232" y="1609344"/>
            <a:ext cx="3474720" cy="161315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200" b="1" i="0">
                <a:solidFill>
                  <a:srgbClr val="6B6B70"/>
                </a:solidFill>
                <a:latin typeface="Avenir Next"/>
                <a:ea typeface="Hiragino Sans GB"/>
              </a:rPr>
              <a:t>① Too expensive  ② Rival poached them  ③ Slow support</a:t>
            </a:r>
          </a:p>
          <a:p>
            <a:pPr algn="l">
              <a:lnSpc>
                <a:spcPct val="100000"/>
              </a:lnSpc>
              <a:spcBef>
                <a:spcPts val="0"/>
              </a:spcBef>
              <a:spcAft>
                <a:spcPts val="600"/>
              </a:spcAft>
            </a:pPr>
            <a:r>
              <a:rPr sz="1200" b="1" i="0">
                <a:solidFill>
                  <a:srgbClr val="6B6B70"/>
                </a:solidFill>
                <a:latin typeface="Avenir Next"/>
                <a:ea typeface="Hiragino Sans GB"/>
              </a:rPr>
              <a:t>④ Our contact left  ⑤ Hard to use  ⑥ Sales dropped it</a:t>
            </a:r>
          </a:p>
          <a:p>
            <a:pPr algn="l">
              <a:lnSpc>
                <a:spcPct val="100000"/>
              </a:lnSpc>
              <a:spcBef>
                <a:spcPts val="0"/>
              </a:spcBef>
              <a:spcAft>
                <a:spcPts val="600"/>
              </a:spcAft>
            </a:pPr>
            <a:r>
              <a:rPr sz="1200" b="0" i="0">
                <a:solidFill>
                  <a:srgbClr val="6B6B70"/>
                </a:solidFill>
                <a:latin typeface="Avenir Next"/>
                <a:ea typeface="Hiragino Sans GB"/>
              </a:rPr>
              <a:t>Overlap: ② is also ① (the rival was cheaper); ③ and ⑥ are both “nobody followed up”.</a:t>
            </a:r>
          </a:p>
          <a:p>
            <a:pPr algn="l">
              <a:lnSpc>
                <a:spcPct val="100000"/>
              </a:lnSpc>
              <a:spcBef>
                <a:spcPts val="0"/>
              </a:spcBef>
              <a:spcAft>
                <a:spcPts val="600"/>
              </a:spcAft>
            </a:pPr>
            <a:r>
              <a:rPr sz="1200" b="0" i="0">
                <a:solidFill>
                  <a:srgbClr val="6B6B70"/>
                </a:solidFill>
                <a:latin typeface="Avenir Next"/>
                <a:ea typeface="Hiragino Sans GB"/>
              </a:rPr>
              <a:t>Gap: their budget got cut — it fits none of the six.</a:t>
            </a:r>
          </a:p>
        </p:txBody>
      </p:sp>
      <p:sp>
        <p:nvSpPr>
          <p:cNvPr id="11" name="Rounded Rectangle 10"/>
          <p:cNvSpPr/>
          <p:nvPr/>
        </p:nvSpPr>
        <p:spPr>
          <a:xfrm>
            <a:off x="4430268" y="2109597"/>
            <a:ext cx="283464" cy="283464"/>
          </a:xfrm>
          <a:prstGeom prst="roundRect">
            <a:avLst>
              <a:gd name="adj" fmla="val 50000"/>
            </a:avLst>
          </a:prstGeom>
          <a:solidFill>
            <a:srgbClr val="1A56C4"/>
          </a:solidFill>
          <a:ln>
            <a:noFill/>
          </a:ln>
          <a:effectLst/>
        </p:spPr>
        <p:txBody>
          <a:bodyPr rtlCol="0" anchor="ctr"/>
          <a:lstStyle/>
          <a:p>
            <a:pPr algn="ctr"/>
          </a:p>
        </p:txBody>
      </p:sp>
      <p:sp>
        <p:nvSpPr>
          <p:cNvPr id="12" name="TextBox 11"/>
          <p:cNvSpPr txBox="1"/>
          <p:nvPr/>
        </p:nvSpPr>
        <p:spPr>
          <a:xfrm>
            <a:off x="4430268" y="2109597"/>
            <a:ext cx="283464" cy="28346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a:t>
            </a:r>
          </a:p>
        </p:txBody>
      </p:sp>
      <p:sp>
        <p:nvSpPr>
          <p:cNvPr id="13" name="Rounded Rectangle 12"/>
          <p:cNvSpPr/>
          <p:nvPr/>
        </p:nvSpPr>
        <p:spPr>
          <a:xfrm>
            <a:off x="4773168" y="1115568"/>
            <a:ext cx="3840480" cy="2271522"/>
          </a:xfrm>
          <a:prstGeom prst="roundRect">
            <a:avLst>
              <a:gd name="adj" fmla="val 4025"/>
            </a:avLst>
          </a:prstGeom>
          <a:solidFill>
            <a:srgbClr val="FFFFFF"/>
          </a:solidFill>
          <a:ln w="20320">
            <a:solidFill>
              <a:srgbClr val="1A56C4"/>
            </a:solidFill>
          </a:ln>
          <a:effectLst/>
        </p:spPr>
        <p:txBody>
          <a:bodyPr rtlCol="0" anchor="ctr"/>
          <a:lstStyle/>
          <a:p>
            <a:pPr algn="ctr"/>
          </a:p>
        </p:txBody>
      </p:sp>
      <p:sp>
        <p:nvSpPr>
          <p:cNvPr id="14" name="Round Same Side Corner Rectangle 13"/>
          <p:cNvSpPr/>
          <p:nvPr/>
        </p:nvSpPr>
        <p:spPr>
          <a:xfrm>
            <a:off x="4773168" y="1115568"/>
            <a:ext cx="3840480" cy="402336"/>
          </a:xfrm>
          <a:prstGeom prst="round2SameRect">
            <a:avLst>
              <a:gd name="adj1" fmla="val 22727"/>
              <a:gd name="adj2" fmla="val 0"/>
            </a:avLst>
          </a:prstGeom>
          <a:solidFill>
            <a:srgbClr val="1A56C4"/>
          </a:solidFill>
          <a:ln>
            <a:noFill/>
          </a:ln>
          <a:effectLst/>
        </p:spPr>
        <p:txBody>
          <a:bodyPr rtlCol="0" anchor="ctr"/>
          <a:lstStyle/>
          <a:p>
            <a:pPr algn="ctr"/>
          </a:p>
        </p:txBody>
      </p:sp>
      <p:sp>
        <p:nvSpPr>
          <p:cNvPr id="15" name="TextBox 14"/>
          <p:cNvSpPr txBox="1"/>
          <p:nvPr/>
        </p:nvSpPr>
        <p:spPr>
          <a:xfrm>
            <a:off x="4919472" y="1115568"/>
            <a:ext cx="1097280" cy="402336"/>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FFFFFF"/>
                </a:solidFill>
                <a:latin typeface="Avenir Next"/>
                <a:ea typeface="Hiragino Sans GB"/>
              </a:rPr>
              <a:t>✓  After</a:t>
            </a:r>
          </a:p>
        </p:txBody>
      </p:sp>
      <p:sp>
        <p:nvSpPr>
          <p:cNvPr id="16" name="TextBox 15"/>
          <p:cNvSpPr txBox="1"/>
          <p:nvPr/>
        </p:nvSpPr>
        <p:spPr>
          <a:xfrm>
            <a:off x="6327648" y="1115568"/>
            <a:ext cx="2139696" cy="402336"/>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1100" b="1" i="0">
                <a:solidFill>
                  <a:srgbClr val="FFFFFF"/>
                </a:solidFill>
                <a:latin typeface="Avenir Next"/>
                <a:ea typeface="Hiragino Sans GB"/>
              </a:rPr>
              <a:t>4 boxes · one cut + catch-all</a:t>
            </a:r>
          </a:p>
        </p:txBody>
      </p:sp>
      <p:sp>
        <p:nvSpPr>
          <p:cNvPr id="17" name="Rounded Rectangle 16"/>
          <p:cNvSpPr/>
          <p:nvPr/>
        </p:nvSpPr>
        <p:spPr>
          <a:xfrm>
            <a:off x="4956048" y="1664207"/>
            <a:ext cx="274320" cy="214884"/>
          </a:xfrm>
          <a:prstGeom prst="roundRect">
            <a:avLst>
              <a:gd name="adj" fmla="val 21276"/>
            </a:avLst>
          </a:prstGeom>
          <a:solidFill>
            <a:srgbClr val="E9F0FE"/>
          </a:solidFill>
          <a:ln>
            <a:noFill/>
          </a:ln>
          <a:effectLst/>
        </p:spPr>
        <p:txBody>
          <a:bodyPr rtlCol="0" anchor="ctr"/>
          <a:lstStyle/>
          <a:p>
            <a:pPr algn="ctr"/>
          </a:p>
        </p:txBody>
      </p:sp>
      <p:sp>
        <p:nvSpPr>
          <p:cNvPr id="18" name="TextBox 17"/>
          <p:cNvSpPr txBox="1"/>
          <p:nvPr/>
        </p:nvSpPr>
        <p:spPr>
          <a:xfrm>
            <a:off x="4956048" y="1664207"/>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①</a:t>
            </a:r>
          </a:p>
        </p:txBody>
      </p:sp>
      <p:sp>
        <p:nvSpPr>
          <p:cNvPr id="19" name="TextBox 18"/>
          <p:cNvSpPr txBox="1"/>
          <p:nvPr/>
        </p:nvSpPr>
        <p:spPr>
          <a:xfrm>
            <a:off x="5285232" y="1645919"/>
            <a:ext cx="3182112" cy="2164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Pre-sale: promise didn’t match reality.</a:t>
            </a:r>
          </a:p>
        </p:txBody>
      </p:sp>
      <p:sp>
        <p:nvSpPr>
          <p:cNvPr id="20" name="Rounded Rectangle 19"/>
          <p:cNvSpPr/>
          <p:nvPr/>
        </p:nvSpPr>
        <p:spPr>
          <a:xfrm>
            <a:off x="4956048" y="2057654"/>
            <a:ext cx="274320" cy="214884"/>
          </a:xfrm>
          <a:prstGeom prst="roundRect">
            <a:avLst>
              <a:gd name="adj" fmla="val 21276"/>
            </a:avLst>
          </a:prstGeom>
          <a:solidFill>
            <a:srgbClr val="E9F0FE"/>
          </a:solidFill>
          <a:ln>
            <a:noFill/>
          </a:ln>
          <a:effectLst/>
        </p:spPr>
        <p:txBody>
          <a:bodyPr rtlCol="0" anchor="ctr"/>
          <a:lstStyle/>
          <a:p>
            <a:pPr algn="ctr"/>
          </a:p>
        </p:txBody>
      </p:sp>
      <p:sp>
        <p:nvSpPr>
          <p:cNvPr id="21" name="TextBox 20"/>
          <p:cNvSpPr txBox="1"/>
          <p:nvPr/>
        </p:nvSpPr>
        <p:spPr>
          <a:xfrm>
            <a:off x="4956048" y="2057654"/>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②</a:t>
            </a:r>
          </a:p>
        </p:txBody>
      </p:sp>
      <p:sp>
        <p:nvSpPr>
          <p:cNvPr id="22" name="TextBox 21"/>
          <p:cNvSpPr txBox="1"/>
          <p:nvPr/>
        </p:nvSpPr>
        <p:spPr>
          <a:xfrm>
            <a:off x="5285232" y="2039366"/>
            <a:ext cx="3182112" cy="2164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In use: the habit never formed.</a:t>
            </a:r>
          </a:p>
        </p:txBody>
      </p:sp>
      <p:sp>
        <p:nvSpPr>
          <p:cNvPr id="23" name="Rounded Rectangle 22"/>
          <p:cNvSpPr/>
          <p:nvPr/>
        </p:nvSpPr>
        <p:spPr>
          <a:xfrm>
            <a:off x="4956048" y="2451100"/>
            <a:ext cx="274320" cy="214884"/>
          </a:xfrm>
          <a:prstGeom prst="roundRect">
            <a:avLst>
              <a:gd name="adj" fmla="val 21276"/>
            </a:avLst>
          </a:prstGeom>
          <a:solidFill>
            <a:srgbClr val="E9F0FE"/>
          </a:solidFill>
          <a:ln>
            <a:noFill/>
          </a:ln>
          <a:effectLst/>
        </p:spPr>
        <p:txBody>
          <a:bodyPr rtlCol="0" anchor="ctr"/>
          <a:lstStyle/>
          <a:p>
            <a:pPr algn="ctr"/>
          </a:p>
        </p:txBody>
      </p:sp>
      <p:sp>
        <p:nvSpPr>
          <p:cNvPr id="24" name="TextBox 23"/>
          <p:cNvSpPr txBox="1"/>
          <p:nvPr/>
        </p:nvSpPr>
        <p:spPr>
          <a:xfrm>
            <a:off x="4956048" y="2451100"/>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③</a:t>
            </a:r>
          </a:p>
        </p:txBody>
      </p:sp>
      <p:sp>
        <p:nvSpPr>
          <p:cNvPr id="25" name="TextBox 24"/>
          <p:cNvSpPr txBox="1"/>
          <p:nvPr/>
        </p:nvSpPr>
        <p:spPr>
          <a:xfrm>
            <a:off x="5285232" y="2432812"/>
            <a:ext cx="3182112" cy="2164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Renewal: nobody followed up.</a:t>
            </a:r>
          </a:p>
        </p:txBody>
      </p:sp>
      <p:sp>
        <p:nvSpPr>
          <p:cNvPr id="26" name="Rounded Rectangle 25"/>
          <p:cNvSpPr/>
          <p:nvPr/>
        </p:nvSpPr>
        <p:spPr>
          <a:xfrm>
            <a:off x="4956048" y="2844546"/>
            <a:ext cx="274320" cy="214884"/>
          </a:xfrm>
          <a:prstGeom prst="roundRect">
            <a:avLst>
              <a:gd name="adj" fmla="val 21276"/>
            </a:avLst>
          </a:prstGeom>
          <a:solidFill>
            <a:srgbClr val="E9F0FE"/>
          </a:solidFill>
          <a:ln>
            <a:noFill/>
          </a:ln>
          <a:effectLst/>
        </p:spPr>
        <p:txBody>
          <a:bodyPr rtlCol="0" anchor="ctr"/>
          <a:lstStyle/>
          <a:p>
            <a:pPr algn="ctr"/>
          </a:p>
        </p:txBody>
      </p:sp>
      <p:sp>
        <p:nvSpPr>
          <p:cNvPr id="27" name="TextBox 26"/>
          <p:cNvSpPr txBox="1"/>
          <p:nvPr/>
        </p:nvSpPr>
        <p:spPr>
          <a:xfrm>
            <a:off x="4956048" y="2844546"/>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④</a:t>
            </a:r>
          </a:p>
        </p:txBody>
      </p:sp>
      <p:sp>
        <p:nvSpPr>
          <p:cNvPr id="28" name="TextBox 27"/>
          <p:cNvSpPr txBox="1"/>
          <p:nvPr/>
        </p:nvSpPr>
        <p:spPr>
          <a:xfrm>
            <a:off x="5285232" y="2826258"/>
            <a:ext cx="3182112" cy="3870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External: budget, reorg, new decision-maker.</a:t>
            </a:r>
          </a:p>
        </p:txBody>
      </p:sp>
      <p:sp>
        <p:nvSpPr>
          <p:cNvPr id="29" name="Rounded Rectangle 28"/>
          <p:cNvSpPr/>
          <p:nvPr/>
        </p:nvSpPr>
        <p:spPr>
          <a:xfrm>
            <a:off x="530352" y="3624834"/>
            <a:ext cx="8083296" cy="819150"/>
          </a:xfrm>
          <a:prstGeom prst="roundRect">
            <a:avLst>
              <a:gd name="adj" fmla="val 11162"/>
            </a:avLst>
          </a:prstGeom>
          <a:solidFill>
            <a:srgbClr val="E9F0FE"/>
          </a:solidFill>
          <a:ln>
            <a:noFill/>
          </a:ln>
          <a:effectLst/>
        </p:spPr>
        <p:txBody>
          <a:bodyPr rtlCol="0" anchor="ctr"/>
          <a:lstStyle/>
          <a:p>
            <a:pPr algn="ctr"/>
          </a:p>
        </p:txBody>
      </p:sp>
      <p:sp>
        <p:nvSpPr>
          <p:cNvPr id="30" name="Rectangle 29"/>
          <p:cNvSpPr/>
          <p:nvPr/>
        </p:nvSpPr>
        <p:spPr>
          <a:xfrm>
            <a:off x="530352" y="3734562"/>
            <a:ext cx="45720" cy="599694"/>
          </a:xfrm>
          <a:prstGeom prst="rect">
            <a:avLst/>
          </a:prstGeom>
          <a:solidFill>
            <a:srgbClr val="1A56C4"/>
          </a:solidFill>
          <a:ln>
            <a:noFill/>
          </a:ln>
          <a:effectLst/>
        </p:spPr>
        <p:txBody>
          <a:bodyPr rtlCol="0" anchor="ctr"/>
          <a:lstStyle/>
          <a:p>
            <a:pPr algn="ctr"/>
          </a:p>
        </p:txBody>
      </p:sp>
      <p:sp>
        <p:nvSpPr>
          <p:cNvPr id="31" name="TextBox 30"/>
          <p:cNvSpPr txBox="1"/>
          <p:nvPr/>
        </p:nvSpPr>
        <p:spPr>
          <a:xfrm>
            <a:off x="731519" y="3624834"/>
            <a:ext cx="786384" cy="81915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1" i="0">
                <a:solidFill>
                  <a:srgbClr val="1A56C4"/>
                </a:solidFill>
                <a:latin typeface="Avenir Next"/>
                <a:ea typeface="Hiragino Sans GB"/>
              </a:rPr>
              <a:t>Difference</a:t>
            </a:r>
          </a:p>
        </p:txBody>
      </p:sp>
      <p:sp>
        <p:nvSpPr>
          <p:cNvPr id="32" name="TextBox 31"/>
          <p:cNvSpPr txBox="1"/>
          <p:nvPr/>
        </p:nvSpPr>
        <p:spPr>
          <a:xfrm>
            <a:off x="1499616" y="3624834"/>
            <a:ext cx="6912864" cy="819150"/>
          </a:xfrm>
          <a:prstGeom prst="rect">
            <a:avLst/>
          </a:prstGeom>
          <a:noFill/>
          <a:ln/>
        </p:spPr>
        <p:txBody>
          <a:bodyPr wrap="square" anchor="ctr" lIns="25400" rIns="25400" tIns="25400" bIns="25400">
            <a:spAutoFit/>
          </a:bodyPr>
          <a:lstStyle/>
          <a:p>
            <a:pPr algn="l">
              <a:lnSpc>
                <a:spcPct val="110000"/>
              </a:lnSpc>
              <a:spcBef>
                <a:spcPts val="0"/>
              </a:spcBef>
              <a:spcAft>
                <a:spcPts val="600"/>
              </a:spcAft>
            </a:pPr>
            <a:r>
              <a:rPr sz="1300" b="0" i="0">
                <a:solidFill>
                  <a:srgbClr val="55555A"/>
                </a:solidFill>
                <a:latin typeface="Avenir Next"/>
                <a:ea typeface="Hiragino Sans GB"/>
              </a:rPr>
              <a:t>Before mixes two cuts — cause type and owner — so it overlaps and leaves gaps; </a:t>
            </a:r>
            <a:r>
              <a:rPr sz="1300" b="0" i="0">
                <a:solidFill>
                  <a:srgbClr val="1A1A1A"/>
                </a:solidFill>
                <a:latin typeface="Avenir Next"/>
                <a:ea typeface="Hiragino Sans GB"/>
              </a:rPr>
              <a:t>after uses one cut, the customer lifecycle: each churn lands in one box.</a:t>
            </a:r>
            <a:r>
              <a:rPr sz="1300" b="1" i="0">
                <a:solidFill>
                  <a:srgbClr val="1A56C4"/>
                </a:solidFill>
                <a:latin typeface="Avenir Next"/>
                <a:ea typeface="Hiragino Sans GB"/>
              </a:rPr>
              <a:t> Box ④ is the catch-all: one per cut, holding what you don’t control. That’s exhaustive.</a:t>
            </a:r>
          </a:p>
        </p:txBody>
      </p:sp>
      <p:sp>
        <p:nvSpPr>
          <p:cNvPr id="33" name="Rounded Rectangle 32"/>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34" name="TextBox 33"/>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35" name="TextBox 34"/>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36" name="TextBox 35"/>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37" name="Rectangle 36"/>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38" name="Rectangle 37"/>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39" name="Rectangle 38"/>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40" name="Rectangle 39"/>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41" name="Rectangle 40"/>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42" name="Rectangle 41"/>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43" name="Rectangle 42"/>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44" name="Rectangle 43"/>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45" name="Rectangle 44"/>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46" name="Rectangle 45"/>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47" name="Rectangle 46"/>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48" name="Rectangle 47"/>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49" name="Rectangle 48"/>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50" name="Rectangle 49"/>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51" name="Rectangle 50"/>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52" name="Rectangle 51"/>
          <p:cNvSpPr/>
          <p:nvPr/>
        </p:nvSpPr>
        <p:spPr>
          <a:xfrm>
            <a:off x="5159502" y="4901183"/>
            <a:ext cx="539496" cy="242316"/>
          </a:xfrm>
          <a:prstGeom prst="rect">
            <a:avLst/>
          </a:prstGeom>
          <a:solidFill>
            <a:srgbClr val="1A56C4"/>
          </a:solidFill>
          <a:ln>
            <a:noFill/>
          </a:ln>
          <a:effectLst/>
        </p:spPr>
        <p:txBody>
          <a:bodyPr rtlCol="0" anchor="ctr"/>
          <a:lstStyle/>
          <a:p>
            <a:pPr algn="ctr"/>
          </a:p>
        </p:txBody>
      </p:sp>
      <p:sp>
        <p:nvSpPr>
          <p:cNvPr id="53" name="TextBox 52"/>
          <p:cNvSpPr txBox="1"/>
          <p:nvPr/>
        </p:nvSpPr>
        <p:spPr>
          <a:xfrm>
            <a:off x="51595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4471416"/>
          </a:xfrm>
          <a:prstGeom prst="rect">
            <a:avLst/>
          </a:prstGeom>
          <a:solidFill>
            <a:srgbClr val="F5C542"/>
          </a:solidFill>
          <a:ln>
            <a:noFill/>
          </a:ln>
          <a:effectLst/>
        </p:spPr>
        <p:txBody>
          <a:bodyPr rtlCol="0" anchor="ctr"/>
          <a:lstStyle/>
          <a:p>
            <a:pPr algn="ctr"/>
          </a:p>
        </p:txBody>
      </p:sp>
      <p:sp>
        <p:nvSpPr>
          <p:cNvPr id="4" name="Right Triangle 3"/>
          <p:cNvSpPr/>
          <p:nvPr/>
        </p:nvSpPr>
        <p:spPr>
          <a:xfrm rot="10800000">
            <a:off x="8430768" y="0"/>
            <a:ext cx="713232" cy="713232"/>
          </a:xfrm>
          <a:prstGeom prst="rtTriangle">
            <a:avLst/>
          </a:prstGeom>
          <a:solidFill>
            <a:srgbClr val="FFFFFF"/>
          </a:solidFill>
          <a:ln>
            <a:noFill/>
          </a:ln>
          <a:effectLst/>
        </p:spPr>
        <p:txBody>
          <a:bodyPr rtlCol="0" anchor="ctr"/>
          <a:lstStyle/>
          <a:p>
            <a:pPr algn="ctr"/>
          </a:p>
        </p:txBody>
      </p:sp>
      <p:sp>
        <p:nvSpPr>
          <p:cNvPr id="5" name="Right Triangle 4"/>
          <p:cNvSpPr/>
          <p:nvPr/>
        </p:nvSpPr>
        <p:spPr>
          <a:xfrm>
            <a:off x="8430768" y="0"/>
            <a:ext cx="713232" cy="713232"/>
          </a:xfrm>
          <a:prstGeom prst="rtTriangle">
            <a:avLst/>
          </a:prstGeom>
          <a:solidFill>
            <a:srgbClr val="E0AE28"/>
          </a:solidFill>
          <a:ln>
            <a:noFill/>
          </a:ln>
          <a:effectLst/>
        </p:spPr>
        <p:txBody>
          <a:bodyPr rtlCol="0" anchor="ctr"/>
          <a:lstStyle/>
          <a:p>
            <a:pPr algn="ctr"/>
          </a:p>
        </p:txBody>
      </p:sp>
      <p:sp>
        <p:nvSpPr>
          <p:cNvPr id="6" name="deckkit-intent:{&quot;envelope&quot;: &quot;full-bleed&quot;, &quot;rhyme&quot;: &quot;practice register&quot;, &quot;reason&quot;: &quot;Practice pages turn into one big sticky note — you can see from the back row that it’s your turn&quot;}"/>
          <p:cNvSpPr txBox="1"/>
          <p:nvPr/>
        </p:nvSpPr>
        <p:spPr>
          <a:xfrm>
            <a:off x="0" y="0"/>
            <a:ext cx="9144" cy="9144"/>
          </a:xfrm>
          <a:prstGeom prst="rect">
            <a:avLst/>
          </a:prstGeom>
          <a:noFill/>
        </p:spPr>
        <p:txBody>
          <a:bodyPr wrap="none">
            <a:spAutoFit/>
          </a:bodyPr>
          <a:lstStyle/>
          <a:p/>
        </p:txBody>
      </p:sp>
      <p:sp>
        <p:nvSpPr>
          <p:cNvPr id="7" name="TextBox 6"/>
          <p:cNvSpPr txBox="1"/>
          <p:nvPr/>
        </p:nvSpPr>
        <p:spPr>
          <a:xfrm>
            <a:off x="530352" y="182880"/>
            <a:ext cx="3657600"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200">
                <a:solidFill>
                  <a:srgbClr val="4A4238"/>
                </a:solidFill>
                <a:latin typeface="Avenir Next"/>
                <a:ea typeface="Hiragino Sans GB"/>
              </a:rPr>
              <a:t>LIVE PRACTICE ①</a:t>
            </a:r>
          </a:p>
        </p:txBody>
      </p:sp>
      <p:sp>
        <p:nvSpPr>
          <p:cNvPr id="8" name="TextBox 7"/>
          <p:cNvSpPr txBox="1"/>
          <p:nvPr/>
        </p:nvSpPr>
        <p:spPr>
          <a:xfrm>
            <a:off x="530352" y="384048"/>
            <a:ext cx="6071616" cy="47142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800" b="1" i="0">
                <a:solidFill>
                  <a:srgbClr val="1A1A1A"/>
                </a:solidFill>
                <a:latin typeface="Avenir Next"/>
                <a:ea typeface="Hiragino Sans GB"/>
              </a:rPr>
              <a:t>Rewrite your email in SCQA</a:t>
            </a:r>
          </a:p>
        </p:txBody>
      </p:sp>
      <p:sp>
        <p:nvSpPr>
          <p:cNvPr id="9" name="TextBox 8"/>
          <p:cNvSpPr txBox="1"/>
          <p:nvPr/>
        </p:nvSpPr>
        <p:spPr>
          <a:xfrm>
            <a:off x="457199" y="983488"/>
            <a:ext cx="2377440" cy="1060704"/>
          </a:xfrm>
          <a:prstGeom prst="rect">
            <a:avLst/>
          </a:prstGeom>
          <a:noFill/>
        </p:spPr>
        <p:txBody>
          <a:bodyPr wrap="none" anchor="t" lIns="25400" rIns="25400" tIns="25400" bIns="25400">
            <a:spAutoFit/>
          </a:bodyPr>
          <a:lstStyle/>
          <a:p>
            <a:pPr algn="l">
              <a:lnSpc>
                <a:spcPct val="100000"/>
              </a:lnSpc>
              <a:spcBef>
                <a:spcPts val="0"/>
              </a:spcBef>
              <a:spcAft>
                <a:spcPts val="600"/>
              </a:spcAft>
            </a:pPr>
            <a:r>
              <a:rPr sz="7200" b="1" i="0">
                <a:solidFill>
                  <a:srgbClr val="1A1A1A"/>
                </a:solidFill>
                <a:latin typeface="Avenir Next"/>
                <a:ea typeface="Hiragino Sans GB"/>
              </a:rPr>
              <a:t>15</a:t>
            </a:r>
          </a:p>
        </p:txBody>
      </p:sp>
      <p:sp>
        <p:nvSpPr>
          <p:cNvPr id="10" name="TextBox 9"/>
          <p:cNvSpPr txBox="1"/>
          <p:nvPr/>
        </p:nvSpPr>
        <p:spPr>
          <a:xfrm>
            <a:off x="1802892" y="1623568"/>
            <a:ext cx="1280160"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4A4238"/>
                </a:solidFill>
                <a:latin typeface="Avenir Next"/>
                <a:ea typeface="Hiragino Sans GB"/>
              </a:rPr>
              <a:t>minutes</a:t>
            </a:r>
          </a:p>
        </p:txBody>
      </p:sp>
      <p:sp>
        <p:nvSpPr>
          <p:cNvPr id="11" name="Rounded Rectangle 10"/>
          <p:cNvSpPr/>
          <p:nvPr/>
        </p:nvSpPr>
        <p:spPr>
          <a:xfrm>
            <a:off x="530352" y="2099056"/>
            <a:ext cx="310896" cy="310896"/>
          </a:xfrm>
          <a:prstGeom prst="roundRect">
            <a:avLst>
              <a:gd name="adj" fmla="val 17647"/>
            </a:avLst>
          </a:prstGeom>
          <a:solidFill>
            <a:srgbClr val="1A1A1A"/>
          </a:solidFill>
          <a:ln>
            <a:noFill/>
          </a:ln>
          <a:effectLst/>
        </p:spPr>
        <p:txBody>
          <a:bodyPr rtlCol="0" anchor="ctr"/>
          <a:lstStyle/>
          <a:p>
            <a:pPr algn="ctr"/>
          </a:p>
        </p:txBody>
      </p:sp>
      <p:sp>
        <p:nvSpPr>
          <p:cNvPr id="12" name="TextBox 11"/>
          <p:cNvSpPr txBox="1"/>
          <p:nvPr/>
        </p:nvSpPr>
        <p:spPr>
          <a:xfrm>
            <a:off x="530352" y="2099056"/>
            <a:ext cx="310896" cy="31089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5C542"/>
                </a:solidFill>
                <a:latin typeface="Avenir Next"/>
                <a:ea typeface="Hiragino Sans GB"/>
              </a:rPr>
              <a:t>1</a:t>
            </a:r>
          </a:p>
        </p:txBody>
      </p:sp>
      <p:sp>
        <p:nvSpPr>
          <p:cNvPr id="13" name="TextBox 12"/>
          <p:cNvSpPr txBox="1"/>
          <p:nvPr/>
        </p:nvSpPr>
        <p:spPr>
          <a:xfrm>
            <a:off x="987552" y="2071624"/>
            <a:ext cx="219456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On your own</a:t>
            </a:r>
            <a:r>
              <a:rPr sz="1100" b="0" i="0">
                <a:solidFill>
                  <a:srgbClr val="4A4238"/>
                </a:solidFill>
                <a:latin typeface="Avenir Next"/>
                <a:ea typeface="Hiragino Sans GB"/>
              </a:rPr>
              <a:t>  8 min</a:t>
            </a:r>
          </a:p>
        </p:txBody>
      </p:sp>
      <p:sp>
        <p:nvSpPr>
          <p:cNvPr id="14" name="TextBox 13"/>
          <p:cNvSpPr txBox="1"/>
          <p:nvPr/>
        </p:nvSpPr>
        <p:spPr>
          <a:xfrm>
            <a:off x="987552" y="2345944"/>
            <a:ext cx="4126839" cy="35864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4A4238"/>
                </a:solidFill>
                <a:latin typeface="Avenir Next"/>
                <a:ea typeface="Hiragino Sans GB"/>
              </a:rPr>
              <a:t>Write the four lines, 15 words max each, on paper. Nothing on you? Use the last thing you sent from your phone.</a:t>
            </a:r>
          </a:p>
        </p:txBody>
      </p:sp>
      <p:sp>
        <p:nvSpPr>
          <p:cNvPr id="15" name="Rounded Rectangle 14"/>
          <p:cNvSpPr/>
          <p:nvPr/>
        </p:nvSpPr>
        <p:spPr>
          <a:xfrm>
            <a:off x="530352" y="2758948"/>
            <a:ext cx="310896" cy="310896"/>
          </a:xfrm>
          <a:prstGeom prst="roundRect">
            <a:avLst>
              <a:gd name="adj" fmla="val 17647"/>
            </a:avLst>
          </a:prstGeom>
          <a:solidFill>
            <a:srgbClr val="1A1A1A"/>
          </a:solidFill>
          <a:ln>
            <a:noFill/>
          </a:ln>
          <a:effectLst/>
        </p:spPr>
        <p:txBody>
          <a:bodyPr rtlCol="0" anchor="ctr"/>
          <a:lstStyle/>
          <a:p>
            <a:pPr algn="ctr"/>
          </a:p>
        </p:txBody>
      </p:sp>
      <p:sp>
        <p:nvSpPr>
          <p:cNvPr id="16" name="TextBox 15"/>
          <p:cNvSpPr txBox="1"/>
          <p:nvPr/>
        </p:nvSpPr>
        <p:spPr>
          <a:xfrm>
            <a:off x="530352" y="2758948"/>
            <a:ext cx="310896" cy="31089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5C542"/>
                </a:solidFill>
                <a:latin typeface="Avenir Next"/>
                <a:ea typeface="Hiragino Sans GB"/>
              </a:rPr>
              <a:t>2</a:t>
            </a:r>
          </a:p>
        </p:txBody>
      </p:sp>
      <p:sp>
        <p:nvSpPr>
          <p:cNvPr id="17" name="TextBox 16"/>
          <p:cNvSpPr txBox="1"/>
          <p:nvPr/>
        </p:nvSpPr>
        <p:spPr>
          <a:xfrm>
            <a:off x="987552" y="2731516"/>
            <a:ext cx="219456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In pairs</a:t>
            </a:r>
            <a:r>
              <a:rPr sz="1100" b="0" i="0">
                <a:solidFill>
                  <a:srgbClr val="4A4238"/>
                </a:solidFill>
                <a:latin typeface="Avenir Next"/>
                <a:ea typeface="Hiragino Sans GB"/>
              </a:rPr>
              <a:t>  5 min</a:t>
            </a:r>
          </a:p>
        </p:txBody>
      </p:sp>
      <p:sp>
        <p:nvSpPr>
          <p:cNvPr id="18" name="TextBox 17"/>
          <p:cNvSpPr txBox="1"/>
          <p:nvPr/>
        </p:nvSpPr>
        <p:spPr>
          <a:xfrm>
            <a:off x="987552" y="3005836"/>
            <a:ext cx="4126839" cy="35864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4A4238"/>
                </a:solidFill>
                <a:latin typeface="Avenir Next"/>
                <a:ea typeface="Hiragino Sans GB"/>
              </a:rPr>
              <a:t>Read each other’s four lines aloud. Ask only the three questions on the right — no other feedback.</a:t>
            </a:r>
          </a:p>
        </p:txBody>
      </p:sp>
      <p:sp>
        <p:nvSpPr>
          <p:cNvPr id="19" name="Rounded Rectangle 18"/>
          <p:cNvSpPr/>
          <p:nvPr/>
        </p:nvSpPr>
        <p:spPr>
          <a:xfrm>
            <a:off x="530352" y="3418840"/>
            <a:ext cx="310896" cy="310896"/>
          </a:xfrm>
          <a:prstGeom prst="roundRect">
            <a:avLst>
              <a:gd name="adj" fmla="val 17647"/>
            </a:avLst>
          </a:prstGeom>
          <a:solidFill>
            <a:srgbClr val="1A1A1A"/>
          </a:solidFill>
          <a:ln>
            <a:noFill/>
          </a:ln>
          <a:effectLst/>
        </p:spPr>
        <p:txBody>
          <a:bodyPr rtlCol="0" anchor="ctr"/>
          <a:lstStyle/>
          <a:p>
            <a:pPr algn="ctr"/>
          </a:p>
        </p:txBody>
      </p:sp>
      <p:sp>
        <p:nvSpPr>
          <p:cNvPr id="20" name="TextBox 19"/>
          <p:cNvSpPr txBox="1"/>
          <p:nvPr/>
        </p:nvSpPr>
        <p:spPr>
          <a:xfrm>
            <a:off x="530352" y="3418840"/>
            <a:ext cx="310896" cy="31089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5C542"/>
                </a:solidFill>
                <a:latin typeface="Avenir Next"/>
                <a:ea typeface="Hiragino Sans GB"/>
              </a:rPr>
              <a:t>3</a:t>
            </a:r>
          </a:p>
        </p:txBody>
      </p:sp>
      <p:sp>
        <p:nvSpPr>
          <p:cNvPr id="21" name="TextBox 20"/>
          <p:cNvSpPr txBox="1"/>
          <p:nvPr/>
        </p:nvSpPr>
        <p:spPr>
          <a:xfrm>
            <a:off x="987552" y="3391408"/>
            <a:ext cx="219456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Whole room</a:t>
            </a:r>
            <a:r>
              <a:rPr sz="1100" b="0" i="0">
                <a:solidFill>
                  <a:srgbClr val="4A4238"/>
                </a:solidFill>
                <a:latin typeface="Avenir Next"/>
                <a:ea typeface="Hiragino Sans GB"/>
              </a:rPr>
              <a:t>  2 min</a:t>
            </a:r>
          </a:p>
        </p:txBody>
      </p:sp>
      <p:sp>
        <p:nvSpPr>
          <p:cNvPr id="22" name="TextBox 21"/>
          <p:cNvSpPr txBox="1"/>
          <p:nvPr/>
        </p:nvSpPr>
        <p:spPr>
          <a:xfrm>
            <a:off x="987552" y="3665727"/>
            <a:ext cx="4126839" cy="20218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4A4238"/>
                </a:solidFill>
                <a:latin typeface="Avenir Next"/>
                <a:ea typeface="Hiragino Sans GB"/>
              </a:rPr>
              <a:t>Two volunteers read out their new C line.</a:t>
            </a:r>
          </a:p>
        </p:txBody>
      </p:sp>
      <p:sp>
        <p:nvSpPr>
          <p:cNvPr id="23" name="Rounded Rectangle 22"/>
          <p:cNvSpPr/>
          <p:nvPr/>
        </p:nvSpPr>
        <p:spPr>
          <a:xfrm>
            <a:off x="530352" y="3950207"/>
            <a:ext cx="4584039" cy="365760"/>
          </a:xfrm>
          <a:prstGeom prst="roundRect">
            <a:avLst>
              <a:gd name="adj" fmla="val 20000"/>
            </a:avLst>
          </a:prstGeom>
          <a:solidFill>
            <a:srgbClr val="1A1A1A"/>
          </a:solidFill>
          <a:ln>
            <a:noFill/>
          </a:ln>
          <a:effectLst/>
        </p:spPr>
        <p:txBody>
          <a:bodyPr rtlCol="0" anchor="ctr"/>
          <a:lstStyle/>
          <a:p>
            <a:pPr algn="ctr"/>
          </a:p>
        </p:txBody>
      </p:sp>
      <p:sp>
        <p:nvSpPr>
          <p:cNvPr id="24" name="TextBox 23"/>
          <p:cNvSpPr txBox="1"/>
          <p:nvPr/>
        </p:nvSpPr>
        <p:spPr>
          <a:xfrm>
            <a:off x="731519" y="3950207"/>
            <a:ext cx="914400" cy="36576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1" i="0">
                <a:solidFill>
                  <a:srgbClr val="F5C542"/>
                </a:solidFill>
                <a:latin typeface="Avenir Next"/>
                <a:ea typeface="Hiragino Sans GB"/>
              </a:rPr>
              <a:t>OUTPUT</a:t>
            </a:r>
          </a:p>
        </p:txBody>
      </p:sp>
      <p:sp>
        <p:nvSpPr>
          <p:cNvPr id="25" name="TextBox 24"/>
          <p:cNvSpPr txBox="1"/>
          <p:nvPr/>
        </p:nvSpPr>
        <p:spPr>
          <a:xfrm>
            <a:off x="1499616" y="3950207"/>
            <a:ext cx="3413607" cy="36576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FFFFFF"/>
                </a:solidFill>
                <a:latin typeface="Avenir Next"/>
                <a:ea typeface="Hiragino Sans GB"/>
              </a:rPr>
              <a:t>Four lines, in your own notebook.</a:t>
            </a:r>
          </a:p>
        </p:txBody>
      </p:sp>
      <p:sp>
        <p:nvSpPr>
          <p:cNvPr id="26" name="Rounded Rectangle 25"/>
          <p:cNvSpPr/>
          <p:nvPr/>
        </p:nvSpPr>
        <p:spPr>
          <a:xfrm>
            <a:off x="5388711" y="965200"/>
            <a:ext cx="3224936" cy="3350768"/>
          </a:xfrm>
          <a:prstGeom prst="roundRect">
            <a:avLst>
              <a:gd name="adj" fmla="val 3402"/>
            </a:avLst>
          </a:prstGeom>
          <a:solidFill>
            <a:srgbClr val="FFFFFF"/>
          </a:solidFill>
          <a:ln>
            <a:noFill/>
          </a:ln>
          <a:effectLst/>
        </p:spPr>
        <p:txBody>
          <a:bodyPr rtlCol="0" anchor="ctr"/>
          <a:lstStyle/>
          <a:p>
            <a:pPr algn="ctr"/>
          </a:p>
        </p:txBody>
      </p:sp>
      <p:sp>
        <p:nvSpPr>
          <p:cNvPr id="27" name="TextBox 26"/>
          <p:cNvSpPr txBox="1"/>
          <p:nvPr/>
        </p:nvSpPr>
        <p:spPr>
          <a:xfrm>
            <a:off x="5608167" y="1148080"/>
            <a:ext cx="2786024"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Peer review: three questions</a:t>
            </a:r>
          </a:p>
        </p:txBody>
      </p:sp>
      <p:sp>
        <p:nvSpPr>
          <p:cNvPr id="28" name="Rectangle 27"/>
          <p:cNvSpPr/>
          <p:nvPr/>
        </p:nvSpPr>
        <p:spPr>
          <a:xfrm>
            <a:off x="5608167" y="1458976"/>
            <a:ext cx="548640" cy="36576"/>
          </a:xfrm>
          <a:prstGeom prst="rect">
            <a:avLst/>
          </a:prstGeom>
          <a:solidFill>
            <a:srgbClr val="C08A00"/>
          </a:solidFill>
          <a:ln>
            <a:noFill/>
          </a:ln>
          <a:effectLst/>
        </p:spPr>
        <p:txBody>
          <a:bodyPr rtlCol="0" anchor="ctr"/>
          <a:lstStyle/>
          <a:p>
            <a:pPr algn="ctr"/>
          </a:p>
        </p:txBody>
      </p:sp>
      <p:sp>
        <p:nvSpPr>
          <p:cNvPr id="29" name="TextBox 28"/>
          <p:cNvSpPr txBox="1"/>
          <p:nvPr/>
        </p:nvSpPr>
        <p:spPr>
          <a:xfrm>
            <a:off x="5608167" y="1641856"/>
            <a:ext cx="310896"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7A5200"/>
                </a:solidFill>
                <a:latin typeface="Avenir Next"/>
                <a:ea typeface="Hiragino Sans GB"/>
              </a:rPr>
              <a:t>1</a:t>
            </a:r>
          </a:p>
        </p:txBody>
      </p:sp>
      <p:sp>
        <p:nvSpPr>
          <p:cNvPr id="30" name="TextBox 29"/>
          <p:cNvSpPr txBox="1"/>
          <p:nvPr/>
        </p:nvSpPr>
        <p:spPr>
          <a:xfrm>
            <a:off x="5919063" y="1660144"/>
            <a:ext cx="2493416" cy="21132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Would I nod at the S line?</a:t>
            </a:r>
          </a:p>
        </p:txBody>
      </p:sp>
      <p:sp>
        <p:nvSpPr>
          <p:cNvPr id="31" name="TextBox 30"/>
          <p:cNvSpPr txBox="1"/>
          <p:nvPr/>
        </p:nvSpPr>
        <p:spPr>
          <a:xfrm>
            <a:off x="5608167" y="2231136"/>
            <a:ext cx="310896"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7A5200"/>
                </a:solidFill>
                <a:latin typeface="Avenir Next"/>
                <a:ea typeface="Hiragino Sans GB"/>
              </a:rPr>
              <a:t>2</a:t>
            </a:r>
          </a:p>
        </p:txBody>
      </p:sp>
      <p:sp>
        <p:nvSpPr>
          <p:cNvPr id="32" name="TextBox 31"/>
          <p:cNvSpPr txBox="1"/>
          <p:nvPr/>
        </p:nvSpPr>
        <p:spPr>
          <a:xfrm>
            <a:off x="5919063" y="2249424"/>
            <a:ext cx="2493416" cy="36779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Does the C line say what changed — or just restate S?</a:t>
            </a:r>
          </a:p>
        </p:txBody>
      </p:sp>
      <p:sp>
        <p:nvSpPr>
          <p:cNvPr id="33" name="TextBox 32"/>
          <p:cNvSpPr txBox="1"/>
          <p:nvPr/>
        </p:nvSpPr>
        <p:spPr>
          <a:xfrm>
            <a:off x="5608167" y="2976879"/>
            <a:ext cx="310896"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7A5200"/>
                </a:solidFill>
                <a:latin typeface="Avenir Next"/>
                <a:ea typeface="Hiragino Sans GB"/>
              </a:rPr>
              <a:t>3</a:t>
            </a:r>
          </a:p>
        </p:txBody>
      </p:sp>
      <p:sp>
        <p:nvSpPr>
          <p:cNvPr id="34" name="TextBox 33"/>
          <p:cNvSpPr txBox="1"/>
          <p:nvPr/>
        </p:nvSpPr>
        <p:spPr>
          <a:xfrm>
            <a:off x="5919063" y="2995167"/>
            <a:ext cx="2493416" cy="21132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Does the A line answer Q directly?</a:t>
            </a:r>
          </a:p>
        </p:txBody>
      </p:sp>
      <p:sp>
        <p:nvSpPr>
          <p:cNvPr id="35" name="Rectangle 34"/>
          <p:cNvSpPr/>
          <p:nvPr/>
        </p:nvSpPr>
        <p:spPr>
          <a:xfrm>
            <a:off x="5608167" y="3639311"/>
            <a:ext cx="2786024" cy="10972"/>
          </a:xfrm>
          <a:prstGeom prst="rect">
            <a:avLst/>
          </a:prstGeom>
          <a:solidFill>
            <a:srgbClr val="E0E0DC"/>
          </a:solidFill>
          <a:ln>
            <a:noFill/>
          </a:ln>
          <a:effectLst/>
        </p:spPr>
        <p:txBody>
          <a:bodyPr rtlCol="0" anchor="ctr"/>
          <a:lstStyle/>
          <a:p>
            <a:pPr algn="ctr"/>
          </a:p>
        </p:txBody>
      </p:sp>
      <p:sp>
        <p:nvSpPr>
          <p:cNvPr id="36" name="TextBox 35"/>
          <p:cNvSpPr txBox="1"/>
          <p:nvPr/>
        </p:nvSpPr>
        <p:spPr>
          <a:xfrm>
            <a:off x="5608167" y="3840479"/>
            <a:ext cx="2786024" cy="3108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No notes on style, no other advice. These three questions are the whole standard.</a:t>
            </a:r>
          </a:p>
        </p:txBody>
      </p:sp>
      <p:sp>
        <p:nvSpPr>
          <p:cNvPr id="37" name="Rounded Rectangle 36"/>
          <p:cNvSpPr/>
          <p:nvPr/>
        </p:nvSpPr>
        <p:spPr>
          <a:xfrm>
            <a:off x="530352" y="4562856"/>
            <a:ext cx="566928" cy="214884"/>
          </a:xfrm>
          <a:prstGeom prst="roundRect">
            <a:avLst>
              <a:gd name="adj" fmla="val 23404"/>
            </a:avLst>
          </a:prstGeom>
          <a:solidFill>
            <a:srgbClr val="FDF4DA"/>
          </a:solidFill>
          <a:ln>
            <a:noFill/>
          </a:ln>
          <a:effectLst/>
        </p:spPr>
        <p:txBody>
          <a:bodyPr rtlCol="0" anchor="ctr"/>
          <a:lstStyle/>
          <a:p>
            <a:pPr algn="ctr"/>
          </a:p>
        </p:txBody>
      </p:sp>
      <p:sp>
        <p:nvSpPr>
          <p:cNvPr id="38" name="TextBox 37"/>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7A5200"/>
                </a:solidFill>
                <a:latin typeface="Avenir Next"/>
                <a:ea typeface="Hiragino Sans GB"/>
              </a:rPr>
              <a:t>Practice</a:t>
            </a:r>
          </a:p>
        </p:txBody>
      </p:sp>
      <p:sp>
        <p:nvSpPr>
          <p:cNvPr id="39" name="TextBox 38"/>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40" name="TextBox 39"/>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41" name="Rectangle 40"/>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42" name="Rectangle 41"/>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43" name="Rectangle 42"/>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44" name="Rectangle 43"/>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45" name="Rectangle 44"/>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46" name="Rectangle 45"/>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47" name="Rectangle 46"/>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48" name="Rectangle 47"/>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49" name="Rectangle 48"/>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50" name="Rectangle 49"/>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51" name="Rectangle 50"/>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52" name="Rectangle 51"/>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53" name="Rectangle 52"/>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54" name="Rectangle 53"/>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55" name="Rectangle 54"/>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56" name="Rectangle 55"/>
          <p:cNvSpPr/>
          <p:nvPr/>
        </p:nvSpPr>
        <p:spPr>
          <a:xfrm>
            <a:off x="5731002" y="4901183"/>
            <a:ext cx="539496" cy="242316"/>
          </a:xfrm>
          <a:prstGeom prst="rect">
            <a:avLst/>
          </a:prstGeom>
          <a:solidFill>
            <a:srgbClr val="F5C542"/>
          </a:solidFill>
          <a:ln>
            <a:noFill/>
          </a:ln>
          <a:effectLst/>
        </p:spPr>
        <p:txBody>
          <a:bodyPr rtlCol="0" anchor="ctr"/>
          <a:lstStyle/>
          <a:p>
            <a:pPr algn="ctr"/>
          </a:p>
        </p:txBody>
      </p:sp>
      <p:sp>
        <p:nvSpPr>
          <p:cNvPr id="57" name="TextBox 56"/>
          <p:cNvSpPr txBox="1"/>
          <p:nvPr/>
        </p:nvSpPr>
        <p:spPr>
          <a:xfrm>
            <a:off x="57310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1A1A"/>
                </a:solidFill>
                <a:latin typeface="Avenir Next"/>
                <a:ea typeface="Hiragino Sans GB"/>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4471416"/>
          </a:xfrm>
          <a:prstGeom prst="rect">
            <a:avLst/>
          </a:prstGeom>
          <a:solidFill>
            <a:srgbClr val="F5C542"/>
          </a:solidFill>
          <a:ln>
            <a:noFill/>
          </a:ln>
          <a:effectLst/>
        </p:spPr>
        <p:txBody>
          <a:bodyPr rtlCol="0" anchor="ctr"/>
          <a:lstStyle/>
          <a:p>
            <a:pPr algn="ctr"/>
          </a:p>
        </p:txBody>
      </p:sp>
      <p:sp>
        <p:nvSpPr>
          <p:cNvPr id="4" name="Right Triangle 3"/>
          <p:cNvSpPr/>
          <p:nvPr/>
        </p:nvSpPr>
        <p:spPr>
          <a:xfrm rot="10800000">
            <a:off x="8430768" y="0"/>
            <a:ext cx="713232" cy="713232"/>
          </a:xfrm>
          <a:prstGeom prst="rtTriangle">
            <a:avLst/>
          </a:prstGeom>
          <a:solidFill>
            <a:srgbClr val="FFFFFF"/>
          </a:solidFill>
          <a:ln>
            <a:noFill/>
          </a:ln>
          <a:effectLst/>
        </p:spPr>
        <p:txBody>
          <a:bodyPr rtlCol="0" anchor="ctr"/>
          <a:lstStyle/>
          <a:p>
            <a:pPr algn="ctr"/>
          </a:p>
        </p:txBody>
      </p:sp>
      <p:sp>
        <p:nvSpPr>
          <p:cNvPr id="5" name="Right Triangle 4"/>
          <p:cNvSpPr/>
          <p:nvPr/>
        </p:nvSpPr>
        <p:spPr>
          <a:xfrm>
            <a:off x="8430768" y="0"/>
            <a:ext cx="713232" cy="713232"/>
          </a:xfrm>
          <a:prstGeom prst="rtTriangle">
            <a:avLst/>
          </a:prstGeom>
          <a:solidFill>
            <a:srgbClr val="E0AE28"/>
          </a:solidFill>
          <a:ln>
            <a:noFill/>
          </a:ln>
          <a:effectLst/>
        </p:spPr>
        <p:txBody>
          <a:bodyPr rtlCol="0" anchor="ctr"/>
          <a:lstStyle/>
          <a:p>
            <a:pPr algn="ctr"/>
          </a:p>
        </p:txBody>
      </p:sp>
      <p:sp>
        <p:nvSpPr>
          <p:cNvPr id="6" name="deckkit-intent:{&quot;envelope&quot;: &quot;full-bleed&quot;, &quot;rhyme&quot;: &quot;practice register&quot;, &quot;reason&quot;: &quot;Practice pages turn into one big sticky note — you can see from the back row that it’s your turn&quot;}"/>
          <p:cNvSpPr txBox="1"/>
          <p:nvPr/>
        </p:nvSpPr>
        <p:spPr>
          <a:xfrm>
            <a:off x="0" y="0"/>
            <a:ext cx="9144" cy="9144"/>
          </a:xfrm>
          <a:prstGeom prst="rect">
            <a:avLst/>
          </a:prstGeom>
          <a:noFill/>
        </p:spPr>
        <p:txBody>
          <a:bodyPr wrap="none">
            <a:spAutoFit/>
          </a:bodyPr>
          <a:lstStyle/>
          <a:p/>
        </p:txBody>
      </p:sp>
      <p:sp>
        <p:nvSpPr>
          <p:cNvPr id="7" name="TextBox 6"/>
          <p:cNvSpPr txBox="1"/>
          <p:nvPr/>
        </p:nvSpPr>
        <p:spPr>
          <a:xfrm>
            <a:off x="530352" y="182880"/>
            <a:ext cx="3657600"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200">
                <a:solidFill>
                  <a:srgbClr val="4A4238"/>
                </a:solidFill>
                <a:latin typeface="Avenir Next"/>
                <a:ea typeface="Hiragino Sans GB"/>
              </a:rPr>
              <a:t>LIVE PRACTICE ②</a:t>
            </a:r>
          </a:p>
        </p:txBody>
      </p:sp>
      <p:sp>
        <p:nvSpPr>
          <p:cNvPr id="8" name="TextBox 7"/>
          <p:cNvSpPr txBox="1"/>
          <p:nvPr/>
        </p:nvSpPr>
        <p:spPr>
          <a:xfrm>
            <a:off x="530352" y="384048"/>
            <a:ext cx="6071616" cy="47142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800" b="1" i="0">
                <a:solidFill>
                  <a:srgbClr val="1A1A1A"/>
                </a:solidFill>
                <a:latin typeface="Avenir Next"/>
                <a:ea typeface="Hiragino Sans GB"/>
              </a:rPr>
              <a:t>Pitch your rewrite in 30 seconds</a:t>
            </a:r>
          </a:p>
        </p:txBody>
      </p:sp>
      <p:sp>
        <p:nvSpPr>
          <p:cNvPr id="9" name="TextBox 8"/>
          <p:cNvSpPr txBox="1"/>
          <p:nvPr/>
        </p:nvSpPr>
        <p:spPr>
          <a:xfrm>
            <a:off x="402335" y="983488"/>
            <a:ext cx="5120640" cy="1591055"/>
          </a:xfrm>
          <a:prstGeom prst="rect">
            <a:avLst/>
          </a:prstGeom>
          <a:noFill/>
          <a:ln/>
        </p:spPr>
        <p:txBody>
          <a:bodyPr wrap="none" anchor="t" lIns="25400" rIns="25400" tIns="25400" bIns="25400">
            <a:spAutoFit/>
          </a:bodyPr>
          <a:lstStyle/>
          <a:p>
            <a:pPr algn="l">
              <a:lnSpc>
                <a:spcPct val="100000"/>
              </a:lnSpc>
              <a:spcBef>
                <a:spcPts val="0"/>
              </a:spcBef>
              <a:spcAft>
                <a:spcPts val="600"/>
              </a:spcAft>
            </a:pPr>
            <a:r>
              <a:rPr sz="10800" b="1" i="0">
                <a:solidFill>
                  <a:srgbClr val="1A1A1A"/>
                </a:solidFill>
                <a:latin typeface="Avenir Next"/>
                <a:ea typeface="Hiragino Sans GB"/>
              </a:rPr>
              <a:t>00:30</a:t>
            </a:r>
          </a:p>
        </p:txBody>
      </p:sp>
      <p:sp>
        <p:nvSpPr>
          <p:cNvPr id="10" name="Rectangle 9"/>
          <p:cNvSpPr/>
          <p:nvPr/>
        </p:nvSpPr>
        <p:spPr>
          <a:xfrm>
            <a:off x="530352" y="2629407"/>
            <a:ext cx="4584039" cy="45720"/>
          </a:xfrm>
          <a:prstGeom prst="rect">
            <a:avLst/>
          </a:prstGeom>
          <a:solidFill>
            <a:srgbClr val="1A1A1A"/>
          </a:solidFill>
          <a:ln>
            <a:noFill/>
          </a:ln>
          <a:effectLst/>
        </p:spPr>
        <p:txBody>
          <a:bodyPr rtlCol="0" anchor="ctr"/>
          <a:lstStyle/>
          <a:p>
            <a:pPr algn="ctr"/>
          </a:p>
        </p:txBody>
      </p:sp>
      <p:sp>
        <p:nvSpPr>
          <p:cNvPr id="11" name="TextBox 10"/>
          <p:cNvSpPr txBox="1"/>
          <p:nvPr/>
        </p:nvSpPr>
        <p:spPr>
          <a:xfrm>
            <a:off x="530352" y="2757424"/>
            <a:ext cx="4584039" cy="62179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Hard stop. When time’s up, stop — even mid-sentence.</a:t>
            </a:r>
          </a:p>
          <a:p>
            <a:pPr algn="l">
              <a:lnSpc>
                <a:spcPct val="100000"/>
              </a:lnSpc>
              <a:spcBef>
                <a:spcPts val="0"/>
              </a:spcBef>
              <a:spcAft>
                <a:spcPts val="600"/>
              </a:spcAft>
            </a:pPr>
            <a:r>
              <a:rPr sz="1300" b="0" i="0">
                <a:solidFill>
                  <a:srgbClr val="4A4238"/>
                </a:solidFill>
                <a:latin typeface="Avenir Next"/>
                <a:ea typeface="Hiragino Sans GB"/>
              </a:rPr>
              <a:t>If you ran out of time, you buried the answer.</a:t>
            </a:r>
          </a:p>
        </p:txBody>
      </p:sp>
      <p:sp>
        <p:nvSpPr>
          <p:cNvPr id="12" name="Rounded Rectangle 11"/>
          <p:cNvSpPr/>
          <p:nvPr/>
        </p:nvSpPr>
        <p:spPr>
          <a:xfrm>
            <a:off x="530352" y="3474720"/>
            <a:ext cx="4584039" cy="365760"/>
          </a:xfrm>
          <a:prstGeom prst="roundRect">
            <a:avLst>
              <a:gd name="adj" fmla="val 20000"/>
            </a:avLst>
          </a:prstGeom>
          <a:solidFill>
            <a:srgbClr val="1A1A1A"/>
          </a:solidFill>
          <a:ln>
            <a:noFill/>
          </a:ln>
          <a:effectLst/>
        </p:spPr>
        <p:txBody>
          <a:bodyPr rtlCol="0" anchor="ctr"/>
          <a:lstStyle/>
          <a:p>
            <a:pPr algn="ctr"/>
          </a:p>
        </p:txBody>
      </p:sp>
      <p:sp>
        <p:nvSpPr>
          <p:cNvPr id="13" name="TextBox 12"/>
          <p:cNvSpPr txBox="1"/>
          <p:nvPr/>
        </p:nvSpPr>
        <p:spPr>
          <a:xfrm>
            <a:off x="731519" y="3474720"/>
            <a:ext cx="914400" cy="36576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1" i="0">
                <a:solidFill>
                  <a:srgbClr val="F5C542"/>
                </a:solidFill>
                <a:latin typeface="Avenir Next"/>
                <a:ea typeface="Hiragino Sans GB"/>
              </a:rPr>
              <a:t>SCORE</a:t>
            </a:r>
          </a:p>
        </p:txBody>
      </p:sp>
      <p:sp>
        <p:nvSpPr>
          <p:cNvPr id="14" name="TextBox 13"/>
          <p:cNvSpPr txBox="1"/>
          <p:nvPr/>
        </p:nvSpPr>
        <p:spPr>
          <a:xfrm>
            <a:off x="1499616" y="3474720"/>
            <a:ext cx="3413607" cy="36576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FFFFFF"/>
                </a:solidFill>
                <a:latin typeface="Avenir Next"/>
                <a:ea typeface="Hiragino Sans GB"/>
              </a:rPr>
              <a:t>Can they repeat your conclusion in a sentence?</a:t>
            </a:r>
          </a:p>
        </p:txBody>
      </p:sp>
      <p:sp>
        <p:nvSpPr>
          <p:cNvPr id="15" name="TextBox 14"/>
          <p:cNvSpPr txBox="1"/>
          <p:nvPr/>
        </p:nvSpPr>
        <p:spPr>
          <a:xfrm>
            <a:off x="530352" y="3931920"/>
            <a:ext cx="4584039" cy="38404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4A4238"/>
                </a:solidFill>
                <a:latin typeface="Avenir Next"/>
                <a:ea typeface="Hiragino Sans GB"/>
              </a:rPr>
              <a:t>Accounts of where “elevator pitch” comes from differ; we borrow the format only and make no claim about its origin.</a:t>
            </a:r>
          </a:p>
        </p:txBody>
      </p:sp>
      <p:sp>
        <p:nvSpPr>
          <p:cNvPr id="16" name="Rounded Rectangle 15"/>
          <p:cNvSpPr/>
          <p:nvPr/>
        </p:nvSpPr>
        <p:spPr>
          <a:xfrm>
            <a:off x="5388711" y="965200"/>
            <a:ext cx="3224936" cy="3350768"/>
          </a:xfrm>
          <a:prstGeom prst="roundRect">
            <a:avLst>
              <a:gd name="adj" fmla="val 3402"/>
            </a:avLst>
          </a:prstGeom>
          <a:solidFill>
            <a:srgbClr val="FFFFFF"/>
          </a:solidFill>
          <a:ln>
            <a:noFill/>
          </a:ln>
          <a:effectLst/>
        </p:spPr>
        <p:txBody>
          <a:bodyPr rtlCol="0" anchor="ctr"/>
          <a:lstStyle/>
          <a:p>
            <a:pPr algn="ctr"/>
          </a:p>
        </p:txBody>
      </p:sp>
      <p:sp>
        <p:nvSpPr>
          <p:cNvPr id="17" name="TextBox 16"/>
          <p:cNvSpPr txBox="1"/>
          <p:nvPr/>
        </p:nvSpPr>
        <p:spPr>
          <a:xfrm>
            <a:off x="5608167" y="1148080"/>
            <a:ext cx="2786024"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Answer first, then three reasons</a:t>
            </a:r>
          </a:p>
        </p:txBody>
      </p:sp>
      <p:sp>
        <p:nvSpPr>
          <p:cNvPr id="18" name="Rectangle 17"/>
          <p:cNvSpPr/>
          <p:nvPr/>
        </p:nvSpPr>
        <p:spPr>
          <a:xfrm>
            <a:off x="5608167" y="1458976"/>
            <a:ext cx="548640" cy="36576"/>
          </a:xfrm>
          <a:prstGeom prst="rect">
            <a:avLst/>
          </a:prstGeom>
          <a:solidFill>
            <a:srgbClr val="C08A00"/>
          </a:solidFill>
          <a:ln>
            <a:noFill/>
          </a:ln>
          <a:effectLst/>
        </p:spPr>
        <p:txBody>
          <a:bodyPr rtlCol="0" anchor="ctr"/>
          <a:lstStyle/>
          <a:p>
            <a:pPr algn="ctr"/>
          </a:p>
        </p:txBody>
      </p:sp>
      <p:sp>
        <p:nvSpPr>
          <p:cNvPr id="19" name="TextBox 18"/>
          <p:cNvSpPr txBox="1"/>
          <p:nvPr/>
        </p:nvSpPr>
        <p:spPr>
          <a:xfrm>
            <a:off x="5608167" y="1641856"/>
            <a:ext cx="292608"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7A5200"/>
                </a:solidFill>
                <a:latin typeface="Avenir Next"/>
                <a:ea typeface="Hiragino Sans GB"/>
              </a:rPr>
              <a:t>1</a:t>
            </a:r>
          </a:p>
        </p:txBody>
      </p:sp>
      <p:sp>
        <p:nvSpPr>
          <p:cNvPr id="20" name="TextBox 19"/>
          <p:cNvSpPr txBox="1"/>
          <p:nvPr/>
        </p:nvSpPr>
        <p:spPr>
          <a:xfrm>
            <a:off x="5919063" y="1641856"/>
            <a:ext cx="2475128"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Lead with the answer</a:t>
            </a:r>
          </a:p>
        </p:txBody>
      </p:sp>
      <p:sp>
        <p:nvSpPr>
          <p:cNvPr id="21" name="TextBox 20"/>
          <p:cNvSpPr txBox="1"/>
          <p:nvPr/>
        </p:nvSpPr>
        <p:spPr>
          <a:xfrm>
            <a:off x="5919063" y="1879599"/>
            <a:ext cx="2475128"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One sentence, 12 words max</a:t>
            </a:r>
          </a:p>
        </p:txBody>
      </p:sp>
      <p:sp>
        <p:nvSpPr>
          <p:cNvPr id="22" name="TextBox 21"/>
          <p:cNvSpPr txBox="1"/>
          <p:nvPr/>
        </p:nvSpPr>
        <p:spPr>
          <a:xfrm>
            <a:off x="5608167" y="2203365"/>
            <a:ext cx="292608"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7A5200"/>
                </a:solidFill>
                <a:latin typeface="Avenir Next"/>
                <a:ea typeface="Hiragino Sans GB"/>
              </a:rPr>
              <a:t>2</a:t>
            </a:r>
          </a:p>
        </p:txBody>
      </p:sp>
      <p:sp>
        <p:nvSpPr>
          <p:cNvPr id="23" name="TextBox 22"/>
          <p:cNvSpPr txBox="1"/>
          <p:nvPr/>
        </p:nvSpPr>
        <p:spPr>
          <a:xfrm>
            <a:off x="5919063" y="2203365"/>
            <a:ext cx="2475128"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Then three reasons</a:t>
            </a:r>
          </a:p>
        </p:txBody>
      </p:sp>
      <p:sp>
        <p:nvSpPr>
          <p:cNvPr id="24" name="TextBox 23"/>
          <p:cNvSpPr txBox="1"/>
          <p:nvPr/>
        </p:nvSpPr>
        <p:spPr>
          <a:xfrm>
            <a:off x="5919063" y="2441109"/>
            <a:ext cx="2475128"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All three the same kind — one cut</a:t>
            </a:r>
          </a:p>
        </p:txBody>
      </p:sp>
      <p:sp>
        <p:nvSpPr>
          <p:cNvPr id="25" name="TextBox 24"/>
          <p:cNvSpPr txBox="1"/>
          <p:nvPr/>
        </p:nvSpPr>
        <p:spPr>
          <a:xfrm>
            <a:off x="5608167" y="2764874"/>
            <a:ext cx="292608"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7A5200"/>
                </a:solidFill>
                <a:latin typeface="Avenir Next"/>
                <a:ea typeface="Hiragino Sans GB"/>
              </a:rPr>
              <a:t>3</a:t>
            </a:r>
          </a:p>
        </p:txBody>
      </p:sp>
      <p:sp>
        <p:nvSpPr>
          <p:cNvPr id="26" name="TextBox 25"/>
          <p:cNvSpPr txBox="1"/>
          <p:nvPr/>
        </p:nvSpPr>
        <p:spPr>
          <a:xfrm>
            <a:off x="5919063" y="2764874"/>
            <a:ext cx="2475128"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Stop</a:t>
            </a:r>
          </a:p>
        </p:txBody>
      </p:sp>
      <p:sp>
        <p:nvSpPr>
          <p:cNvPr id="27" name="TextBox 26"/>
          <p:cNvSpPr txBox="1"/>
          <p:nvPr/>
        </p:nvSpPr>
        <p:spPr>
          <a:xfrm>
            <a:off x="5919063" y="3002618"/>
            <a:ext cx="2475128"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No adding, no explaining, no “also”</a:t>
            </a:r>
          </a:p>
        </p:txBody>
      </p:sp>
      <p:sp>
        <p:nvSpPr>
          <p:cNvPr id="28" name="Rectangle 27"/>
          <p:cNvSpPr/>
          <p:nvPr/>
        </p:nvSpPr>
        <p:spPr>
          <a:xfrm>
            <a:off x="5608167" y="3509263"/>
            <a:ext cx="2786024" cy="10972"/>
          </a:xfrm>
          <a:prstGeom prst="rect">
            <a:avLst/>
          </a:prstGeom>
          <a:solidFill>
            <a:srgbClr val="E0E0DC"/>
          </a:solidFill>
          <a:ln>
            <a:noFill/>
          </a:ln>
          <a:effectLst/>
        </p:spPr>
        <p:txBody>
          <a:bodyPr rtlCol="0" anchor="ctr"/>
          <a:lstStyle/>
          <a:p>
            <a:pPr algn="ctr"/>
          </a:p>
        </p:txBody>
      </p:sp>
      <p:sp>
        <p:nvSpPr>
          <p:cNvPr id="29" name="TextBox 28"/>
          <p:cNvSpPr txBox="1"/>
          <p:nvPr/>
        </p:nvSpPr>
        <p:spPr>
          <a:xfrm>
            <a:off x="5608167" y="3618991"/>
            <a:ext cx="2786024"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HOW TO RUN IT</a:t>
            </a:r>
          </a:p>
        </p:txBody>
      </p:sp>
      <p:sp>
        <p:nvSpPr>
          <p:cNvPr id="30" name="TextBox 29"/>
          <p:cNvSpPr txBox="1"/>
          <p:nvPr/>
        </p:nvSpPr>
        <p:spPr>
          <a:xfrm>
            <a:off x="5608167" y="3801872"/>
            <a:ext cx="2786024" cy="36779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In pairs. A talks 30s → B repeats it back, then swap. This runs 8 minutes.</a:t>
            </a:r>
          </a:p>
        </p:txBody>
      </p:sp>
      <p:sp>
        <p:nvSpPr>
          <p:cNvPr id="31" name="Rounded Rectangle 30"/>
          <p:cNvSpPr/>
          <p:nvPr/>
        </p:nvSpPr>
        <p:spPr>
          <a:xfrm>
            <a:off x="530352" y="4562856"/>
            <a:ext cx="566928" cy="214884"/>
          </a:xfrm>
          <a:prstGeom prst="roundRect">
            <a:avLst>
              <a:gd name="adj" fmla="val 23404"/>
            </a:avLst>
          </a:prstGeom>
          <a:solidFill>
            <a:srgbClr val="FDF4DA"/>
          </a:solidFill>
          <a:ln>
            <a:noFill/>
          </a:ln>
          <a:effectLst/>
        </p:spPr>
        <p:txBody>
          <a:bodyPr rtlCol="0" anchor="ctr"/>
          <a:lstStyle/>
          <a:p>
            <a:pPr algn="ctr"/>
          </a:p>
        </p:txBody>
      </p:sp>
      <p:sp>
        <p:nvSpPr>
          <p:cNvPr id="32" name="TextBox 31"/>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7A5200"/>
                </a:solidFill>
                <a:latin typeface="Avenir Next"/>
                <a:ea typeface="Hiragino Sans GB"/>
              </a:rPr>
              <a:t>Practice</a:t>
            </a:r>
          </a:p>
        </p:txBody>
      </p:sp>
      <p:sp>
        <p:nvSpPr>
          <p:cNvPr id="33" name="TextBox 32"/>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34" name="TextBox 33"/>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35" name="Rectangle 34"/>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36" name="Rectangle 35"/>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37" name="Rectangle 36"/>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38" name="Rectangle 37"/>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39" name="Rectangle 38"/>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40" name="Rectangle 39"/>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41" name="Rectangle 40"/>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42" name="Rectangle 41"/>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43" name="Rectangle 42"/>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44" name="Rectangle 43"/>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45" name="Rectangle 44"/>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46" name="Rectangle 45"/>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47" name="Rectangle 46"/>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48" name="Rectangle 47"/>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49" name="Rectangle 48"/>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50" name="Rectangle 49"/>
          <p:cNvSpPr/>
          <p:nvPr/>
        </p:nvSpPr>
        <p:spPr>
          <a:xfrm>
            <a:off x="6302502" y="4901183"/>
            <a:ext cx="539496" cy="242316"/>
          </a:xfrm>
          <a:prstGeom prst="rect">
            <a:avLst/>
          </a:prstGeom>
          <a:solidFill>
            <a:srgbClr val="F5C542"/>
          </a:solidFill>
          <a:ln>
            <a:noFill/>
          </a:ln>
          <a:effectLst/>
        </p:spPr>
        <p:txBody>
          <a:bodyPr rtlCol="0" anchor="ctr"/>
          <a:lstStyle/>
          <a:p>
            <a:pPr algn="ctr"/>
          </a:p>
        </p:txBody>
      </p:sp>
      <p:sp>
        <p:nvSpPr>
          <p:cNvPr id="51" name="TextBox 50"/>
          <p:cNvSpPr txBox="1"/>
          <p:nvPr/>
        </p:nvSpPr>
        <p:spPr>
          <a:xfrm>
            <a:off x="63025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1A1A"/>
                </a:solidFill>
                <a:latin typeface="Avenir Next"/>
                <a:ea typeface="Hiragino Sans GB"/>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859536"/>
          </a:xfrm>
          <a:prstGeom prst="rect">
            <a:avLst/>
          </a:prstGeom>
          <a:solidFill>
            <a:srgbClr val="B23A26"/>
          </a:solidFill>
          <a:ln>
            <a:noFill/>
          </a:ln>
          <a:effectLst/>
        </p:spPr>
        <p:txBody>
          <a:bodyPr rtlCol="0" anchor="ctr"/>
          <a:lstStyle/>
          <a:p>
            <a:pPr algn="ctr"/>
          </a:p>
        </p:txBody>
      </p:sp>
      <p:sp>
        <p:nvSpPr>
          <p:cNvPr id="3" name="TextBox 2"/>
          <p:cNvSpPr txBox="1"/>
          <p:nvPr/>
        </p:nvSpPr>
        <p:spPr>
          <a:xfrm>
            <a:off x="530352" y="118872"/>
            <a:ext cx="4791456"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80">
                <a:solidFill>
                  <a:srgbClr val="F8E6E2"/>
                </a:solidFill>
                <a:latin typeface="Avenir Next"/>
                <a:ea typeface="Hiragino Sans GB"/>
              </a:rPr>
              <a:t>COMMON TRAPS · NOT ONE OF THEM IS A WRITING PROBLEM</a:t>
            </a:r>
          </a:p>
        </p:txBody>
      </p:sp>
      <p:sp>
        <p:nvSpPr>
          <p:cNvPr id="4" name="TextBox 3"/>
          <p:cNvSpPr txBox="1"/>
          <p:nvPr/>
        </p:nvSpPr>
        <p:spPr>
          <a:xfrm>
            <a:off x="5413248" y="118872"/>
            <a:ext cx="3200400" cy="20116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F8E6E2"/>
                </a:solidFill>
                <a:latin typeface="Avenir Next"/>
                <a:ea typeface="Hiragino Sans GB"/>
              </a:rPr>
              <a:t>Illustrative example · fictional</a:t>
            </a:r>
          </a:p>
        </p:txBody>
      </p:sp>
      <p:sp>
        <p:nvSpPr>
          <p:cNvPr id="5" name="TextBox 4"/>
          <p:cNvSpPr txBox="1"/>
          <p:nvPr/>
        </p:nvSpPr>
        <p:spPr>
          <a:xfrm>
            <a:off x="530352" y="365760"/>
            <a:ext cx="8083296" cy="36576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2100" b="1" i="0">
                <a:solidFill>
                  <a:srgbClr val="FFFFFF"/>
                </a:solidFill>
                <a:latin typeface="Avenir Next"/>
                <a:ea typeface="Hiragino Sans GB"/>
              </a:rPr>
              <a:t>Five traps, each breaking one rule we just covered</a:t>
            </a:r>
          </a:p>
        </p:txBody>
      </p:sp>
      <p:pic>
        <p:nvPicPr>
          <p:cNvPr id="6" name="Picture 5" descr="warning" title="warning"/>
          <p:cNvPicPr>
            <a:picLocks noChangeAspect="1"/>
          </p:cNvPicPr>
          <p:nvPr/>
        </p:nvPicPr>
        <p:blipFill>
          <a:blip r:embed="rId2"/>
          <a:stretch>
            <a:fillRect/>
          </a:stretch>
        </p:blipFill>
        <p:spPr>
          <a:xfrm>
            <a:off x="8339327" y="457200"/>
            <a:ext cx="274320" cy="274320"/>
          </a:xfrm>
          <a:prstGeom prst="rect">
            <a:avLst/>
          </a:prstGeom>
        </p:spPr>
      </p:pic>
      <p:sp>
        <p:nvSpPr>
          <p:cNvPr id="7" name="TextBox 6"/>
          <p:cNvSpPr txBox="1"/>
          <p:nvPr/>
        </p:nvSpPr>
        <p:spPr>
          <a:xfrm>
            <a:off x="530352" y="1197864"/>
            <a:ext cx="274320"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B23A26"/>
                </a:solidFill>
                <a:latin typeface="Avenir Next"/>
                <a:ea typeface="Hiragino Sans GB"/>
              </a:rPr>
              <a:t>1</a:t>
            </a:r>
          </a:p>
        </p:txBody>
      </p:sp>
      <p:sp>
        <p:nvSpPr>
          <p:cNvPr id="8" name="TextBox 7"/>
          <p:cNvSpPr txBox="1"/>
          <p:nvPr/>
        </p:nvSpPr>
        <p:spPr>
          <a:xfrm>
            <a:off x="822959" y="1188720"/>
            <a:ext cx="3377107"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The top line is just a folder label</a:t>
            </a:r>
          </a:p>
        </p:txBody>
      </p:sp>
      <p:sp>
        <p:nvSpPr>
          <p:cNvPr id="9" name="Rounded Rectangle 8"/>
          <p:cNvSpPr/>
          <p:nvPr/>
        </p:nvSpPr>
        <p:spPr>
          <a:xfrm>
            <a:off x="822959" y="1444752"/>
            <a:ext cx="1728624" cy="256032"/>
          </a:xfrm>
          <a:prstGeom prst="roundRect">
            <a:avLst>
              <a:gd name="adj" fmla="val 21428"/>
            </a:avLst>
          </a:prstGeom>
          <a:solidFill>
            <a:srgbClr val="F4F4F2"/>
          </a:solidFill>
          <a:ln>
            <a:noFill/>
          </a:ln>
          <a:effectLst/>
        </p:spPr>
        <p:txBody>
          <a:bodyPr rtlCol="0" anchor="ctr"/>
          <a:lstStyle/>
          <a:p>
            <a:pPr algn="ctr"/>
          </a:p>
        </p:txBody>
      </p:sp>
      <p:sp>
        <p:nvSpPr>
          <p:cNvPr id="10" name="TextBox 9"/>
          <p:cNvSpPr txBox="1"/>
          <p:nvPr/>
        </p:nvSpPr>
        <p:spPr>
          <a:xfrm>
            <a:off x="950976" y="1444752"/>
            <a:ext cx="1472592"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B23A26"/>
                </a:solidFill>
                <a:latin typeface="Avenir Next"/>
                <a:ea typeface="Hiragino Sans GB"/>
              </a:rPr>
              <a:t>✕  </a:t>
            </a:r>
            <a:r>
              <a:rPr sz="1100" b="0" i="0">
                <a:solidFill>
                  <a:srgbClr val="55555A"/>
                </a:solidFill>
                <a:latin typeface="Avenir Next"/>
                <a:ea typeface="Hiragino Sans GB"/>
              </a:rPr>
              <a:t>“3. Next steps”</a:t>
            </a:r>
          </a:p>
        </p:txBody>
      </p:sp>
      <p:sp>
        <p:nvSpPr>
          <p:cNvPr id="11" name="TextBox 10"/>
          <p:cNvSpPr txBox="1"/>
          <p:nvPr/>
        </p:nvSpPr>
        <p:spPr>
          <a:xfrm>
            <a:off x="4670221" y="1444752"/>
            <a:ext cx="2917012"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56C4"/>
                </a:solidFill>
                <a:latin typeface="Avenir Next"/>
                <a:ea typeface="Hiragino Sans GB"/>
              </a:rPr>
              <a:t>✓  </a:t>
            </a:r>
            <a:r>
              <a:rPr sz="1100" b="0" i="0">
                <a:solidFill>
                  <a:srgbClr val="1A1A1A"/>
                </a:solidFill>
                <a:latin typeface="Avenir Next"/>
                <a:ea typeface="Hiragino Sans GB"/>
              </a:rPr>
              <a:t>“Next: align the metrics first”</a:t>
            </a:r>
          </a:p>
        </p:txBody>
      </p:sp>
      <p:sp>
        <p:nvSpPr>
          <p:cNvPr id="12" name="Rounded Rectangle 11"/>
          <p:cNvSpPr/>
          <p:nvPr/>
        </p:nvSpPr>
        <p:spPr>
          <a:xfrm>
            <a:off x="7920532" y="1463040"/>
            <a:ext cx="693115" cy="237744"/>
          </a:xfrm>
          <a:prstGeom prst="roundRect">
            <a:avLst>
              <a:gd name="adj" fmla="val 21153"/>
            </a:avLst>
          </a:prstGeom>
          <a:solidFill>
            <a:srgbClr val="FBEAE6"/>
          </a:solidFill>
          <a:ln>
            <a:noFill/>
          </a:ln>
          <a:effectLst/>
        </p:spPr>
        <p:txBody>
          <a:bodyPr rtlCol="0" anchor="ctr"/>
          <a:lstStyle/>
          <a:p>
            <a:pPr algn="ctr"/>
          </a:p>
        </p:txBody>
      </p:sp>
      <p:sp>
        <p:nvSpPr>
          <p:cNvPr id="13" name="TextBox 12"/>
          <p:cNvSpPr txBox="1"/>
          <p:nvPr/>
        </p:nvSpPr>
        <p:spPr>
          <a:xfrm>
            <a:off x="7920532" y="1463040"/>
            <a:ext cx="693115" cy="23774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B23A26"/>
                </a:solidFill>
                <a:latin typeface="Avenir Next"/>
                <a:ea typeface="Hiragino Sans GB"/>
              </a:rPr>
              <a:t>Rule ①</a:t>
            </a:r>
          </a:p>
        </p:txBody>
      </p:sp>
      <p:sp>
        <p:nvSpPr>
          <p:cNvPr id="14" name="Rectangle 13"/>
          <p:cNvSpPr/>
          <p:nvPr/>
        </p:nvSpPr>
        <p:spPr>
          <a:xfrm>
            <a:off x="530352" y="1733702"/>
            <a:ext cx="8083296" cy="10972"/>
          </a:xfrm>
          <a:prstGeom prst="rect">
            <a:avLst/>
          </a:prstGeom>
          <a:solidFill>
            <a:srgbClr val="E3E3E0"/>
          </a:solidFill>
          <a:ln>
            <a:noFill/>
          </a:ln>
          <a:effectLst/>
        </p:spPr>
        <p:txBody>
          <a:bodyPr rtlCol="0" anchor="ctr"/>
          <a:lstStyle/>
          <a:p>
            <a:pPr algn="ctr"/>
          </a:p>
        </p:txBody>
      </p:sp>
      <p:sp>
        <p:nvSpPr>
          <p:cNvPr id="15" name="TextBox 14"/>
          <p:cNvSpPr txBox="1"/>
          <p:nvPr/>
        </p:nvSpPr>
        <p:spPr>
          <a:xfrm>
            <a:off x="530352" y="1775764"/>
            <a:ext cx="274320"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B23A26"/>
                </a:solidFill>
                <a:latin typeface="Avenir Next"/>
                <a:ea typeface="Hiragino Sans GB"/>
              </a:rPr>
              <a:t>2</a:t>
            </a:r>
          </a:p>
        </p:txBody>
      </p:sp>
      <p:sp>
        <p:nvSpPr>
          <p:cNvPr id="16" name="TextBox 15"/>
          <p:cNvSpPr txBox="1"/>
          <p:nvPr/>
        </p:nvSpPr>
        <p:spPr>
          <a:xfrm>
            <a:off x="822959" y="1766620"/>
            <a:ext cx="3377107"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Two kinds in one group</a:t>
            </a:r>
          </a:p>
        </p:txBody>
      </p:sp>
      <p:sp>
        <p:nvSpPr>
          <p:cNvPr id="17" name="Rounded Rectangle 16"/>
          <p:cNvSpPr/>
          <p:nvPr/>
        </p:nvSpPr>
        <p:spPr>
          <a:xfrm>
            <a:off x="822959" y="2022652"/>
            <a:ext cx="3144774" cy="256032"/>
          </a:xfrm>
          <a:prstGeom prst="roundRect">
            <a:avLst>
              <a:gd name="adj" fmla="val 21428"/>
            </a:avLst>
          </a:prstGeom>
          <a:solidFill>
            <a:srgbClr val="F4F4F2"/>
          </a:solidFill>
          <a:ln>
            <a:noFill/>
          </a:ln>
          <a:effectLst/>
        </p:spPr>
        <p:txBody>
          <a:bodyPr rtlCol="0" anchor="ctr"/>
          <a:lstStyle/>
          <a:p>
            <a:pPr algn="ctr"/>
          </a:p>
        </p:txBody>
      </p:sp>
      <p:sp>
        <p:nvSpPr>
          <p:cNvPr id="18" name="TextBox 17"/>
          <p:cNvSpPr txBox="1"/>
          <p:nvPr/>
        </p:nvSpPr>
        <p:spPr>
          <a:xfrm>
            <a:off x="950976" y="2022652"/>
            <a:ext cx="2888742"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B23A26"/>
                </a:solidFill>
                <a:latin typeface="Avenir Next"/>
                <a:ea typeface="Hiragino Sans GB"/>
              </a:rPr>
              <a:t>✕  </a:t>
            </a:r>
            <a:r>
              <a:rPr sz="1100" b="0" i="0">
                <a:solidFill>
                  <a:srgbClr val="55555A"/>
                </a:solidFill>
                <a:latin typeface="Avenir Next"/>
                <a:ea typeface="Hiragino Sans GB"/>
              </a:rPr>
              <a:t>“① no staff ② no owner ③ add two”</a:t>
            </a:r>
          </a:p>
        </p:txBody>
      </p:sp>
      <p:sp>
        <p:nvSpPr>
          <p:cNvPr id="19" name="TextBox 18"/>
          <p:cNvSpPr txBox="1"/>
          <p:nvPr/>
        </p:nvSpPr>
        <p:spPr>
          <a:xfrm>
            <a:off x="4670221" y="2022652"/>
            <a:ext cx="2917012"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56C4"/>
                </a:solidFill>
                <a:latin typeface="Avenir Next"/>
                <a:ea typeface="Hiragino Sans GB"/>
              </a:rPr>
              <a:t>✓  </a:t>
            </a:r>
            <a:r>
              <a:rPr sz="1100" b="0" i="0">
                <a:solidFill>
                  <a:srgbClr val="1A1A1A"/>
                </a:solidFill>
                <a:latin typeface="Avenir Next"/>
                <a:ea typeface="Hiragino Sans GB"/>
              </a:rPr>
              <a:t>Causes in one layer, fixes in another</a:t>
            </a:r>
          </a:p>
        </p:txBody>
      </p:sp>
      <p:sp>
        <p:nvSpPr>
          <p:cNvPr id="20" name="Rounded Rectangle 19"/>
          <p:cNvSpPr/>
          <p:nvPr/>
        </p:nvSpPr>
        <p:spPr>
          <a:xfrm>
            <a:off x="7920532" y="2040940"/>
            <a:ext cx="693115" cy="237744"/>
          </a:xfrm>
          <a:prstGeom prst="roundRect">
            <a:avLst>
              <a:gd name="adj" fmla="val 21153"/>
            </a:avLst>
          </a:prstGeom>
          <a:solidFill>
            <a:srgbClr val="FBEAE6"/>
          </a:solidFill>
          <a:ln>
            <a:noFill/>
          </a:ln>
          <a:effectLst/>
        </p:spPr>
        <p:txBody>
          <a:bodyPr rtlCol="0" anchor="ctr"/>
          <a:lstStyle/>
          <a:p>
            <a:pPr algn="ctr"/>
          </a:p>
        </p:txBody>
      </p:sp>
      <p:sp>
        <p:nvSpPr>
          <p:cNvPr id="21" name="TextBox 20"/>
          <p:cNvSpPr txBox="1"/>
          <p:nvPr/>
        </p:nvSpPr>
        <p:spPr>
          <a:xfrm>
            <a:off x="7920532" y="2040940"/>
            <a:ext cx="693115" cy="23774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B23A26"/>
                </a:solidFill>
                <a:latin typeface="Avenir Next"/>
                <a:ea typeface="Hiragino Sans GB"/>
              </a:rPr>
              <a:t>Rule ②</a:t>
            </a:r>
          </a:p>
        </p:txBody>
      </p:sp>
      <p:sp>
        <p:nvSpPr>
          <p:cNvPr id="22" name="Rectangle 21"/>
          <p:cNvSpPr/>
          <p:nvPr/>
        </p:nvSpPr>
        <p:spPr>
          <a:xfrm>
            <a:off x="530352" y="2311603"/>
            <a:ext cx="8083296" cy="10972"/>
          </a:xfrm>
          <a:prstGeom prst="rect">
            <a:avLst/>
          </a:prstGeom>
          <a:solidFill>
            <a:srgbClr val="E3E3E0"/>
          </a:solidFill>
          <a:ln>
            <a:noFill/>
          </a:ln>
          <a:effectLst/>
        </p:spPr>
        <p:txBody>
          <a:bodyPr rtlCol="0" anchor="ctr"/>
          <a:lstStyle/>
          <a:p>
            <a:pPr algn="ctr"/>
          </a:p>
        </p:txBody>
      </p:sp>
      <p:sp>
        <p:nvSpPr>
          <p:cNvPr id="23" name="TextBox 22"/>
          <p:cNvSpPr txBox="1"/>
          <p:nvPr/>
        </p:nvSpPr>
        <p:spPr>
          <a:xfrm>
            <a:off x="530352" y="2353665"/>
            <a:ext cx="274320"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B23A26"/>
                </a:solidFill>
                <a:latin typeface="Avenir Next"/>
                <a:ea typeface="Hiragino Sans GB"/>
              </a:rPr>
              <a:t>3</a:t>
            </a:r>
          </a:p>
        </p:txBody>
      </p:sp>
      <p:sp>
        <p:nvSpPr>
          <p:cNvPr id="24" name="TextBox 23"/>
          <p:cNvSpPr txBox="1"/>
          <p:nvPr/>
        </p:nvSpPr>
        <p:spPr>
          <a:xfrm>
            <a:off x="822959" y="2344521"/>
            <a:ext cx="3377107"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Two cuts in one pass</a:t>
            </a:r>
          </a:p>
        </p:txBody>
      </p:sp>
      <p:sp>
        <p:nvSpPr>
          <p:cNvPr id="25" name="Rounded Rectangle 24"/>
          <p:cNvSpPr/>
          <p:nvPr/>
        </p:nvSpPr>
        <p:spPr>
          <a:xfrm>
            <a:off x="822959" y="2600553"/>
            <a:ext cx="3135000" cy="256032"/>
          </a:xfrm>
          <a:prstGeom prst="roundRect">
            <a:avLst>
              <a:gd name="adj" fmla="val 21428"/>
            </a:avLst>
          </a:prstGeom>
          <a:solidFill>
            <a:srgbClr val="F4F4F2"/>
          </a:solidFill>
          <a:ln>
            <a:noFill/>
          </a:ln>
          <a:effectLst/>
        </p:spPr>
        <p:txBody>
          <a:bodyPr rtlCol="0" anchor="ctr"/>
          <a:lstStyle/>
          <a:p>
            <a:pPr algn="ctr"/>
          </a:p>
        </p:txBody>
      </p:sp>
      <p:sp>
        <p:nvSpPr>
          <p:cNvPr id="26" name="TextBox 25"/>
          <p:cNvSpPr txBox="1"/>
          <p:nvPr/>
        </p:nvSpPr>
        <p:spPr>
          <a:xfrm>
            <a:off x="950976" y="2600553"/>
            <a:ext cx="2878968"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B23A26"/>
                </a:solidFill>
                <a:latin typeface="Avenir Next"/>
                <a:ea typeface="Hiragino Sans GB"/>
              </a:rPr>
              <a:t>✕  </a:t>
            </a:r>
            <a:r>
              <a:rPr sz="1100" b="0" i="0">
                <a:solidFill>
                  <a:srgbClr val="55555A"/>
                </a:solidFill>
                <a:latin typeface="Avenir Next"/>
                <a:ea typeface="Hiragino Sans GB"/>
              </a:rPr>
              <a:t>Three channels, plus “key accounts”</a:t>
            </a:r>
          </a:p>
        </p:txBody>
      </p:sp>
      <p:sp>
        <p:nvSpPr>
          <p:cNvPr id="27" name="TextBox 26"/>
          <p:cNvSpPr txBox="1"/>
          <p:nvPr/>
        </p:nvSpPr>
        <p:spPr>
          <a:xfrm>
            <a:off x="4670221" y="2600553"/>
            <a:ext cx="2917012"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56C4"/>
                </a:solidFill>
                <a:latin typeface="Avenir Next"/>
                <a:ea typeface="Hiragino Sans GB"/>
              </a:rPr>
              <a:t>✓  </a:t>
            </a:r>
            <a:r>
              <a:rPr sz="1100" b="0" i="0">
                <a:solidFill>
                  <a:srgbClr val="1A1A1A"/>
                </a:solidFill>
                <a:latin typeface="Avenir Next"/>
                <a:ea typeface="Hiragino Sans GB"/>
              </a:rPr>
              <a:t>Pick one cut, move the other down</a:t>
            </a:r>
          </a:p>
        </p:txBody>
      </p:sp>
      <p:sp>
        <p:nvSpPr>
          <p:cNvPr id="28" name="Rounded Rectangle 27"/>
          <p:cNvSpPr/>
          <p:nvPr/>
        </p:nvSpPr>
        <p:spPr>
          <a:xfrm>
            <a:off x="7920532" y="2618841"/>
            <a:ext cx="693115" cy="237744"/>
          </a:xfrm>
          <a:prstGeom prst="roundRect">
            <a:avLst>
              <a:gd name="adj" fmla="val 21153"/>
            </a:avLst>
          </a:prstGeom>
          <a:solidFill>
            <a:srgbClr val="FBEAE6"/>
          </a:solidFill>
          <a:ln>
            <a:noFill/>
          </a:ln>
          <a:effectLst/>
        </p:spPr>
        <p:txBody>
          <a:bodyPr rtlCol="0" anchor="ctr"/>
          <a:lstStyle/>
          <a:p>
            <a:pPr algn="ctr"/>
          </a:p>
        </p:txBody>
      </p:sp>
      <p:sp>
        <p:nvSpPr>
          <p:cNvPr id="29" name="TextBox 28"/>
          <p:cNvSpPr txBox="1"/>
          <p:nvPr/>
        </p:nvSpPr>
        <p:spPr>
          <a:xfrm>
            <a:off x="7920532" y="2618841"/>
            <a:ext cx="693115" cy="23774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B23A26"/>
                </a:solidFill>
                <a:latin typeface="Avenir Next"/>
                <a:ea typeface="Hiragino Sans GB"/>
              </a:rPr>
              <a:t>MECE</a:t>
            </a:r>
          </a:p>
        </p:txBody>
      </p:sp>
      <p:sp>
        <p:nvSpPr>
          <p:cNvPr id="30" name="Rectangle 29"/>
          <p:cNvSpPr/>
          <p:nvPr/>
        </p:nvSpPr>
        <p:spPr>
          <a:xfrm>
            <a:off x="530352" y="2889504"/>
            <a:ext cx="8083296" cy="10972"/>
          </a:xfrm>
          <a:prstGeom prst="rect">
            <a:avLst/>
          </a:prstGeom>
          <a:solidFill>
            <a:srgbClr val="E3E3E0"/>
          </a:solidFill>
          <a:ln>
            <a:noFill/>
          </a:ln>
          <a:effectLst/>
        </p:spPr>
        <p:txBody>
          <a:bodyPr rtlCol="0" anchor="ctr"/>
          <a:lstStyle/>
          <a:p>
            <a:pPr algn="ctr"/>
          </a:p>
        </p:txBody>
      </p:sp>
      <p:sp>
        <p:nvSpPr>
          <p:cNvPr id="31" name="TextBox 30"/>
          <p:cNvSpPr txBox="1"/>
          <p:nvPr/>
        </p:nvSpPr>
        <p:spPr>
          <a:xfrm>
            <a:off x="530352" y="2931566"/>
            <a:ext cx="274320"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B23A26"/>
                </a:solidFill>
                <a:latin typeface="Avenir Next"/>
                <a:ea typeface="Hiragino Sans GB"/>
              </a:rPr>
              <a:t>4</a:t>
            </a:r>
          </a:p>
        </p:txBody>
      </p:sp>
      <p:sp>
        <p:nvSpPr>
          <p:cNvPr id="32" name="TextBox 31"/>
          <p:cNvSpPr txBox="1"/>
          <p:nvPr/>
        </p:nvSpPr>
        <p:spPr>
          <a:xfrm>
            <a:off x="822959" y="2922422"/>
            <a:ext cx="3377107"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C just restates S</a:t>
            </a:r>
          </a:p>
        </p:txBody>
      </p:sp>
      <p:sp>
        <p:nvSpPr>
          <p:cNvPr id="33" name="Rounded Rectangle 32"/>
          <p:cNvSpPr/>
          <p:nvPr/>
        </p:nvSpPr>
        <p:spPr>
          <a:xfrm>
            <a:off x="822959" y="3178454"/>
            <a:ext cx="2754199" cy="256032"/>
          </a:xfrm>
          <a:prstGeom prst="roundRect">
            <a:avLst>
              <a:gd name="adj" fmla="val 21428"/>
            </a:avLst>
          </a:prstGeom>
          <a:solidFill>
            <a:srgbClr val="F4F4F2"/>
          </a:solidFill>
          <a:ln>
            <a:noFill/>
          </a:ln>
          <a:effectLst/>
        </p:spPr>
        <p:txBody>
          <a:bodyPr rtlCol="0" anchor="ctr"/>
          <a:lstStyle/>
          <a:p>
            <a:pPr algn="ctr"/>
          </a:p>
        </p:txBody>
      </p:sp>
      <p:sp>
        <p:nvSpPr>
          <p:cNvPr id="34" name="TextBox 33"/>
          <p:cNvSpPr txBox="1"/>
          <p:nvPr/>
        </p:nvSpPr>
        <p:spPr>
          <a:xfrm>
            <a:off x="950976" y="3178454"/>
            <a:ext cx="2498167"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B23A26"/>
                </a:solidFill>
                <a:latin typeface="Avenir Next"/>
                <a:ea typeface="Hiragino Sans GB"/>
              </a:rPr>
              <a:t>✕  </a:t>
            </a:r>
            <a:r>
              <a:rPr sz="1100" b="0" i="0">
                <a:solidFill>
                  <a:srgbClr val="55555A"/>
                </a:solidFill>
                <a:latin typeface="Avenir Next"/>
                <a:ea typeface="Hiragino Sans GB"/>
              </a:rPr>
              <a:t>“S: work continues. C: issues.”</a:t>
            </a:r>
          </a:p>
        </p:txBody>
      </p:sp>
      <p:sp>
        <p:nvSpPr>
          <p:cNvPr id="35" name="TextBox 34"/>
          <p:cNvSpPr txBox="1"/>
          <p:nvPr/>
        </p:nvSpPr>
        <p:spPr>
          <a:xfrm>
            <a:off x="4670221" y="3178454"/>
            <a:ext cx="2917012"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56C4"/>
                </a:solidFill>
                <a:latin typeface="Avenir Next"/>
                <a:ea typeface="Hiragino Sans GB"/>
              </a:rPr>
              <a:t>✓  </a:t>
            </a:r>
            <a:r>
              <a:rPr sz="1100" b="0" i="0">
                <a:solidFill>
                  <a:srgbClr val="1A1A1A"/>
                </a:solidFill>
                <a:latin typeface="Avenir Next"/>
                <a:ea typeface="Hiragino Sans GB"/>
              </a:rPr>
              <a:t>“The date moved 9/30 → 10/21”</a:t>
            </a:r>
          </a:p>
        </p:txBody>
      </p:sp>
      <p:sp>
        <p:nvSpPr>
          <p:cNvPr id="36" name="Rounded Rectangle 35"/>
          <p:cNvSpPr/>
          <p:nvPr/>
        </p:nvSpPr>
        <p:spPr>
          <a:xfrm>
            <a:off x="7920532" y="3196742"/>
            <a:ext cx="693115" cy="237744"/>
          </a:xfrm>
          <a:prstGeom prst="roundRect">
            <a:avLst>
              <a:gd name="adj" fmla="val 21153"/>
            </a:avLst>
          </a:prstGeom>
          <a:solidFill>
            <a:srgbClr val="FBEAE6"/>
          </a:solidFill>
          <a:ln>
            <a:noFill/>
          </a:ln>
          <a:effectLst/>
        </p:spPr>
        <p:txBody>
          <a:bodyPr rtlCol="0" anchor="ctr"/>
          <a:lstStyle/>
          <a:p>
            <a:pPr algn="ctr"/>
          </a:p>
        </p:txBody>
      </p:sp>
      <p:sp>
        <p:nvSpPr>
          <p:cNvPr id="37" name="TextBox 36"/>
          <p:cNvSpPr txBox="1"/>
          <p:nvPr/>
        </p:nvSpPr>
        <p:spPr>
          <a:xfrm>
            <a:off x="7920532" y="3196742"/>
            <a:ext cx="693115" cy="23774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B23A26"/>
                </a:solidFill>
                <a:latin typeface="Avenir Next"/>
                <a:ea typeface="Hiragino Sans GB"/>
              </a:rPr>
              <a:t>SCQA</a:t>
            </a:r>
          </a:p>
        </p:txBody>
      </p:sp>
      <p:sp>
        <p:nvSpPr>
          <p:cNvPr id="38" name="Rectangle 37"/>
          <p:cNvSpPr/>
          <p:nvPr/>
        </p:nvSpPr>
        <p:spPr>
          <a:xfrm>
            <a:off x="530352" y="3467404"/>
            <a:ext cx="8083296" cy="10972"/>
          </a:xfrm>
          <a:prstGeom prst="rect">
            <a:avLst/>
          </a:prstGeom>
          <a:solidFill>
            <a:srgbClr val="E3E3E0"/>
          </a:solidFill>
          <a:ln>
            <a:noFill/>
          </a:ln>
          <a:effectLst/>
        </p:spPr>
        <p:txBody>
          <a:bodyPr rtlCol="0" anchor="ctr"/>
          <a:lstStyle/>
          <a:p>
            <a:pPr algn="ctr"/>
          </a:p>
        </p:txBody>
      </p:sp>
      <p:sp>
        <p:nvSpPr>
          <p:cNvPr id="39" name="TextBox 38"/>
          <p:cNvSpPr txBox="1"/>
          <p:nvPr/>
        </p:nvSpPr>
        <p:spPr>
          <a:xfrm>
            <a:off x="530352" y="3509467"/>
            <a:ext cx="274320"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B23A26"/>
                </a:solidFill>
                <a:latin typeface="Avenir Next"/>
                <a:ea typeface="Hiragino Sans GB"/>
              </a:rPr>
              <a:t>5</a:t>
            </a:r>
          </a:p>
        </p:txBody>
      </p:sp>
      <p:sp>
        <p:nvSpPr>
          <p:cNvPr id="40" name="TextBox 39"/>
          <p:cNvSpPr txBox="1"/>
          <p:nvPr/>
        </p:nvSpPr>
        <p:spPr>
          <a:xfrm>
            <a:off x="822959" y="3500323"/>
            <a:ext cx="3377107"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Three reasons in random order</a:t>
            </a:r>
          </a:p>
        </p:txBody>
      </p:sp>
      <p:sp>
        <p:nvSpPr>
          <p:cNvPr id="41" name="Rounded Rectangle 40"/>
          <p:cNvSpPr/>
          <p:nvPr/>
        </p:nvSpPr>
        <p:spPr>
          <a:xfrm>
            <a:off x="822959" y="3756355"/>
            <a:ext cx="2735199" cy="256032"/>
          </a:xfrm>
          <a:prstGeom prst="roundRect">
            <a:avLst>
              <a:gd name="adj" fmla="val 21428"/>
            </a:avLst>
          </a:prstGeom>
          <a:solidFill>
            <a:srgbClr val="F4F4F2"/>
          </a:solidFill>
          <a:ln>
            <a:noFill/>
          </a:ln>
          <a:effectLst/>
        </p:spPr>
        <p:txBody>
          <a:bodyPr rtlCol="0" anchor="ctr"/>
          <a:lstStyle/>
          <a:p>
            <a:pPr algn="ctr"/>
          </a:p>
        </p:txBody>
      </p:sp>
      <p:sp>
        <p:nvSpPr>
          <p:cNvPr id="42" name="TextBox 41"/>
          <p:cNvSpPr txBox="1"/>
          <p:nvPr/>
        </p:nvSpPr>
        <p:spPr>
          <a:xfrm>
            <a:off x="950976" y="3756355"/>
            <a:ext cx="2479166"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B23A26"/>
                </a:solidFill>
                <a:latin typeface="Avenir Next"/>
                <a:ea typeface="Hiragino Sans GB"/>
              </a:rPr>
              <a:t>✕  </a:t>
            </a:r>
            <a:r>
              <a:rPr sz="1100" b="0" i="0">
                <a:solidFill>
                  <a:srgbClr val="55555A"/>
                </a:solidFill>
                <a:latin typeface="Avenir Next"/>
                <a:ea typeface="Hiragino Sans GB"/>
              </a:rPr>
              <a:t>“① cost ② delivery ③ quality”</a:t>
            </a:r>
          </a:p>
        </p:txBody>
      </p:sp>
      <p:sp>
        <p:nvSpPr>
          <p:cNvPr id="43" name="TextBox 42"/>
          <p:cNvSpPr txBox="1"/>
          <p:nvPr/>
        </p:nvSpPr>
        <p:spPr>
          <a:xfrm>
            <a:off x="4670221" y="3756355"/>
            <a:ext cx="2917012" cy="256032"/>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56C4"/>
                </a:solidFill>
                <a:latin typeface="Avenir Next"/>
                <a:ea typeface="Hiragino Sans GB"/>
              </a:rPr>
              <a:t>✓  </a:t>
            </a:r>
            <a:r>
              <a:rPr sz="1100" b="0" i="0">
                <a:solidFill>
                  <a:srgbClr val="1A1A1A"/>
                </a:solidFill>
                <a:latin typeface="Avenir Next"/>
                <a:ea typeface="Hiragino Sans GB"/>
              </a:rPr>
              <a:t>Lead with what they fear most</a:t>
            </a:r>
          </a:p>
        </p:txBody>
      </p:sp>
      <p:sp>
        <p:nvSpPr>
          <p:cNvPr id="44" name="Rounded Rectangle 43"/>
          <p:cNvSpPr/>
          <p:nvPr/>
        </p:nvSpPr>
        <p:spPr>
          <a:xfrm>
            <a:off x="7920532" y="3774643"/>
            <a:ext cx="693115" cy="237744"/>
          </a:xfrm>
          <a:prstGeom prst="roundRect">
            <a:avLst>
              <a:gd name="adj" fmla="val 21153"/>
            </a:avLst>
          </a:prstGeom>
          <a:solidFill>
            <a:srgbClr val="FBEAE6"/>
          </a:solidFill>
          <a:ln>
            <a:noFill/>
          </a:ln>
          <a:effectLst/>
        </p:spPr>
        <p:txBody>
          <a:bodyPr rtlCol="0" anchor="ctr"/>
          <a:lstStyle/>
          <a:p>
            <a:pPr algn="ctr"/>
          </a:p>
        </p:txBody>
      </p:sp>
      <p:sp>
        <p:nvSpPr>
          <p:cNvPr id="45" name="TextBox 44"/>
          <p:cNvSpPr txBox="1"/>
          <p:nvPr/>
        </p:nvSpPr>
        <p:spPr>
          <a:xfrm>
            <a:off x="7920532" y="3774643"/>
            <a:ext cx="693115" cy="23774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B23A26"/>
                </a:solidFill>
                <a:latin typeface="Avenir Next"/>
                <a:ea typeface="Hiragino Sans GB"/>
              </a:rPr>
              <a:t>Rule ③</a:t>
            </a:r>
          </a:p>
        </p:txBody>
      </p:sp>
      <p:sp>
        <p:nvSpPr>
          <p:cNvPr id="46" name="Rectangle 45"/>
          <p:cNvSpPr/>
          <p:nvPr/>
        </p:nvSpPr>
        <p:spPr>
          <a:xfrm>
            <a:off x="530352" y="4151376"/>
            <a:ext cx="45720" cy="274320"/>
          </a:xfrm>
          <a:prstGeom prst="rect">
            <a:avLst/>
          </a:prstGeom>
          <a:solidFill>
            <a:srgbClr val="B23A26"/>
          </a:solidFill>
          <a:ln>
            <a:noFill/>
          </a:ln>
          <a:effectLst/>
        </p:spPr>
        <p:txBody>
          <a:bodyPr rtlCol="0" anchor="ctr"/>
          <a:lstStyle/>
          <a:p>
            <a:pPr algn="ctr"/>
          </a:p>
        </p:txBody>
      </p:sp>
      <p:sp>
        <p:nvSpPr>
          <p:cNvPr id="47" name="TextBox 46"/>
          <p:cNvSpPr txBox="1"/>
          <p:nvPr/>
        </p:nvSpPr>
        <p:spPr>
          <a:xfrm>
            <a:off x="713232" y="4114800"/>
            <a:ext cx="7900416" cy="3108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Not one of these is a wording problem. Rewording fixes none; restructuring fixes all five.</a:t>
            </a:r>
          </a:p>
        </p:txBody>
      </p:sp>
      <p:sp>
        <p:nvSpPr>
          <p:cNvPr id="48" name="Rounded Rectangle 47"/>
          <p:cNvSpPr/>
          <p:nvPr/>
        </p:nvSpPr>
        <p:spPr>
          <a:xfrm>
            <a:off x="530352" y="4562856"/>
            <a:ext cx="566928" cy="214884"/>
          </a:xfrm>
          <a:prstGeom prst="roundRect">
            <a:avLst>
              <a:gd name="adj" fmla="val 23404"/>
            </a:avLst>
          </a:prstGeom>
          <a:solidFill>
            <a:srgbClr val="FBEAE6"/>
          </a:solidFill>
          <a:ln>
            <a:noFill/>
          </a:ln>
          <a:effectLst/>
        </p:spPr>
        <p:txBody>
          <a:bodyPr rtlCol="0" anchor="ctr"/>
          <a:lstStyle/>
          <a:p>
            <a:pPr algn="ctr"/>
          </a:p>
        </p:txBody>
      </p:sp>
      <p:sp>
        <p:nvSpPr>
          <p:cNvPr id="49" name="TextBox 48"/>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B23A26"/>
                </a:solidFill>
                <a:latin typeface="Avenir Next"/>
                <a:ea typeface="Hiragino Sans GB"/>
              </a:rPr>
              <a:t>Caution</a:t>
            </a:r>
          </a:p>
        </p:txBody>
      </p:sp>
      <p:sp>
        <p:nvSpPr>
          <p:cNvPr id="50" name="TextBox 49"/>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51" name="TextBox 50"/>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52" name="Rectangle 51"/>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53" name="Rectangle 52"/>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54" name="Rectangle 53"/>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55" name="Rectangle 54"/>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56" name="Rectangle 55"/>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57" name="Rectangle 56"/>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58" name="Rectangle 57"/>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59" name="Rectangle 58"/>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60" name="Rectangle 59"/>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61" name="Rectangle 60"/>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62" name="Rectangle 61"/>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63" name="Rectangle 62"/>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64" name="Rectangle 63"/>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65" name="Rectangle 64"/>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66" name="Rectangle 65"/>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67" name="Rectangle 66"/>
          <p:cNvSpPr/>
          <p:nvPr/>
        </p:nvSpPr>
        <p:spPr>
          <a:xfrm>
            <a:off x="6874002" y="4901183"/>
            <a:ext cx="539496" cy="242316"/>
          </a:xfrm>
          <a:prstGeom prst="rect">
            <a:avLst/>
          </a:prstGeom>
          <a:solidFill>
            <a:srgbClr val="B23A26"/>
          </a:solidFill>
          <a:ln>
            <a:noFill/>
          </a:ln>
          <a:effectLst/>
        </p:spPr>
        <p:txBody>
          <a:bodyPr rtlCol="0" anchor="ctr"/>
          <a:lstStyle/>
          <a:p>
            <a:pPr algn="ctr"/>
          </a:p>
        </p:txBody>
      </p:sp>
      <p:sp>
        <p:nvSpPr>
          <p:cNvPr id="68" name="TextBox 67"/>
          <p:cNvSpPr txBox="1"/>
          <p:nvPr/>
        </p:nvSpPr>
        <p:spPr>
          <a:xfrm>
            <a:off x="68740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30352" y="182880"/>
            <a:ext cx="42062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60">
                <a:solidFill>
                  <a:srgbClr val="1A56C4"/>
                </a:solidFill>
                <a:latin typeface="Avenir Next"/>
                <a:ea typeface="Hiragino Sans GB"/>
              </a:rPr>
              <a:t>ONE CARD PER STRETCH — YOU’LL USE ALL THREE</a:t>
            </a:r>
          </a:p>
        </p:txBody>
      </p:sp>
      <p:sp>
        <p:nvSpPr>
          <p:cNvPr id="3" name="Rectangle 2"/>
          <p:cNvSpPr/>
          <p:nvPr/>
        </p:nvSpPr>
        <p:spPr>
          <a:xfrm>
            <a:off x="530352" y="411480"/>
            <a:ext cx="50292" cy="329184"/>
          </a:xfrm>
          <a:prstGeom prst="rect">
            <a:avLst/>
          </a:prstGeom>
          <a:solidFill>
            <a:srgbClr val="1A56C4"/>
          </a:solidFill>
          <a:ln>
            <a:noFill/>
          </a:ln>
          <a:effectLst/>
        </p:spPr>
        <p:txBody>
          <a:bodyPr rtlCol="0" anchor="ctr"/>
          <a:lstStyle/>
          <a:p>
            <a:pPr algn="ctr"/>
          </a:p>
        </p:txBody>
      </p:sp>
      <p:sp>
        <p:nvSpPr>
          <p:cNvPr id="4" name="TextBox 3"/>
          <p:cNvSpPr txBox="1"/>
          <p:nvPr/>
        </p:nvSpPr>
        <p:spPr>
          <a:xfrm>
            <a:off x="713232" y="384048"/>
            <a:ext cx="5980176" cy="36576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100" b="1" i="0">
                <a:solidFill>
                  <a:srgbClr val="1A1A1A"/>
                </a:solidFill>
                <a:latin typeface="Avenir Next"/>
                <a:ea typeface="Hiragino Sans GB"/>
              </a:rPr>
              <a:t>Cheat sheet — tape it to your monitor</a:t>
            </a:r>
          </a:p>
        </p:txBody>
      </p:sp>
      <p:sp>
        <p:nvSpPr>
          <p:cNvPr id="5" name="TextBox 4"/>
          <p:cNvSpPr txBox="1"/>
          <p:nvPr/>
        </p:nvSpPr>
        <p:spPr>
          <a:xfrm>
            <a:off x="6510528" y="420624"/>
            <a:ext cx="2103120" cy="29260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A 30-second pass before you report</a:t>
            </a:r>
          </a:p>
        </p:txBody>
      </p:sp>
      <p:sp>
        <p:nvSpPr>
          <p:cNvPr id="6" name="Rounded Rectangle 5"/>
          <p:cNvSpPr/>
          <p:nvPr/>
        </p:nvSpPr>
        <p:spPr>
          <a:xfrm>
            <a:off x="530352" y="1115568"/>
            <a:ext cx="2511552" cy="2999232"/>
          </a:xfrm>
          <a:prstGeom prst="roundRect">
            <a:avLst>
              <a:gd name="adj" fmla="val 4368"/>
            </a:avLst>
          </a:prstGeom>
          <a:solidFill>
            <a:srgbClr val="FFFFFF"/>
          </a:solidFill>
          <a:ln w="17780">
            <a:solidFill>
              <a:srgbClr val="D2DDF2"/>
            </a:solidFill>
          </a:ln>
          <a:effectLst/>
        </p:spPr>
        <p:txBody>
          <a:bodyPr rtlCol="0" anchor="ctr"/>
          <a:lstStyle/>
          <a:p>
            <a:pPr algn="ctr"/>
          </a:p>
        </p:txBody>
      </p:sp>
      <p:pic>
        <p:nvPicPr>
          <p:cNvPr id="7" name="Picture 6" descr="door-open" title="door-open"/>
          <p:cNvPicPr>
            <a:picLocks noChangeAspect="1"/>
          </p:cNvPicPr>
          <p:nvPr/>
        </p:nvPicPr>
        <p:blipFill>
          <a:blip r:embed="rId2"/>
          <a:stretch>
            <a:fillRect/>
          </a:stretch>
        </p:blipFill>
        <p:spPr>
          <a:xfrm>
            <a:off x="749808" y="1335024"/>
            <a:ext cx="329184" cy="329184"/>
          </a:xfrm>
          <a:prstGeom prst="rect">
            <a:avLst/>
          </a:prstGeom>
        </p:spPr>
      </p:pic>
      <p:sp>
        <p:nvSpPr>
          <p:cNvPr id="8" name="TextBox 7"/>
          <p:cNvSpPr txBox="1"/>
          <p:nvPr/>
        </p:nvSpPr>
        <p:spPr>
          <a:xfrm>
            <a:off x="1170431" y="1298448"/>
            <a:ext cx="1652016"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1A1A1A"/>
                </a:solidFill>
                <a:latin typeface="Avenir Next"/>
                <a:ea typeface="Hiragino Sans GB"/>
              </a:rPr>
              <a:t>SCQA</a:t>
            </a:r>
          </a:p>
        </p:txBody>
      </p:sp>
      <p:sp>
        <p:nvSpPr>
          <p:cNvPr id="9" name="TextBox 8"/>
          <p:cNvSpPr txBox="1"/>
          <p:nvPr/>
        </p:nvSpPr>
        <p:spPr>
          <a:xfrm>
            <a:off x="1170431" y="1572768"/>
            <a:ext cx="1652016"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owns the opening</a:t>
            </a:r>
          </a:p>
        </p:txBody>
      </p:sp>
      <p:sp>
        <p:nvSpPr>
          <p:cNvPr id="10" name="Rectangle 9"/>
          <p:cNvSpPr/>
          <p:nvPr/>
        </p:nvSpPr>
        <p:spPr>
          <a:xfrm>
            <a:off x="749808" y="1901952"/>
            <a:ext cx="2072640" cy="10972"/>
          </a:xfrm>
          <a:prstGeom prst="rect">
            <a:avLst/>
          </a:prstGeom>
          <a:solidFill>
            <a:srgbClr val="E3E8F2"/>
          </a:solidFill>
          <a:ln>
            <a:noFill/>
          </a:ln>
          <a:effectLst/>
        </p:spPr>
        <p:txBody>
          <a:bodyPr rtlCol="0" anchor="ctr"/>
          <a:lstStyle/>
          <a:p>
            <a:pPr algn="ctr"/>
          </a:p>
        </p:txBody>
      </p:sp>
      <p:sp>
        <p:nvSpPr>
          <p:cNvPr id="11" name="TextBox 10"/>
          <p:cNvSpPr txBox="1"/>
          <p:nvPr/>
        </p:nvSpPr>
        <p:spPr>
          <a:xfrm>
            <a:off x="749808" y="2066543"/>
            <a:ext cx="857097"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S Situation</a:t>
            </a:r>
          </a:p>
        </p:txBody>
      </p:sp>
      <p:sp>
        <p:nvSpPr>
          <p:cNvPr id="12" name="TextBox 11"/>
          <p:cNvSpPr txBox="1"/>
          <p:nvPr/>
        </p:nvSpPr>
        <p:spPr>
          <a:xfrm>
            <a:off x="1661769" y="2066543"/>
            <a:ext cx="1160678"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C Complication</a:t>
            </a:r>
          </a:p>
        </p:txBody>
      </p:sp>
      <p:sp>
        <p:nvSpPr>
          <p:cNvPr id="13" name="TextBox 12"/>
          <p:cNvSpPr txBox="1"/>
          <p:nvPr/>
        </p:nvSpPr>
        <p:spPr>
          <a:xfrm>
            <a:off x="749808" y="2395727"/>
            <a:ext cx="857097"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Q Question</a:t>
            </a:r>
          </a:p>
        </p:txBody>
      </p:sp>
      <p:sp>
        <p:nvSpPr>
          <p:cNvPr id="14" name="TextBox 13"/>
          <p:cNvSpPr txBox="1"/>
          <p:nvPr/>
        </p:nvSpPr>
        <p:spPr>
          <a:xfrm>
            <a:off x="1661769" y="2395727"/>
            <a:ext cx="1160678"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A Answer</a:t>
            </a:r>
          </a:p>
        </p:txBody>
      </p:sp>
      <p:sp>
        <p:nvSpPr>
          <p:cNvPr id="15" name="TextBox 14"/>
          <p:cNvSpPr txBox="1"/>
          <p:nvPr/>
        </p:nvSpPr>
        <p:spPr>
          <a:xfrm>
            <a:off x="749808" y="3098800"/>
            <a:ext cx="20726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WHEN TO USE IT</a:t>
            </a:r>
          </a:p>
        </p:txBody>
      </p:sp>
      <p:sp>
        <p:nvSpPr>
          <p:cNvPr id="16" name="TextBox 15"/>
          <p:cNvSpPr txBox="1"/>
          <p:nvPr/>
        </p:nvSpPr>
        <p:spPr>
          <a:xfrm>
            <a:off x="749808" y="3281680"/>
            <a:ext cx="2072640"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Before you open your mouth</a:t>
            </a:r>
          </a:p>
        </p:txBody>
      </p:sp>
      <p:sp>
        <p:nvSpPr>
          <p:cNvPr id="17" name="Rectangle 16"/>
          <p:cNvSpPr/>
          <p:nvPr/>
        </p:nvSpPr>
        <p:spPr>
          <a:xfrm>
            <a:off x="749808" y="3574288"/>
            <a:ext cx="2072640" cy="10972"/>
          </a:xfrm>
          <a:prstGeom prst="rect">
            <a:avLst/>
          </a:prstGeom>
          <a:solidFill>
            <a:srgbClr val="E3E8F2"/>
          </a:solidFill>
          <a:ln>
            <a:noFill/>
          </a:ln>
          <a:effectLst/>
        </p:spPr>
        <p:txBody>
          <a:bodyPr rtlCol="0" anchor="ctr"/>
          <a:lstStyle/>
          <a:p>
            <a:pPr algn="ctr"/>
          </a:p>
        </p:txBody>
      </p:sp>
      <p:sp>
        <p:nvSpPr>
          <p:cNvPr id="18" name="TextBox 17"/>
          <p:cNvSpPr txBox="1"/>
          <p:nvPr/>
        </p:nvSpPr>
        <p:spPr>
          <a:xfrm>
            <a:off x="749808" y="3647440"/>
            <a:ext cx="20726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CHECK</a:t>
            </a:r>
          </a:p>
        </p:txBody>
      </p:sp>
      <p:sp>
        <p:nvSpPr>
          <p:cNvPr id="19" name="TextBox 18"/>
          <p:cNvSpPr txBox="1"/>
          <p:nvPr/>
        </p:nvSpPr>
        <p:spPr>
          <a:xfrm>
            <a:off x="749808" y="3793744"/>
            <a:ext cx="2072640" cy="211328"/>
          </a:xfrm>
          <a:prstGeom prst="rect">
            <a:avLst/>
          </a:prstGeom>
          <a:noFill/>
          <a:ln/>
        </p:spPr>
        <p:txBody>
          <a:bodyPr wrap="square" anchor="t" lIns="25400" rIns="25400" tIns="25400" bIns="25400">
            <a:spAutoFit/>
          </a:bodyPr>
          <a:lstStyle/>
          <a:p>
            <a:pPr algn="l">
              <a:lnSpc>
                <a:spcPct val="110000"/>
              </a:lnSpc>
              <a:spcBef>
                <a:spcPts val="0"/>
              </a:spcBef>
              <a:spcAft>
                <a:spcPts val="600"/>
              </a:spcAft>
            </a:pPr>
            <a:r>
              <a:rPr sz="1100" b="1" i="0">
                <a:solidFill>
                  <a:srgbClr val="1A1A1A"/>
                </a:solidFill>
                <a:latin typeface="Avenir Next"/>
                <a:ea typeface="Hiragino Sans GB"/>
              </a:rPr>
              <a:t>Does C say what changed?</a:t>
            </a:r>
          </a:p>
        </p:txBody>
      </p:sp>
      <p:sp>
        <p:nvSpPr>
          <p:cNvPr id="20" name="Rounded Rectangle 19"/>
          <p:cNvSpPr/>
          <p:nvPr/>
        </p:nvSpPr>
        <p:spPr>
          <a:xfrm>
            <a:off x="3316224" y="969264"/>
            <a:ext cx="2511552" cy="3145536"/>
          </a:xfrm>
          <a:prstGeom prst="roundRect">
            <a:avLst>
              <a:gd name="adj" fmla="val 4368"/>
            </a:avLst>
          </a:prstGeom>
          <a:solidFill>
            <a:srgbClr val="1A56C4"/>
          </a:solidFill>
          <a:ln>
            <a:noFill/>
          </a:ln>
          <a:effectLst/>
        </p:spPr>
        <p:txBody>
          <a:bodyPr rtlCol="0" anchor="ctr"/>
          <a:lstStyle/>
          <a:p>
            <a:pPr algn="ctr"/>
          </a:p>
        </p:txBody>
      </p:sp>
      <p:pic>
        <p:nvPicPr>
          <p:cNvPr id="21" name="Picture 20" descr="triangle" title="triangle"/>
          <p:cNvPicPr>
            <a:picLocks noChangeAspect="1"/>
          </p:cNvPicPr>
          <p:nvPr/>
        </p:nvPicPr>
        <p:blipFill>
          <a:blip r:embed="rId3"/>
          <a:stretch>
            <a:fillRect/>
          </a:stretch>
        </p:blipFill>
        <p:spPr>
          <a:xfrm>
            <a:off x="3535679" y="1188720"/>
            <a:ext cx="329184" cy="329184"/>
          </a:xfrm>
          <a:prstGeom prst="rect">
            <a:avLst/>
          </a:prstGeom>
        </p:spPr>
      </p:pic>
      <p:sp>
        <p:nvSpPr>
          <p:cNvPr id="22" name="TextBox 21"/>
          <p:cNvSpPr txBox="1"/>
          <p:nvPr/>
        </p:nvSpPr>
        <p:spPr>
          <a:xfrm>
            <a:off x="3956303" y="1152144"/>
            <a:ext cx="1652016"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FFFFFF"/>
                </a:solidFill>
                <a:latin typeface="Avenir Next"/>
                <a:ea typeface="Hiragino Sans GB"/>
              </a:rPr>
              <a:t>Pyramid</a:t>
            </a:r>
          </a:p>
        </p:txBody>
      </p:sp>
      <p:sp>
        <p:nvSpPr>
          <p:cNvPr id="23" name="TextBox 22"/>
          <p:cNvSpPr txBox="1"/>
          <p:nvPr/>
        </p:nvSpPr>
        <p:spPr>
          <a:xfrm>
            <a:off x="3956303" y="1426464"/>
            <a:ext cx="1652016"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C5D7F8"/>
                </a:solidFill>
                <a:latin typeface="Avenir Next"/>
                <a:ea typeface="Hiragino Sans GB"/>
              </a:rPr>
              <a:t>owns the spine</a:t>
            </a:r>
          </a:p>
        </p:txBody>
      </p:sp>
      <p:sp>
        <p:nvSpPr>
          <p:cNvPr id="24" name="Rectangle 23"/>
          <p:cNvSpPr/>
          <p:nvPr/>
        </p:nvSpPr>
        <p:spPr>
          <a:xfrm>
            <a:off x="3535679" y="1755648"/>
            <a:ext cx="2072640" cy="10972"/>
          </a:xfrm>
          <a:prstGeom prst="rect">
            <a:avLst/>
          </a:prstGeom>
          <a:solidFill>
            <a:srgbClr val="4C7CD8"/>
          </a:solidFill>
          <a:ln>
            <a:noFill/>
          </a:ln>
          <a:effectLst/>
        </p:spPr>
        <p:txBody>
          <a:bodyPr rtlCol="0" anchor="ctr"/>
          <a:lstStyle/>
          <a:p>
            <a:pPr algn="ctr"/>
          </a:p>
        </p:txBody>
      </p:sp>
      <p:sp>
        <p:nvSpPr>
          <p:cNvPr id="25" name="TextBox 24"/>
          <p:cNvSpPr txBox="1"/>
          <p:nvPr/>
        </p:nvSpPr>
        <p:spPr>
          <a:xfrm>
            <a:off x="3535679" y="1920240"/>
            <a:ext cx="1064361"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FFFFFF"/>
                </a:solidFill>
                <a:latin typeface="Avenir Next"/>
                <a:ea typeface="Hiragino Sans GB"/>
              </a:rPr>
              <a:t>Answer first</a:t>
            </a:r>
          </a:p>
        </p:txBody>
      </p:sp>
      <p:sp>
        <p:nvSpPr>
          <p:cNvPr id="26" name="TextBox 25"/>
          <p:cNvSpPr txBox="1"/>
          <p:nvPr/>
        </p:nvSpPr>
        <p:spPr>
          <a:xfrm>
            <a:off x="4654905" y="1920240"/>
            <a:ext cx="953414"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FFFFFF"/>
                </a:solidFill>
                <a:latin typeface="Avenir Next"/>
                <a:ea typeface="Hiragino Sans GB"/>
              </a:rPr>
              <a:t>Top sums up</a:t>
            </a:r>
          </a:p>
        </p:txBody>
      </p:sp>
      <p:sp>
        <p:nvSpPr>
          <p:cNvPr id="27" name="TextBox 26"/>
          <p:cNvSpPr txBox="1"/>
          <p:nvPr/>
        </p:nvSpPr>
        <p:spPr>
          <a:xfrm>
            <a:off x="3535679" y="2249424"/>
            <a:ext cx="1064361"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FFFFFF"/>
                </a:solidFill>
                <a:latin typeface="Avenir Next"/>
                <a:ea typeface="Hiragino Sans GB"/>
              </a:rPr>
              <a:t>Group by kind</a:t>
            </a:r>
          </a:p>
        </p:txBody>
      </p:sp>
      <p:sp>
        <p:nvSpPr>
          <p:cNvPr id="28" name="TextBox 27"/>
          <p:cNvSpPr txBox="1"/>
          <p:nvPr/>
        </p:nvSpPr>
        <p:spPr>
          <a:xfrm>
            <a:off x="4654905" y="2249424"/>
            <a:ext cx="953414"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FFFFFF"/>
                </a:solidFill>
                <a:latin typeface="Avenir Next"/>
                <a:ea typeface="Hiragino Sans GB"/>
              </a:rPr>
              <a:t>Then order</a:t>
            </a:r>
          </a:p>
        </p:txBody>
      </p:sp>
      <p:sp>
        <p:nvSpPr>
          <p:cNvPr id="29" name="TextBox 28"/>
          <p:cNvSpPr txBox="1"/>
          <p:nvPr/>
        </p:nvSpPr>
        <p:spPr>
          <a:xfrm>
            <a:off x="3535679" y="2596896"/>
            <a:ext cx="2072640"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C5D7F8"/>
                </a:solidFill>
                <a:latin typeface="Avenir Next"/>
                <a:ea typeface="Hiragino Sans GB"/>
              </a:rPr>
              <a:t>= top line + rules ① ② ③</a:t>
            </a:r>
          </a:p>
        </p:txBody>
      </p:sp>
      <p:sp>
        <p:nvSpPr>
          <p:cNvPr id="30" name="TextBox 29"/>
          <p:cNvSpPr txBox="1"/>
          <p:nvPr/>
        </p:nvSpPr>
        <p:spPr>
          <a:xfrm>
            <a:off x="3535679" y="3098800"/>
            <a:ext cx="20726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C5D7F8"/>
                </a:solidFill>
                <a:latin typeface="Avenir Next"/>
                <a:ea typeface="Hiragino Sans GB"/>
              </a:rPr>
              <a:t>WHEN TO USE IT</a:t>
            </a:r>
          </a:p>
        </p:txBody>
      </p:sp>
      <p:sp>
        <p:nvSpPr>
          <p:cNvPr id="31" name="TextBox 30"/>
          <p:cNvSpPr txBox="1"/>
          <p:nvPr/>
        </p:nvSpPr>
        <p:spPr>
          <a:xfrm>
            <a:off x="3535679" y="3281680"/>
            <a:ext cx="2072640"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FFFFFF"/>
                </a:solidFill>
                <a:latin typeface="Avenir Next"/>
                <a:ea typeface="Hiragino Sans GB"/>
              </a:rPr>
              <a:t>More than three sentences</a:t>
            </a:r>
          </a:p>
        </p:txBody>
      </p:sp>
      <p:sp>
        <p:nvSpPr>
          <p:cNvPr id="32" name="Rectangle 31"/>
          <p:cNvSpPr/>
          <p:nvPr/>
        </p:nvSpPr>
        <p:spPr>
          <a:xfrm>
            <a:off x="3535679" y="3574288"/>
            <a:ext cx="2072640" cy="10972"/>
          </a:xfrm>
          <a:prstGeom prst="rect">
            <a:avLst/>
          </a:prstGeom>
          <a:solidFill>
            <a:srgbClr val="4C7CD8"/>
          </a:solidFill>
          <a:ln>
            <a:noFill/>
          </a:ln>
          <a:effectLst/>
        </p:spPr>
        <p:txBody>
          <a:bodyPr rtlCol="0" anchor="ctr"/>
          <a:lstStyle/>
          <a:p>
            <a:pPr algn="ctr"/>
          </a:p>
        </p:txBody>
      </p:sp>
      <p:sp>
        <p:nvSpPr>
          <p:cNvPr id="33" name="TextBox 32"/>
          <p:cNvSpPr txBox="1"/>
          <p:nvPr/>
        </p:nvSpPr>
        <p:spPr>
          <a:xfrm>
            <a:off x="3535679" y="3647440"/>
            <a:ext cx="20726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C5D7F8"/>
                </a:solidFill>
                <a:latin typeface="Avenir Next"/>
                <a:ea typeface="Hiragino Sans GB"/>
              </a:rPr>
              <a:t>CHECK</a:t>
            </a:r>
          </a:p>
        </p:txBody>
      </p:sp>
      <p:sp>
        <p:nvSpPr>
          <p:cNvPr id="34" name="TextBox 33"/>
          <p:cNvSpPr txBox="1"/>
          <p:nvPr/>
        </p:nvSpPr>
        <p:spPr>
          <a:xfrm>
            <a:off x="3535679" y="3793744"/>
            <a:ext cx="2072640" cy="211328"/>
          </a:xfrm>
          <a:prstGeom prst="rect">
            <a:avLst/>
          </a:prstGeom>
          <a:noFill/>
          <a:ln/>
        </p:spPr>
        <p:txBody>
          <a:bodyPr wrap="square" anchor="t" lIns="25400" rIns="25400" tIns="25400" bIns="25400">
            <a:spAutoFit/>
          </a:bodyPr>
          <a:lstStyle/>
          <a:p>
            <a:pPr algn="l">
              <a:lnSpc>
                <a:spcPct val="110000"/>
              </a:lnSpc>
              <a:spcBef>
                <a:spcPts val="0"/>
              </a:spcBef>
              <a:spcAft>
                <a:spcPts val="600"/>
              </a:spcAft>
            </a:pPr>
            <a:r>
              <a:rPr sz="1100" b="1" i="0">
                <a:solidFill>
                  <a:srgbClr val="FFFFFF"/>
                </a:solidFill>
                <a:latin typeface="Avenir Next"/>
                <a:ea typeface="Hiragino Sans GB"/>
              </a:rPr>
              <a:t>Does the top line sum up?</a:t>
            </a:r>
          </a:p>
        </p:txBody>
      </p:sp>
      <p:sp>
        <p:nvSpPr>
          <p:cNvPr id="35" name="Rounded Rectangle 34"/>
          <p:cNvSpPr/>
          <p:nvPr/>
        </p:nvSpPr>
        <p:spPr>
          <a:xfrm>
            <a:off x="6102096" y="1115568"/>
            <a:ext cx="2511552" cy="2999232"/>
          </a:xfrm>
          <a:prstGeom prst="roundRect">
            <a:avLst>
              <a:gd name="adj" fmla="val 4368"/>
            </a:avLst>
          </a:prstGeom>
          <a:solidFill>
            <a:srgbClr val="FFFFFF"/>
          </a:solidFill>
          <a:ln w="17780">
            <a:solidFill>
              <a:srgbClr val="D2DDF2"/>
            </a:solidFill>
          </a:ln>
          <a:effectLst/>
        </p:spPr>
        <p:txBody>
          <a:bodyPr rtlCol="0" anchor="ctr"/>
          <a:lstStyle/>
          <a:p>
            <a:pPr algn="ctr"/>
          </a:p>
        </p:txBody>
      </p:sp>
      <p:pic>
        <p:nvPicPr>
          <p:cNvPr id="36" name="Picture 35" descr="squares-four" title="squares-four"/>
          <p:cNvPicPr>
            <a:picLocks noChangeAspect="1"/>
          </p:cNvPicPr>
          <p:nvPr/>
        </p:nvPicPr>
        <p:blipFill>
          <a:blip r:embed="rId4"/>
          <a:stretch>
            <a:fillRect/>
          </a:stretch>
        </p:blipFill>
        <p:spPr>
          <a:xfrm>
            <a:off x="6321552" y="1335024"/>
            <a:ext cx="329184" cy="329184"/>
          </a:xfrm>
          <a:prstGeom prst="rect">
            <a:avLst/>
          </a:prstGeom>
        </p:spPr>
      </p:pic>
      <p:sp>
        <p:nvSpPr>
          <p:cNvPr id="37" name="TextBox 36"/>
          <p:cNvSpPr txBox="1"/>
          <p:nvPr/>
        </p:nvSpPr>
        <p:spPr>
          <a:xfrm>
            <a:off x="6742176" y="1298448"/>
            <a:ext cx="1652016"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1A1A1A"/>
                </a:solidFill>
                <a:latin typeface="Avenir Next"/>
                <a:ea typeface="Hiragino Sans GB"/>
              </a:rPr>
              <a:t>MECE</a:t>
            </a:r>
          </a:p>
        </p:txBody>
      </p:sp>
      <p:sp>
        <p:nvSpPr>
          <p:cNvPr id="38" name="TextBox 37"/>
          <p:cNvSpPr txBox="1"/>
          <p:nvPr/>
        </p:nvSpPr>
        <p:spPr>
          <a:xfrm>
            <a:off x="6742176" y="1572768"/>
            <a:ext cx="1652016"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owns the grouping</a:t>
            </a:r>
          </a:p>
        </p:txBody>
      </p:sp>
      <p:sp>
        <p:nvSpPr>
          <p:cNvPr id="39" name="Rectangle 38"/>
          <p:cNvSpPr/>
          <p:nvPr/>
        </p:nvSpPr>
        <p:spPr>
          <a:xfrm>
            <a:off x="6321552" y="1901952"/>
            <a:ext cx="2072640" cy="10972"/>
          </a:xfrm>
          <a:prstGeom prst="rect">
            <a:avLst/>
          </a:prstGeom>
          <a:solidFill>
            <a:srgbClr val="E3E8F2"/>
          </a:solidFill>
          <a:ln>
            <a:noFill/>
          </a:ln>
          <a:effectLst/>
        </p:spPr>
        <p:txBody>
          <a:bodyPr rtlCol="0" anchor="ctr"/>
          <a:lstStyle/>
          <a:p>
            <a:pPr algn="ctr"/>
          </a:p>
        </p:txBody>
      </p:sp>
      <p:sp>
        <p:nvSpPr>
          <p:cNvPr id="40" name="TextBox 39"/>
          <p:cNvSpPr txBox="1"/>
          <p:nvPr/>
        </p:nvSpPr>
        <p:spPr>
          <a:xfrm>
            <a:off x="6321552" y="2066543"/>
            <a:ext cx="857097"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Exclusive</a:t>
            </a:r>
          </a:p>
        </p:txBody>
      </p:sp>
      <p:sp>
        <p:nvSpPr>
          <p:cNvPr id="41" name="TextBox 40"/>
          <p:cNvSpPr txBox="1"/>
          <p:nvPr/>
        </p:nvSpPr>
        <p:spPr>
          <a:xfrm>
            <a:off x="7233513" y="2066543"/>
            <a:ext cx="1160678"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one box only</a:t>
            </a:r>
          </a:p>
        </p:txBody>
      </p:sp>
      <p:sp>
        <p:nvSpPr>
          <p:cNvPr id="42" name="TextBox 41"/>
          <p:cNvSpPr txBox="1"/>
          <p:nvPr/>
        </p:nvSpPr>
        <p:spPr>
          <a:xfrm>
            <a:off x="6321552" y="2395727"/>
            <a:ext cx="857097"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Exhaustive</a:t>
            </a:r>
          </a:p>
        </p:txBody>
      </p:sp>
      <p:sp>
        <p:nvSpPr>
          <p:cNvPr id="43" name="TextBox 42"/>
          <p:cNvSpPr txBox="1"/>
          <p:nvPr/>
        </p:nvSpPr>
        <p:spPr>
          <a:xfrm>
            <a:off x="7233513" y="2395727"/>
            <a:ext cx="1160678" cy="2926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nothing left out</a:t>
            </a:r>
          </a:p>
        </p:txBody>
      </p:sp>
      <p:sp>
        <p:nvSpPr>
          <p:cNvPr id="44" name="TextBox 43"/>
          <p:cNvSpPr txBox="1"/>
          <p:nvPr/>
        </p:nvSpPr>
        <p:spPr>
          <a:xfrm>
            <a:off x="6321552" y="3098800"/>
            <a:ext cx="20726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WHEN TO USE IT</a:t>
            </a:r>
          </a:p>
        </p:txBody>
      </p:sp>
      <p:sp>
        <p:nvSpPr>
          <p:cNvPr id="45" name="TextBox 44"/>
          <p:cNvSpPr txBox="1"/>
          <p:nvPr/>
        </p:nvSpPr>
        <p:spPr>
          <a:xfrm>
            <a:off x="6321552" y="3281680"/>
            <a:ext cx="2072640"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The moment you sort things</a:t>
            </a:r>
          </a:p>
        </p:txBody>
      </p:sp>
      <p:sp>
        <p:nvSpPr>
          <p:cNvPr id="46" name="Rectangle 45"/>
          <p:cNvSpPr/>
          <p:nvPr/>
        </p:nvSpPr>
        <p:spPr>
          <a:xfrm>
            <a:off x="6321552" y="3574288"/>
            <a:ext cx="2072640" cy="10972"/>
          </a:xfrm>
          <a:prstGeom prst="rect">
            <a:avLst/>
          </a:prstGeom>
          <a:solidFill>
            <a:srgbClr val="E3E8F2"/>
          </a:solidFill>
          <a:ln>
            <a:noFill/>
          </a:ln>
          <a:effectLst/>
        </p:spPr>
        <p:txBody>
          <a:bodyPr rtlCol="0" anchor="ctr"/>
          <a:lstStyle/>
          <a:p>
            <a:pPr algn="ctr"/>
          </a:p>
        </p:txBody>
      </p:sp>
      <p:sp>
        <p:nvSpPr>
          <p:cNvPr id="47" name="TextBox 46"/>
          <p:cNvSpPr txBox="1"/>
          <p:nvPr/>
        </p:nvSpPr>
        <p:spPr>
          <a:xfrm>
            <a:off x="6321552" y="3647440"/>
            <a:ext cx="20726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CHECK</a:t>
            </a:r>
          </a:p>
        </p:txBody>
      </p:sp>
      <p:sp>
        <p:nvSpPr>
          <p:cNvPr id="48" name="TextBox 47"/>
          <p:cNvSpPr txBox="1"/>
          <p:nvPr/>
        </p:nvSpPr>
        <p:spPr>
          <a:xfrm>
            <a:off x="6321552" y="3793744"/>
            <a:ext cx="2072640" cy="211328"/>
          </a:xfrm>
          <a:prstGeom prst="rect">
            <a:avLst/>
          </a:prstGeom>
          <a:noFill/>
          <a:ln/>
        </p:spPr>
        <p:txBody>
          <a:bodyPr wrap="square" anchor="t" lIns="25400" rIns="25400" tIns="25400" bIns="25400">
            <a:spAutoFit/>
          </a:bodyPr>
          <a:lstStyle/>
          <a:p>
            <a:pPr algn="l">
              <a:lnSpc>
                <a:spcPct val="110000"/>
              </a:lnSpc>
              <a:spcBef>
                <a:spcPts val="0"/>
              </a:spcBef>
              <a:spcAft>
                <a:spcPts val="600"/>
              </a:spcAft>
            </a:pPr>
            <a:r>
              <a:rPr sz="1100" b="1" i="0">
                <a:solidFill>
                  <a:srgbClr val="1A1A1A"/>
                </a:solidFill>
                <a:latin typeface="Avenir Next"/>
                <a:ea typeface="Hiragino Sans GB"/>
              </a:rPr>
              <a:t>How many cuts am I using?</a:t>
            </a:r>
          </a:p>
        </p:txBody>
      </p:sp>
      <p:sp>
        <p:nvSpPr>
          <p:cNvPr id="49" name="Rounded Rectangle 48"/>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50" name="TextBox 49"/>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51" name="TextBox 50"/>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52" name="TextBox 51"/>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53" name="Rectangle 52"/>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54" name="Rectangle 53"/>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55" name="Rectangle 54"/>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56" name="Rectangle 55"/>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57" name="Rectangle 56"/>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58" name="Rectangle 57"/>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59" name="Rectangle 58"/>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60" name="Rectangle 59"/>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61" name="Rectangle 60"/>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62" name="Rectangle 61"/>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63" name="Rectangle 62"/>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64" name="Rectangle 63"/>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65" name="Rectangle 64"/>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66" name="Rectangle 65"/>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67" name="Rectangle 66"/>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68" name="Rectangle 67"/>
          <p:cNvSpPr/>
          <p:nvPr/>
        </p:nvSpPr>
        <p:spPr>
          <a:xfrm>
            <a:off x="7445502" y="4901183"/>
            <a:ext cx="539496" cy="242316"/>
          </a:xfrm>
          <a:prstGeom prst="rect">
            <a:avLst/>
          </a:prstGeom>
          <a:solidFill>
            <a:srgbClr val="1A56C4"/>
          </a:solidFill>
          <a:ln>
            <a:noFill/>
          </a:ln>
          <a:effectLst/>
        </p:spPr>
        <p:txBody>
          <a:bodyPr rtlCol="0" anchor="ctr"/>
          <a:lstStyle/>
          <a:p>
            <a:pPr algn="ctr"/>
          </a:p>
        </p:txBody>
      </p:sp>
      <p:sp>
        <p:nvSpPr>
          <p:cNvPr id="69" name="TextBox 68"/>
          <p:cNvSpPr txBox="1"/>
          <p:nvPr/>
        </p:nvSpPr>
        <p:spPr>
          <a:xfrm>
            <a:off x="74455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30352" y="274320"/>
            <a:ext cx="3657600"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60">
                <a:solidFill>
                  <a:srgbClr val="1A56C4"/>
                </a:solidFill>
                <a:latin typeface="Avenir Next"/>
                <a:ea typeface="Hiragino Sans GB"/>
              </a:rPr>
              <a:t>WRAP-UP</a:t>
            </a:r>
          </a:p>
        </p:txBody>
      </p:sp>
      <p:sp>
        <p:nvSpPr>
          <p:cNvPr id="3" name="TextBox 2"/>
          <p:cNvSpPr txBox="1"/>
          <p:nvPr/>
        </p:nvSpPr>
        <p:spPr>
          <a:xfrm>
            <a:off x="530352" y="566928"/>
            <a:ext cx="5756757" cy="1097280"/>
          </a:xfrm>
          <a:prstGeom prst="rect">
            <a:avLst/>
          </a:prstGeom>
          <a:noFill/>
          <a:ln/>
        </p:spPr>
        <p:txBody>
          <a:bodyPr wrap="square" anchor="t" lIns="25400" rIns="25400" tIns="25400" bIns="25400">
            <a:spAutoFit/>
          </a:bodyPr>
          <a:lstStyle/>
          <a:p>
            <a:pPr algn="l">
              <a:lnSpc>
                <a:spcPct val="112000"/>
              </a:lnSpc>
              <a:spcBef>
                <a:spcPts val="0"/>
              </a:spcBef>
              <a:spcAft>
                <a:spcPts val="600"/>
              </a:spcAft>
            </a:pPr>
            <a:r>
              <a:rPr sz="2800" b="1" i="0">
                <a:solidFill>
                  <a:srgbClr val="1A1A1A"/>
                </a:solidFill>
                <a:latin typeface="Avenir Next"/>
                <a:ea typeface="Hiragino Sans GB"/>
              </a:rPr>
              <a:t>Structure isn’t decoration.</a:t>
            </a:r>
          </a:p>
          <a:p>
            <a:pPr algn="l">
              <a:lnSpc>
                <a:spcPct val="112000"/>
              </a:lnSpc>
              <a:spcBef>
                <a:spcPts val="0"/>
              </a:spcBef>
              <a:spcAft>
                <a:spcPts val="600"/>
              </a:spcAft>
            </a:pPr>
            <a:r>
              <a:rPr sz="2800" b="1" i="0">
                <a:solidFill>
                  <a:srgbClr val="1A1A1A"/>
                </a:solidFill>
                <a:latin typeface="Avenir Next"/>
                <a:ea typeface="Hiragino Sans GB"/>
              </a:rPr>
              <a:t>It’s there to save them </a:t>
            </a:r>
            <a:r>
              <a:rPr sz="2800" b="1" i="0">
                <a:solidFill>
                  <a:srgbClr val="1A56C4"/>
                </a:solidFill>
                <a:latin typeface="Avenir Next"/>
                <a:ea typeface="Hiragino Sans GB"/>
              </a:rPr>
              <a:t>the work</a:t>
            </a:r>
            <a:r>
              <a:rPr sz="2800" b="1" i="0">
                <a:solidFill>
                  <a:srgbClr val="1A1A1A"/>
                </a:solidFill>
                <a:latin typeface="Avenir Next"/>
                <a:ea typeface="Hiragino Sans GB"/>
              </a:rPr>
              <a:t>.</a:t>
            </a:r>
          </a:p>
        </p:txBody>
      </p:sp>
      <p:sp>
        <p:nvSpPr>
          <p:cNvPr id="4" name="Rectangle 3"/>
          <p:cNvSpPr/>
          <p:nvPr/>
        </p:nvSpPr>
        <p:spPr>
          <a:xfrm>
            <a:off x="530352" y="2212848"/>
            <a:ext cx="1188720" cy="50292"/>
          </a:xfrm>
          <a:prstGeom prst="rect">
            <a:avLst/>
          </a:prstGeom>
          <a:solidFill>
            <a:srgbClr val="1A56C4"/>
          </a:solidFill>
          <a:ln>
            <a:noFill/>
          </a:ln>
          <a:effectLst/>
        </p:spPr>
        <p:txBody>
          <a:bodyPr rtlCol="0" anchor="ctr"/>
          <a:lstStyle/>
          <a:p>
            <a:pPr algn="ctr"/>
          </a:p>
        </p:txBody>
      </p:sp>
      <p:sp>
        <p:nvSpPr>
          <p:cNvPr id="5" name="TextBox 4"/>
          <p:cNvSpPr txBox="1"/>
          <p:nvPr/>
        </p:nvSpPr>
        <p:spPr>
          <a:xfrm>
            <a:off x="530352" y="2395728"/>
            <a:ext cx="5072481"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Spend the extra minutes; the whole room saves that time.</a:t>
            </a:r>
          </a:p>
        </p:txBody>
      </p:sp>
      <p:sp>
        <p:nvSpPr>
          <p:cNvPr id="6" name="TextBox 5"/>
          <p:cNvSpPr txBox="1"/>
          <p:nvPr/>
        </p:nvSpPr>
        <p:spPr>
          <a:xfrm>
            <a:off x="530352" y="2944368"/>
            <a:ext cx="3657600"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NEXT 14 DAYS · FOUR THINGS</a:t>
            </a:r>
          </a:p>
        </p:txBody>
      </p:sp>
      <p:sp>
        <p:nvSpPr>
          <p:cNvPr id="7" name="Rounded Rectangle 6"/>
          <p:cNvSpPr/>
          <p:nvPr/>
        </p:nvSpPr>
        <p:spPr>
          <a:xfrm>
            <a:off x="530352" y="3236976"/>
            <a:ext cx="1869948" cy="859536"/>
          </a:xfrm>
          <a:prstGeom prst="roundRect">
            <a:avLst>
              <a:gd name="adj" fmla="val 9574"/>
            </a:avLst>
          </a:prstGeom>
          <a:solidFill>
            <a:srgbClr val="E9F0FE"/>
          </a:solidFill>
          <a:ln>
            <a:noFill/>
          </a:ln>
          <a:effectLst/>
        </p:spPr>
        <p:txBody>
          <a:bodyPr rtlCol="0" anchor="ctr"/>
          <a:lstStyle/>
          <a:p>
            <a:pPr algn="ctr"/>
          </a:p>
        </p:txBody>
      </p:sp>
      <p:sp>
        <p:nvSpPr>
          <p:cNvPr id="8" name="Rectangle 7"/>
          <p:cNvSpPr/>
          <p:nvPr/>
        </p:nvSpPr>
        <p:spPr>
          <a:xfrm>
            <a:off x="694944" y="3401568"/>
            <a:ext cx="201168" cy="201168"/>
          </a:xfrm>
          <a:prstGeom prst="rect">
            <a:avLst/>
          </a:prstGeom>
          <a:solidFill>
            <a:srgbClr val="FFFFFF"/>
          </a:solidFill>
          <a:ln w="17780">
            <a:solidFill>
              <a:srgbClr val="1A56C4"/>
            </a:solidFill>
          </a:ln>
          <a:effectLst/>
        </p:spPr>
        <p:txBody>
          <a:bodyPr rtlCol="0" anchor="ctr"/>
          <a:lstStyle/>
          <a:p>
            <a:pPr algn="ctr"/>
          </a:p>
        </p:txBody>
      </p:sp>
      <p:sp>
        <p:nvSpPr>
          <p:cNvPr id="9" name="TextBox 8"/>
          <p:cNvSpPr txBox="1"/>
          <p:nvPr/>
        </p:nvSpPr>
        <p:spPr>
          <a:xfrm>
            <a:off x="987552" y="3346704"/>
            <a:ext cx="1321307" cy="6583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Next email over
three sentences:
answer in line one</a:t>
            </a:r>
          </a:p>
        </p:txBody>
      </p:sp>
      <p:sp>
        <p:nvSpPr>
          <p:cNvPr id="10" name="Rounded Rectangle 9"/>
          <p:cNvSpPr/>
          <p:nvPr/>
        </p:nvSpPr>
        <p:spPr>
          <a:xfrm>
            <a:off x="2601468" y="3236976"/>
            <a:ext cx="1869948" cy="859536"/>
          </a:xfrm>
          <a:prstGeom prst="roundRect">
            <a:avLst>
              <a:gd name="adj" fmla="val 9574"/>
            </a:avLst>
          </a:prstGeom>
          <a:solidFill>
            <a:srgbClr val="E9F0FE"/>
          </a:solidFill>
          <a:ln>
            <a:noFill/>
          </a:ln>
          <a:effectLst/>
        </p:spPr>
        <p:txBody>
          <a:bodyPr rtlCol="0" anchor="ctr"/>
          <a:lstStyle/>
          <a:p>
            <a:pPr algn="ctr"/>
          </a:p>
        </p:txBody>
      </p:sp>
      <p:sp>
        <p:nvSpPr>
          <p:cNvPr id="11" name="Rectangle 10"/>
          <p:cNvSpPr/>
          <p:nvPr/>
        </p:nvSpPr>
        <p:spPr>
          <a:xfrm>
            <a:off x="2766060" y="3401568"/>
            <a:ext cx="201168" cy="201168"/>
          </a:xfrm>
          <a:prstGeom prst="rect">
            <a:avLst/>
          </a:prstGeom>
          <a:solidFill>
            <a:srgbClr val="FFFFFF"/>
          </a:solidFill>
          <a:ln w="17780">
            <a:solidFill>
              <a:srgbClr val="1A56C4"/>
            </a:solidFill>
          </a:ln>
          <a:effectLst/>
        </p:spPr>
        <p:txBody>
          <a:bodyPr rtlCol="0" anchor="ctr"/>
          <a:lstStyle/>
          <a:p>
            <a:pPr algn="ctr"/>
          </a:p>
        </p:txBody>
      </p:sp>
      <p:sp>
        <p:nvSpPr>
          <p:cNvPr id="12" name="TextBox 11"/>
          <p:cNvSpPr txBox="1"/>
          <p:nvPr/>
        </p:nvSpPr>
        <p:spPr>
          <a:xfrm>
            <a:off x="3058668" y="3346704"/>
            <a:ext cx="1321307" cy="6583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Open your next
status report
with SCQA</a:t>
            </a:r>
          </a:p>
        </p:txBody>
      </p:sp>
      <p:sp>
        <p:nvSpPr>
          <p:cNvPr id="13" name="Rounded Rectangle 12"/>
          <p:cNvSpPr/>
          <p:nvPr/>
        </p:nvSpPr>
        <p:spPr>
          <a:xfrm>
            <a:off x="4672584" y="3236976"/>
            <a:ext cx="1869948" cy="859536"/>
          </a:xfrm>
          <a:prstGeom prst="roundRect">
            <a:avLst>
              <a:gd name="adj" fmla="val 9574"/>
            </a:avLst>
          </a:prstGeom>
          <a:solidFill>
            <a:srgbClr val="E9F0FE"/>
          </a:solidFill>
          <a:ln>
            <a:noFill/>
          </a:ln>
          <a:effectLst/>
        </p:spPr>
        <p:txBody>
          <a:bodyPr rtlCol="0" anchor="ctr"/>
          <a:lstStyle/>
          <a:p>
            <a:pPr algn="ctr"/>
          </a:p>
        </p:txBody>
      </p:sp>
      <p:sp>
        <p:nvSpPr>
          <p:cNvPr id="14" name="Rectangle 13"/>
          <p:cNvSpPr/>
          <p:nvPr/>
        </p:nvSpPr>
        <p:spPr>
          <a:xfrm>
            <a:off x="4837176" y="3401568"/>
            <a:ext cx="201168" cy="201168"/>
          </a:xfrm>
          <a:prstGeom prst="rect">
            <a:avLst/>
          </a:prstGeom>
          <a:solidFill>
            <a:srgbClr val="FFFFFF"/>
          </a:solidFill>
          <a:ln w="17780">
            <a:solidFill>
              <a:srgbClr val="1A56C4"/>
            </a:solidFill>
          </a:ln>
          <a:effectLst/>
        </p:spPr>
        <p:txBody>
          <a:bodyPr rtlCol="0" anchor="ctr"/>
          <a:lstStyle/>
          <a:p>
            <a:pPr algn="ctr"/>
          </a:p>
        </p:txBody>
      </p:sp>
      <p:sp>
        <p:nvSpPr>
          <p:cNvPr id="15" name="TextBox 14"/>
          <p:cNvSpPr txBox="1"/>
          <p:nvPr/>
        </p:nvSpPr>
        <p:spPr>
          <a:xfrm>
            <a:off x="5129784" y="3346704"/>
            <a:ext cx="1321307" cy="6583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Before you sort,
ask which cut
you’re using</a:t>
            </a:r>
          </a:p>
        </p:txBody>
      </p:sp>
      <p:sp>
        <p:nvSpPr>
          <p:cNvPr id="16" name="Rounded Rectangle 15"/>
          <p:cNvSpPr/>
          <p:nvPr/>
        </p:nvSpPr>
        <p:spPr>
          <a:xfrm>
            <a:off x="6743700" y="3236976"/>
            <a:ext cx="1869948" cy="859536"/>
          </a:xfrm>
          <a:prstGeom prst="roundRect">
            <a:avLst>
              <a:gd name="adj" fmla="val 9574"/>
            </a:avLst>
          </a:prstGeom>
          <a:solidFill>
            <a:srgbClr val="E9F0FE"/>
          </a:solidFill>
          <a:ln>
            <a:noFill/>
          </a:ln>
          <a:effectLst/>
        </p:spPr>
        <p:txBody>
          <a:bodyPr rtlCol="0" anchor="ctr"/>
          <a:lstStyle/>
          <a:p>
            <a:pPr algn="ctr"/>
          </a:p>
        </p:txBody>
      </p:sp>
      <p:sp>
        <p:nvSpPr>
          <p:cNvPr id="17" name="Rectangle 16"/>
          <p:cNvSpPr/>
          <p:nvPr/>
        </p:nvSpPr>
        <p:spPr>
          <a:xfrm>
            <a:off x="6908292" y="3401568"/>
            <a:ext cx="201168" cy="201168"/>
          </a:xfrm>
          <a:prstGeom prst="rect">
            <a:avLst/>
          </a:prstGeom>
          <a:solidFill>
            <a:srgbClr val="FFFFFF"/>
          </a:solidFill>
          <a:ln w="17780">
            <a:solidFill>
              <a:srgbClr val="1A56C4"/>
            </a:solidFill>
          </a:ln>
          <a:effectLst/>
        </p:spPr>
        <p:txBody>
          <a:bodyPr rtlCol="0" anchor="ctr"/>
          <a:lstStyle/>
          <a:p>
            <a:pPr algn="ctr"/>
          </a:p>
        </p:txBody>
      </p:sp>
      <p:sp>
        <p:nvSpPr>
          <p:cNvPr id="18" name="TextBox 17"/>
          <p:cNvSpPr txBox="1"/>
          <p:nvPr/>
        </p:nvSpPr>
        <p:spPr>
          <a:xfrm>
            <a:off x="7200900" y="3346704"/>
            <a:ext cx="1321307" cy="6583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0" i="0">
                <a:solidFill>
                  <a:srgbClr val="1A1A1A"/>
                </a:solidFill>
                <a:latin typeface="Avenir Next"/>
                <a:ea typeface="Hiragino Sans GB"/>
              </a:rPr>
              <a:t>Have a colleague
ask you the
three questions</a:t>
            </a:r>
          </a:p>
        </p:txBody>
      </p:sp>
      <p:sp>
        <p:nvSpPr>
          <p:cNvPr id="19" name="Rectangle 18"/>
          <p:cNvSpPr/>
          <p:nvPr/>
        </p:nvSpPr>
        <p:spPr>
          <a:xfrm rot="21468000">
            <a:off x="6592824" y="841247"/>
            <a:ext cx="2066543" cy="1115568"/>
          </a:xfrm>
          <a:prstGeom prst="rect">
            <a:avLst/>
          </a:prstGeom>
          <a:solidFill>
            <a:srgbClr val="ECECE8"/>
          </a:solidFill>
          <a:ln>
            <a:noFill/>
          </a:ln>
          <a:effectLst/>
        </p:spPr>
        <p:txBody>
          <a:bodyPr rtlCol="0" anchor="ctr"/>
          <a:lstStyle/>
          <a:p>
            <a:pPr algn="ctr"/>
          </a:p>
        </p:txBody>
      </p:sp>
      <p:sp>
        <p:nvSpPr>
          <p:cNvPr id="20" name="Rectangle 19"/>
          <p:cNvSpPr/>
          <p:nvPr/>
        </p:nvSpPr>
        <p:spPr>
          <a:xfrm rot="21468000">
            <a:off x="6547104" y="786384"/>
            <a:ext cx="2066543" cy="1115568"/>
          </a:xfrm>
          <a:prstGeom prst="rect">
            <a:avLst/>
          </a:prstGeom>
          <a:solidFill>
            <a:srgbClr val="F5C542"/>
          </a:solidFill>
          <a:ln>
            <a:noFill/>
          </a:ln>
          <a:effectLst/>
        </p:spPr>
        <p:txBody>
          <a:bodyPr rtlCol="0" anchor="ctr" wrap="square" lIns="146304" rIns="146304" tIns="109728" bIns="109728"/>
          <a:lstStyle/>
          <a:p>
            <a:pPr algn="l">
              <a:lnSpc>
                <a:spcPct val="112000"/>
              </a:lnSpc>
              <a:spcBef>
                <a:spcPts val="0"/>
              </a:spcBef>
              <a:spcAft>
                <a:spcPts val="400"/>
              </a:spcAft>
            </a:pPr>
            <a:r>
              <a:rPr sz="1100" b="0" i="0">
                <a:solidFill>
                  <a:srgbClr val="1A1A1A"/>
                </a:solidFill>
                <a:latin typeface="Avenir Next"/>
                <a:ea typeface="Hiragino Sans GB"/>
              </a:rPr>
              <a:t>Show a colleague the card in 14 days, all four ticked.</a:t>
            </a:r>
          </a:p>
        </p:txBody>
      </p:sp>
      <p:sp>
        <p:nvSpPr>
          <p:cNvPr id="21" name="deckkit-intent:{&quot;envelope&quot;: &quot;upper&quot;, &quot;reason&quot;: &quot;Closing page: real void under the big statement, so the last line can ring&quot;}"/>
          <p:cNvSpPr txBox="1"/>
          <p:nvPr/>
        </p:nvSpPr>
        <p:spPr>
          <a:xfrm>
            <a:off x="0" y="0"/>
            <a:ext cx="9144" cy="9144"/>
          </a:xfrm>
          <a:prstGeom prst="rect">
            <a:avLst/>
          </a:prstGeom>
          <a:noFill/>
        </p:spPr>
        <p:txBody>
          <a:bodyPr wrap="none">
            <a:spAutoFit/>
          </a:bodyPr>
          <a:lstStyle/>
          <a:p/>
        </p:txBody>
      </p:sp>
      <p:sp>
        <p:nvSpPr>
          <p:cNvPr id="22" name="Rounded Rectangle 21"/>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23" name="TextBox 22"/>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24" name="TextBox 23"/>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25" name="TextBox 24"/>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26" name="Rectangle 25"/>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27" name="Rectangle 26"/>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28" name="Rectangle 27"/>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29" name="Rectangle 28"/>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30" name="Rectangle 29"/>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31" name="Rectangle 30"/>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32" name="Rectangle 31"/>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33" name="Rectangle 32"/>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34" name="Rectangle 33"/>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35" name="Rectangle 34"/>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36" name="Rectangle 35"/>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37" name="Rectangle 36"/>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38" name="Rectangle 37"/>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39" name="Rectangle 38"/>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40" name="Rectangle 39"/>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41" name="Rectangle 40"/>
          <p:cNvSpPr/>
          <p:nvPr/>
        </p:nvSpPr>
        <p:spPr>
          <a:xfrm>
            <a:off x="8017002" y="4901183"/>
            <a:ext cx="539496" cy="242316"/>
          </a:xfrm>
          <a:prstGeom prst="rect">
            <a:avLst/>
          </a:prstGeom>
          <a:solidFill>
            <a:srgbClr val="1A56C4"/>
          </a:solidFill>
          <a:ln>
            <a:noFill/>
          </a:ln>
          <a:effectLst/>
        </p:spPr>
        <p:txBody>
          <a:bodyPr rtlCol="0" anchor="ctr"/>
          <a:lstStyle/>
          <a:p>
            <a:pPr algn="ctr"/>
          </a:p>
        </p:txBody>
      </p:sp>
      <p:sp>
        <p:nvSpPr>
          <p:cNvPr id="42" name="TextBox 41"/>
          <p:cNvSpPr txBox="1"/>
          <p:nvPr/>
        </p:nvSpPr>
        <p:spPr>
          <a:xfrm>
            <a:off x="80170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30352" y="182880"/>
            <a:ext cx="365760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60">
                <a:solidFill>
                  <a:srgbClr val="6E6E75"/>
                </a:solidFill>
                <a:latin typeface="Avenir Next"/>
                <a:ea typeface="Hiragino Sans GB"/>
              </a:rPr>
              <a:t>SOURCES</a:t>
            </a:r>
          </a:p>
        </p:txBody>
      </p:sp>
      <p:sp>
        <p:nvSpPr>
          <p:cNvPr id="3" name="TextBox 2"/>
          <p:cNvSpPr txBox="1"/>
          <p:nvPr/>
        </p:nvSpPr>
        <p:spPr>
          <a:xfrm>
            <a:off x="530352" y="384048"/>
            <a:ext cx="5157216" cy="36576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100" b="1" i="0">
                <a:solidFill>
                  <a:srgbClr val="1A1A1A"/>
                </a:solidFill>
                <a:latin typeface="Avenir Next"/>
                <a:ea typeface="Hiragino Sans GB"/>
              </a:rPr>
              <a:t>Every claim here checks out</a:t>
            </a:r>
          </a:p>
        </p:txBody>
      </p:sp>
      <p:sp>
        <p:nvSpPr>
          <p:cNvPr id="4" name="Rectangle 3"/>
          <p:cNvSpPr/>
          <p:nvPr/>
        </p:nvSpPr>
        <p:spPr>
          <a:xfrm>
            <a:off x="530352" y="841248"/>
            <a:ext cx="8083296" cy="12801"/>
          </a:xfrm>
          <a:prstGeom prst="rect">
            <a:avLst/>
          </a:prstGeom>
          <a:solidFill>
            <a:srgbClr val="E3E3E0"/>
          </a:solidFill>
          <a:ln>
            <a:noFill/>
          </a:ln>
          <a:effectLst/>
        </p:spPr>
        <p:txBody>
          <a:bodyPr rtlCol="0" anchor="ctr"/>
          <a:lstStyle/>
          <a:p>
            <a:pPr algn="ctr"/>
          </a:p>
        </p:txBody>
      </p:sp>
      <p:sp>
        <p:nvSpPr>
          <p:cNvPr id="5" name="Rectangle 4"/>
          <p:cNvSpPr/>
          <p:nvPr/>
        </p:nvSpPr>
        <p:spPr>
          <a:xfrm>
            <a:off x="530352" y="841248"/>
            <a:ext cx="822960" cy="12801"/>
          </a:xfrm>
          <a:prstGeom prst="rect">
            <a:avLst/>
          </a:prstGeom>
          <a:solidFill>
            <a:srgbClr val="6E6E75"/>
          </a:solidFill>
          <a:ln>
            <a:noFill/>
          </a:ln>
          <a:effectLst/>
        </p:spPr>
        <p:txBody>
          <a:bodyPr rtlCol="0" anchor="ctr"/>
          <a:lstStyle/>
          <a:p>
            <a:pPr algn="ctr"/>
          </a:p>
        </p:txBody>
      </p:sp>
      <p:sp>
        <p:nvSpPr>
          <p:cNvPr id="6" name="TextBox 5"/>
          <p:cNvSpPr txBox="1"/>
          <p:nvPr/>
        </p:nvSpPr>
        <p:spPr>
          <a:xfrm>
            <a:off x="5687568" y="420624"/>
            <a:ext cx="2926080" cy="29260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Sources verified 2026-07-26</a:t>
            </a:r>
          </a:p>
        </p:txBody>
      </p:sp>
      <p:sp>
        <p:nvSpPr>
          <p:cNvPr id="7" name="TextBox 6"/>
          <p:cNvSpPr txBox="1"/>
          <p:nvPr/>
        </p:nvSpPr>
        <p:spPr>
          <a:xfrm>
            <a:off x="530352" y="1161288"/>
            <a:ext cx="310896"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[1]</a:t>
            </a:r>
          </a:p>
        </p:txBody>
      </p:sp>
      <p:sp>
        <p:nvSpPr>
          <p:cNvPr id="8" name="TextBox 7"/>
          <p:cNvSpPr txBox="1"/>
          <p:nvPr/>
        </p:nvSpPr>
        <p:spPr>
          <a:xfrm>
            <a:off x="877824" y="1152144"/>
            <a:ext cx="4725009" cy="967740"/>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1100" b="0" i="0">
                <a:solidFill>
                  <a:srgbClr val="1A1A1A"/>
                </a:solidFill>
                <a:latin typeface="Avenir Next"/>
                <a:ea typeface="Hiragino Sans GB"/>
              </a:rPr>
              <a:t>Barbara Minto, “The Pyramid Principle: Logic in Writing and Thinking”, Pitman, 1987 (earlier self-published editions exist); expanded in 1996 as “The Minto Pyramid Principle: Logic in Writing, Thinking, &amp; Problem Solving”. The three pyramid rules, the SCQA introduction structure and MECE all come from this work.</a:t>
            </a:r>
          </a:p>
        </p:txBody>
      </p:sp>
      <p:sp>
        <p:nvSpPr>
          <p:cNvPr id="9" name="Rectangle 8"/>
          <p:cNvSpPr/>
          <p:nvPr/>
        </p:nvSpPr>
        <p:spPr>
          <a:xfrm>
            <a:off x="877824" y="2126742"/>
            <a:ext cx="4725009" cy="10972"/>
          </a:xfrm>
          <a:prstGeom prst="rect">
            <a:avLst/>
          </a:prstGeom>
          <a:solidFill>
            <a:srgbClr val="E3E3E0"/>
          </a:solidFill>
          <a:ln>
            <a:noFill/>
          </a:ln>
          <a:effectLst/>
        </p:spPr>
        <p:txBody>
          <a:bodyPr rtlCol="0" anchor="ctr"/>
          <a:lstStyle/>
          <a:p>
            <a:pPr algn="ctr"/>
          </a:p>
        </p:txBody>
      </p:sp>
      <p:sp>
        <p:nvSpPr>
          <p:cNvPr id="10" name="TextBox 9"/>
          <p:cNvSpPr txBox="1"/>
          <p:nvPr/>
        </p:nvSpPr>
        <p:spPr>
          <a:xfrm>
            <a:off x="530352" y="2188464"/>
            <a:ext cx="310896"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[2]</a:t>
            </a:r>
          </a:p>
        </p:txBody>
      </p:sp>
      <p:sp>
        <p:nvSpPr>
          <p:cNvPr id="11" name="TextBox 10"/>
          <p:cNvSpPr txBox="1"/>
          <p:nvPr/>
        </p:nvSpPr>
        <p:spPr>
          <a:xfrm>
            <a:off x="877824" y="2179320"/>
            <a:ext cx="4725009" cy="414528"/>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1100" b="0" i="0">
                <a:solidFill>
                  <a:srgbClr val="1A1A1A"/>
                </a:solidFill>
                <a:latin typeface="Avenir Next"/>
                <a:ea typeface="Hiragino Sans GB"/>
              </a:rPr>
              <a:t>Minto joined McKinsey in 1963 as the firm’s first female MBA hire; she transferred to London in 1966 and left in 1973.</a:t>
            </a:r>
          </a:p>
        </p:txBody>
      </p:sp>
      <p:sp>
        <p:nvSpPr>
          <p:cNvPr id="12" name="Rectangle 11"/>
          <p:cNvSpPr/>
          <p:nvPr/>
        </p:nvSpPr>
        <p:spPr>
          <a:xfrm>
            <a:off x="877824" y="2600706"/>
            <a:ext cx="4725009" cy="10972"/>
          </a:xfrm>
          <a:prstGeom prst="rect">
            <a:avLst/>
          </a:prstGeom>
          <a:solidFill>
            <a:srgbClr val="E3E3E0"/>
          </a:solidFill>
          <a:ln>
            <a:noFill/>
          </a:ln>
          <a:effectLst/>
        </p:spPr>
        <p:txBody>
          <a:bodyPr rtlCol="0" anchor="ctr"/>
          <a:lstStyle/>
          <a:p>
            <a:pPr algn="ctr"/>
          </a:p>
        </p:txBody>
      </p:sp>
      <p:sp>
        <p:nvSpPr>
          <p:cNvPr id="13" name="TextBox 12"/>
          <p:cNvSpPr txBox="1"/>
          <p:nvPr/>
        </p:nvSpPr>
        <p:spPr>
          <a:xfrm>
            <a:off x="530352" y="2662428"/>
            <a:ext cx="310896"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[3]</a:t>
            </a:r>
          </a:p>
        </p:txBody>
      </p:sp>
      <p:sp>
        <p:nvSpPr>
          <p:cNvPr id="14" name="TextBox 13"/>
          <p:cNvSpPr txBox="1"/>
          <p:nvPr/>
        </p:nvSpPr>
        <p:spPr>
          <a:xfrm>
            <a:off x="877824" y="2653284"/>
            <a:ext cx="4725009" cy="414528"/>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1100" b="0" i="0">
                <a:solidFill>
                  <a:srgbClr val="1A1A1A"/>
                </a:solidFill>
                <a:latin typeface="Avenir Next"/>
                <a:ea typeface="Hiragino Sans GB"/>
              </a:rPr>
              <a:t>McKinsey alumni interview, “Barbara Minto: MECE: I invented it, so I get to say how to pronounce it” (mckinsey.com).</a:t>
            </a:r>
          </a:p>
        </p:txBody>
      </p:sp>
      <p:sp>
        <p:nvSpPr>
          <p:cNvPr id="15" name="Rectangle 14"/>
          <p:cNvSpPr/>
          <p:nvPr/>
        </p:nvSpPr>
        <p:spPr>
          <a:xfrm>
            <a:off x="877824" y="3074670"/>
            <a:ext cx="4725009" cy="10972"/>
          </a:xfrm>
          <a:prstGeom prst="rect">
            <a:avLst/>
          </a:prstGeom>
          <a:solidFill>
            <a:srgbClr val="E3E3E0"/>
          </a:solidFill>
          <a:ln>
            <a:noFill/>
          </a:ln>
          <a:effectLst/>
        </p:spPr>
        <p:txBody>
          <a:bodyPr rtlCol="0" anchor="ctr"/>
          <a:lstStyle/>
          <a:p>
            <a:pPr algn="ctr"/>
          </a:p>
        </p:txBody>
      </p:sp>
      <p:sp>
        <p:nvSpPr>
          <p:cNvPr id="16" name="TextBox 15"/>
          <p:cNvSpPr txBox="1"/>
          <p:nvPr/>
        </p:nvSpPr>
        <p:spPr>
          <a:xfrm>
            <a:off x="530352" y="3136392"/>
            <a:ext cx="310896"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[4]</a:t>
            </a:r>
          </a:p>
        </p:txBody>
      </p:sp>
      <p:sp>
        <p:nvSpPr>
          <p:cNvPr id="17" name="TextBox 16"/>
          <p:cNvSpPr txBox="1"/>
          <p:nvPr/>
        </p:nvSpPr>
        <p:spPr>
          <a:xfrm>
            <a:off x="877824" y="3127248"/>
            <a:ext cx="4725009" cy="598932"/>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1100" b="0" i="0">
                <a:solidFill>
                  <a:srgbClr val="1A1A1A"/>
                </a:solidFill>
                <a:latin typeface="Avenir Next"/>
                <a:ea typeface="Hiragino Sans GB"/>
              </a:rPr>
              <a:t>Miller, G. A. (1956). The magical number seven, plus or minus two: Some limits on our capacity for processing information. Psychological Review, 63(2), 81–97.</a:t>
            </a:r>
          </a:p>
        </p:txBody>
      </p:sp>
      <p:sp>
        <p:nvSpPr>
          <p:cNvPr id="18" name="Rectangle 17"/>
          <p:cNvSpPr/>
          <p:nvPr/>
        </p:nvSpPr>
        <p:spPr>
          <a:xfrm>
            <a:off x="877824" y="3733038"/>
            <a:ext cx="4725009" cy="10972"/>
          </a:xfrm>
          <a:prstGeom prst="rect">
            <a:avLst/>
          </a:prstGeom>
          <a:solidFill>
            <a:srgbClr val="E3E3E0"/>
          </a:solidFill>
          <a:ln>
            <a:noFill/>
          </a:ln>
          <a:effectLst/>
        </p:spPr>
        <p:txBody>
          <a:bodyPr rtlCol="0" anchor="ctr"/>
          <a:lstStyle/>
          <a:p>
            <a:pPr algn="ctr"/>
          </a:p>
        </p:txBody>
      </p:sp>
      <p:sp>
        <p:nvSpPr>
          <p:cNvPr id="19" name="TextBox 18"/>
          <p:cNvSpPr txBox="1"/>
          <p:nvPr/>
        </p:nvSpPr>
        <p:spPr>
          <a:xfrm>
            <a:off x="530352" y="3794760"/>
            <a:ext cx="310896"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[5]</a:t>
            </a:r>
          </a:p>
        </p:txBody>
      </p:sp>
      <p:sp>
        <p:nvSpPr>
          <p:cNvPr id="20" name="TextBox 19"/>
          <p:cNvSpPr txBox="1"/>
          <p:nvPr/>
        </p:nvSpPr>
        <p:spPr>
          <a:xfrm>
            <a:off x="877824" y="3785616"/>
            <a:ext cx="4725009" cy="598932"/>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1100" b="0" i="0">
                <a:solidFill>
                  <a:srgbClr val="1A1A1A"/>
                </a:solidFill>
                <a:latin typeface="Avenir Next"/>
                <a:ea typeface="Hiragino Sans GB"/>
              </a:rPr>
              <a:t>Cowan, N. (2001). The magical number 4 in short-term memory: A reconsideration of mental storage capacity. Behavioral and Brain Sciences, 24(1), 87–114.</a:t>
            </a:r>
          </a:p>
        </p:txBody>
      </p:sp>
      <p:sp>
        <p:nvSpPr>
          <p:cNvPr id="21" name="Rounded Rectangle 20"/>
          <p:cNvSpPr/>
          <p:nvPr/>
        </p:nvSpPr>
        <p:spPr>
          <a:xfrm>
            <a:off x="6072987" y="1152144"/>
            <a:ext cx="2540660" cy="3291840"/>
          </a:xfrm>
          <a:prstGeom prst="roundRect">
            <a:avLst>
              <a:gd name="adj" fmla="val 4318"/>
            </a:avLst>
          </a:prstGeom>
          <a:solidFill>
            <a:srgbClr val="F4F4F2"/>
          </a:solidFill>
          <a:ln>
            <a:noFill/>
          </a:ln>
          <a:effectLst/>
        </p:spPr>
        <p:txBody>
          <a:bodyPr rtlCol="0" anchor="ctr"/>
          <a:lstStyle/>
          <a:p>
            <a:pPr algn="ctr"/>
          </a:p>
        </p:txBody>
      </p:sp>
      <p:sp>
        <p:nvSpPr>
          <p:cNvPr id="22" name="TextBox 21"/>
          <p:cNvSpPr txBox="1"/>
          <p:nvPr/>
        </p:nvSpPr>
        <p:spPr>
          <a:xfrm>
            <a:off x="6274155" y="1316736"/>
            <a:ext cx="2138324"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1A1A1A"/>
                </a:solidFill>
                <a:latin typeface="Avenir Next"/>
                <a:ea typeface="Hiragino Sans GB"/>
              </a:rPr>
              <a:t>SCOPE &amp; CAVEATS</a:t>
            </a:r>
          </a:p>
        </p:txBody>
      </p:sp>
      <p:sp>
        <p:nvSpPr>
          <p:cNvPr id="23" name="Rounded Rectangle 22"/>
          <p:cNvSpPr/>
          <p:nvPr/>
        </p:nvSpPr>
        <p:spPr>
          <a:xfrm>
            <a:off x="6274155" y="1691640"/>
            <a:ext cx="54864" cy="54864"/>
          </a:xfrm>
          <a:prstGeom prst="roundRect">
            <a:avLst>
              <a:gd name="adj" fmla="val 50000"/>
            </a:avLst>
          </a:prstGeom>
          <a:solidFill>
            <a:srgbClr val="6E6E75"/>
          </a:solidFill>
          <a:ln>
            <a:noFill/>
          </a:ln>
          <a:effectLst/>
        </p:spPr>
        <p:txBody>
          <a:bodyPr rtlCol="0" anchor="ctr"/>
          <a:lstStyle/>
          <a:p>
            <a:pPr algn="ctr"/>
          </a:p>
        </p:txBody>
      </p:sp>
      <p:sp>
        <p:nvSpPr>
          <p:cNvPr id="24" name="TextBox 23"/>
          <p:cNvSpPr txBox="1"/>
          <p:nvPr/>
        </p:nvSpPr>
        <p:spPr>
          <a:xfrm>
            <a:off x="6438747" y="1609344"/>
            <a:ext cx="1973732" cy="612647"/>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900" b="0" i="0">
                <a:solidFill>
                  <a:srgbClr val="55555A"/>
                </a:solidFill>
                <a:latin typeface="Avenir Next"/>
                <a:ea typeface="Hiragino Sans GB"/>
              </a:rPr>
              <a:t>The emails, reports and categories in this deck are fictional teaching scenarios used to show structure — no real company data.</a:t>
            </a:r>
          </a:p>
        </p:txBody>
      </p:sp>
      <p:sp>
        <p:nvSpPr>
          <p:cNvPr id="25" name="Rounded Rectangle 24"/>
          <p:cNvSpPr/>
          <p:nvPr/>
        </p:nvSpPr>
        <p:spPr>
          <a:xfrm>
            <a:off x="6274155" y="2401824"/>
            <a:ext cx="54864" cy="54864"/>
          </a:xfrm>
          <a:prstGeom prst="roundRect">
            <a:avLst>
              <a:gd name="adj" fmla="val 50000"/>
            </a:avLst>
          </a:prstGeom>
          <a:solidFill>
            <a:srgbClr val="6E6E75"/>
          </a:solidFill>
          <a:ln>
            <a:noFill/>
          </a:ln>
          <a:effectLst/>
        </p:spPr>
        <p:txBody>
          <a:bodyPr rtlCol="0" anchor="ctr"/>
          <a:lstStyle/>
          <a:p>
            <a:pPr algn="ctr"/>
          </a:p>
        </p:txBody>
      </p:sp>
      <p:sp>
        <p:nvSpPr>
          <p:cNvPr id="26" name="TextBox 25"/>
          <p:cNvSpPr txBox="1"/>
          <p:nvPr/>
        </p:nvSpPr>
        <p:spPr>
          <a:xfrm>
            <a:off x="6438747" y="2319528"/>
            <a:ext cx="1973732" cy="612647"/>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900" b="0" i="0">
                <a:solidFill>
                  <a:srgbClr val="55555A"/>
                </a:solidFill>
                <a:latin typeface="Avenir Next"/>
                <a:ea typeface="Hiragino Sans GB"/>
              </a:rPr>
              <a:t>Accounts of where “elevator pitch” comes from differ; we borrow the format only and make no claim about its origin.</a:t>
            </a:r>
          </a:p>
        </p:txBody>
      </p:sp>
      <p:sp>
        <p:nvSpPr>
          <p:cNvPr id="27" name="Rounded Rectangle 26"/>
          <p:cNvSpPr/>
          <p:nvPr/>
        </p:nvSpPr>
        <p:spPr>
          <a:xfrm>
            <a:off x="6274155" y="3112007"/>
            <a:ext cx="54864" cy="54864"/>
          </a:xfrm>
          <a:prstGeom prst="roundRect">
            <a:avLst>
              <a:gd name="adj" fmla="val 50000"/>
            </a:avLst>
          </a:prstGeom>
          <a:solidFill>
            <a:srgbClr val="6E6E75"/>
          </a:solidFill>
          <a:ln>
            <a:noFill/>
          </a:ln>
          <a:effectLst/>
        </p:spPr>
        <p:txBody>
          <a:bodyPr rtlCol="0" anchor="ctr"/>
          <a:lstStyle/>
          <a:p>
            <a:pPr algn="ctr"/>
          </a:p>
        </p:txBody>
      </p:sp>
      <p:sp>
        <p:nvSpPr>
          <p:cNvPr id="28" name="TextBox 27"/>
          <p:cNvSpPr txBox="1"/>
          <p:nvPr/>
        </p:nvSpPr>
        <p:spPr>
          <a:xfrm>
            <a:off x="6438747" y="3029711"/>
            <a:ext cx="1973732" cy="612647"/>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900" b="0" i="0">
                <a:solidFill>
                  <a:srgbClr val="55555A"/>
                </a:solidFill>
                <a:latin typeface="Avenir Next"/>
                <a:ea typeface="Hiragino Sans GB"/>
              </a:rPr>
              <a:t>Miller only said in his closing that he suspected 7 was a coincidence; he never settled it. Don’t make it a layout rule.</a:t>
            </a:r>
          </a:p>
        </p:txBody>
      </p:sp>
      <p:sp>
        <p:nvSpPr>
          <p:cNvPr id="29" name="Rounded Rectangle 28"/>
          <p:cNvSpPr/>
          <p:nvPr/>
        </p:nvSpPr>
        <p:spPr>
          <a:xfrm>
            <a:off x="6274155" y="3822191"/>
            <a:ext cx="54864" cy="54864"/>
          </a:xfrm>
          <a:prstGeom prst="roundRect">
            <a:avLst>
              <a:gd name="adj" fmla="val 50000"/>
            </a:avLst>
          </a:prstGeom>
          <a:solidFill>
            <a:srgbClr val="6E6E75"/>
          </a:solidFill>
          <a:ln>
            <a:noFill/>
          </a:ln>
          <a:effectLst/>
        </p:spPr>
        <p:txBody>
          <a:bodyPr rtlCol="0" anchor="ctr"/>
          <a:lstStyle/>
          <a:p>
            <a:pPr algn="ctr"/>
          </a:p>
        </p:txBody>
      </p:sp>
      <p:sp>
        <p:nvSpPr>
          <p:cNvPr id="30" name="TextBox 29"/>
          <p:cNvSpPr txBox="1"/>
          <p:nvPr/>
        </p:nvSpPr>
        <p:spPr>
          <a:xfrm>
            <a:off x="6438747" y="3739896"/>
            <a:ext cx="1973732" cy="612647"/>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900" b="0" i="0">
                <a:solidFill>
                  <a:srgbClr val="55555A"/>
                </a:solidFill>
                <a:latin typeface="Avenir Next"/>
                <a:ea typeface="Hiragino Sans GB"/>
              </a:rPr>
              <a:t>“Answer first” is the top line, not a fourth rule; this deck lists the three as Minto does, and the P14 card marks it separately.</a:t>
            </a:r>
          </a:p>
        </p:txBody>
      </p:sp>
      <p:sp>
        <p:nvSpPr>
          <p:cNvPr id="31" name="TextBox 30"/>
          <p:cNvSpPr txBox="1"/>
          <p:nvPr/>
        </p:nvSpPr>
        <p:spPr>
          <a:xfrm>
            <a:off x="530352"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32" name="TextBox 31"/>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33" name="Rectangle 32"/>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34" name="Rectangle 33"/>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35" name="Rectangle 34"/>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36" name="Rectangle 35"/>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37" name="Rectangle 36"/>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38" name="Rectangle 37"/>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39" name="Rectangle 38"/>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40" name="Rectangle 39"/>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41" name="Rectangle 40"/>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42" name="Rectangle 41"/>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43" name="Rectangle 42"/>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44" name="Rectangle 43"/>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45" name="Rectangle 44"/>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46" name="Rectangle 45"/>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47" name="Rectangle 46"/>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48" name="Rectangle 47"/>
          <p:cNvSpPr/>
          <p:nvPr/>
        </p:nvSpPr>
        <p:spPr>
          <a:xfrm>
            <a:off x="8588502" y="4901183"/>
            <a:ext cx="539496" cy="242316"/>
          </a:xfrm>
          <a:prstGeom prst="rect">
            <a:avLst/>
          </a:prstGeom>
          <a:solidFill>
            <a:srgbClr val="D8D8D4"/>
          </a:solidFill>
          <a:ln>
            <a:noFill/>
          </a:ln>
          <a:effectLst/>
        </p:spPr>
        <p:txBody>
          <a:bodyPr rtlCol="0" anchor="ctr"/>
          <a:lstStyle/>
          <a:p>
            <a:pPr algn="ctr"/>
          </a:p>
        </p:txBody>
      </p:sp>
      <p:sp>
        <p:nvSpPr>
          <p:cNvPr id="49" name="TextBox 48"/>
          <p:cNvSpPr txBox="1"/>
          <p:nvPr/>
        </p:nvSpPr>
        <p:spPr>
          <a:xfrm>
            <a:off x="85885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1A1A"/>
                </a:solidFill>
                <a:latin typeface="Avenir Next"/>
                <a:ea typeface="Hiragino Sans GB"/>
              </a:rPr>
              <a:t>16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30352" y="182880"/>
            <a:ext cx="365760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60">
                <a:solidFill>
                  <a:srgbClr val="1A56C4"/>
                </a:solidFill>
                <a:latin typeface="Avenir Next"/>
                <a:ea typeface="Hiragino Sans GB"/>
              </a:rPr>
              <a:t>WHAT THIS COURSE IS</a:t>
            </a:r>
          </a:p>
        </p:txBody>
      </p:sp>
      <p:sp>
        <p:nvSpPr>
          <p:cNvPr id="3" name="TextBox 2"/>
          <p:cNvSpPr txBox="1"/>
          <p:nvPr/>
        </p:nvSpPr>
        <p:spPr>
          <a:xfrm>
            <a:off x="530352" y="384048"/>
            <a:ext cx="5157216" cy="36576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100" b="1" i="0">
                <a:solidFill>
                  <a:srgbClr val="1A1A1A"/>
                </a:solidFill>
                <a:latin typeface="Avenir Next"/>
                <a:ea typeface="Hiragino Sans GB"/>
              </a:rPr>
              <a:t>Only three things, two drills, one card</a:t>
            </a:r>
          </a:p>
        </p:txBody>
      </p:sp>
      <p:sp>
        <p:nvSpPr>
          <p:cNvPr id="4" name="Rectangle 3"/>
          <p:cNvSpPr/>
          <p:nvPr/>
        </p:nvSpPr>
        <p:spPr>
          <a:xfrm>
            <a:off x="530352" y="841248"/>
            <a:ext cx="8083296" cy="12801"/>
          </a:xfrm>
          <a:prstGeom prst="rect">
            <a:avLst/>
          </a:prstGeom>
          <a:solidFill>
            <a:srgbClr val="E3E3E0"/>
          </a:solidFill>
          <a:ln>
            <a:noFill/>
          </a:ln>
          <a:effectLst/>
        </p:spPr>
        <p:txBody>
          <a:bodyPr rtlCol="0" anchor="ctr"/>
          <a:lstStyle/>
          <a:p>
            <a:pPr algn="ctr"/>
          </a:p>
        </p:txBody>
      </p:sp>
      <p:sp>
        <p:nvSpPr>
          <p:cNvPr id="5" name="Rectangle 4"/>
          <p:cNvSpPr/>
          <p:nvPr/>
        </p:nvSpPr>
        <p:spPr>
          <a:xfrm>
            <a:off x="530352" y="841248"/>
            <a:ext cx="822960" cy="12801"/>
          </a:xfrm>
          <a:prstGeom prst="rect">
            <a:avLst/>
          </a:prstGeom>
          <a:solidFill>
            <a:srgbClr val="1A56C4"/>
          </a:solidFill>
          <a:ln>
            <a:noFill/>
          </a:ln>
          <a:effectLst/>
        </p:spPr>
        <p:txBody>
          <a:bodyPr rtlCol="0" anchor="ctr"/>
          <a:lstStyle/>
          <a:p>
            <a:pPr algn="ctr"/>
          </a:p>
        </p:txBody>
      </p:sp>
      <p:sp>
        <p:nvSpPr>
          <p:cNvPr id="6" name="TextBox 5"/>
          <p:cNvSpPr txBox="1"/>
          <p:nvPr/>
        </p:nvSpPr>
        <p:spPr>
          <a:xfrm>
            <a:off x="5687568" y="420624"/>
            <a:ext cx="2926080" cy="29260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Usable the moment you walk out</a:t>
            </a:r>
          </a:p>
        </p:txBody>
      </p:sp>
      <p:sp>
        <p:nvSpPr>
          <p:cNvPr id="7" name="TextBox 6"/>
          <p:cNvSpPr txBox="1"/>
          <p:nvPr/>
        </p:nvSpPr>
        <p:spPr>
          <a:xfrm>
            <a:off x="475488" y="1024127"/>
            <a:ext cx="1258570" cy="944880"/>
          </a:xfrm>
          <a:prstGeom prst="rect">
            <a:avLst/>
          </a:prstGeom>
          <a:noFill/>
        </p:spPr>
        <p:txBody>
          <a:bodyPr wrap="none" anchor="t" lIns="25400" rIns="25400" tIns="25400" bIns="25400">
            <a:spAutoFit/>
          </a:bodyPr>
          <a:lstStyle/>
          <a:p>
            <a:pPr algn="l">
              <a:lnSpc>
                <a:spcPct val="100000"/>
              </a:lnSpc>
              <a:spcBef>
                <a:spcPts val="0"/>
              </a:spcBef>
              <a:spcAft>
                <a:spcPts val="600"/>
              </a:spcAft>
            </a:pPr>
            <a:r>
              <a:rPr sz="6000" b="1" i="0">
                <a:solidFill>
                  <a:srgbClr val="3A73D4"/>
                </a:solidFill>
                <a:latin typeface="Avenir Next"/>
                <a:ea typeface="Hiragino Sans GB"/>
              </a:rPr>
              <a:t>01</a:t>
            </a:r>
          </a:p>
        </p:txBody>
      </p:sp>
      <p:sp>
        <p:nvSpPr>
          <p:cNvPr id="8" name="TextBox 7"/>
          <p:cNvSpPr txBox="1"/>
          <p:nvPr/>
        </p:nvSpPr>
        <p:spPr>
          <a:xfrm>
            <a:off x="1572767" y="1170432"/>
            <a:ext cx="3961638"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1A1A1A"/>
                </a:solidFill>
                <a:latin typeface="Avenir Next"/>
                <a:ea typeface="Hiragino Sans GB"/>
              </a:rPr>
              <a:t>Answer first</a:t>
            </a:r>
          </a:p>
        </p:txBody>
      </p:sp>
      <p:sp>
        <p:nvSpPr>
          <p:cNvPr id="9" name="TextBox 8"/>
          <p:cNvSpPr txBox="1"/>
          <p:nvPr/>
        </p:nvSpPr>
        <p:spPr>
          <a:xfrm>
            <a:off x="1572767" y="1499616"/>
            <a:ext cx="3870198" cy="42062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They know what you want within a few lines — no guessing, and no summarising it for you.</a:t>
            </a:r>
          </a:p>
        </p:txBody>
      </p:sp>
      <p:sp>
        <p:nvSpPr>
          <p:cNvPr id="10" name="Rectangle 9"/>
          <p:cNvSpPr/>
          <p:nvPr/>
        </p:nvSpPr>
        <p:spPr>
          <a:xfrm>
            <a:off x="1572767" y="1987296"/>
            <a:ext cx="3870198" cy="10972"/>
          </a:xfrm>
          <a:prstGeom prst="rect">
            <a:avLst/>
          </a:prstGeom>
          <a:solidFill>
            <a:srgbClr val="E3E3E0"/>
          </a:solidFill>
          <a:ln>
            <a:noFill/>
          </a:ln>
          <a:effectLst/>
        </p:spPr>
        <p:txBody>
          <a:bodyPr rtlCol="0" anchor="ctr"/>
          <a:lstStyle/>
          <a:p>
            <a:pPr algn="ctr"/>
          </a:p>
        </p:txBody>
      </p:sp>
      <p:sp>
        <p:nvSpPr>
          <p:cNvPr id="11" name="TextBox 10"/>
          <p:cNvSpPr txBox="1"/>
          <p:nvPr/>
        </p:nvSpPr>
        <p:spPr>
          <a:xfrm>
            <a:off x="475488" y="2023872"/>
            <a:ext cx="1258570" cy="944880"/>
          </a:xfrm>
          <a:prstGeom prst="rect">
            <a:avLst/>
          </a:prstGeom>
          <a:noFill/>
        </p:spPr>
        <p:txBody>
          <a:bodyPr wrap="none" anchor="t" lIns="25400" rIns="25400" tIns="25400" bIns="25400">
            <a:spAutoFit/>
          </a:bodyPr>
          <a:lstStyle/>
          <a:p>
            <a:pPr algn="l">
              <a:lnSpc>
                <a:spcPct val="100000"/>
              </a:lnSpc>
              <a:spcBef>
                <a:spcPts val="0"/>
              </a:spcBef>
              <a:spcAft>
                <a:spcPts val="600"/>
              </a:spcAft>
            </a:pPr>
            <a:r>
              <a:rPr sz="6000" b="1" i="0">
                <a:solidFill>
                  <a:srgbClr val="3A73D4"/>
                </a:solidFill>
                <a:latin typeface="Avenir Next"/>
                <a:ea typeface="Hiragino Sans GB"/>
              </a:rPr>
              <a:t>02</a:t>
            </a:r>
          </a:p>
        </p:txBody>
      </p:sp>
      <p:sp>
        <p:nvSpPr>
          <p:cNvPr id="12" name="TextBox 11"/>
          <p:cNvSpPr txBox="1"/>
          <p:nvPr/>
        </p:nvSpPr>
        <p:spPr>
          <a:xfrm>
            <a:off x="1572767" y="2170176"/>
            <a:ext cx="3961638"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1A1A1A"/>
                </a:solidFill>
                <a:latin typeface="Avenir Next"/>
                <a:ea typeface="Hiragino Sans GB"/>
              </a:rPr>
              <a:t>Group it right</a:t>
            </a:r>
          </a:p>
        </p:txBody>
      </p:sp>
      <p:sp>
        <p:nvSpPr>
          <p:cNvPr id="13" name="TextBox 12"/>
          <p:cNvSpPr txBox="1"/>
          <p:nvPr/>
        </p:nvSpPr>
        <p:spPr>
          <a:xfrm>
            <a:off x="1572767" y="2499360"/>
            <a:ext cx="3870198" cy="42062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Items in one list belong to one category — remembered together, judged together.</a:t>
            </a:r>
          </a:p>
        </p:txBody>
      </p:sp>
      <p:sp>
        <p:nvSpPr>
          <p:cNvPr id="14" name="Rectangle 13"/>
          <p:cNvSpPr/>
          <p:nvPr/>
        </p:nvSpPr>
        <p:spPr>
          <a:xfrm>
            <a:off x="1572767" y="2987040"/>
            <a:ext cx="3870198" cy="10972"/>
          </a:xfrm>
          <a:prstGeom prst="rect">
            <a:avLst/>
          </a:prstGeom>
          <a:solidFill>
            <a:srgbClr val="E3E3E0"/>
          </a:solidFill>
          <a:ln>
            <a:noFill/>
          </a:ln>
          <a:effectLst/>
        </p:spPr>
        <p:txBody>
          <a:bodyPr rtlCol="0" anchor="ctr"/>
          <a:lstStyle/>
          <a:p>
            <a:pPr algn="ctr"/>
          </a:p>
        </p:txBody>
      </p:sp>
      <p:sp>
        <p:nvSpPr>
          <p:cNvPr id="15" name="TextBox 14"/>
          <p:cNvSpPr txBox="1"/>
          <p:nvPr/>
        </p:nvSpPr>
        <p:spPr>
          <a:xfrm>
            <a:off x="475488" y="3023616"/>
            <a:ext cx="1258570" cy="944880"/>
          </a:xfrm>
          <a:prstGeom prst="rect">
            <a:avLst/>
          </a:prstGeom>
          <a:noFill/>
        </p:spPr>
        <p:txBody>
          <a:bodyPr wrap="none" anchor="t" lIns="25400" rIns="25400" tIns="25400" bIns="25400">
            <a:spAutoFit/>
          </a:bodyPr>
          <a:lstStyle/>
          <a:p>
            <a:pPr algn="l">
              <a:lnSpc>
                <a:spcPct val="100000"/>
              </a:lnSpc>
              <a:spcBef>
                <a:spcPts val="0"/>
              </a:spcBef>
              <a:spcAft>
                <a:spcPts val="600"/>
              </a:spcAft>
            </a:pPr>
            <a:r>
              <a:rPr sz="6000" b="1" i="0">
                <a:solidFill>
                  <a:srgbClr val="3A73D4"/>
                </a:solidFill>
                <a:latin typeface="Avenir Next"/>
                <a:ea typeface="Hiragino Sans GB"/>
              </a:rPr>
              <a:t>03</a:t>
            </a:r>
          </a:p>
        </p:txBody>
      </p:sp>
      <p:sp>
        <p:nvSpPr>
          <p:cNvPr id="16" name="TextBox 15"/>
          <p:cNvSpPr txBox="1"/>
          <p:nvPr/>
        </p:nvSpPr>
        <p:spPr>
          <a:xfrm>
            <a:off x="1572767" y="3169920"/>
            <a:ext cx="3961638"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1A1A1A"/>
                </a:solidFill>
                <a:latin typeface="Avenir Next"/>
                <a:ea typeface="Hiragino Sans GB"/>
              </a:rPr>
              <a:t>Order it right</a:t>
            </a:r>
          </a:p>
        </p:txBody>
      </p:sp>
      <p:sp>
        <p:nvSpPr>
          <p:cNvPr id="17" name="TextBox 16"/>
          <p:cNvSpPr txBox="1"/>
          <p:nvPr/>
        </p:nvSpPr>
        <p:spPr>
          <a:xfrm>
            <a:off x="1572767" y="3499104"/>
            <a:ext cx="3870198" cy="42062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Let the order do the arguing for you — don’t make them sort it.</a:t>
            </a:r>
          </a:p>
        </p:txBody>
      </p:sp>
      <p:sp>
        <p:nvSpPr>
          <p:cNvPr id="18" name="Rounded Rectangle 17"/>
          <p:cNvSpPr/>
          <p:nvPr/>
        </p:nvSpPr>
        <p:spPr>
          <a:xfrm>
            <a:off x="6004560" y="1115568"/>
            <a:ext cx="2609087" cy="3328416"/>
          </a:xfrm>
          <a:prstGeom prst="roundRect">
            <a:avLst>
              <a:gd name="adj" fmla="val 4205"/>
            </a:avLst>
          </a:prstGeom>
          <a:solidFill>
            <a:srgbClr val="E9F0FE"/>
          </a:solidFill>
          <a:ln>
            <a:noFill/>
          </a:ln>
          <a:effectLst/>
        </p:spPr>
        <p:txBody>
          <a:bodyPr rtlCol="0" anchor="ctr"/>
          <a:lstStyle/>
          <a:p>
            <a:pPr algn="ctr"/>
          </a:p>
        </p:txBody>
      </p:sp>
      <p:sp>
        <p:nvSpPr>
          <p:cNvPr id="19" name="TextBox 18"/>
          <p:cNvSpPr txBox="1"/>
          <p:nvPr/>
        </p:nvSpPr>
        <p:spPr>
          <a:xfrm>
            <a:off x="6205728" y="1261872"/>
            <a:ext cx="2206752"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1A56C4"/>
                </a:solidFill>
                <a:latin typeface="Avenir Next"/>
                <a:ea typeface="Hiragino Sans GB"/>
              </a:rPr>
              <a:t>WHO IT’S FOR</a:t>
            </a:r>
          </a:p>
        </p:txBody>
      </p:sp>
      <p:pic>
        <p:nvPicPr>
          <p:cNvPr id="20" name="Picture 19" descr="envelope-simple" title="envelope-simple"/>
          <p:cNvPicPr>
            <a:picLocks noChangeAspect="1"/>
          </p:cNvPicPr>
          <p:nvPr/>
        </p:nvPicPr>
        <p:blipFill>
          <a:blip r:embed="rId2"/>
          <a:stretch>
            <a:fillRect/>
          </a:stretch>
        </p:blipFill>
        <p:spPr>
          <a:xfrm>
            <a:off x="6205728" y="1536192"/>
            <a:ext cx="274320" cy="274320"/>
          </a:xfrm>
          <a:prstGeom prst="rect">
            <a:avLst/>
          </a:prstGeom>
        </p:spPr>
      </p:pic>
      <p:sp>
        <p:nvSpPr>
          <p:cNvPr id="21" name="TextBox 20"/>
          <p:cNvSpPr txBox="1"/>
          <p:nvPr/>
        </p:nvSpPr>
        <p:spPr>
          <a:xfrm>
            <a:off x="6589775" y="1490472"/>
            <a:ext cx="1804415" cy="42062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1A1A1A"/>
                </a:solidFill>
                <a:latin typeface="Avenir Next"/>
                <a:ea typeface="Hiragino Sans GB"/>
              </a:rPr>
              <a:t>You write status reports and emails</a:t>
            </a:r>
          </a:p>
        </p:txBody>
      </p:sp>
      <p:pic>
        <p:nvPicPr>
          <p:cNvPr id="22" name="Picture 21" descr="presentation-chart" title="presentation-chart"/>
          <p:cNvPicPr>
            <a:picLocks noChangeAspect="1"/>
          </p:cNvPicPr>
          <p:nvPr/>
        </p:nvPicPr>
        <p:blipFill>
          <a:blip r:embed="rId3"/>
          <a:stretch>
            <a:fillRect/>
          </a:stretch>
        </p:blipFill>
        <p:spPr>
          <a:xfrm>
            <a:off x="6205728" y="2066543"/>
            <a:ext cx="274320" cy="274320"/>
          </a:xfrm>
          <a:prstGeom prst="rect">
            <a:avLst/>
          </a:prstGeom>
        </p:spPr>
      </p:pic>
      <p:sp>
        <p:nvSpPr>
          <p:cNvPr id="23" name="TextBox 22"/>
          <p:cNvSpPr txBox="1"/>
          <p:nvPr/>
        </p:nvSpPr>
        <p:spPr>
          <a:xfrm>
            <a:off x="6589775" y="2020824"/>
            <a:ext cx="1804415" cy="42062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1A1A1A"/>
                </a:solidFill>
                <a:latin typeface="Avenir Next"/>
                <a:ea typeface="Hiragino Sans GB"/>
              </a:rPr>
              <a:t>You report up and need decisions</a:t>
            </a:r>
          </a:p>
        </p:txBody>
      </p:sp>
      <p:pic>
        <p:nvPicPr>
          <p:cNvPr id="24" name="Picture 23" descr="users-three" title="users-three"/>
          <p:cNvPicPr>
            <a:picLocks noChangeAspect="1"/>
          </p:cNvPicPr>
          <p:nvPr/>
        </p:nvPicPr>
        <p:blipFill>
          <a:blip r:embed="rId4"/>
          <a:stretch>
            <a:fillRect/>
          </a:stretch>
        </p:blipFill>
        <p:spPr>
          <a:xfrm>
            <a:off x="6205728" y="2596896"/>
            <a:ext cx="274320" cy="274320"/>
          </a:xfrm>
          <a:prstGeom prst="rect">
            <a:avLst/>
          </a:prstGeom>
        </p:spPr>
      </p:pic>
      <p:sp>
        <p:nvSpPr>
          <p:cNvPr id="25" name="TextBox 24"/>
          <p:cNvSpPr txBox="1"/>
          <p:nvPr/>
        </p:nvSpPr>
        <p:spPr>
          <a:xfrm>
            <a:off x="6589775" y="2551176"/>
            <a:ext cx="1804415" cy="42062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1A1A1A"/>
                </a:solidFill>
                <a:latin typeface="Avenir Next"/>
                <a:ea typeface="Hiragino Sans GB"/>
              </a:rPr>
              <a:t>You lead a team and must brief it</a:t>
            </a:r>
          </a:p>
        </p:txBody>
      </p:sp>
      <p:sp>
        <p:nvSpPr>
          <p:cNvPr id="26" name="Rectangle 25"/>
          <p:cNvSpPr/>
          <p:nvPr/>
        </p:nvSpPr>
        <p:spPr>
          <a:xfrm>
            <a:off x="6205728" y="3108959"/>
            <a:ext cx="2206752" cy="10972"/>
          </a:xfrm>
          <a:prstGeom prst="rect">
            <a:avLst/>
          </a:prstGeom>
          <a:solidFill>
            <a:srgbClr val="C6D6F4"/>
          </a:solidFill>
          <a:ln>
            <a:noFill/>
          </a:ln>
          <a:effectLst/>
        </p:spPr>
        <p:txBody>
          <a:bodyPr rtlCol="0" anchor="ctr"/>
          <a:lstStyle/>
          <a:p>
            <a:pPr algn="ctr"/>
          </a:p>
        </p:txBody>
      </p:sp>
      <p:sp>
        <p:nvSpPr>
          <p:cNvPr id="27" name="TextBox 26"/>
          <p:cNvSpPr txBox="1"/>
          <p:nvPr/>
        </p:nvSpPr>
        <p:spPr>
          <a:xfrm>
            <a:off x="6205728" y="3218687"/>
            <a:ext cx="2206752"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55555A"/>
                </a:solidFill>
                <a:latin typeface="Avenir Next"/>
                <a:ea typeface="Hiragino Sans GB"/>
              </a:rPr>
              <a:t>WHAT IT’S NOT</a:t>
            </a:r>
          </a:p>
        </p:txBody>
      </p:sp>
      <p:sp>
        <p:nvSpPr>
          <p:cNvPr id="28" name="TextBox 27"/>
          <p:cNvSpPr txBox="1"/>
          <p:nvPr/>
        </p:nvSpPr>
        <p:spPr>
          <a:xfrm>
            <a:off x="6205728" y="3438143"/>
            <a:ext cx="2206752" cy="79451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No slide design, no stage presence, no scripted phrases. All useful — none of them structural.</a:t>
            </a:r>
          </a:p>
        </p:txBody>
      </p:sp>
      <p:sp>
        <p:nvSpPr>
          <p:cNvPr id="29" name="Rectangle 28"/>
          <p:cNvSpPr/>
          <p:nvPr/>
        </p:nvSpPr>
        <p:spPr>
          <a:xfrm>
            <a:off x="530352" y="3977640"/>
            <a:ext cx="45720" cy="457200"/>
          </a:xfrm>
          <a:prstGeom prst="rect">
            <a:avLst/>
          </a:prstGeom>
          <a:solidFill>
            <a:srgbClr val="1A56C4"/>
          </a:solidFill>
          <a:ln>
            <a:noFill/>
          </a:ln>
          <a:effectLst/>
        </p:spPr>
        <p:txBody>
          <a:bodyPr rtlCol="0" anchor="ctr"/>
          <a:lstStyle/>
          <a:p>
            <a:pPr algn="ctr"/>
          </a:p>
        </p:txBody>
      </p:sp>
      <p:sp>
        <p:nvSpPr>
          <p:cNvPr id="30" name="TextBox 29"/>
          <p:cNvSpPr txBox="1"/>
          <p:nvPr/>
        </p:nvSpPr>
        <p:spPr>
          <a:xfrm>
            <a:off x="713232" y="3931920"/>
            <a:ext cx="4821174" cy="420624"/>
          </a:xfrm>
          <a:prstGeom prst="rect">
            <a:avLst/>
          </a:prstGeom>
          <a:noFill/>
          <a:ln/>
        </p:spPr>
        <p:txBody>
          <a:bodyPr wrap="square" anchor="t" lIns="25400" rIns="25400" tIns="25400" bIns="25400">
            <a:spAutoFit/>
          </a:bodyPr>
          <a:lstStyle/>
          <a:p>
            <a:pPr algn="l">
              <a:lnSpc>
                <a:spcPct val="108000"/>
              </a:lnSpc>
              <a:spcBef>
                <a:spcPts val="0"/>
              </a:spcBef>
              <a:spcAft>
                <a:spcPts val="600"/>
              </a:spcAft>
            </a:pPr>
            <a:r>
              <a:rPr sz="1300" b="1" i="0">
                <a:solidFill>
                  <a:srgbClr val="1A56C4"/>
                </a:solidFill>
                <a:latin typeface="Avenir Next"/>
                <a:ea typeface="Hiragino Sans GB"/>
              </a:rPr>
              <a:t>One test for the whole session: when you’re done,</a:t>
            </a:r>
          </a:p>
          <a:p>
            <a:pPr algn="l">
              <a:lnSpc>
                <a:spcPct val="108000"/>
              </a:lnSpc>
              <a:spcBef>
                <a:spcPts val="0"/>
              </a:spcBef>
              <a:spcAft>
                <a:spcPts val="600"/>
              </a:spcAft>
            </a:pPr>
            <a:r>
              <a:rPr sz="1300" b="1" i="0">
                <a:solidFill>
                  <a:srgbClr val="1A56C4"/>
                </a:solidFill>
                <a:latin typeface="Avenir Next"/>
                <a:ea typeface="Hiragino Sans GB"/>
              </a:rPr>
              <a:t>can they repeat your conclusion in one sentence?</a:t>
            </a:r>
          </a:p>
        </p:txBody>
      </p:sp>
      <p:sp>
        <p:nvSpPr>
          <p:cNvPr id="31" name="Rounded Rectangle 30"/>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32" name="TextBox 31"/>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33" name="TextBox 32"/>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34" name="TextBox 33"/>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35" name="Rectangle 34"/>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36" name="Rectangle 35"/>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37" name="Rectangle 36"/>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38" name="Rectangle 37"/>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39" name="Rectangle 38"/>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40" name="Rectangle 39"/>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41" name="Rectangle 40"/>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42" name="Rectangle 41"/>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43" name="Rectangle 42"/>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44" name="Rectangle 43"/>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45" name="Rectangle 44"/>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46" name="Rectangle 45"/>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47" name="Rectangle 46"/>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48" name="Rectangle 47"/>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49" name="Rectangle 48"/>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50" name="Rectangle 49"/>
          <p:cNvSpPr/>
          <p:nvPr/>
        </p:nvSpPr>
        <p:spPr>
          <a:xfrm>
            <a:off x="587502" y="4901183"/>
            <a:ext cx="539496" cy="242316"/>
          </a:xfrm>
          <a:prstGeom prst="rect">
            <a:avLst/>
          </a:prstGeom>
          <a:solidFill>
            <a:srgbClr val="1A56C4"/>
          </a:solidFill>
          <a:ln>
            <a:noFill/>
          </a:ln>
          <a:effectLst/>
        </p:spPr>
        <p:txBody>
          <a:bodyPr rtlCol="0" anchor="ctr"/>
          <a:lstStyle/>
          <a:p>
            <a:pPr algn="ctr"/>
          </a:p>
        </p:txBody>
      </p:sp>
      <p:sp>
        <p:nvSpPr>
          <p:cNvPr id="51" name="TextBox 50"/>
          <p:cNvSpPr txBox="1"/>
          <p:nvPr/>
        </p:nvSpPr>
        <p:spPr>
          <a:xfrm>
            <a:off x="5875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530352" y="411480"/>
            <a:ext cx="50292" cy="329184"/>
          </a:xfrm>
          <a:prstGeom prst="rect">
            <a:avLst/>
          </a:prstGeom>
          <a:solidFill>
            <a:srgbClr val="1A56C4"/>
          </a:solidFill>
          <a:ln>
            <a:noFill/>
          </a:ln>
          <a:effectLst/>
        </p:spPr>
        <p:txBody>
          <a:bodyPr rtlCol="0" anchor="ctr"/>
          <a:lstStyle/>
          <a:p>
            <a:pPr algn="ctr"/>
          </a:p>
        </p:txBody>
      </p:sp>
      <p:sp>
        <p:nvSpPr>
          <p:cNvPr id="3" name="TextBox 2"/>
          <p:cNvSpPr txBox="1"/>
          <p:nvPr/>
        </p:nvSpPr>
        <p:spPr>
          <a:xfrm>
            <a:off x="713232" y="384048"/>
            <a:ext cx="6345936" cy="36576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100" b="1" i="0">
                <a:solidFill>
                  <a:srgbClr val="1A1A1A"/>
                </a:solidFill>
                <a:latin typeface="Avenir Next"/>
                <a:ea typeface="Hiragino Sans GB"/>
              </a:rPr>
              <a:t>It’s their working memory, not your delivery</a:t>
            </a:r>
          </a:p>
        </p:txBody>
      </p:sp>
      <p:sp>
        <p:nvSpPr>
          <p:cNvPr id="4" name="TextBox 3"/>
          <p:cNvSpPr txBox="1"/>
          <p:nvPr/>
        </p:nvSpPr>
        <p:spPr>
          <a:xfrm>
            <a:off x="6876288" y="420624"/>
            <a:ext cx="1737360" cy="29260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Miller 1956 · Cowan 2001</a:t>
            </a:r>
          </a:p>
        </p:txBody>
      </p:sp>
      <p:sp>
        <p:nvSpPr>
          <p:cNvPr id="5" name="TextBox 4"/>
          <p:cNvSpPr txBox="1"/>
          <p:nvPr/>
        </p:nvSpPr>
        <p:spPr>
          <a:xfrm>
            <a:off x="530352" y="1097280"/>
            <a:ext cx="8083296"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You can say far more than they can hold. Structure does one thing: it compresses loose pieces into chunks.</a:t>
            </a:r>
          </a:p>
        </p:txBody>
      </p:sp>
      <p:sp>
        <p:nvSpPr>
          <p:cNvPr id="6" name="TextBox 5"/>
          <p:cNvSpPr txBox="1"/>
          <p:nvPr/>
        </p:nvSpPr>
        <p:spPr>
          <a:xfrm>
            <a:off x="530352" y="1481328"/>
            <a:ext cx="2011680"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THE 12 THINGS ON YOUR PLATE</a:t>
            </a:r>
          </a:p>
        </p:txBody>
      </p:sp>
      <p:sp>
        <p:nvSpPr>
          <p:cNvPr id="7" name="Rounded Rectangle 6"/>
          <p:cNvSpPr/>
          <p:nvPr/>
        </p:nvSpPr>
        <p:spPr>
          <a:xfrm>
            <a:off x="530352"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8" name="Rounded Rectangle 7"/>
          <p:cNvSpPr/>
          <p:nvPr/>
        </p:nvSpPr>
        <p:spPr>
          <a:xfrm>
            <a:off x="1223633"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9" name="Rounded Rectangle 8"/>
          <p:cNvSpPr/>
          <p:nvPr/>
        </p:nvSpPr>
        <p:spPr>
          <a:xfrm>
            <a:off x="1916914"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0" name="Rounded Rectangle 9"/>
          <p:cNvSpPr/>
          <p:nvPr/>
        </p:nvSpPr>
        <p:spPr>
          <a:xfrm>
            <a:off x="2610196"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1" name="Rounded Rectangle 10"/>
          <p:cNvSpPr/>
          <p:nvPr/>
        </p:nvSpPr>
        <p:spPr>
          <a:xfrm>
            <a:off x="3303477"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2" name="Rounded Rectangle 11"/>
          <p:cNvSpPr/>
          <p:nvPr/>
        </p:nvSpPr>
        <p:spPr>
          <a:xfrm>
            <a:off x="3996759"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3" name="Rounded Rectangle 12"/>
          <p:cNvSpPr/>
          <p:nvPr/>
        </p:nvSpPr>
        <p:spPr>
          <a:xfrm>
            <a:off x="4690040"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4" name="Rounded Rectangle 13"/>
          <p:cNvSpPr/>
          <p:nvPr/>
        </p:nvSpPr>
        <p:spPr>
          <a:xfrm>
            <a:off x="5383322"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5" name="Rounded Rectangle 14"/>
          <p:cNvSpPr/>
          <p:nvPr/>
        </p:nvSpPr>
        <p:spPr>
          <a:xfrm>
            <a:off x="6076603"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6" name="Rounded Rectangle 15"/>
          <p:cNvSpPr/>
          <p:nvPr/>
        </p:nvSpPr>
        <p:spPr>
          <a:xfrm>
            <a:off x="6769885"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7" name="Rounded Rectangle 16"/>
          <p:cNvSpPr/>
          <p:nvPr/>
        </p:nvSpPr>
        <p:spPr>
          <a:xfrm>
            <a:off x="7463166"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8" name="Rounded Rectangle 17"/>
          <p:cNvSpPr/>
          <p:nvPr/>
        </p:nvSpPr>
        <p:spPr>
          <a:xfrm>
            <a:off x="8156448" y="1755648"/>
            <a:ext cx="457200" cy="329184"/>
          </a:xfrm>
          <a:prstGeom prst="roundRect">
            <a:avLst>
              <a:gd name="adj" fmla="val 16666"/>
            </a:avLst>
          </a:prstGeom>
          <a:solidFill>
            <a:srgbClr val="C8D6F0"/>
          </a:solidFill>
          <a:ln>
            <a:noFill/>
          </a:ln>
          <a:effectLst/>
        </p:spPr>
        <p:txBody>
          <a:bodyPr rtlCol="0" anchor="ctr"/>
          <a:lstStyle/>
          <a:p>
            <a:pPr algn="ctr"/>
          </a:p>
        </p:txBody>
      </p:sp>
      <p:sp>
        <p:nvSpPr>
          <p:cNvPr id="19" name="Rounded Rectangle 18"/>
          <p:cNvSpPr/>
          <p:nvPr/>
        </p:nvSpPr>
        <p:spPr>
          <a:xfrm>
            <a:off x="530352" y="2267712"/>
            <a:ext cx="8083296" cy="548640"/>
          </a:xfrm>
          <a:prstGeom prst="roundRect">
            <a:avLst>
              <a:gd name="adj" fmla="val 16666"/>
            </a:avLst>
          </a:prstGeom>
          <a:solidFill>
            <a:srgbClr val="1A56C4"/>
          </a:solidFill>
          <a:ln>
            <a:noFill/>
          </a:ln>
          <a:effectLst/>
        </p:spPr>
        <p:txBody>
          <a:bodyPr rtlCol="0" anchor="ctr"/>
          <a:lstStyle/>
          <a:p>
            <a:pPr algn="ctr"/>
          </a:p>
        </p:txBody>
      </p:sp>
      <p:sp>
        <p:nvSpPr>
          <p:cNvPr id="20" name="TextBox 19"/>
          <p:cNvSpPr txBox="1"/>
          <p:nvPr/>
        </p:nvSpPr>
        <p:spPr>
          <a:xfrm>
            <a:off x="749808" y="2267712"/>
            <a:ext cx="1371600" cy="54864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1" i="0">
                <a:solidFill>
                  <a:srgbClr val="C5D7F8"/>
                </a:solidFill>
                <a:latin typeface="Avenir Next"/>
                <a:ea typeface="Hiragino Sans GB"/>
              </a:rPr>
              <a:t>COMPRESSOR</a:t>
            </a:r>
          </a:p>
        </p:txBody>
      </p:sp>
      <p:sp>
        <p:nvSpPr>
          <p:cNvPr id="21" name="TextBox 20"/>
          <p:cNvSpPr txBox="1"/>
          <p:nvPr/>
        </p:nvSpPr>
        <p:spPr>
          <a:xfrm>
            <a:off x="1993392" y="2267712"/>
            <a:ext cx="1097280" cy="54864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300" b="1" i="0">
                <a:solidFill>
                  <a:srgbClr val="FFFFFF"/>
                </a:solidFill>
                <a:latin typeface="Avenir Next"/>
                <a:ea typeface="Hiragino Sans GB"/>
              </a:rPr>
              <a:t>SCQA</a:t>
            </a:r>
          </a:p>
        </p:txBody>
      </p:sp>
      <p:sp>
        <p:nvSpPr>
          <p:cNvPr id="22" name="TextBox 21"/>
          <p:cNvSpPr txBox="1"/>
          <p:nvPr/>
        </p:nvSpPr>
        <p:spPr>
          <a:xfrm>
            <a:off x="3108960" y="2267712"/>
            <a:ext cx="1005840" cy="54864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0" i="0">
                <a:solidFill>
                  <a:srgbClr val="C5D7F8"/>
                </a:solidFill>
                <a:latin typeface="Avenir Next"/>
                <a:ea typeface="Hiragino Sans GB"/>
              </a:rPr>
              <a:t>the opening</a:t>
            </a:r>
          </a:p>
        </p:txBody>
      </p:sp>
      <p:sp>
        <p:nvSpPr>
          <p:cNvPr id="23" name="TextBox 22"/>
          <p:cNvSpPr txBox="1"/>
          <p:nvPr/>
        </p:nvSpPr>
        <p:spPr>
          <a:xfrm>
            <a:off x="4206240" y="2267712"/>
            <a:ext cx="1097280" cy="54864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300" b="1" i="0">
                <a:solidFill>
                  <a:srgbClr val="FFFFFF"/>
                </a:solidFill>
                <a:latin typeface="Avenir Next"/>
                <a:ea typeface="Hiragino Sans GB"/>
              </a:rPr>
              <a:t>Pyramid</a:t>
            </a:r>
          </a:p>
        </p:txBody>
      </p:sp>
      <p:sp>
        <p:nvSpPr>
          <p:cNvPr id="24" name="TextBox 23"/>
          <p:cNvSpPr txBox="1"/>
          <p:nvPr/>
        </p:nvSpPr>
        <p:spPr>
          <a:xfrm>
            <a:off x="5321807" y="2267712"/>
            <a:ext cx="1005840" cy="54864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0" i="0">
                <a:solidFill>
                  <a:srgbClr val="C5D7F8"/>
                </a:solidFill>
                <a:latin typeface="Avenir Next"/>
                <a:ea typeface="Hiragino Sans GB"/>
              </a:rPr>
              <a:t>the spine</a:t>
            </a:r>
          </a:p>
        </p:txBody>
      </p:sp>
      <p:sp>
        <p:nvSpPr>
          <p:cNvPr id="25" name="TextBox 24"/>
          <p:cNvSpPr txBox="1"/>
          <p:nvPr/>
        </p:nvSpPr>
        <p:spPr>
          <a:xfrm>
            <a:off x="6419088" y="2267712"/>
            <a:ext cx="1097280" cy="54864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300" b="1" i="0">
                <a:solidFill>
                  <a:srgbClr val="FFFFFF"/>
                </a:solidFill>
                <a:latin typeface="Avenir Next"/>
                <a:ea typeface="Hiragino Sans GB"/>
              </a:rPr>
              <a:t>MECE</a:t>
            </a:r>
          </a:p>
        </p:txBody>
      </p:sp>
      <p:sp>
        <p:nvSpPr>
          <p:cNvPr id="26" name="TextBox 25"/>
          <p:cNvSpPr txBox="1"/>
          <p:nvPr/>
        </p:nvSpPr>
        <p:spPr>
          <a:xfrm>
            <a:off x="7534656" y="2267712"/>
            <a:ext cx="1005840" cy="54864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0" i="0">
                <a:solidFill>
                  <a:srgbClr val="C5D7F8"/>
                </a:solidFill>
                <a:latin typeface="Avenir Next"/>
                <a:ea typeface="Hiragino Sans GB"/>
              </a:rPr>
              <a:t>the grouping</a:t>
            </a:r>
          </a:p>
        </p:txBody>
      </p:sp>
      <p:sp>
        <p:nvSpPr>
          <p:cNvPr id="27" name="TextBox 26"/>
          <p:cNvSpPr txBox="1"/>
          <p:nvPr/>
        </p:nvSpPr>
        <p:spPr>
          <a:xfrm>
            <a:off x="530352" y="2980944"/>
            <a:ext cx="2926080"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1A56C4"/>
                </a:solidFill>
                <a:latin typeface="Avenir Next"/>
                <a:ea typeface="Hiragino Sans GB"/>
              </a:rPr>
              <a:t>THEY CAN HOLD ≈ 3–5 CHUNKS</a:t>
            </a:r>
          </a:p>
        </p:txBody>
      </p:sp>
      <p:sp>
        <p:nvSpPr>
          <p:cNvPr id="28" name="Rounded Rectangle 27"/>
          <p:cNvSpPr/>
          <p:nvPr/>
        </p:nvSpPr>
        <p:spPr>
          <a:xfrm>
            <a:off x="530352" y="3255263"/>
            <a:ext cx="1975104" cy="475488"/>
          </a:xfrm>
          <a:prstGeom prst="roundRect">
            <a:avLst>
              <a:gd name="adj" fmla="val 15384"/>
            </a:avLst>
          </a:prstGeom>
          <a:solidFill>
            <a:srgbClr val="E9F0FE"/>
          </a:solidFill>
          <a:ln w="17780">
            <a:solidFill>
              <a:srgbClr val="1A56C4"/>
            </a:solidFill>
          </a:ln>
          <a:effectLst/>
        </p:spPr>
        <p:txBody>
          <a:bodyPr rtlCol="0" anchor="ctr"/>
          <a:lstStyle/>
          <a:p>
            <a:pPr algn="ctr"/>
          </a:p>
        </p:txBody>
      </p:sp>
      <p:sp>
        <p:nvSpPr>
          <p:cNvPr id="29" name="Rounded Rectangle 28"/>
          <p:cNvSpPr/>
          <p:nvPr/>
        </p:nvSpPr>
        <p:spPr>
          <a:xfrm>
            <a:off x="676656"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30" name="Rounded Rectangle 29"/>
          <p:cNvSpPr/>
          <p:nvPr/>
        </p:nvSpPr>
        <p:spPr>
          <a:xfrm>
            <a:off x="1115568"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31" name="Rounded Rectangle 30"/>
          <p:cNvSpPr/>
          <p:nvPr/>
        </p:nvSpPr>
        <p:spPr>
          <a:xfrm>
            <a:off x="1554480"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32" name="Rounded Rectangle 31"/>
          <p:cNvSpPr/>
          <p:nvPr/>
        </p:nvSpPr>
        <p:spPr>
          <a:xfrm>
            <a:off x="1993392"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33" name="Rounded Rectangle 32"/>
          <p:cNvSpPr/>
          <p:nvPr/>
        </p:nvSpPr>
        <p:spPr>
          <a:xfrm>
            <a:off x="3584448" y="3255263"/>
            <a:ext cx="1975104" cy="475488"/>
          </a:xfrm>
          <a:prstGeom prst="roundRect">
            <a:avLst>
              <a:gd name="adj" fmla="val 15384"/>
            </a:avLst>
          </a:prstGeom>
          <a:solidFill>
            <a:srgbClr val="E9F0FE"/>
          </a:solidFill>
          <a:ln w="17780">
            <a:solidFill>
              <a:srgbClr val="1A56C4"/>
            </a:solidFill>
          </a:ln>
          <a:effectLst/>
        </p:spPr>
        <p:txBody>
          <a:bodyPr rtlCol="0" anchor="ctr"/>
          <a:lstStyle/>
          <a:p>
            <a:pPr algn="ctr"/>
          </a:p>
        </p:txBody>
      </p:sp>
      <p:sp>
        <p:nvSpPr>
          <p:cNvPr id="34" name="Rounded Rectangle 33"/>
          <p:cNvSpPr/>
          <p:nvPr/>
        </p:nvSpPr>
        <p:spPr>
          <a:xfrm>
            <a:off x="3730752"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35" name="Rounded Rectangle 34"/>
          <p:cNvSpPr/>
          <p:nvPr/>
        </p:nvSpPr>
        <p:spPr>
          <a:xfrm>
            <a:off x="4169664"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36" name="Rounded Rectangle 35"/>
          <p:cNvSpPr/>
          <p:nvPr/>
        </p:nvSpPr>
        <p:spPr>
          <a:xfrm>
            <a:off x="4608576"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37" name="Rounded Rectangle 36"/>
          <p:cNvSpPr/>
          <p:nvPr/>
        </p:nvSpPr>
        <p:spPr>
          <a:xfrm>
            <a:off x="5047488"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38" name="Rounded Rectangle 37"/>
          <p:cNvSpPr/>
          <p:nvPr/>
        </p:nvSpPr>
        <p:spPr>
          <a:xfrm>
            <a:off x="6638544" y="3255263"/>
            <a:ext cx="1975104" cy="475488"/>
          </a:xfrm>
          <a:prstGeom prst="roundRect">
            <a:avLst>
              <a:gd name="adj" fmla="val 15384"/>
            </a:avLst>
          </a:prstGeom>
          <a:solidFill>
            <a:srgbClr val="E9F0FE"/>
          </a:solidFill>
          <a:ln w="17780">
            <a:solidFill>
              <a:srgbClr val="1A56C4"/>
            </a:solidFill>
          </a:ln>
          <a:effectLst/>
        </p:spPr>
        <p:txBody>
          <a:bodyPr rtlCol="0" anchor="ctr"/>
          <a:lstStyle/>
          <a:p>
            <a:pPr algn="ctr"/>
          </a:p>
        </p:txBody>
      </p:sp>
      <p:sp>
        <p:nvSpPr>
          <p:cNvPr id="39" name="Rounded Rectangle 38"/>
          <p:cNvSpPr/>
          <p:nvPr/>
        </p:nvSpPr>
        <p:spPr>
          <a:xfrm>
            <a:off x="6784848"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40" name="Rounded Rectangle 39"/>
          <p:cNvSpPr/>
          <p:nvPr/>
        </p:nvSpPr>
        <p:spPr>
          <a:xfrm>
            <a:off x="7223760"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41" name="Rounded Rectangle 40"/>
          <p:cNvSpPr/>
          <p:nvPr/>
        </p:nvSpPr>
        <p:spPr>
          <a:xfrm>
            <a:off x="7662672"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42" name="Rounded Rectangle 41"/>
          <p:cNvSpPr/>
          <p:nvPr/>
        </p:nvSpPr>
        <p:spPr>
          <a:xfrm>
            <a:off x="8101583" y="3337560"/>
            <a:ext cx="310896" cy="310896"/>
          </a:xfrm>
          <a:prstGeom prst="roundRect">
            <a:avLst>
              <a:gd name="adj" fmla="val 14705"/>
            </a:avLst>
          </a:prstGeom>
          <a:solidFill>
            <a:srgbClr val="1A56C4"/>
          </a:solidFill>
          <a:ln>
            <a:noFill/>
          </a:ln>
          <a:effectLst/>
        </p:spPr>
        <p:txBody>
          <a:bodyPr rtlCol="0" anchor="ctr"/>
          <a:lstStyle/>
          <a:p>
            <a:pPr algn="ctr"/>
          </a:p>
        </p:txBody>
      </p:sp>
      <p:sp>
        <p:nvSpPr>
          <p:cNvPr id="43" name="Rectangle 42"/>
          <p:cNvSpPr/>
          <p:nvPr/>
        </p:nvSpPr>
        <p:spPr>
          <a:xfrm>
            <a:off x="530352" y="3941063"/>
            <a:ext cx="45720" cy="292608"/>
          </a:xfrm>
          <a:prstGeom prst="rect">
            <a:avLst/>
          </a:prstGeom>
          <a:solidFill>
            <a:srgbClr val="B23A26"/>
          </a:solidFill>
          <a:ln>
            <a:noFill/>
          </a:ln>
          <a:effectLst/>
        </p:spPr>
        <p:txBody>
          <a:bodyPr rtlCol="0" anchor="ctr"/>
          <a:lstStyle/>
          <a:p>
            <a:pPr algn="ctr"/>
          </a:p>
        </p:txBody>
      </p:sp>
      <p:sp>
        <p:nvSpPr>
          <p:cNvPr id="44" name="TextBox 43"/>
          <p:cNvSpPr txBox="1"/>
          <p:nvPr/>
        </p:nvSpPr>
        <p:spPr>
          <a:xfrm>
            <a:off x="713232" y="3895344"/>
            <a:ext cx="7900416" cy="493776"/>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900" b="1" i="0">
                <a:solidFill>
                  <a:srgbClr val="B23A26"/>
                </a:solidFill>
                <a:latin typeface="Avenir Next"/>
                <a:ea typeface="Hiragino Sans GB"/>
              </a:rPr>
              <a:t>Note: </a:t>
            </a:r>
            <a:r>
              <a:rPr sz="900" b="0" i="0">
                <a:solidFill>
                  <a:srgbClr val="55555A"/>
                </a:solidFill>
                <a:latin typeface="Avenir Next"/>
                <a:ea typeface="Hiragino Sans GB"/>
              </a:rPr>
              <a:t>Miller put it at 7±2 chunks in 1956; Cowan revised it down to a conservative 3–5 in 2001. This is a finding about memory capacity, </a:t>
            </a:r>
            <a:r>
              <a:rPr sz="900" b="1" i="0">
                <a:solidFill>
                  <a:srgbClr val="1A1A1A"/>
                </a:solidFill>
                <a:latin typeface="Avenir Next"/>
                <a:ea typeface="Hiragino Sans GB"/>
              </a:rPr>
              <a:t>not a layout rule about bullets per slide</a:t>
            </a:r>
            <a:r>
              <a:rPr sz="900" b="0" i="0">
                <a:solidFill>
                  <a:srgbClr val="55555A"/>
                </a:solidFill>
                <a:latin typeface="Avenir Next"/>
                <a:ea typeface="Hiragino Sans GB"/>
              </a:rPr>
              <a:t> — in his closing lines Miller only said he suspected the 7 was a coincidence.</a:t>
            </a:r>
          </a:p>
        </p:txBody>
      </p:sp>
      <p:sp>
        <p:nvSpPr>
          <p:cNvPr id="45" name="Rounded Rectangle 44"/>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46" name="TextBox 45"/>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47" name="TextBox 46"/>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48" name="TextBox 47"/>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49" name="Rectangle 48"/>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50" name="Rectangle 49"/>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51" name="Rectangle 50"/>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52" name="Rectangle 51"/>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53" name="Rectangle 52"/>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54" name="Rectangle 53"/>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55" name="Rectangle 54"/>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56" name="Rectangle 55"/>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57" name="Rectangle 56"/>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58" name="Rectangle 57"/>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59" name="Rectangle 58"/>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60" name="Rectangle 59"/>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61" name="Rectangle 60"/>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62" name="Rectangle 61"/>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63" name="Rectangle 62"/>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64" name="Rectangle 63"/>
          <p:cNvSpPr/>
          <p:nvPr/>
        </p:nvSpPr>
        <p:spPr>
          <a:xfrm>
            <a:off x="1159002" y="4901183"/>
            <a:ext cx="539496" cy="242316"/>
          </a:xfrm>
          <a:prstGeom prst="rect">
            <a:avLst/>
          </a:prstGeom>
          <a:solidFill>
            <a:srgbClr val="1A56C4"/>
          </a:solidFill>
          <a:ln>
            <a:noFill/>
          </a:ln>
          <a:effectLst/>
        </p:spPr>
        <p:txBody>
          <a:bodyPr rtlCol="0" anchor="ctr"/>
          <a:lstStyle/>
          <a:p>
            <a:pPr algn="ctr"/>
          </a:p>
        </p:txBody>
      </p:sp>
      <p:sp>
        <p:nvSpPr>
          <p:cNvPr id="65" name="TextBox 64"/>
          <p:cNvSpPr txBox="1"/>
          <p:nvPr/>
        </p:nvSpPr>
        <p:spPr>
          <a:xfrm>
            <a:off x="11590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30352" y="182880"/>
            <a:ext cx="365760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60">
                <a:solidFill>
                  <a:srgbClr val="1A56C4"/>
                </a:solidFill>
                <a:latin typeface="Avenir Next"/>
                <a:ea typeface="Hiragino Sans GB"/>
              </a:rPr>
              <a:t>THE THREE, IN ONE PICTURE</a:t>
            </a:r>
          </a:p>
        </p:txBody>
      </p:sp>
      <p:sp>
        <p:nvSpPr>
          <p:cNvPr id="3" name="TextBox 2"/>
          <p:cNvSpPr txBox="1"/>
          <p:nvPr/>
        </p:nvSpPr>
        <p:spPr>
          <a:xfrm>
            <a:off x="530352" y="384048"/>
            <a:ext cx="5157216" cy="36576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100" b="1" i="0">
                <a:solidFill>
                  <a:srgbClr val="1A1A1A"/>
                </a:solidFill>
                <a:latin typeface="Avenir Next"/>
                <a:ea typeface="Hiragino Sans GB"/>
              </a:rPr>
              <a:t>Three jobs, not three options</a:t>
            </a:r>
          </a:p>
        </p:txBody>
      </p:sp>
      <p:sp>
        <p:nvSpPr>
          <p:cNvPr id="4" name="Rectangle 3"/>
          <p:cNvSpPr/>
          <p:nvPr/>
        </p:nvSpPr>
        <p:spPr>
          <a:xfrm>
            <a:off x="530352" y="841248"/>
            <a:ext cx="8083296" cy="12801"/>
          </a:xfrm>
          <a:prstGeom prst="rect">
            <a:avLst/>
          </a:prstGeom>
          <a:solidFill>
            <a:srgbClr val="E3E3E0"/>
          </a:solidFill>
          <a:ln>
            <a:noFill/>
          </a:ln>
          <a:effectLst/>
        </p:spPr>
        <p:txBody>
          <a:bodyPr rtlCol="0" anchor="ctr"/>
          <a:lstStyle/>
          <a:p>
            <a:pPr algn="ctr"/>
          </a:p>
        </p:txBody>
      </p:sp>
      <p:sp>
        <p:nvSpPr>
          <p:cNvPr id="5" name="Rectangle 4"/>
          <p:cNvSpPr/>
          <p:nvPr/>
        </p:nvSpPr>
        <p:spPr>
          <a:xfrm>
            <a:off x="530352" y="841248"/>
            <a:ext cx="822960" cy="12801"/>
          </a:xfrm>
          <a:prstGeom prst="rect">
            <a:avLst/>
          </a:prstGeom>
          <a:solidFill>
            <a:srgbClr val="1A56C4"/>
          </a:solidFill>
          <a:ln>
            <a:noFill/>
          </a:ln>
          <a:effectLst/>
        </p:spPr>
        <p:txBody>
          <a:bodyPr rtlCol="0" anchor="ctr"/>
          <a:lstStyle/>
          <a:p>
            <a:pPr algn="ctr"/>
          </a:p>
        </p:txBody>
      </p:sp>
      <p:sp>
        <p:nvSpPr>
          <p:cNvPr id="6" name="TextBox 5"/>
          <p:cNvSpPr txBox="1"/>
          <p:nvPr/>
        </p:nvSpPr>
        <p:spPr>
          <a:xfrm>
            <a:off x="5687568" y="420624"/>
            <a:ext cx="2926080" cy="29260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Barbara Minto, “The Pyramid Principle”, 1987</a:t>
            </a:r>
          </a:p>
        </p:txBody>
      </p:sp>
      <p:sp>
        <p:nvSpPr>
          <p:cNvPr id="7" name="Rounded Rectangle 6"/>
          <p:cNvSpPr/>
          <p:nvPr/>
        </p:nvSpPr>
        <p:spPr>
          <a:xfrm>
            <a:off x="2231516" y="1426464"/>
            <a:ext cx="2286000" cy="475488"/>
          </a:xfrm>
          <a:prstGeom prst="roundRect">
            <a:avLst>
              <a:gd name="adj" fmla="val 17307"/>
            </a:avLst>
          </a:prstGeom>
          <a:solidFill>
            <a:srgbClr val="1A56C4"/>
          </a:solidFill>
          <a:ln>
            <a:noFill/>
          </a:ln>
          <a:effectLst/>
        </p:spPr>
        <p:txBody>
          <a:bodyPr rtlCol="0" anchor="ctr"/>
          <a:lstStyle/>
          <a:p>
            <a:pPr algn="ctr"/>
          </a:p>
        </p:txBody>
      </p:sp>
      <p:sp>
        <p:nvSpPr>
          <p:cNvPr id="8" name="TextBox 7"/>
          <p:cNvSpPr txBox="1"/>
          <p:nvPr/>
        </p:nvSpPr>
        <p:spPr>
          <a:xfrm>
            <a:off x="2231516" y="1426464"/>
            <a:ext cx="2286000" cy="475488"/>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300" b="1" i="0">
                <a:solidFill>
                  <a:srgbClr val="FFFFFF"/>
                </a:solidFill>
                <a:latin typeface="Avenir Next"/>
                <a:ea typeface="Hiragino Sans GB"/>
              </a:rPr>
              <a:t>Conclusion — one line</a:t>
            </a:r>
          </a:p>
        </p:txBody>
      </p:sp>
      <p:sp>
        <p:nvSpPr>
          <p:cNvPr id="9" name="Rounded Rectangle 8"/>
          <p:cNvSpPr/>
          <p:nvPr/>
        </p:nvSpPr>
        <p:spPr>
          <a:xfrm>
            <a:off x="530352" y="2377440"/>
            <a:ext cx="1700784" cy="457200"/>
          </a:xfrm>
          <a:prstGeom prst="roundRect">
            <a:avLst>
              <a:gd name="adj" fmla="val 16000"/>
            </a:avLst>
          </a:prstGeom>
          <a:solidFill>
            <a:srgbClr val="FFFFFF"/>
          </a:solidFill>
          <a:ln w="19050">
            <a:solidFill>
              <a:srgbClr val="1A56C4"/>
            </a:solidFill>
          </a:ln>
          <a:effectLst/>
        </p:spPr>
        <p:txBody>
          <a:bodyPr rtlCol="0" anchor="ctr"/>
          <a:lstStyle/>
          <a:p>
            <a:pPr algn="ctr"/>
          </a:p>
        </p:txBody>
      </p:sp>
      <p:sp>
        <p:nvSpPr>
          <p:cNvPr id="10" name="TextBox 9"/>
          <p:cNvSpPr txBox="1"/>
          <p:nvPr/>
        </p:nvSpPr>
        <p:spPr>
          <a:xfrm>
            <a:off x="530352" y="2377440"/>
            <a:ext cx="1700784" cy="45720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1A56C4"/>
                </a:solidFill>
                <a:latin typeface="Avenir Next"/>
                <a:ea typeface="Hiragino Sans GB"/>
              </a:rPr>
              <a:t>Reason 1</a:t>
            </a:r>
          </a:p>
        </p:txBody>
      </p:sp>
      <p:cxnSp>
        <p:nvCxnSpPr>
          <p:cNvPr id="11" name="Connector 10"/>
          <p:cNvCxnSpPr/>
          <p:nvPr/>
        </p:nvCxnSpPr>
        <p:spPr>
          <a:xfrm flipH="1">
            <a:off x="1380744" y="1901952"/>
            <a:ext cx="1993772" cy="475488"/>
          </a:xfrm>
          <a:prstGeom prst="line">
            <a:avLst/>
          </a:prstGeom>
          <a:ln w="16510">
            <a:solidFill>
              <a:srgbClr val="1A56C4"/>
            </a:solidFill>
          </a:ln>
          <a:effectLst/>
        </p:spPr>
      </p:cxnSp>
      <p:sp>
        <p:nvSpPr>
          <p:cNvPr id="12" name="Rounded Rectangle 11"/>
          <p:cNvSpPr/>
          <p:nvPr/>
        </p:nvSpPr>
        <p:spPr>
          <a:xfrm>
            <a:off x="2524124" y="2377440"/>
            <a:ext cx="1700784" cy="457200"/>
          </a:xfrm>
          <a:prstGeom prst="roundRect">
            <a:avLst>
              <a:gd name="adj" fmla="val 16000"/>
            </a:avLst>
          </a:prstGeom>
          <a:solidFill>
            <a:srgbClr val="FFFFFF"/>
          </a:solidFill>
          <a:ln w="19050">
            <a:solidFill>
              <a:srgbClr val="1A56C4"/>
            </a:solidFill>
          </a:ln>
          <a:effectLst/>
        </p:spPr>
        <p:txBody>
          <a:bodyPr rtlCol="0" anchor="ctr"/>
          <a:lstStyle/>
          <a:p>
            <a:pPr algn="ctr"/>
          </a:p>
        </p:txBody>
      </p:sp>
      <p:sp>
        <p:nvSpPr>
          <p:cNvPr id="13" name="TextBox 12"/>
          <p:cNvSpPr txBox="1"/>
          <p:nvPr/>
        </p:nvSpPr>
        <p:spPr>
          <a:xfrm>
            <a:off x="2524124" y="2377440"/>
            <a:ext cx="1700784" cy="45720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1A56C4"/>
                </a:solidFill>
                <a:latin typeface="Avenir Next"/>
                <a:ea typeface="Hiragino Sans GB"/>
              </a:rPr>
              <a:t>Reason 2</a:t>
            </a:r>
          </a:p>
        </p:txBody>
      </p:sp>
      <p:cxnSp>
        <p:nvCxnSpPr>
          <p:cNvPr id="14" name="Connector 13"/>
          <p:cNvCxnSpPr/>
          <p:nvPr/>
        </p:nvCxnSpPr>
        <p:spPr>
          <a:xfrm>
            <a:off x="3374516" y="1901952"/>
            <a:ext cx="0" cy="475488"/>
          </a:xfrm>
          <a:prstGeom prst="line">
            <a:avLst/>
          </a:prstGeom>
          <a:ln w="16510">
            <a:solidFill>
              <a:srgbClr val="1A56C4"/>
            </a:solidFill>
          </a:ln>
          <a:effectLst/>
        </p:spPr>
      </p:cxnSp>
      <p:sp>
        <p:nvSpPr>
          <p:cNvPr id="15" name="Rounded Rectangle 14"/>
          <p:cNvSpPr/>
          <p:nvPr/>
        </p:nvSpPr>
        <p:spPr>
          <a:xfrm>
            <a:off x="4517897" y="2377440"/>
            <a:ext cx="1700784" cy="457200"/>
          </a:xfrm>
          <a:prstGeom prst="roundRect">
            <a:avLst>
              <a:gd name="adj" fmla="val 16000"/>
            </a:avLst>
          </a:prstGeom>
          <a:solidFill>
            <a:srgbClr val="FFFFFF"/>
          </a:solidFill>
          <a:ln w="19050">
            <a:solidFill>
              <a:srgbClr val="1A56C4"/>
            </a:solidFill>
          </a:ln>
          <a:effectLst/>
        </p:spPr>
        <p:txBody>
          <a:bodyPr rtlCol="0" anchor="ctr"/>
          <a:lstStyle/>
          <a:p>
            <a:pPr algn="ctr"/>
          </a:p>
        </p:txBody>
      </p:sp>
      <p:sp>
        <p:nvSpPr>
          <p:cNvPr id="16" name="TextBox 15"/>
          <p:cNvSpPr txBox="1"/>
          <p:nvPr/>
        </p:nvSpPr>
        <p:spPr>
          <a:xfrm>
            <a:off x="4517897" y="2377440"/>
            <a:ext cx="1700784" cy="45720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1A56C4"/>
                </a:solidFill>
                <a:latin typeface="Avenir Next"/>
                <a:ea typeface="Hiragino Sans GB"/>
              </a:rPr>
              <a:t>Reason 3</a:t>
            </a:r>
          </a:p>
        </p:txBody>
      </p:sp>
      <p:cxnSp>
        <p:nvCxnSpPr>
          <p:cNvPr id="17" name="Connector 16"/>
          <p:cNvCxnSpPr/>
          <p:nvPr/>
        </p:nvCxnSpPr>
        <p:spPr>
          <a:xfrm>
            <a:off x="3374516" y="1901952"/>
            <a:ext cx="1993773" cy="475488"/>
          </a:xfrm>
          <a:prstGeom prst="line">
            <a:avLst/>
          </a:prstGeom>
          <a:ln w="16510">
            <a:solidFill>
              <a:srgbClr val="1A56C4"/>
            </a:solidFill>
          </a:ln>
          <a:effectLst/>
        </p:spPr>
      </p:cxnSp>
      <p:sp>
        <p:nvSpPr>
          <p:cNvPr id="18" name="Rounded Rectangle 17"/>
          <p:cNvSpPr/>
          <p:nvPr/>
        </p:nvSpPr>
        <p:spPr>
          <a:xfrm>
            <a:off x="512064" y="3218688"/>
            <a:ext cx="786384" cy="365760"/>
          </a:xfrm>
          <a:prstGeom prst="roundRect">
            <a:avLst>
              <a:gd name="adj" fmla="val 15000"/>
            </a:avLst>
          </a:prstGeom>
          <a:solidFill>
            <a:srgbClr val="F4F4F2"/>
          </a:solidFill>
          <a:ln>
            <a:noFill/>
          </a:ln>
          <a:effectLst/>
        </p:spPr>
        <p:txBody>
          <a:bodyPr rtlCol="0" anchor="ctr"/>
          <a:lstStyle/>
          <a:p>
            <a:pPr algn="ctr"/>
          </a:p>
        </p:txBody>
      </p:sp>
      <p:sp>
        <p:nvSpPr>
          <p:cNvPr id="19" name="TextBox 18"/>
          <p:cNvSpPr txBox="1"/>
          <p:nvPr/>
        </p:nvSpPr>
        <p:spPr>
          <a:xfrm>
            <a:off x="512064" y="3218688"/>
            <a:ext cx="786384" cy="36576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Fact</a:t>
            </a:r>
          </a:p>
        </p:txBody>
      </p:sp>
      <p:cxnSp>
        <p:nvCxnSpPr>
          <p:cNvPr id="20" name="Connector 19"/>
          <p:cNvCxnSpPr/>
          <p:nvPr/>
        </p:nvCxnSpPr>
        <p:spPr>
          <a:xfrm flipH="1">
            <a:off x="905256" y="2834640"/>
            <a:ext cx="475488" cy="384048"/>
          </a:xfrm>
          <a:prstGeom prst="line">
            <a:avLst/>
          </a:prstGeom>
          <a:ln w="13970">
            <a:solidFill>
              <a:srgbClr val="E3E3E0"/>
            </a:solidFill>
          </a:ln>
          <a:effectLst/>
        </p:spPr>
      </p:cxnSp>
      <p:sp>
        <p:nvSpPr>
          <p:cNvPr id="21" name="Rounded Rectangle 20"/>
          <p:cNvSpPr/>
          <p:nvPr/>
        </p:nvSpPr>
        <p:spPr>
          <a:xfrm>
            <a:off x="1463040" y="3218688"/>
            <a:ext cx="786384" cy="365760"/>
          </a:xfrm>
          <a:prstGeom prst="roundRect">
            <a:avLst>
              <a:gd name="adj" fmla="val 15000"/>
            </a:avLst>
          </a:prstGeom>
          <a:solidFill>
            <a:srgbClr val="F4F4F2"/>
          </a:solidFill>
          <a:ln>
            <a:noFill/>
          </a:ln>
          <a:effectLst/>
        </p:spPr>
        <p:txBody>
          <a:bodyPr rtlCol="0" anchor="ctr"/>
          <a:lstStyle/>
          <a:p>
            <a:pPr algn="ctr"/>
          </a:p>
        </p:txBody>
      </p:sp>
      <p:sp>
        <p:nvSpPr>
          <p:cNvPr id="22" name="TextBox 21"/>
          <p:cNvSpPr txBox="1"/>
          <p:nvPr/>
        </p:nvSpPr>
        <p:spPr>
          <a:xfrm>
            <a:off x="1463040" y="3218688"/>
            <a:ext cx="786384" cy="36576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Fact</a:t>
            </a:r>
          </a:p>
        </p:txBody>
      </p:sp>
      <p:cxnSp>
        <p:nvCxnSpPr>
          <p:cNvPr id="23" name="Connector 22"/>
          <p:cNvCxnSpPr/>
          <p:nvPr/>
        </p:nvCxnSpPr>
        <p:spPr>
          <a:xfrm>
            <a:off x="1380744" y="2834640"/>
            <a:ext cx="475488" cy="384048"/>
          </a:xfrm>
          <a:prstGeom prst="line">
            <a:avLst/>
          </a:prstGeom>
          <a:ln w="13970">
            <a:solidFill>
              <a:srgbClr val="E3E3E0"/>
            </a:solidFill>
          </a:ln>
          <a:effectLst/>
        </p:spPr>
      </p:cxnSp>
      <p:sp>
        <p:nvSpPr>
          <p:cNvPr id="24" name="Rounded Rectangle 23"/>
          <p:cNvSpPr/>
          <p:nvPr/>
        </p:nvSpPr>
        <p:spPr>
          <a:xfrm>
            <a:off x="2505836" y="3218688"/>
            <a:ext cx="786384" cy="365760"/>
          </a:xfrm>
          <a:prstGeom prst="roundRect">
            <a:avLst>
              <a:gd name="adj" fmla="val 15000"/>
            </a:avLst>
          </a:prstGeom>
          <a:solidFill>
            <a:srgbClr val="F4F4F2"/>
          </a:solidFill>
          <a:ln>
            <a:noFill/>
          </a:ln>
          <a:effectLst/>
        </p:spPr>
        <p:txBody>
          <a:bodyPr rtlCol="0" anchor="ctr"/>
          <a:lstStyle/>
          <a:p>
            <a:pPr algn="ctr"/>
          </a:p>
        </p:txBody>
      </p:sp>
      <p:sp>
        <p:nvSpPr>
          <p:cNvPr id="25" name="TextBox 24"/>
          <p:cNvSpPr txBox="1"/>
          <p:nvPr/>
        </p:nvSpPr>
        <p:spPr>
          <a:xfrm>
            <a:off x="2505836" y="3218688"/>
            <a:ext cx="786384" cy="36576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Fact</a:t>
            </a:r>
          </a:p>
        </p:txBody>
      </p:sp>
      <p:cxnSp>
        <p:nvCxnSpPr>
          <p:cNvPr id="26" name="Connector 25"/>
          <p:cNvCxnSpPr/>
          <p:nvPr/>
        </p:nvCxnSpPr>
        <p:spPr>
          <a:xfrm flipH="1">
            <a:off x="2899028" y="2834640"/>
            <a:ext cx="475488" cy="384048"/>
          </a:xfrm>
          <a:prstGeom prst="line">
            <a:avLst/>
          </a:prstGeom>
          <a:ln w="13970">
            <a:solidFill>
              <a:srgbClr val="E3E3E0"/>
            </a:solidFill>
          </a:ln>
          <a:effectLst/>
        </p:spPr>
      </p:cxnSp>
      <p:sp>
        <p:nvSpPr>
          <p:cNvPr id="27" name="Rounded Rectangle 26"/>
          <p:cNvSpPr/>
          <p:nvPr/>
        </p:nvSpPr>
        <p:spPr>
          <a:xfrm>
            <a:off x="3456812" y="3218688"/>
            <a:ext cx="786384" cy="365760"/>
          </a:xfrm>
          <a:prstGeom prst="roundRect">
            <a:avLst>
              <a:gd name="adj" fmla="val 15000"/>
            </a:avLst>
          </a:prstGeom>
          <a:solidFill>
            <a:srgbClr val="F4F4F2"/>
          </a:solidFill>
          <a:ln>
            <a:noFill/>
          </a:ln>
          <a:effectLst/>
        </p:spPr>
        <p:txBody>
          <a:bodyPr rtlCol="0" anchor="ctr"/>
          <a:lstStyle/>
          <a:p>
            <a:pPr algn="ctr"/>
          </a:p>
        </p:txBody>
      </p:sp>
      <p:sp>
        <p:nvSpPr>
          <p:cNvPr id="28" name="TextBox 27"/>
          <p:cNvSpPr txBox="1"/>
          <p:nvPr/>
        </p:nvSpPr>
        <p:spPr>
          <a:xfrm>
            <a:off x="3456812" y="3218688"/>
            <a:ext cx="786384" cy="36576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Fact</a:t>
            </a:r>
          </a:p>
        </p:txBody>
      </p:sp>
      <p:cxnSp>
        <p:nvCxnSpPr>
          <p:cNvPr id="29" name="Connector 28"/>
          <p:cNvCxnSpPr/>
          <p:nvPr/>
        </p:nvCxnSpPr>
        <p:spPr>
          <a:xfrm>
            <a:off x="3374516" y="2834640"/>
            <a:ext cx="475488" cy="384048"/>
          </a:xfrm>
          <a:prstGeom prst="line">
            <a:avLst/>
          </a:prstGeom>
          <a:ln w="13970">
            <a:solidFill>
              <a:srgbClr val="E3E3E0"/>
            </a:solidFill>
          </a:ln>
          <a:effectLst/>
        </p:spPr>
      </p:cxnSp>
      <p:sp>
        <p:nvSpPr>
          <p:cNvPr id="30" name="Rounded Rectangle 29"/>
          <p:cNvSpPr/>
          <p:nvPr/>
        </p:nvSpPr>
        <p:spPr>
          <a:xfrm>
            <a:off x="4499609" y="3218688"/>
            <a:ext cx="786384" cy="365760"/>
          </a:xfrm>
          <a:prstGeom prst="roundRect">
            <a:avLst>
              <a:gd name="adj" fmla="val 15000"/>
            </a:avLst>
          </a:prstGeom>
          <a:solidFill>
            <a:srgbClr val="F4F4F2"/>
          </a:solidFill>
          <a:ln>
            <a:noFill/>
          </a:ln>
          <a:effectLst/>
        </p:spPr>
        <p:txBody>
          <a:bodyPr rtlCol="0" anchor="ctr"/>
          <a:lstStyle/>
          <a:p>
            <a:pPr algn="ctr"/>
          </a:p>
        </p:txBody>
      </p:sp>
      <p:sp>
        <p:nvSpPr>
          <p:cNvPr id="31" name="TextBox 30"/>
          <p:cNvSpPr txBox="1"/>
          <p:nvPr/>
        </p:nvSpPr>
        <p:spPr>
          <a:xfrm>
            <a:off x="4499609" y="3218688"/>
            <a:ext cx="786384" cy="36576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Fact</a:t>
            </a:r>
          </a:p>
        </p:txBody>
      </p:sp>
      <p:cxnSp>
        <p:nvCxnSpPr>
          <p:cNvPr id="32" name="Connector 31"/>
          <p:cNvCxnSpPr/>
          <p:nvPr/>
        </p:nvCxnSpPr>
        <p:spPr>
          <a:xfrm flipH="1">
            <a:off x="4892801" y="2834640"/>
            <a:ext cx="475488" cy="384048"/>
          </a:xfrm>
          <a:prstGeom prst="line">
            <a:avLst/>
          </a:prstGeom>
          <a:ln w="13970">
            <a:solidFill>
              <a:srgbClr val="E3E3E0"/>
            </a:solidFill>
          </a:ln>
          <a:effectLst/>
        </p:spPr>
      </p:cxnSp>
      <p:sp>
        <p:nvSpPr>
          <p:cNvPr id="33" name="Rounded Rectangle 32"/>
          <p:cNvSpPr/>
          <p:nvPr/>
        </p:nvSpPr>
        <p:spPr>
          <a:xfrm>
            <a:off x="5450585" y="3218688"/>
            <a:ext cx="786384" cy="365760"/>
          </a:xfrm>
          <a:prstGeom prst="roundRect">
            <a:avLst>
              <a:gd name="adj" fmla="val 15000"/>
            </a:avLst>
          </a:prstGeom>
          <a:solidFill>
            <a:srgbClr val="F4F4F2"/>
          </a:solidFill>
          <a:ln>
            <a:noFill/>
          </a:ln>
          <a:effectLst/>
        </p:spPr>
        <p:txBody>
          <a:bodyPr rtlCol="0" anchor="ctr"/>
          <a:lstStyle/>
          <a:p>
            <a:pPr algn="ctr"/>
          </a:p>
        </p:txBody>
      </p:sp>
      <p:sp>
        <p:nvSpPr>
          <p:cNvPr id="34" name="TextBox 33"/>
          <p:cNvSpPr txBox="1"/>
          <p:nvPr/>
        </p:nvSpPr>
        <p:spPr>
          <a:xfrm>
            <a:off x="5450585" y="3218688"/>
            <a:ext cx="786384" cy="36576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Fact</a:t>
            </a:r>
          </a:p>
        </p:txBody>
      </p:sp>
      <p:cxnSp>
        <p:nvCxnSpPr>
          <p:cNvPr id="35" name="Connector 34"/>
          <p:cNvCxnSpPr/>
          <p:nvPr/>
        </p:nvCxnSpPr>
        <p:spPr>
          <a:xfrm>
            <a:off x="5368289" y="2834640"/>
            <a:ext cx="475488" cy="384048"/>
          </a:xfrm>
          <a:prstGeom prst="line">
            <a:avLst/>
          </a:prstGeom>
          <a:ln w="13970">
            <a:solidFill>
              <a:srgbClr val="E3E3E0"/>
            </a:solidFill>
          </a:ln>
          <a:effectLst/>
        </p:spPr>
      </p:cxnSp>
      <p:sp>
        <p:nvSpPr>
          <p:cNvPr id="36" name="Rounded Rectangle 35"/>
          <p:cNvSpPr/>
          <p:nvPr/>
        </p:nvSpPr>
        <p:spPr>
          <a:xfrm>
            <a:off x="530352" y="1389888"/>
            <a:ext cx="1572768" cy="548640"/>
          </a:xfrm>
          <a:prstGeom prst="roundRect">
            <a:avLst>
              <a:gd name="adj" fmla="val 13333"/>
            </a:avLst>
          </a:prstGeom>
          <a:solidFill>
            <a:srgbClr val="E9F0FE"/>
          </a:solidFill>
          <a:ln w="16510">
            <a:solidFill>
              <a:srgbClr val="1A56C4"/>
            </a:solidFill>
          </a:ln>
          <a:effectLst/>
        </p:spPr>
        <p:txBody>
          <a:bodyPr rtlCol="0" anchor="ctr"/>
          <a:lstStyle/>
          <a:p>
            <a:pPr algn="ctr"/>
          </a:p>
        </p:txBody>
      </p:sp>
      <p:sp>
        <p:nvSpPr>
          <p:cNvPr id="37" name="TextBox 36"/>
          <p:cNvSpPr txBox="1"/>
          <p:nvPr/>
        </p:nvSpPr>
        <p:spPr>
          <a:xfrm>
            <a:off x="530352" y="1362456"/>
            <a:ext cx="1572768" cy="31089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300" b="1" i="0">
                <a:solidFill>
                  <a:srgbClr val="1A56C4"/>
                </a:solidFill>
                <a:latin typeface="Avenir Next"/>
                <a:ea typeface="Hiragino Sans GB"/>
              </a:rPr>
              <a:t>SCQA</a:t>
            </a:r>
          </a:p>
        </p:txBody>
      </p:sp>
      <p:sp>
        <p:nvSpPr>
          <p:cNvPr id="38" name="TextBox 37"/>
          <p:cNvSpPr txBox="1"/>
          <p:nvPr/>
        </p:nvSpPr>
        <p:spPr>
          <a:xfrm>
            <a:off x="530352" y="1627632"/>
            <a:ext cx="1572768" cy="27432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55555A"/>
                </a:solidFill>
                <a:latin typeface="Avenir Next"/>
                <a:ea typeface="Hiragino Sans GB"/>
              </a:rPr>
              <a:t>four opening lines</a:t>
            </a:r>
          </a:p>
        </p:txBody>
      </p:sp>
      <p:cxnSp>
        <p:nvCxnSpPr>
          <p:cNvPr id="39" name="Connector 38"/>
          <p:cNvCxnSpPr/>
          <p:nvPr/>
        </p:nvCxnSpPr>
        <p:spPr>
          <a:xfrm>
            <a:off x="2103120" y="1664208"/>
            <a:ext cx="128396" cy="0"/>
          </a:xfrm>
          <a:prstGeom prst="line">
            <a:avLst/>
          </a:prstGeom>
          <a:ln w="17780">
            <a:solidFill>
              <a:srgbClr val="1A56C4"/>
            </a:solidFill>
            <a:prstDash val="dash"/>
            <a:tailEnd type="triangle" w="med" len="med"/>
          </a:ln>
          <a:effectLst/>
        </p:spPr>
      </p:cxnSp>
      <p:sp>
        <p:nvSpPr>
          <p:cNvPr id="40" name="TextBox 39"/>
          <p:cNvSpPr txBox="1"/>
          <p:nvPr/>
        </p:nvSpPr>
        <p:spPr>
          <a:xfrm>
            <a:off x="530352" y="1993392"/>
            <a:ext cx="2377440"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Earns you the next minute</a:t>
            </a:r>
          </a:p>
        </p:txBody>
      </p:sp>
      <p:sp>
        <p:nvSpPr>
          <p:cNvPr id="41" name="Rectangle 40"/>
          <p:cNvSpPr/>
          <p:nvPr/>
        </p:nvSpPr>
        <p:spPr>
          <a:xfrm>
            <a:off x="6364985" y="2267712"/>
            <a:ext cx="45720" cy="676656"/>
          </a:xfrm>
          <a:prstGeom prst="rect">
            <a:avLst/>
          </a:prstGeom>
          <a:solidFill>
            <a:srgbClr val="1A56C4"/>
          </a:solidFill>
          <a:ln>
            <a:noFill/>
          </a:ln>
          <a:effectLst/>
        </p:spPr>
        <p:txBody>
          <a:bodyPr rtlCol="0" anchor="ctr"/>
          <a:lstStyle/>
          <a:p>
            <a:pPr algn="ctr"/>
          </a:p>
        </p:txBody>
      </p:sp>
      <p:sp>
        <p:nvSpPr>
          <p:cNvPr id="42" name="Rectangle 41"/>
          <p:cNvSpPr/>
          <p:nvPr/>
        </p:nvSpPr>
        <p:spPr>
          <a:xfrm>
            <a:off x="6255257" y="2267712"/>
            <a:ext cx="109728" cy="12801"/>
          </a:xfrm>
          <a:prstGeom prst="rect">
            <a:avLst/>
          </a:prstGeom>
          <a:solidFill>
            <a:srgbClr val="1A56C4"/>
          </a:solidFill>
          <a:ln>
            <a:noFill/>
          </a:ln>
          <a:effectLst/>
        </p:spPr>
        <p:txBody>
          <a:bodyPr rtlCol="0" anchor="ctr"/>
          <a:lstStyle/>
          <a:p>
            <a:pPr algn="ctr"/>
          </a:p>
        </p:txBody>
      </p:sp>
      <p:sp>
        <p:nvSpPr>
          <p:cNvPr id="43" name="Rectangle 42"/>
          <p:cNvSpPr/>
          <p:nvPr/>
        </p:nvSpPr>
        <p:spPr>
          <a:xfrm>
            <a:off x="6255257" y="2935224"/>
            <a:ext cx="109728" cy="12801"/>
          </a:xfrm>
          <a:prstGeom prst="rect">
            <a:avLst/>
          </a:prstGeom>
          <a:solidFill>
            <a:srgbClr val="1A56C4"/>
          </a:solidFill>
          <a:ln>
            <a:noFill/>
          </a:ln>
          <a:effectLst/>
        </p:spPr>
        <p:txBody>
          <a:bodyPr rtlCol="0" anchor="ctr"/>
          <a:lstStyle/>
          <a:p>
            <a:pPr algn="ctr"/>
          </a:p>
        </p:txBody>
      </p:sp>
      <p:sp>
        <p:nvSpPr>
          <p:cNvPr id="44" name="TextBox 43"/>
          <p:cNvSpPr txBox="1"/>
          <p:nvPr/>
        </p:nvSpPr>
        <p:spPr>
          <a:xfrm>
            <a:off x="6511289" y="2194560"/>
            <a:ext cx="11887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56C4"/>
                </a:solidFill>
                <a:latin typeface="Avenir Next"/>
                <a:ea typeface="Hiragino Sans GB"/>
              </a:rPr>
              <a:t>MECE</a:t>
            </a:r>
          </a:p>
        </p:txBody>
      </p:sp>
      <p:sp>
        <p:nvSpPr>
          <p:cNvPr id="45" name="TextBox 44"/>
          <p:cNvSpPr txBox="1"/>
          <p:nvPr/>
        </p:nvSpPr>
        <p:spPr>
          <a:xfrm>
            <a:off x="6511289" y="2487168"/>
            <a:ext cx="1316736" cy="56692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55555A"/>
                </a:solidFill>
                <a:latin typeface="Avenir Next"/>
                <a:ea typeface="Hiragino Sans GB"/>
              </a:rPr>
              <a:t>Inside each group:
one cut only</a:t>
            </a:r>
          </a:p>
        </p:txBody>
      </p:sp>
      <p:sp>
        <p:nvSpPr>
          <p:cNvPr id="46" name="TextBox 45"/>
          <p:cNvSpPr txBox="1"/>
          <p:nvPr/>
        </p:nvSpPr>
        <p:spPr>
          <a:xfrm>
            <a:off x="6511289" y="1444752"/>
            <a:ext cx="1316736" cy="45720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56C4"/>
                </a:solidFill>
                <a:latin typeface="Avenir Next"/>
                <a:ea typeface="Hiragino Sans GB"/>
              </a:rPr>
              <a:t>Pyramid</a:t>
            </a:r>
          </a:p>
          <a:p>
            <a:pPr algn="l">
              <a:lnSpc>
                <a:spcPct val="100000"/>
              </a:lnSpc>
              <a:spcBef>
                <a:spcPts val="0"/>
              </a:spcBef>
              <a:spcAft>
                <a:spcPts val="600"/>
              </a:spcAft>
            </a:pPr>
            <a:r>
              <a:rPr sz="900" b="0" i="0">
                <a:solidFill>
                  <a:srgbClr val="55555A"/>
                </a:solidFill>
                <a:latin typeface="Avenir Next"/>
                <a:ea typeface="Hiragino Sans GB"/>
              </a:rPr>
              <a:t>Sums up what’s below</a:t>
            </a:r>
          </a:p>
        </p:txBody>
      </p:sp>
      <p:cxnSp>
        <p:nvCxnSpPr>
          <p:cNvPr id="47" name="Connector 46"/>
          <p:cNvCxnSpPr/>
          <p:nvPr/>
        </p:nvCxnSpPr>
        <p:spPr>
          <a:xfrm flipH="1">
            <a:off x="4554092" y="1664208"/>
            <a:ext cx="1902333" cy="0"/>
          </a:xfrm>
          <a:prstGeom prst="line">
            <a:avLst/>
          </a:prstGeom>
          <a:ln w="13970">
            <a:solidFill>
              <a:srgbClr val="E3E3E0"/>
            </a:solidFill>
          </a:ln>
          <a:effectLst/>
        </p:spPr>
      </p:cxnSp>
      <p:sp>
        <p:nvSpPr>
          <p:cNvPr id="48" name="Rectangle 47"/>
          <p:cNvSpPr/>
          <p:nvPr/>
        </p:nvSpPr>
        <p:spPr>
          <a:xfrm>
            <a:off x="6511289" y="2889504"/>
            <a:ext cx="45720" cy="859536"/>
          </a:xfrm>
          <a:prstGeom prst="rect">
            <a:avLst/>
          </a:prstGeom>
          <a:solidFill>
            <a:srgbClr val="1A56C4"/>
          </a:solidFill>
          <a:ln>
            <a:noFill/>
          </a:ln>
          <a:effectLst/>
        </p:spPr>
        <p:txBody>
          <a:bodyPr rtlCol="0" anchor="ctr"/>
          <a:lstStyle/>
          <a:p>
            <a:pPr algn="ctr"/>
          </a:p>
        </p:txBody>
      </p:sp>
      <p:sp>
        <p:nvSpPr>
          <p:cNvPr id="49" name="TextBox 48"/>
          <p:cNvSpPr txBox="1"/>
          <p:nvPr/>
        </p:nvSpPr>
        <p:spPr>
          <a:xfrm>
            <a:off x="6675881" y="2852928"/>
            <a:ext cx="1937766"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1A56C4"/>
                </a:solidFill>
                <a:latin typeface="Avenir Next"/>
                <a:ea typeface="Hiragino Sans GB"/>
              </a:rPr>
              <a:t>IN WHAT ORDER</a:t>
            </a:r>
          </a:p>
        </p:txBody>
      </p:sp>
      <p:sp>
        <p:nvSpPr>
          <p:cNvPr id="50" name="TextBox 49"/>
          <p:cNvSpPr txBox="1"/>
          <p:nvPr/>
        </p:nvSpPr>
        <p:spPr>
          <a:xfrm>
            <a:off x="6675881" y="3090672"/>
            <a:ext cx="1937766" cy="694944"/>
          </a:xfrm>
          <a:prstGeom prst="rect">
            <a:avLst/>
          </a:prstGeom>
          <a:noFill/>
          <a:ln/>
        </p:spPr>
        <p:txBody>
          <a:bodyPr wrap="square" anchor="t" lIns="25400" rIns="25400" tIns="25400" bIns="25400">
            <a:spAutoFit/>
          </a:bodyPr>
          <a:lstStyle/>
          <a:p>
            <a:pPr algn="l">
              <a:lnSpc>
                <a:spcPct val="118000"/>
              </a:lnSpc>
              <a:spcBef>
                <a:spcPts val="0"/>
              </a:spcBef>
              <a:spcAft>
                <a:spcPts val="600"/>
              </a:spcAft>
            </a:pPr>
            <a:r>
              <a:rPr sz="1100" b="0" i="0">
                <a:solidFill>
                  <a:srgbClr val="55555A"/>
                </a:solidFill>
                <a:latin typeface="Avenir Next"/>
                <a:ea typeface="Hiragino Sans GB"/>
              </a:rPr>
              <a:t>SCQA brings them in, Pyramid builds the spine, MECE checks each group.</a:t>
            </a:r>
          </a:p>
        </p:txBody>
      </p:sp>
      <p:sp>
        <p:nvSpPr>
          <p:cNvPr id="51" name="deckkit-intent:{&quot;envelope&quot;: &quot;upper&quot;, &quot;reason&quot;: &quot;Framework overview: the diagram ends where it ends — real void below, no full-width closer&quot;}"/>
          <p:cNvSpPr txBox="1"/>
          <p:nvPr/>
        </p:nvSpPr>
        <p:spPr>
          <a:xfrm>
            <a:off x="0" y="0"/>
            <a:ext cx="9144" cy="9144"/>
          </a:xfrm>
          <a:prstGeom prst="rect">
            <a:avLst/>
          </a:prstGeom>
          <a:noFill/>
        </p:spPr>
        <p:txBody>
          <a:bodyPr wrap="none">
            <a:spAutoFit/>
          </a:bodyPr>
          <a:lstStyle/>
          <a:p/>
        </p:txBody>
      </p:sp>
      <p:sp>
        <p:nvSpPr>
          <p:cNvPr id="52" name="Rounded Rectangle 51"/>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53" name="TextBox 52"/>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54" name="TextBox 53"/>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55" name="TextBox 54"/>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56" name="Rectangle 55"/>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57" name="Rectangle 56"/>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58" name="Rectangle 57"/>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59" name="Rectangle 58"/>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60" name="Rectangle 59"/>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61" name="Rectangle 60"/>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62" name="Rectangle 61"/>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63" name="Rectangle 62"/>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64" name="Rectangle 63"/>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65" name="Rectangle 64"/>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66" name="Rectangle 65"/>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67" name="Rectangle 66"/>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68" name="Rectangle 67"/>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69" name="Rectangle 68"/>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70" name="Rectangle 69"/>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71" name="Rectangle 70"/>
          <p:cNvSpPr/>
          <p:nvPr/>
        </p:nvSpPr>
        <p:spPr>
          <a:xfrm>
            <a:off x="1730502" y="4901183"/>
            <a:ext cx="539496" cy="242316"/>
          </a:xfrm>
          <a:prstGeom prst="rect">
            <a:avLst/>
          </a:prstGeom>
          <a:solidFill>
            <a:srgbClr val="1A56C4"/>
          </a:solidFill>
          <a:ln>
            <a:noFill/>
          </a:ln>
          <a:effectLst/>
        </p:spPr>
        <p:txBody>
          <a:bodyPr rtlCol="0" anchor="ctr"/>
          <a:lstStyle/>
          <a:p>
            <a:pPr algn="ctr"/>
          </a:p>
        </p:txBody>
      </p:sp>
      <p:sp>
        <p:nvSpPr>
          <p:cNvPr id="72" name="TextBox 71"/>
          <p:cNvSpPr txBox="1"/>
          <p:nvPr/>
        </p:nvSpPr>
        <p:spPr>
          <a:xfrm>
            <a:off x="17305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859536"/>
          </a:xfrm>
          <a:prstGeom prst="rect">
            <a:avLst/>
          </a:prstGeom>
          <a:solidFill>
            <a:srgbClr val="1A56C4"/>
          </a:solidFill>
          <a:ln>
            <a:noFill/>
          </a:ln>
          <a:effectLst/>
        </p:spPr>
        <p:txBody>
          <a:bodyPr rtlCol="0" anchor="ctr"/>
          <a:lstStyle/>
          <a:p>
            <a:pPr algn="ctr"/>
          </a:p>
        </p:txBody>
      </p:sp>
      <p:sp>
        <p:nvSpPr>
          <p:cNvPr id="3" name="TextBox 2"/>
          <p:cNvSpPr txBox="1"/>
          <p:nvPr/>
        </p:nvSpPr>
        <p:spPr>
          <a:xfrm>
            <a:off x="530352" y="118872"/>
            <a:ext cx="4791456"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80">
                <a:solidFill>
                  <a:srgbClr val="D3E1FB"/>
                </a:solidFill>
                <a:latin typeface="Avenir Next"/>
                <a:ea typeface="Hiragino Sans GB"/>
              </a:rPr>
              <a:t>METHOD 1 · SCQA — THE FOUR OPENING LINES</a:t>
            </a:r>
          </a:p>
        </p:txBody>
      </p:sp>
      <p:sp>
        <p:nvSpPr>
          <p:cNvPr id="4" name="TextBox 3"/>
          <p:cNvSpPr txBox="1"/>
          <p:nvPr/>
        </p:nvSpPr>
        <p:spPr>
          <a:xfrm>
            <a:off x="5413248" y="118872"/>
            <a:ext cx="3200400" cy="20116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D3E1FB"/>
                </a:solidFill>
                <a:latin typeface="Avenir Next"/>
                <a:ea typeface="Hiragino Sans GB"/>
              </a:rPr>
              <a:t>Barbara Minto, “The Pyramid Principle”, 1987 · intro</a:t>
            </a:r>
          </a:p>
        </p:txBody>
      </p:sp>
      <p:sp>
        <p:nvSpPr>
          <p:cNvPr id="5" name="TextBox 4"/>
          <p:cNvSpPr txBox="1"/>
          <p:nvPr/>
        </p:nvSpPr>
        <p:spPr>
          <a:xfrm>
            <a:off x="530352" y="365760"/>
            <a:ext cx="6035040" cy="36576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2100" b="1" i="0">
                <a:solidFill>
                  <a:srgbClr val="FFFFFF"/>
                </a:solidFill>
                <a:latin typeface="Avenir Next"/>
                <a:ea typeface="Hiragino Sans GB"/>
              </a:rPr>
              <a:t>SCQA has one bar: C must be a change</a:t>
            </a:r>
          </a:p>
        </p:txBody>
      </p:sp>
      <p:sp>
        <p:nvSpPr>
          <p:cNvPr id="6" name="TextBox 5"/>
          <p:cNvSpPr txBox="1"/>
          <p:nvPr/>
        </p:nvSpPr>
        <p:spPr>
          <a:xfrm>
            <a:off x="6565392" y="365760"/>
            <a:ext cx="2048256" cy="365760"/>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1100" b="0" i="0">
                <a:solidFill>
                  <a:srgbClr val="D3E1FB"/>
                </a:solidFill>
                <a:latin typeface="Avenir Next"/>
                <a:ea typeface="Hiragino Sans GB"/>
              </a:rPr>
              <a:t>← this line is “answer first”</a:t>
            </a:r>
          </a:p>
        </p:txBody>
      </p:sp>
      <p:sp>
        <p:nvSpPr>
          <p:cNvPr id="7" name="TextBox 6"/>
          <p:cNvSpPr txBox="1"/>
          <p:nvPr/>
        </p:nvSpPr>
        <p:spPr>
          <a:xfrm>
            <a:off x="530352" y="1006601"/>
            <a:ext cx="1024128" cy="944880"/>
          </a:xfrm>
          <a:prstGeom prst="rect">
            <a:avLst/>
          </a:prstGeom>
          <a:noFill/>
        </p:spPr>
        <p:txBody>
          <a:bodyPr wrap="none" anchor="t" lIns="25400" rIns="25400" tIns="25400" bIns="25400">
            <a:spAutoFit/>
          </a:bodyPr>
          <a:lstStyle/>
          <a:p>
            <a:pPr algn="l">
              <a:lnSpc>
                <a:spcPct val="100000"/>
              </a:lnSpc>
              <a:spcBef>
                <a:spcPts val="0"/>
              </a:spcBef>
              <a:spcAft>
                <a:spcPts val="600"/>
              </a:spcAft>
            </a:pPr>
            <a:r>
              <a:rPr sz="6000" b="1" i="0">
                <a:solidFill>
                  <a:srgbClr val="3A73D4"/>
                </a:solidFill>
                <a:latin typeface="Avenir Next"/>
                <a:ea typeface="Hiragino Sans GB"/>
              </a:rPr>
              <a:t>S</a:t>
            </a:r>
          </a:p>
        </p:txBody>
      </p:sp>
      <p:sp>
        <p:nvSpPr>
          <p:cNvPr id="8" name="TextBox 7"/>
          <p:cNvSpPr txBox="1"/>
          <p:nvPr/>
        </p:nvSpPr>
        <p:spPr>
          <a:xfrm>
            <a:off x="1517904" y="1152144"/>
            <a:ext cx="155448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1A1A1A"/>
                </a:solidFill>
                <a:latin typeface="Avenir Next"/>
                <a:ea typeface="Hiragino Sans GB"/>
              </a:rPr>
              <a:t>Situation</a:t>
            </a:r>
          </a:p>
        </p:txBody>
      </p:sp>
      <p:sp>
        <p:nvSpPr>
          <p:cNvPr id="9" name="TextBox 8"/>
          <p:cNvSpPr txBox="1"/>
          <p:nvPr/>
        </p:nvSpPr>
        <p:spPr>
          <a:xfrm>
            <a:off x="1517904" y="1426464"/>
            <a:ext cx="4559198" cy="22148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A fact they’ll nod at. No judgment, no emotion.</a:t>
            </a:r>
          </a:p>
        </p:txBody>
      </p:sp>
      <p:sp>
        <p:nvSpPr>
          <p:cNvPr id="10" name="Rectangle 9"/>
          <p:cNvSpPr/>
          <p:nvPr/>
        </p:nvSpPr>
        <p:spPr>
          <a:xfrm>
            <a:off x="6278270" y="1261872"/>
            <a:ext cx="32004" cy="434340"/>
          </a:xfrm>
          <a:prstGeom prst="rect">
            <a:avLst/>
          </a:prstGeom>
          <a:solidFill>
            <a:srgbClr val="D8DFEC"/>
          </a:solidFill>
          <a:ln>
            <a:noFill/>
          </a:ln>
          <a:effectLst/>
        </p:spPr>
        <p:txBody>
          <a:bodyPr rtlCol="0" anchor="ctr"/>
          <a:lstStyle/>
          <a:p>
            <a:pPr algn="ctr"/>
          </a:p>
        </p:txBody>
      </p:sp>
      <p:sp>
        <p:nvSpPr>
          <p:cNvPr id="11" name="TextBox 10"/>
          <p:cNvSpPr txBox="1"/>
          <p:nvPr/>
        </p:nvSpPr>
        <p:spPr>
          <a:xfrm>
            <a:off x="6424574" y="1188720"/>
            <a:ext cx="2042769" cy="580644"/>
          </a:xfrm>
          <a:prstGeom prst="rect">
            <a:avLst/>
          </a:prstGeom>
          <a:noFill/>
          <a:ln/>
        </p:spPr>
        <p:txBody>
          <a:bodyPr wrap="square" anchor="ctr" lIns="25400" rIns="25400" tIns="25400" bIns="25400">
            <a:spAutoFit/>
          </a:bodyPr>
          <a:lstStyle/>
          <a:p>
            <a:pPr algn="l">
              <a:lnSpc>
                <a:spcPct val="100000"/>
              </a:lnSpc>
              <a:spcBef>
                <a:spcPts val="0"/>
              </a:spcBef>
              <a:spcAft>
                <a:spcPts val="200"/>
              </a:spcAft>
            </a:pPr>
            <a:r>
              <a:rPr sz="900" b="1" i="0">
                <a:solidFill>
                  <a:srgbClr val="6E6E75"/>
                </a:solidFill>
                <a:latin typeface="Avenir Next"/>
                <a:ea typeface="Hiragino Sans GB"/>
              </a:rPr>
              <a:t>CHECK</a:t>
            </a:r>
          </a:p>
          <a:p>
            <a:pPr algn="l">
              <a:lnSpc>
                <a:spcPct val="100000"/>
              </a:lnSpc>
              <a:spcBef>
                <a:spcPts val="0"/>
              </a:spcBef>
              <a:spcAft>
                <a:spcPts val="200"/>
              </a:spcAft>
            </a:pPr>
            <a:r>
              <a:rPr sz="1100" b="0" i="0">
                <a:solidFill>
                  <a:srgbClr val="55555A"/>
                </a:solidFill>
                <a:latin typeface="Avenir Next"/>
                <a:ea typeface="Hiragino Sans GB"/>
              </a:rPr>
              <a:t>Will they nod at this?</a:t>
            </a:r>
          </a:p>
        </p:txBody>
      </p:sp>
      <p:sp>
        <p:nvSpPr>
          <p:cNvPr id="12" name="Rectangle 11"/>
          <p:cNvSpPr/>
          <p:nvPr/>
        </p:nvSpPr>
        <p:spPr>
          <a:xfrm>
            <a:off x="530352" y="1819656"/>
            <a:ext cx="8083296" cy="10972"/>
          </a:xfrm>
          <a:prstGeom prst="rect">
            <a:avLst/>
          </a:prstGeom>
          <a:solidFill>
            <a:srgbClr val="E3E3E0"/>
          </a:solidFill>
          <a:ln>
            <a:noFill/>
          </a:ln>
          <a:effectLst/>
        </p:spPr>
        <p:txBody>
          <a:bodyPr rtlCol="0" anchor="ctr"/>
          <a:lstStyle/>
          <a:p>
            <a:pPr algn="ctr"/>
          </a:p>
        </p:txBody>
      </p:sp>
      <p:sp>
        <p:nvSpPr>
          <p:cNvPr id="13" name="TextBox 12"/>
          <p:cNvSpPr txBox="1"/>
          <p:nvPr/>
        </p:nvSpPr>
        <p:spPr>
          <a:xfrm>
            <a:off x="530352" y="1733550"/>
            <a:ext cx="1024128" cy="944880"/>
          </a:xfrm>
          <a:prstGeom prst="rect">
            <a:avLst/>
          </a:prstGeom>
          <a:noFill/>
        </p:spPr>
        <p:txBody>
          <a:bodyPr wrap="none" anchor="t" lIns="25400" rIns="25400" tIns="25400" bIns="25400">
            <a:spAutoFit/>
          </a:bodyPr>
          <a:lstStyle/>
          <a:p>
            <a:pPr algn="l">
              <a:lnSpc>
                <a:spcPct val="100000"/>
              </a:lnSpc>
              <a:spcBef>
                <a:spcPts val="0"/>
              </a:spcBef>
              <a:spcAft>
                <a:spcPts val="600"/>
              </a:spcAft>
            </a:pPr>
            <a:r>
              <a:rPr sz="6000" b="1" i="0">
                <a:solidFill>
                  <a:srgbClr val="1A56C4"/>
                </a:solidFill>
                <a:latin typeface="Avenir Next"/>
                <a:ea typeface="Hiragino Sans GB"/>
              </a:rPr>
              <a:t>C</a:t>
            </a:r>
          </a:p>
        </p:txBody>
      </p:sp>
      <p:sp>
        <p:nvSpPr>
          <p:cNvPr id="14" name="TextBox 13"/>
          <p:cNvSpPr txBox="1"/>
          <p:nvPr/>
        </p:nvSpPr>
        <p:spPr>
          <a:xfrm>
            <a:off x="1517904" y="1879092"/>
            <a:ext cx="155448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1A1A1A"/>
                </a:solidFill>
                <a:latin typeface="Avenir Next"/>
                <a:ea typeface="Hiragino Sans GB"/>
              </a:rPr>
              <a:t>Complication</a:t>
            </a:r>
          </a:p>
        </p:txBody>
      </p:sp>
      <p:sp>
        <p:nvSpPr>
          <p:cNvPr id="15" name="TextBox 14"/>
          <p:cNvSpPr txBox="1"/>
          <p:nvPr/>
        </p:nvSpPr>
        <p:spPr>
          <a:xfrm>
            <a:off x="1517904" y="2153412"/>
            <a:ext cx="4559198" cy="22148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What changed. This one line is the engine.</a:t>
            </a:r>
          </a:p>
        </p:txBody>
      </p:sp>
      <p:sp>
        <p:nvSpPr>
          <p:cNvPr id="16" name="Rounded Rectangle 15"/>
          <p:cNvSpPr/>
          <p:nvPr/>
        </p:nvSpPr>
        <p:spPr>
          <a:xfrm>
            <a:off x="6278270" y="1915668"/>
            <a:ext cx="2335377" cy="580644"/>
          </a:xfrm>
          <a:prstGeom prst="roundRect">
            <a:avLst>
              <a:gd name="adj" fmla="val 12598"/>
            </a:avLst>
          </a:prstGeom>
          <a:solidFill>
            <a:srgbClr val="E9F0FE"/>
          </a:solidFill>
          <a:ln>
            <a:noFill/>
          </a:ln>
          <a:effectLst/>
        </p:spPr>
        <p:txBody>
          <a:bodyPr rtlCol="0" anchor="ctr"/>
          <a:lstStyle/>
          <a:p>
            <a:pPr algn="ctr"/>
          </a:p>
        </p:txBody>
      </p:sp>
      <p:sp>
        <p:nvSpPr>
          <p:cNvPr id="17" name="TextBox 16"/>
          <p:cNvSpPr txBox="1"/>
          <p:nvPr/>
        </p:nvSpPr>
        <p:spPr>
          <a:xfrm>
            <a:off x="6424574" y="1915668"/>
            <a:ext cx="2042769" cy="580644"/>
          </a:xfrm>
          <a:prstGeom prst="rect">
            <a:avLst/>
          </a:prstGeom>
          <a:noFill/>
          <a:ln/>
        </p:spPr>
        <p:txBody>
          <a:bodyPr wrap="square" anchor="ctr" lIns="25400" rIns="25400" tIns="25400" bIns="25400">
            <a:spAutoFit/>
          </a:bodyPr>
          <a:lstStyle/>
          <a:p>
            <a:pPr algn="l">
              <a:lnSpc>
                <a:spcPct val="100000"/>
              </a:lnSpc>
              <a:spcBef>
                <a:spcPts val="0"/>
              </a:spcBef>
              <a:spcAft>
                <a:spcPts val="200"/>
              </a:spcAft>
            </a:pPr>
            <a:r>
              <a:rPr sz="900" b="1" i="0">
                <a:solidFill>
                  <a:srgbClr val="1A56C4"/>
                </a:solidFill>
                <a:latin typeface="Avenir Next"/>
                <a:ea typeface="Hiragino Sans GB"/>
              </a:rPr>
              <a:t>CHECK</a:t>
            </a:r>
          </a:p>
          <a:p>
            <a:pPr algn="l">
              <a:lnSpc>
                <a:spcPct val="100000"/>
              </a:lnSpc>
              <a:spcBef>
                <a:spcPts val="0"/>
              </a:spcBef>
              <a:spcAft>
                <a:spcPts val="200"/>
              </a:spcAft>
            </a:pPr>
            <a:r>
              <a:rPr sz="1100" b="0" i="0">
                <a:solidFill>
                  <a:srgbClr val="1A1A1A"/>
                </a:solidFill>
                <a:latin typeface="Avenir Next"/>
                <a:ea typeface="Hiragino Sans GB"/>
              </a:rPr>
              <a:t>A change, or S reworded?</a:t>
            </a:r>
          </a:p>
        </p:txBody>
      </p:sp>
      <p:sp>
        <p:nvSpPr>
          <p:cNvPr id="18" name="Rectangle 17"/>
          <p:cNvSpPr/>
          <p:nvPr/>
        </p:nvSpPr>
        <p:spPr>
          <a:xfrm>
            <a:off x="530352" y="2546604"/>
            <a:ext cx="8083296" cy="10972"/>
          </a:xfrm>
          <a:prstGeom prst="rect">
            <a:avLst/>
          </a:prstGeom>
          <a:solidFill>
            <a:srgbClr val="E3E3E0"/>
          </a:solidFill>
          <a:ln>
            <a:noFill/>
          </a:ln>
          <a:effectLst/>
        </p:spPr>
        <p:txBody>
          <a:bodyPr rtlCol="0" anchor="ctr"/>
          <a:lstStyle/>
          <a:p>
            <a:pPr algn="ctr"/>
          </a:p>
        </p:txBody>
      </p:sp>
      <p:sp>
        <p:nvSpPr>
          <p:cNvPr id="19" name="TextBox 18"/>
          <p:cNvSpPr txBox="1"/>
          <p:nvPr/>
        </p:nvSpPr>
        <p:spPr>
          <a:xfrm>
            <a:off x="530352" y="2460498"/>
            <a:ext cx="1024128" cy="944880"/>
          </a:xfrm>
          <a:prstGeom prst="rect">
            <a:avLst/>
          </a:prstGeom>
          <a:noFill/>
        </p:spPr>
        <p:txBody>
          <a:bodyPr wrap="none" anchor="t" lIns="25400" rIns="25400" tIns="25400" bIns="25400">
            <a:spAutoFit/>
          </a:bodyPr>
          <a:lstStyle/>
          <a:p>
            <a:pPr algn="l">
              <a:lnSpc>
                <a:spcPct val="100000"/>
              </a:lnSpc>
              <a:spcBef>
                <a:spcPts val="0"/>
              </a:spcBef>
              <a:spcAft>
                <a:spcPts val="600"/>
              </a:spcAft>
            </a:pPr>
            <a:r>
              <a:rPr sz="6000" b="1" i="0">
                <a:solidFill>
                  <a:srgbClr val="3A73D4"/>
                </a:solidFill>
                <a:latin typeface="Avenir Next"/>
                <a:ea typeface="Hiragino Sans GB"/>
              </a:rPr>
              <a:t>Q</a:t>
            </a:r>
          </a:p>
        </p:txBody>
      </p:sp>
      <p:sp>
        <p:nvSpPr>
          <p:cNvPr id="20" name="TextBox 19"/>
          <p:cNvSpPr txBox="1"/>
          <p:nvPr/>
        </p:nvSpPr>
        <p:spPr>
          <a:xfrm>
            <a:off x="1517904" y="2606040"/>
            <a:ext cx="155448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1A1A1A"/>
                </a:solidFill>
                <a:latin typeface="Avenir Next"/>
                <a:ea typeface="Hiragino Sans GB"/>
              </a:rPr>
              <a:t>Question</a:t>
            </a:r>
          </a:p>
        </p:txBody>
      </p:sp>
      <p:sp>
        <p:nvSpPr>
          <p:cNvPr id="21" name="TextBox 20"/>
          <p:cNvSpPr txBox="1"/>
          <p:nvPr/>
        </p:nvSpPr>
        <p:spPr>
          <a:xfrm>
            <a:off x="1517904" y="2880360"/>
            <a:ext cx="4559198" cy="22148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The one question the complication raises.</a:t>
            </a:r>
          </a:p>
        </p:txBody>
      </p:sp>
      <p:sp>
        <p:nvSpPr>
          <p:cNvPr id="22" name="Rectangle 21"/>
          <p:cNvSpPr/>
          <p:nvPr/>
        </p:nvSpPr>
        <p:spPr>
          <a:xfrm>
            <a:off x="6278270" y="2715768"/>
            <a:ext cx="32004" cy="434340"/>
          </a:xfrm>
          <a:prstGeom prst="rect">
            <a:avLst/>
          </a:prstGeom>
          <a:solidFill>
            <a:srgbClr val="D8DFEC"/>
          </a:solidFill>
          <a:ln>
            <a:noFill/>
          </a:ln>
          <a:effectLst/>
        </p:spPr>
        <p:txBody>
          <a:bodyPr rtlCol="0" anchor="ctr"/>
          <a:lstStyle/>
          <a:p>
            <a:pPr algn="ctr"/>
          </a:p>
        </p:txBody>
      </p:sp>
      <p:sp>
        <p:nvSpPr>
          <p:cNvPr id="23" name="TextBox 22"/>
          <p:cNvSpPr txBox="1"/>
          <p:nvPr/>
        </p:nvSpPr>
        <p:spPr>
          <a:xfrm>
            <a:off x="6424574" y="2642616"/>
            <a:ext cx="2042769" cy="580644"/>
          </a:xfrm>
          <a:prstGeom prst="rect">
            <a:avLst/>
          </a:prstGeom>
          <a:noFill/>
          <a:ln/>
        </p:spPr>
        <p:txBody>
          <a:bodyPr wrap="square" anchor="ctr" lIns="25400" rIns="25400" tIns="25400" bIns="25400">
            <a:spAutoFit/>
          </a:bodyPr>
          <a:lstStyle/>
          <a:p>
            <a:pPr algn="l">
              <a:lnSpc>
                <a:spcPct val="100000"/>
              </a:lnSpc>
              <a:spcBef>
                <a:spcPts val="0"/>
              </a:spcBef>
              <a:spcAft>
                <a:spcPts val="200"/>
              </a:spcAft>
            </a:pPr>
            <a:r>
              <a:rPr sz="900" b="1" i="0">
                <a:solidFill>
                  <a:srgbClr val="6E6E75"/>
                </a:solidFill>
                <a:latin typeface="Avenir Next"/>
                <a:ea typeface="Hiragino Sans GB"/>
              </a:rPr>
              <a:t>CHECK</a:t>
            </a:r>
          </a:p>
          <a:p>
            <a:pPr algn="l">
              <a:lnSpc>
                <a:spcPct val="100000"/>
              </a:lnSpc>
              <a:spcBef>
                <a:spcPts val="0"/>
              </a:spcBef>
              <a:spcAft>
                <a:spcPts val="200"/>
              </a:spcAft>
            </a:pPr>
            <a:r>
              <a:rPr sz="1100" b="0" i="0">
                <a:solidFill>
                  <a:srgbClr val="55555A"/>
                </a:solidFill>
                <a:latin typeface="Avenir Next"/>
                <a:ea typeface="Hiragino Sans GB"/>
              </a:rPr>
              <a:t>Is Q theirs, or my answer?</a:t>
            </a:r>
          </a:p>
        </p:txBody>
      </p:sp>
      <p:sp>
        <p:nvSpPr>
          <p:cNvPr id="24" name="Rectangle 23"/>
          <p:cNvSpPr/>
          <p:nvPr/>
        </p:nvSpPr>
        <p:spPr>
          <a:xfrm>
            <a:off x="530352" y="3273552"/>
            <a:ext cx="8083296" cy="10972"/>
          </a:xfrm>
          <a:prstGeom prst="rect">
            <a:avLst/>
          </a:prstGeom>
          <a:solidFill>
            <a:srgbClr val="E3E3E0"/>
          </a:solidFill>
          <a:ln>
            <a:noFill/>
          </a:ln>
          <a:effectLst/>
        </p:spPr>
        <p:txBody>
          <a:bodyPr rtlCol="0" anchor="ctr"/>
          <a:lstStyle/>
          <a:p>
            <a:pPr algn="ctr"/>
          </a:p>
        </p:txBody>
      </p:sp>
      <p:sp>
        <p:nvSpPr>
          <p:cNvPr id="25" name="TextBox 24"/>
          <p:cNvSpPr txBox="1"/>
          <p:nvPr/>
        </p:nvSpPr>
        <p:spPr>
          <a:xfrm>
            <a:off x="530352" y="3187446"/>
            <a:ext cx="1024128" cy="944880"/>
          </a:xfrm>
          <a:prstGeom prst="rect">
            <a:avLst/>
          </a:prstGeom>
          <a:noFill/>
        </p:spPr>
        <p:txBody>
          <a:bodyPr wrap="none" anchor="t" lIns="25400" rIns="25400" tIns="25400" bIns="25400">
            <a:spAutoFit/>
          </a:bodyPr>
          <a:lstStyle/>
          <a:p>
            <a:pPr algn="l">
              <a:lnSpc>
                <a:spcPct val="100000"/>
              </a:lnSpc>
              <a:spcBef>
                <a:spcPts val="0"/>
              </a:spcBef>
              <a:spcAft>
                <a:spcPts val="600"/>
              </a:spcAft>
            </a:pPr>
            <a:r>
              <a:rPr sz="6000" b="1" i="0">
                <a:solidFill>
                  <a:srgbClr val="3A73D4"/>
                </a:solidFill>
                <a:latin typeface="Avenir Next"/>
                <a:ea typeface="Hiragino Sans GB"/>
              </a:rPr>
              <a:t>A</a:t>
            </a:r>
          </a:p>
        </p:txBody>
      </p:sp>
      <p:sp>
        <p:nvSpPr>
          <p:cNvPr id="26" name="TextBox 25"/>
          <p:cNvSpPr txBox="1"/>
          <p:nvPr/>
        </p:nvSpPr>
        <p:spPr>
          <a:xfrm>
            <a:off x="1517904" y="3332988"/>
            <a:ext cx="155448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600" b="1" i="0">
                <a:solidFill>
                  <a:srgbClr val="1A1A1A"/>
                </a:solidFill>
                <a:latin typeface="Avenir Next"/>
                <a:ea typeface="Hiragino Sans GB"/>
              </a:rPr>
              <a:t>Answer</a:t>
            </a:r>
          </a:p>
        </p:txBody>
      </p:sp>
      <p:sp>
        <p:nvSpPr>
          <p:cNvPr id="27" name="TextBox 26"/>
          <p:cNvSpPr txBox="1"/>
          <p:nvPr/>
        </p:nvSpPr>
        <p:spPr>
          <a:xfrm>
            <a:off x="1517904" y="3607308"/>
            <a:ext cx="4559198" cy="22148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0" i="0">
                <a:solidFill>
                  <a:srgbClr val="55555A"/>
                </a:solidFill>
                <a:latin typeface="Avenir Next"/>
                <a:ea typeface="Hiragino Sans GB"/>
              </a:rPr>
              <a:t>Your conclusion. It answers Q head-on.</a:t>
            </a:r>
          </a:p>
        </p:txBody>
      </p:sp>
      <p:sp>
        <p:nvSpPr>
          <p:cNvPr id="28" name="Rectangle 27"/>
          <p:cNvSpPr/>
          <p:nvPr/>
        </p:nvSpPr>
        <p:spPr>
          <a:xfrm>
            <a:off x="6278270" y="3442716"/>
            <a:ext cx="32004" cy="434340"/>
          </a:xfrm>
          <a:prstGeom prst="rect">
            <a:avLst/>
          </a:prstGeom>
          <a:solidFill>
            <a:srgbClr val="D8DFEC"/>
          </a:solidFill>
          <a:ln>
            <a:noFill/>
          </a:ln>
          <a:effectLst/>
        </p:spPr>
        <p:txBody>
          <a:bodyPr rtlCol="0" anchor="ctr"/>
          <a:lstStyle/>
          <a:p>
            <a:pPr algn="ctr"/>
          </a:p>
        </p:txBody>
      </p:sp>
      <p:sp>
        <p:nvSpPr>
          <p:cNvPr id="29" name="TextBox 28"/>
          <p:cNvSpPr txBox="1"/>
          <p:nvPr/>
        </p:nvSpPr>
        <p:spPr>
          <a:xfrm>
            <a:off x="6424574" y="3369564"/>
            <a:ext cx="2042769" cy="580644"/>
          </a:xfrm>
          <a:prstGeom prst="rect">
            <a:avLst/>
          </a:prstGeom>
          <a:noFill/>
          <a:ln/>
        </p:spPr>
        <p:txBody>
          <a:bodyPr wrap="square" anchor="ctr" lIns="25400" rIns="25400" tIns="25400" bIns="25400">
            <a:spAutoFit/>
          </a:bodyPr>
          <a:lstStyle/>
          <a:p>
            <a:pPr algn="l">
              <a:lnSpc>
                <a:spcPct val="100000"/>
              </a:lnSpc>
              <a:spcBef>
                <a:spcPts val="0"/>
              </a:spcBef>
              <a:spcAft>
                <a:spcPts val="200"/>
              </a:spcAft>
            </a:pPr>
            <a:r>
              <a:rPr sz="900" b="1" i="0">
                <a:solidFill>
                  <a:srgbClr val="6E6E75"/>
                </a:solidFill>
                <a:latin typeface="Avenir Next"/>
                <a:ea typeface="Hiragino Sans GB"/>
              </a:rPr>
              <a:t>CHECK</a:t>
            </a:r>
          </a:p>
          <a:p>
            <a:pPr algn="l">
              <a:lnSpc>
                <a:spcPct val="100000"/>
              </a:lnSpc>
              <a:spcBef>
                <a:spcPts val="0"/>
              </a:spcBef>
              <a:spcAft>
                <a:spcPts val="200"/>
              </a:spcAft>
            </a:pPr>
            <a:r>
              <a:rPr sz="1100" b="0" i="0">
                <a:solidFill>
                  <a:srgbClr val="55555A"/>
                </a:solidFill>
                <a:latin typeface="Avenir Next"/>
                <a:ea typeface="Hiragino Sans GB"/>
              </a:rPr>
              <a:t>Do Q and A connect alone?</a:t>
            </a:r>
          </a:p>
        </p:txBody>
      </p:sp>
      <p:sp>
        <p:nvSpPr>
          <p:cNvPr id="30" name="Rectangle 29"/>
          <p:cNvSpPr/>
          <p:nvPr/>
        </p:nvSpPr>
        <p:spPr>
          <a:xfrm>
            <a:off x="530352" y="4133087"/>
            <a:ext cx="45720" cy="274320"/>
          </a:xfrm>
          <a:prstGeom prst="rect">
            <a:avLst/>
          </a:prstGeom>
          <a:solidFill>
            <a:srgbClr val="1A56C4"/>
          </a:solidFill>
          <a:ln>
            <a:noFill/>
          </a:ln>
          <a:effectLst/>
        </p:spPr>
        <p:txBody>
          <a:bodyPr rtlCol="0" anchor="ctr"/>
          <a:lstStyle/>
          <a:p>
            <a:pPr algn="ctr"/>
          </a:p>
        </p:txBody>
      </p:sp>
      <p:sp>
        <p:nvSpPr>
          <p:cNvPr id="31" name="TextBox 30"/>
          <p:cNvSpPr txBox="1"/>
          <p:nvPr/>
        </p:nvSpPr>
        <p:spPr>
          <a:xfrm>
            <a:off x="713232" y="4096511"/>
            <a:ext cx="7900416" cy="3108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Four lines, 15 words max each. If it won’t fit, it’s usually not length — you haven’t found C yet.</a:t>
            </a:r>
          </a:p>
        </p:txBody>
      </p:sp>
      <p:sp>
        <p:nvSpPr>
          <p:cNvPr id="32" name="Rounded Rectangle 31"/>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33" name="TextBox 32"/>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34" name="TextBox 33"/>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35" name="TextBox 34"/>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36" name="Rectangle 35"/>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37" name="Rectangle 36"/>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38" name="Rectangle 37"/>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39" name="Rectangle 38"/>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40" name="Rectangle 39"/>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41" name="Rectangle 40"/>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42" name="Rectangle 41"/>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43" name="Rectangle 42"/>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44" name="Rectangle 43"/>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45" name="Rectangle 44"/>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46" name="Rectangle 45"/>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47" name="Rectangle 46"/>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48" name="Rectangle 47"/>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49" name="Rectangle 48"/>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50" name="Rectangle 49"/>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51" name="Rectangle 50"/>
          <p:cNvSpPr/>
          <p:nvPr/>
        </p:nvSpPr>
        <p:spPr>
          <a:xfrm>
            <a:off x="2302002" y="4901183"/>
            <a:ext cx="539496" cy="242316"/>
          </a:xfrm>
          <a:prstGeom prst="rect">
            <a:avLst/>
          </a:prstGeom>
          <a:solidFill>
            <a:srgbClr val="1A56C4"/>
          </a:solidFill>
          <a:ln>
            <a:noFill/>
          </a:ln>
          <a:effectLst/>
        </p:spPr>
        <p:txBody>
          <a:bodyPr rtlCol="0" anchor="ctr"/>
          <a:lstStyle/>
          <a:p>
            <a:pPr algn="ctr"/>
          </a:p>
        </p:txBody>
      </p:sp>
      <p:sp>
        <p:nvSpPr>
          <p:cNvPr id="52" name="TextBox 51"/>
          <p:cNvSpPr txBox="1"/>
          <p:nvPr/>
        </p:nvSpPr>
        <p:spPr>
          <a:xfrm>
            <a:off x="23020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30352" y="182880"/>
            <a:ext cx="42062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60">
                <a:solidFill>
                  <a:srgbClr val="1A56C4"/>
                </a:solidFill>
                <a:latin typeface="Avenir Next"/>
                <a:ea typeface="Hiragino Sans GB"/>
              </a:rPr>
              <a:t>BEFORE / AFTER ① · OPENING A PROJECT EMAIL</a:t>
            </a:r>
          </a:p>
        </p:txBody>
      </p:sp>
      <p:sp>
        <p:nvSpPr>
          <p:cNvPr id="3" name="Rectangle 2"/>
          <p:cNvSpPr/>
          <p:nvPr/>
        </p:nvSpPr>
        <p:spPr>
          <a:xfrm>
            <a:off x="530352" y="411480"/>
            <a:ext cx="50292" cy="329184"/>
          </a:xfrm>
          <a:prstGeom prst="rect">
            <a:avLst/>
          </a:prstGeom>
          <a:solidFill>
            <a:srgbClr val="1A56C4"/>
          </a:solidFill>
          <a:ln>
            <a:noFill/>
          </a:ln>
          <a:effectLst/>
        </p:spPr>
        <p:txBody>
          <a:bodyPr rtlCol="0" anchor="ctr"/>
          <a:lstStyle/>
          <a:p>
            <a:pPr algn="ctr"/>
          </a:p>
        </p:txBody>
      </p:sp>
      <p:sp>
        <p:nvSpPr>
          <p:cNvPr id="4" name="TextBox 3"/>
          <p:cNvSpPr txBox="1"/>
          <p:nvPr/>
        </p:nvSpPr>
        <p:spPr>
          <a:xfrm>
            <a:off x="713232" y="384048"/>
            <a:ext cx="5980176" cy="36576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100" b="1" i="0">
                <a:solidFill>
                  <a:srgbClr val="1A1A1A"/>
                </a:solidFill>
                <a:latin typeface="Avenir Next"/>
                <a:ea typeface="Hiragino Sans GB"/>
              </a:rPr>
              <a:t>SCQA · line two: the complication is a date</a:t>
            </a:r>
          </a:p>
        </p:txBody>
      </p:sp>
      <p:sp>
        <p:nvSpPr>
          <p:cNvPr id="5" name="TextBox 4"/>
          <p:cNvSpPr txBox="1"/>
          <p:nvPr/>
        </p:nvSpPr>
        <p:spPr>
          <a:xfrm>
            <a:off x="6510528" y="420624"/>
            <a:ext cx="2103120" cy="29260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Illustrative example · fictional</a:t>
            </a:r>
          </a:p>
        </p:txBody>
      </p:sp>
      <p:sp>
        <p:nvSpPr>
          <p:cNvPr id="6" name="Rounded Rectangle 5"/>
          <p:cNvSpPr/>
          <p:nvPr/>
        </p:nvSpPr>
        <p:spPr>
          <a:xfrm>
            <a:off x="530352" y="1115568"/>
            <a:ext cx="3840480" cy="2271522"/>
          </a:xfrm>
          <a:prstGeom prst="roundRect">
            <a:avLst>
              <a:gd name="adj" fmla="val 4025"/>
            </a:avLst>
          </a:prstGeom>
          <a:solidFill>
            <a:srgbClr val="F4F4F2"/>
          </a:solidFill>
          <a:ln>
            <a:noFill/>
          </a:ln>
          <a:effectLst/>
        </p:spPr>
        <p:txBody>
          <a:bodyPr rtlCol="0" anchor="ctr"/>
          <a:lstStyle/>
          <a:p>
            <a:pPr algn="ctr"/>
          </a:p>
        </p:txBody>
      </p:sp>
      <p:sp>
        <p:nvSpPr>
          <p:cNvPr id="7" name="Round Same Side Corner Rectangle 6"/>
          <p:cNvSpPr/>
          <p:nvPr/>
        </p:nvSpPr>
        <p:spPr>
          <a:xfrm>
            <a:off x="530352" y="1115568"/>
            <a:ext cx="3840480" cy="402336"/>
          </a:xfrm>
          <a:prstGeom prst="round2SameRect">
            <a:avLst>
              <a:gd name="adj1" fmla="val 22727"/>
              <a:gd name="adj2" fmla="val 0"/>
            </a:avLst>
          </a:prstGeom>
          <a:solidFill>
            <a:srgbClr val="E4E4E0"/>
          </a:solidFill>
          <a:ln>
            <a:noFill/>
          </a:ln>
          <a:effectLst/>
        </p:spPr>
        <p:txBody>
          <a:bodyPr rtlCol="0" anchor="ctr"/>
          <a:lstStyle/>
          <a:p>
            <a:pPr algn="ctr"/>
          </a:p>
        </p:txBody>
      </p:sp>
      <p:sp>
        <p:nvSpPr>
          <p:cNvPr id="8" name="TextBox 7"/>
          <p:cNvSpPr txBox="1"/>
          <p:nvPr/>
        </p:nvSpPr>
        <p:spPr>
          <a:xfrm>
            <a:off x="676656" y="1115568"/>
            <a:ext cx="1097280" cy="402336"/>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4A4A50"/>
                </a:solidFill>
                <a:latin typeface="Avenir Next"/>
                <a:ea typeface="Hiragino Sans GB"/>
              </a:rPr>
              <a:t>✕  Before</a:t>
            </a:r>
          </a:p>
        </p:txBody>
      </p:sp>
      <p:sp>
        <p:nvSpPr>
          <p:cNvPr id="9" name="TextBox 8"/>
          <p:cNvSpPr txBox="1"/>
          <p:nvPr/>
        </p:nvSpPr>
        <p:spPr>
          <a:xfrm>
            <a:off x="2084832" y="1115568"/>
            <a:ext cx="2139696" cy="402336"/>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1100" b="1" i="0">
                <a:solidFill>
                  <a:srgbClr val="55555A"/>
                </a:solidFill>
                <a:latin typeface="Avenir Next"/>
                <a:ea typeface="Hiragino Sans GB"/>
              </a:rPr>
              <a:t>49 words · all FYI</a:t>
            </a:r>
          </a:p>
        </p:txBody>
      </p:sp>
      <p:sp>
        <p:nvSpPr>
          <p:cNvPr id="10" name="TextBox 9"/>
          <p:cNvSpPr txBox="1"/>
          <p:nvPr/>
        </p:nvSpPr>
        <p:spPr>
          <a:xfrm>
            <a:off x="713232" y="1609344"/>
            <a:ext cx="3474720" cy="161315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200" b="0" i="0">
                <a:solidFill>
                  <a:srgbClr val="6B6B70"/>
                </a:solidFill>
                <a:latin typeface="Avenir Next"/>
                <a:ea typeface="Hiragino Sans GB"/>
              </a:rPr>
              <a:t>Hi all, an update on the support-system upgrade.</a:t>
            </a:r>
          </a:p>
          <a:p>
            <a:pPr algn="l">
              <a:lnSpc>
                <a:spcPct val="100000"/>
              </a:lnSpc>
              <a:spcBef>
                <a:spcPts val="0"/>
              </a:spcBef>
              <a:spcAft>
                <a:spcPts val="600"/>
              </a:spcAft>
            </a:pPr>
            <a:r>
              <a:rPr sz="1200" b="0" i="0">
                <a:solidFill>
                  <a:srgbClr val="6B6B70"/>
                </a:solidFill>
                <a:latin typeface="Avenir Next"/>
                <a:ea typeface="Hiragino Sans GB"/>
              </a:rPr>
              <a:t>We finished requirements mapping and vendor comparison; the comparison ran three extra rounds because two vendors quoted on different bases. The design review passed. The test environment is still pending.</a:t>
            </a:r>
          </a:p>
          <a:p>
            <a:pPr algn="l">
              <a:lnSpc>
                <a:spcPct val="100000"/>
              </a:lnSpc>
              <a:spcBef>
                <a:spcPts val="0"/>
              </a:spcBef>
              <a:spcAft>
                <a:spcPts val="600"/>
              </a:spcAft>
            </a:pPr>
            <a:r>
              <a:rPr sz="1200" b="0" i="0">
                <a:solidFill>
                  <a:srgbClr val="6B6B70"/>
                </a:solidFill>
                <a:latin typeface="Avenir Next"/>
                <a:ea typeface="Hiragino Sans GB"/>
              </a:rPr>
              <a:t>Overall we’re moving along, though the schedule may need adjusting. FYI.</a:t>
            </a:r>
          </a:p>
        </p:txBody>
      </p:sp>
      <p:sp>
        <p:nvSpPr>
          <p:cNvPr id="11" name="Rounded Rectangle 10"/>
          <p:cNvSpPr/>
          <p:nvPr/>
        </p:nvSpPr>
        <p:spPr>
          <a:xfrm>
            <a:off x="4430268" y="2109597"/>
            <a:ext cx="283464" cy="283464"/>
          </a:xfrm>
          <a:prstGeom prst="roundRect">
            <a:avLst>
              <a:gd name="adj" fmla="val 50000"/>
            </a:avLst>
          </a:prstGeom>
          <a:solidFill>
            <a:srgbClr val="1A56C4"/>
          </a:solidFill>
          <a:ln>
            <a:noFill/>
          </a:ln>
          <a:effectLst/>
        </p:spPr>
        <p:txBody>
          <a:bodyPr rtlCol="0" anchor="ctr"/>
          <a:lstStyle/>
          <a:p>
            <a:pPr algn="ctr"/>
          </a:p>
        </p:txBody>
      </p:sp>
      <p:sp>
        <p:nvSpPr>
          <p:cNvPr id="12" name="TextBox 11"/>
          <p:cNvSpPr txBox="1"/>
          <p:nvPr/>
        </p:nvSpPr>
        <p:spPr>
          <a:xfrm>
            <a:off x="4430268" y="2109597"/>
            <a:ext cx="283464" cy="28346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a:t>
            </a:r>
          </a:p>
        </p:txBody>
      </p:sp>
      <p:sp>
        <p:nvSpPr>
          <p:cNvPr id="13" name="Rounded Rectangle 12"/>
          <p:cNvSpPr/>
          <p:nvPr/>
        </p:nvSpPr>
        <p:spPr>
          <a:xfrm>
            <a:off x="4773168" y="1115568"/>
            <a:ext cx="3840480" cy="2271522"/>
          </a:xfrm>
          <a:prstGeom prst="roundRect">
            <a:avLst>
              <a:gd name="adj" fmla="val 4025"/>
            </a:avLst>
          </a:prstGeom>
          <a:solidFill>
            <a:srgbClr val="FFFFFF"/>
          </a:solidFill>
          <a:ln w="20320">
            <a:solidFill>
              <a:srgbClr val="1A56C4"/>
            </a:solidFill>
          </a:ln>
          <a:effectLst/>
        </p:spPr>
        <p:txBody>
          <a:bodyPr rtlCol="0" anchor="ctr"/>
          <a:lstStyle/>
          <a:p>
            <a:pPr algn="ctr"/>
          </a:p>
        </p:txBody>
      </p:sp>
      <p:sp>
        <p:nvSpPr>
          <p:cNvPr id="14" name="Round Same Side Corner Rectangle 13"/>
          <p:cNvSpPr/>
          <p:nvPr/>
        </p:nvSpPr>
        <p:spPr>
          <a:xfrm>
            <a:off x="4773168" y="1115568"/>
            <a:ext cx="3840480" cy="402336"/>
          </a:xfrm>
          <a:prstGeom prst="round2SameRect">
            <a:avLst>
              <a:gd name="adj1" fmla="val 22727"/>
              <a:gd name="adj2" fmla="val 0"/>
            </a:avLst>
          </a:prstGeom>
          <a:solidFill>
            <a:srgbClr val="1A56C4"/>
          </a:solidFill>
          <a:ln>
            <a:noFill/>
          </a:ln>
          <a:effectLst/>
        </p:spPr>
        <p:txBody>
          <a:bodyPr rtlCol="0" anchor="ctr"/>
          <a:lstStyle/>
          <a:p>
            <a:pPr algn="ctr"/>
          </a:p>
        </p:txBody>
      </p:sp>
      <p:sp>
        <p:nvSpPr>
          <p:cNvPr id="15" name="TextBox 14"/>
          <p:cNvSpPr txBox="1"/>
          <p:nvPr/>
        </p:nvSpPr>
        <p:spPr>
          <a:xfrm>
            <a:off x="4919472" y="1115568"/>
            <a:ext cx="1097280" cy="402336"/>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FFFFFF"/>
                </a:solidFill>
                <a:latin typeface="Avenir Next"/>
                <a:ea typeface="Hiragino Sans GB"/>
              </a:rPr>
              <a:t>✓  After</a:t>
            </a:r>
          </a:p>
        </p:txBody>
      </p:sp>
      <p:sp>
        <p:nvSpPr>
          <p:cNvPr id="16" name="TextBox 15"/>
          <p:cNvSpPr txBox="1"/>
          <p:nvPr/>
        </p:nvSpPr>
        <p:spPr>
          <a:xfrm>
            <a:off x="6327648" y="1115568"/>
            <a:ext cx="2139696" cy="402336"/>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1100" b="1" i="0">
                <a:solidFill>
                  <a:srgbClr val="FFFFFF"/>
                </a:solidFill>
                <a:latin typeface="Avenir Next"/>
                <a:ea typeface="Hiragino Sans GB"/>
              </a:rPr>
              <a:t>35 words · line three decides</a:t>
            </a:r>
          </a:p>
        </p:txBody>
      </p:sp>
      <p:sp>
        <p:nvSpPr>
          <p:cNvPr id="17" name="Rounded Rectangle 16"/>
          <p:cNvSpPr/>
          <p:nvPr/>
        </p:nvSpPr>
        <p:spPr>
          <a:xfrm>
            <a:off x="4956048" y="1664207"/>
            <a:ext cx="274320" cy="214884"/>
          </a:xfrm>
          <a:prstGeom prst="roundRect">
            <a:avLst>
              <a:gd name="adj" fmla="val 21276"/>
            </a:avLst>
          </a:prstGeom>
          <a:solidFill>
            <a:srgbClr val="E9F0FE"/>
          </a:solidFill>
          <a:ln>
            <a:noFill/>
          </a:ln>
          <a:effectLst/>
        </p:spPr>
        <p:txBody>
          <a:bodyPr rtlCol="0" anchor="ctr"/>
          <a:lstStyle/>
          <a:p>
            <a:pPr algn="ctr"/>
          </a:p>
        </p:txBody>
      </p:sp>
      <p:sp>
        <p:nvSpPr>
          <p:cNvPr id="18" name="TextBox 17"/>
          <p:cNvSpPr txBox="1"/>
          <p:nvPr/>
        </p:nvSpPr>
        <p:spPr>
          <a:xfrm>
            <a:off x="4956048" y="1664207"/>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S</a:t>
            </a:r>
          </a:p>
        </p:txBody>
      </p:sp>
      <p:sp>
        <p:nvSpPr>
          <p:cNvPr id="19" name="TextBox 18"/>
          <p:cNvSpPr txBox="1"/>
          <p:nvPr/>
        </p:nvSpPr>
        <p:spPr>
          <a:xfrm>
            <a:off x="5285232" y="1645919"/>
            <a:ext cx="3182112" cy="3870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Go-live for the support-system upgrade is Sept 30.</a:t>
            </a:r>
          </a:p>
        </p:txBody>
      </p:sp>
      <p:sp>
        <p:nvSpPr>
          <p:cNvPr id="20" name="Rounded Rectangle 19"/>
          <p:cNvSpPr/>
          <p:nvPr/>
        </p:nvSpPr>
        <p:spPr>
          <a:xfrm>
            <a:off x="4956048" y="2171446"/>
            <a:ext cx="274320" cy="214884"/>
          </a:xfrm>
          <a:prstGeom prst="roundRect">
            <a:avLst>
              <a:gd name="adj" fmla="val 21276"/>
            </a:avLst>
          </a:prstGeom>
          <a:solidFill>
            <a:srgbClr val="E9F0FE"/>
          </a:solidFill>
          <a:ln>
            <a:noFill/>
          </a:ln>
          <a:effectLst/>
        </p:spPr>
        <p:txBody>
          <a:bodyPr rtlCol="0" anchor="ctr"/>
          <a:lstStyle/>
          <a:p>
            <a:pPr algn="ctr"/>
          </a:p>
        </p:txBody>
      </p:sp>
      <p:sp>
        <p:nvSpPr>
          <p:cNvPr id="21" name="TextBox 20"/>
          <p:cNvSpPr txBox="1"/>
          <p:nvPr/>
        </p:nvSpPr>
        <p:spPr>
          <a:xfrm>
            <a:off x="4956048" y="2171446"/>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C</a:t>
            </a:r>
          </a:p>
        </p:txBody>
      </p:sp>
      <p:sp>
        <p:nvSpPr>
          <p:cNvPr id="22" name="TextBox 21"/>
          <p:cNvSpPr txBox="1"/>
          <p:nvPr/>
        </p:nvSpPr>
        <p:spPr>
          <a:xfrm>
            <a:off x="5285232" y="2153158"/>
            <a:ext cx="3182112" cy="3870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Vendor comparison ran three weeks over; go-live now slips to Oct 21.</a:t>
            </a:r>
          </a:p>
        </p:txBody>
      </p:sp>
      <p:sp>
        <p:nvSpPr>
          <p:cNvPr id="23" name="Rounded Rectangle 22"/>
          <p:cNvSpPr/>
          <p:nvPr/>
        </p:nvSpPr>
        <p:spPr>
          <a:xfrm>
            <a:off x="4956048" y="2678684"/>
            <a:ext cx="274320" cy="214884"/>
          </a:xfrm>
          <a:prstGeom prst="roundRect">
            <a:avLst>
              <a:gd name="adj" fmla="val 21276"/>
            </a:avLst>
          </a:prstGeom>
          <a:solidFill>
            <a:srgbClr val="E9F0FE"/>
          </a:solidFill>
          <a:ln>
            <a:noFill/>
          </a:ln>
          <a:effectLst/>
        </p:spPr>
        <p:txBody>
          <a:bodyPr rtlCol="0" anchor="ctr"/>
          <a:lstStyle/>
          <a:p>
            <a:pPr algn="ctr"/>
          </a:p>
        </p:txBody>
      </p:sp>
      <p:sp>
        <p:nvSpPr>
          <p:cNvPr id="24" name="TextBox 23"/>
          <p:cNvSpPr txBox="1"/>
          <p:nvPr/>
        </p:nvSpPr>
        <p:spPr>
          <a:xfrm>
            <a:off x="4956048" y="2678684"/>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Q</a:t>
            </a:r>
          </a:p>
        </p:txBody>
      </p:sp>
      <p:sp>
        <p:nvSpPr>
          <p:cNvPr id="25" name="TextBox 24"/>
          <p:cNvSpPr txBox="1"/>
          <p:nvPr/>
        </p:nvSpPr>
        <p:spPr>
          <a:xfrm>
            <a:off x="5285232" y="2660396"/>
            <a:ext cx="3182112" cy="2164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Slip the date, or cut scope to hold it?</a:t>
            </a:r>
          </a:p>
        </p:txBody>
      </p:sp>
      <p:sp>
        <p:nvSpPr>
          <p:cNvPr id="26" name="Rounded Rectangle 25"/>
          <p:cNvSpPr/>
          <p:nvPr/>
        </p:nvSpPr>
        <p:spPr>
          <a:xfrm>
            <a:off x="4956048" y="3015234"/>
            <a:ext cx="274320" cy="214884"/>
          </a:xfrm>
          <a:prstGeom prst="roundRect">
            <a:avLst>
              <a:gd name="adj" fmla="val 21276"/>
            </a:avLst>
          </a:prstGeom>
          <a:solidFill>
            <a:srgbClr val="E9F0FE"/>
          </a:solidFill>
          <a:ln>
            <a:noFill/>
          </a:ln>
          <a:effectLst/>
        </p:spPr>
        <p:txBody>
          <a:bodyPr rtlCol="0" anchor="ctr"/>
          <a:lstStyle/>
          <a:p>
            <a:pPr algn="ctr"/>
          </a:p>
        </p:txBody>
      </p:sp>
      <p:sp>
        <p:nvSpPr>
          <p:cNvPr id="27" name="TextBox 26"/>
          <p:cNvSpPr txBox="1"/>
          <p:nvPr/>
        </p:nvSpPr>
        <p:spPr>
          <a:xfrm>
            <a:off x="4956048" y="3015234"/>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A</a:t>
            </a:r>
          </a:p>
        </p:txBody>
      </p:sp>
      <p:sp>
        <p:nvSpPr>
          <p:cNvPr id="28" name="TextBox 27"/>
          <p:cNvSpPr txBox="1"/>
          <p:nvPr/>
        </p:nvSpPr>
        <p:spPr>
          <a:xfrm>
            <a:off x="5285232" y="2996946"/>
            <a:ext cx="3182112" cy="21640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Cut auto-routing and hold Sept 30.</a:t>
            </a:r>
          </a:p>
        </p:txBody>
      </p:sp>
      <p:sp>
        <p:nvSpPr>
          <p:cNvPr id="29" name="Rounded Rectangle 28"/>
          <p:cNvSpPr/>
          <p:nvPr/>
        </p:nvSpPr>
        <p:spPr>
          <a:xfrm>
            <a:off x="530352" y="3624834"/>
            <a:ext cx="8083296" cy="819150"/>
          </a:xfrm>
          <a:prstGeom prst="roundRect">
            <a:avLst>
              <a:gd name="adj" fmla="val 11162"/>
            </a:avLst>
          </a:prstGeom>
          <a:solidFill>
            <a:srgbClr val="E9F0FE"/>
          </a:solidFill>
          <a:ln>
            <a:noFill/>
          </a:ln>
          <a:effectLst/>
        </p:spPr>
        <p:txBody>
          <a:bodyPr rtlCol="0" anchor="ctr"/>
          <a:lstStyle/>
          <a:p>
            <a:pPr algn="ctr"/>
          </a:p>
        </p:txBody>
      </p:sp>
      <p:sp>
        <p:nvSpPr>
          <p:cNvPr id="30" name="Rectangle 29"/>
          <p:cNvSpPr/>
          <p:nvPr/>
        </p:nvSpPr>
        <p:spPr>
          <a:xfrm>
            <a:off x="530352" y="3734562"/>
            <a:ext cx="45720" cy="599694"/>
          </a:xfrm>
          <a:prstGeom prst="rect">
            <a:avLst/>
          </a:prstGeom>
          <a:solidFill>
            <a:srgbClr val="1A56C4"/>
          </a:solidFill>
          <a:ln>
            <a:noFill/>
          </a:ln>
          <a:effectLst/>
        </p:spPr>
        <p:txBody>
          <a:bodyPr rtlCol="0" anchor="ctr"/>
          <a:lstStyle/>
          <a:p>
            <a:pPr algn="ctr"/>
          </a:p>
        </p:txBody>
      </p:sp>
      <p:sp>
        <p:nvSpPr>
          <p:cNvPr id="31" name="TextBox 30"/>
          <p:cNvSpPr txBox="1"/>
          <p:nvPr/>
        </p:nvSpPr>
        <p:spPr>
          <a:xfrm>
            <a:off x="731519" y="3624834"/>
            <a:ext cx="786384" cy="81915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1" i="0">
                <a:solidFill>
                  <a:srgbClr val="1A56C4"/>
                </a:solidFill>
                <a:latin typeface="Avenir Next"/>
                <a:ea typeface="Hiragino Sans GB"/>
              </a:rPr>
              <a:t>Difference</a:t>
            </a:r>
          </a:p>
        </p:txBody>
      </p:sp>
      <p:sp>
        <p:nvSpPr>
          <p:cNvPr id="32" name="TextBox 31"/>
          <p:cNvSpPr txBox="1"/>
          <p:nvPr/>
        </p:nvSpPr>
        <p:spPr>
          <a:xfrm>
            <a:off x="1499616" y="3624834"/>
            <a:ext cx="6912864" cy="819150"/>
          </a:xfrm>
          <a:prstGeom prst="rect">
            <a:avLst/>
          </a:prstGeom>
          <a:noFill/>
          <a:ln/>
        </p:spPr>
        <p:txBody>
          <a:bodyPr wrap="square" anchor="ctr" lIns="25400" rIns="25400" tIns="25400" bIns="25400">
            <a:spAutoFit/>
          </a:bodyPr>
          <a:lstStyle/>
          <a:p>
            <a:pPr algn="l">
              <a:lnSpc>
                <a:spcPct val="110000"/>
              </a:lnSpc>
              <a:spcBef>
                <a:spcPts val="0"/>
              </a:spcBef>
              <a:spcAft>
                <a:spcPts val="600"/>
              </a:spcAft>
            </a:pPr>
            <a:r>
              <a:rPr sz="1300" b="0" i="0">
                <a:solidFill>
                  <a:srgbClr val="55555A"/>
                </a:solidFill>
                <a:latin typeface="Avenir Next"/>
                <a:ea typeface="Hiragino Sans GB"/>
              </a:rPr>
              <a:t>Before, the problem waits until sentence five and closes with “FYI” — telling isn’t asking; </a:t>
            </a:r>
            <a:r>
              <a:rPr sz="1300" b="0" i="0">
                <a:solidFill>
                  <a:srgbClr val="55555A"/>
                </a:solidFill>
                <a:latin typeface="Avenir Next"/>
                <a:ea typeface="Hiragino Sans GB"/>
              </a:rPr>
              <a:t>after, line two pins the change to a date (9/30 → 10/21), line three forces a choice, line four gives one to approve.</a:t>
            </a:r>
            <a:r>
              <a:rPr sz="1300" b="1" i="0">
                <a:solidFill>
                  <a:srgbClr val="1A56C4"/>
                </a:solidFill>
                <a:latin typeface="Avenir Next"/>
                <a:ea typeface="Hiragino Sans GB"/>
              </a:rPr>
              <a:t> Same order, different jobs.</a:t>
            </a:r>
          </a:p>
        </p:txBody>
      </p:sp>
      <p:sp>
        <p:nvSpPr>
          <p:cNvPr id="33" name="Rounded Rectangle 32"/>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34" name="TextBox 33"/>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35" name="TextBox 34"/>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36" name="TextBox 35"/>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37" name="Rectangle 36"/>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38" name="Rectangle 37"/>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39" name="Rectangle 38"/>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40" name="Rectangle 39"/>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41" name="Rectangle 40"/>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42" name="Rectangle 41"/>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43" name="Rectangle 42"/>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44" name="Rectangle 43"/>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45" name="Rectangle 44"/>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46" name="Rectangle 45"/>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47" name="Rectangle 46"/>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48" name="Rectangle 47"/>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49" name="Rectangle 48"/>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50" name="Rectangle 49"/>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51" name="Rectangle 50"/>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52" name="Rectangle 51"/>
          <p:cNvSpPr/>
          <p:nvPr/>
        </p:nvSpPr>
        <p:spPr>
          <a:xfrm>
            <a:off x="2873502" y="4901183"/>
            <a:ext cx="539496" cy="242316"/>
          </a:xfrm>
          <a:prstGeom prst="rect">
            <a:avLst/>
          </a:prstGeom>
          <a:solidFill>
            <a:srgbClr val="1A56C4"/>
          </a:solidFill>
          <a:ln>
            <a:noFill/>
          </a:ln>
          <a:effectLst/>
        </p:spPr>
        <p:txBody>
          <a:bodyPr rtlCol="0" anchor="ctr"/>
          <a:lstStyle/>
          <a:p>
            <a:pPr algn="ctr"/>
          </a:p>
        </p:txBody>
      </p:sp>
      <p:sp>
        <p:nvSpPr>
          <p:cNvPr id="53" name="TextBox 52"/>
          <p:cNvSpPr txBox="1"/>
          <p:nvPr/>
        </p:nvSpPr>
        <p:spPr>
          <a:xfrm>
            <a:off x="28735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859536"/>
          </a:xfrm>
          <a:prstGeom prst="rect">
            <a:avLst/>
          </a:prstGeom>
          <a:solidFill>
            <a:srgbClr val="1A56C4"/>
          </a:solidFill>
          <a:ln>
            <a:noFill/>
          </a:ln>
          <a:effectLst/>
        </p:spPr>
        <p:txBody>
          <a:bodyPr rtlCol="0" anchor="ctr"/>
          <a:lstStyle/>
          <a:p>
            <a:pPr algn="ctr"/>
          </a:p>
        </p:txBody>
      </p:sp>
      <p:sp>
        <p:nvSpPr>
          <p:cNvPr id="3" name="TextBox 2"/>
          <p:cNvSpPr txBox="1"/>
          <p:nvPr/>
        </p:nvSpPr>
        <p:spPr>
          <a:xfrm>
            <a:off x="530352" y="118872"/>
            <a:ext cx="4791456"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80">
                <a:solidFill>
                  <a:srgbClr val="D3E1FB"/>
                </a:solidFill>
                <a:latin typeface="Avenir Next"/>
                <a:ea typeface="Hiragino Sans GB"/>
              </a:rPr>
              <a:t>METHOD 2 · THE PYRAMID — ANSWER FIRST</a:t>
            </a:r>
          </a:p>
        </p:txBody>
      </p:sp>
      <p:sp>
        <p:nvSpPr>
          <p:cNvPr id="4" name="TextBox 3"/>
          <p:cNvSpPr txBox="1"/>
          <p:nvPr/>
        </p:nvSpPr>
        <p:spPr>
          <a:xfrm>
            <a:off x="5413248" y="118872"/>
            <a:ext cx="3200400" cy="20116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D3E1FB"/>
                </a:solidFill>
                <a:latin typeface="Avenir Next"/>
                <a:ea typeface="Hiragino Sans GB"/>
              </a:rPr>
              <a:t>Barbara Minto, “The Pyramid Principle”, 1987 · rules</a:t>
            </a:r>
          </a:p>
        </p:txBody>
      </p:sp>
      <p:sp>
        <p:nvSpPr>
          <p:cNvPr id="5" name="TextBox 4"/>
          <p:cNvSpPr txBox="1"/>
          <p:nvPr/>
        </p:nvSpPr>
        <p:spPr>
          <a:xfrm>
            <a:off x="530352" y="365760"/>
            <a:ext cx="8083296" cy="36576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2100" b="1" i="0">
                <a:solidFill>
                  <a:srgbClr val="FFFFFF"/>
                </a:solidFill>
                <a:latin typeface="Avenir Next"/>
                <a:ea typeface="Hiragino Sans GB"/>
              </a:rPr>
              <a:t>All three rules are about groups, not wording</a:t>
            </a:r>
          </a:p>
        </p:txBody>
      </p:sp>
      <p:sp>
        <p:nvSpPr>
          <p:cNvPr id="6" name="Rounded Rectangle 5"/>
          <p:cNvSpPr/>
          <p:nvPr/>
        </p:nvSpPr>
        <p:spPr>
          <a:xfrm>
            <a:off x="1603857" y="1298448"/>
            <a:ext cx="2651760" cy="512064"/>
          </a:xfrm>
          <a:prstGeom prst="roundRect">
            <a:avLst>
              <a:gd name="adj" fmla="val 16071"/>
            </a:avLst>
          </a:prstGeom>
          <a:solidFill>
            <a:srgbClr val="1A56C4"/>
          </a:solidFill>
          <a:ln>
            <a:noFill/>
          </a:ln>
          <a:effectLst/>
        </p:spPr>
        <p:txBody>
          <a:bodyPr rtlCol="0" anchor="ctr"/>
          <a:lstStyle/>
          <a:p>
            <a:pPr algn="ctr"/>
          </a:p>
        </p:txBody>
      </p:sp>
      <p:sp>
        <p:nvSpPr>
          <p:cNvPr id="7" name="TextBox 6"/>
          <p:cNvSpPr txBox="1"/>
          <p:nvPr/>
        </p:nvSpPr>
        <p:spPr>
          <a:xfrm>
            <a:off x="1603857" y="1298448"/>
            <a:ext cx="2651760" cy="51206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300" b="1" i="0">
                <a:solidFill>
                  <a:srgbClr val="FFFFFF"/>
                </a:solidFill>
                <a:latin typeface="Avenir Next"/>
                <a:ea typeface="Hiragino Sans GB"/>
              </a:rPr>
              <a:t>Conclusion — say this first</a:t>
            </a:r>
          </a:p>
        </p:txBody>
      </p:sp>
      <p:sp>
        <p:nvSpPr>
          <p:cNvPr id="8" name="Rounded Rectangle 7"/>
          <p:cNvSpPr/>
          <p:nvPr/>
        </p:nvSpPr>
        <p:spPr>
          <a:xfrm>
            <a:off x="530352" y="2157984"/>
            <a:ext cx="1463040" cy="457200"/>
          </a:xfrm>
          <a:prstGeom prst="roundRect">
            <a:avLst>
              <a:gd name="adj" fmla="val 16000"/>
            </a:avLst>
          </a:prstGeom>
          <a:solidFill>
            <a:srgbClr val="FFFFFF"/>
          </a:solidFill>
          <a:ln w="19050">
            <a:solidFill>
              <a:srgbClr val="1A56C4"/>
            </a:solidFill>
          </a:ln>
          <a:effectLst/>
        </p:spPr>
        <p:txBody>
          <a:bodyPr rtlCol="0" anchor="ctr"/>
          <a:lstStyle/>
          <a:p>
            <a:pPr algn="ctr"/>
          </a:p>
        </p:txBody>
      </p:sp>
      <p:sp>
        <p:nvSpPr>
          <p:cNvPr id="9" name="TextBox 8"/>
          <p:cNvSpPr txBox="1"/>
          <p:nvPr/>
        </p:nvSpPr>
        <p:spPr>
          <a:xfrm>
            <a:off x="585215" y="2157984"/>
            <a:ext cx="1353312" cy="45720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Same kind · reason 1</a:t>
            </a:r>
          </a:p>
        </p:txBody>
      </p:sp>
      <p:cxnSp>
        <p:nvCxnSpPr>
          <p:cNvPr id="10" name="Connector 9"/>
          <p:cNvCxnSpPr/>
          <p:nvPr/>
        </p:nvCxnSpPr>
        <p:spPr>
          <a:xfrm flipH="1">
            <a:off x="1261872" y="1810512"/>
            <a:ext cx="1667865" cy="347472"/>
          </a:xfrm>
          <a:prstGeom prst="line">
            <a:avLst/>
          </a:prstGeom>
          <a:ln w="16510">
            <a:solidFill>
              <a:srgbClr val="1A56C4"/>
            </a:solidFill>
          </a:ln>
          <a:effectLst/>
        </p:spPr>
      </p:cxnSp>
      <p:sp>
        <p:nvSpPr>
          <p:cNvPr id="11" name="Rounded Rectangle 10"/>
          <p:cNvSpPr/>
          <p:nvPr/>
        </p:nvSpPr>
        <p:spPr>
          <a:xfrm>
            <a:off x="2198217" y="2157984"/>
            <a:ext cx="1463040" cy="457200"/>
          </a:xfrm>
          <a:prstGeom prst="roundRect">
            <a:avLst>
              <a:gd name="adj" fmla="val 16000"/>
            </a:avLst>
          </a:prstGeom>
          <a:solidFill>
            <a:srgbClr val="FFFFFF"/>
          </a:solidFill>
          <a:ln w="19050">
            <a:solidFill>
              <a:srgbClr val="1A56C4"/>
            </a:solidFill>
          </a:ln>
          <a:effectLst/>
        </p:spPr>
        <p:txBody>
          <a:bodyPr rtlCol="0" anchor="ctr"/>
          <a:lstStyle/>
          <a:p>
            <a:pPr algn="ctr"/>
          </a:p>
        </p:txBody>
      </p:sp>
      <p:sp>
        <p:nvSpPr>
          <p:cNvPr id="12" name="TextBox 11"/>
          <p:cNvSpPr txBox="1"/>
          <p:nvPr/>
        </p:nvSpPr>
        <p:spPr>
          <a:xfrm>
            <a:off x="2253081" y="2157984"/>
            <a:ext cx="1353312" cy="45720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Same kind · reason 2</a:t>
            </a:r>
          </a:p>
        </p:txBody>
      </p:sp>
      <p:cxnSp>
        <p:nvCxnSpPr>
          <p:cNvPr id="13" name="Connector 12"/>
          <p:cNvCxnSpPr/>
          <p:nvPr/>
        </p:nvCxnSpPr>
        <p:spPr>
          <a:xfrm>
            <a:off x="2929737" y="1810512"/>
            <a:ext cx="0" cy="347472"/>
          </a:xfrm>
          <a:prstGeom prst="line">
            <a:avLst/>
          </a:prstGeom>
          <a:ln w="16510">
            <a:solidFill>
              <a:srgbClr val="1A56C4"/>
            </a:solidFill>
          </a:ln>
          <a:effectLst/>
        </p:spPr>
      </p:cxnSp>
      <p:sp>
        <p:nvSpPr>
          <p:cNvPr id="14" name="Rounded Rectangle 13"/>
          <p:cNvSpPr/>
          <p:nvPr/>
        </p:nvSpPr>
        <p:spPr>
          <a:xfrm>
            <a:off x="3866083" y="2157984"/>
            <a:ext cx="1463040" cy="457200"/>
          </a:xfrm>
          <a:prstGeom prst="roundRect">
            <a:avLst>
              <a:gd name="adj" fmla="val 16000"/>
            </a:avLst>
          </a:prstGeom>
          <a:solidFill>
            <a:srgbClr val="FFFFFF"/>
          </a:solidFill>
          <a:ln w="19050">
            <a:solidFill>
              <a:srgbClr val="1A56C4"/>
            </a:solidFill>
          </a:ln>
          <a:effectLst/>
        </p:spPr>
        <p:txBody>
          <a:bodyPr rtlCol="0" anchor="ctr"/>
          <a:lstStyle/>
          <a:p>
            <a:pPr algn="ctr"/>
          </a:p>
        </p:txBody>
      </p:sp>
      <p:sp>
        <p:nvSpPr>
          <p:cNvPr id="15" name="TextBox 14"/>
          <p:cNvSpPr txBox="1"/>
          <p:nvPr/>
        </p:nvSpPr>
        <p:spPr>
          <a:xfrm>
            <a:off x="3920947" y="2157984"/>
            <a:ext cx="1353312" cy="457200"/>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Same kind · reason 3</a:t>
            </a:r>
          </a:p>
        </p:txBody>
      </p:sp>
      <p:cxnSp>
        <p:nvCxnSpPr>
          <p:cNvPr id="16" name="Connector 15"/>
          <p:cNvCxnSpPr/>
          <p:nvPr/>
        </p:nvCxnSpPr>
        <p:spPr>
          <a:xfrm>
            <a:off x="2929737" y="1810512"/>
            <a:ext cx="1667866" cy="347472"/>
          </a:xfrm>
          <a:prstGeom prst="line">
            <a:avLst/>
          </a:prstGeom>
          <a:ln w="16510">
            <a:solidFill>
              <a:srgbClr val="1A56C4"/>
            </a:solidFill>
          </a:ln>
          <a:effectLst/>
        </p:spPr>
      </p:cxnSp>
      <p:sp>
        <p:nvSpPr>
          <p:cNvPr id="17" name="Rounded Rectangle 16"/>
          <p:cNvSpPr/>
          <p:nvPr/>
        </p:nvSpPr>
        <p:spPr>
          <a:xfrm>
            <a:off x="626363" y="2907791"/>
            <a:ext cx="603504" cy="329184"/>
          </a:xfrm>
          <a:prstGeom prst="roundRect">
            <a:avLst>
              <a:gd name="adj" fmla="val 13888"/>
            </a:avLst>
          </a:prstGeom>
          <a:solidFill>
            <a:srgbClr val="F4F4F2"/>
          </a:solidFill>
          <a:ln>
            <a:noFill/>
          </a:ln>
          <a:effectLst/>
        </p:spPr>
        <p:txBody>
          <a:bodyPr rtlCol="0" anchor="ctr"/>
          <a:lstStyle/>
          <a:p>
            <a:pPr algn="ctr"/>
          </a:p>
        </p:txBody>
      </p:sp>
      <p:sp>
        <p:nvSpPr>
          <p:cNvPr id="18" name="TextBox 17"/>
          <p:cNvSpPr txBox="1"/>
          <p:nvPr/>
        </p:nvSpPr>
        <p:spPr>
          <a:xfrm>
            <a:off x="626363" y="2907791"/>
            <a:ext cx="603504" cy="3291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Data</a:t>
            </a:r>
          </a:p>
        </p:txBody>
      </p:sp>
      <p:cxnSp>
        <p:nvCxnSpPr>
          <p:cNvPr id="19" name="Connector 18"/>
          <p:cNvCxnSpPr/>
          <p:nvPr/>
        </p:nvCxnSpPr>
        <p:spPr>
          <a:xfrm flipH="1">
            <a:off x="928115" y="2615184"/>
            <a:ext cx="333757" cy="292607"/>
          </a:xfrm>
          <a:prstGeom prst="line">
            <a:avLst/>
          </a:prstGeom>
          <a:ln w="13970">
            <a:solidFill>
              <a:srgbClr val="E3E3E0"/>
            </a:solidFill>
          </a:ln>
          <a:effectLst/>
        </p:spPr>
      </p:cxnSp>
      <p:sp>
        <p:nvSpPr>
          <p:cNvPr id="20" name="Rounded Rectangle 19"/>
          <p:cNvSpPr/>
          <p:nvPr/>
        </p:nvSpPr>
        <p:spPr>
          <a:xfrm>
            <a:off x="1293875" y="2907791"/>
            <a:ext cx="603504" cy="329184"/>
          </a:xfrm>
          <a:prstGeom prst="roundRect">
            <a:avLst>
              <a:gd name="adj" fmla="val 13888"/>
            </a:avLst>
          </a:prstGeom>
          <a:solidFill>
            <a:srgbClr val="F4F4F2"/>
          </a:solidFill>
          <a:ln>
            <a:noFill/>
          </a:ln>
          <a:effectLst/>
        </p:spPr>
        <p:txBody>
          <a:bodyPr rtlCol="0" anchor="ctr"/>
          <a:lstStyle/>
          <a:p>
            <a:pPr algn="ctr"/>
          </a:p>
        </p:txBody>
      </p:sp>
      <p:sp>
        <p:nvSpPr>
          <p:cNvPr id="21" name="TextBox 20"/>
          <p:cNvSpPr txBox="1"/>
          <p:nvPr/>
        </p:nvSpPr>
        <p:spPr>
          <a:xfrm>
            <a:off x="1293875" y="2907791"/>
            <a:ext cx="603504" cy="3291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Logs</a:t>
            </a:r>
          </a:p>
        </p:txBody>
      </p:sp>
      <p:cxnSp>
        <p:nvCxnSpPr>
          <p:cNvPr id="22" name="Connector 21"/>
          <p:cNvCxnSpPr/>
          <p:nvPr/>
        </p:nvCxnSpPr>
        <p:spPr>
          <a:xfrm>
            <a:off x="1261872" y="2615184"/>
            <a:ext cx="333756" cy="292607"/>
          </a:xfrm>
          <a:prstGeom prst="line">
            <a:avLst/>
          </a:prstGeom>
          <a:ln w="13970">
            <a:solidFill>
              <a:srgbClr val="E3E3E0"/>
            </a:solidFill>
          </a:ln>
          <a:effectLst/>
        </p:spPr>
      </p:cxnSp>
      <p:sp>
        <p:nvSpPr>
          <p:cNvPr id="23" name="Rounded Rectangle 22"/>
          <p:cNvSpPr/>
          <p:nvPr/>
        </p:nvSpPr>
        <p:spPr>
          <a:xfrm>
            <a:off x="2294229" y="2907791"/>
            <a:ext cx="603504" cy="329184"/>
          </a:xfrm>
          <a:prstGeom prst="roundRect">
            <a:avLst>
              <a:gd name="adj" fmla="val 13888"/>
            </a:avLst>
          </a:prstGeom>
          <a:solidFill>
            <a:srgbClr val="F4F4F2"/>
          </a:solidFill>
          <a:ln>
            <a:noFill/>
          </a:ln>
          <a:effectLst/>
        </p:spPr>
        <p:txBody>
          <a:bodyPr rtlCol="0" anchor="ctr"/>
          <a:lstStyle/>
          <a:p>
            <a:pPr algn="ctr"/>
          </a:p>
        </p:txBody>
      </p:sp>
      <p:sp>
        <p:nvSpPr>
          <p:cNvPr id="24" name="TextBox 23"/>
          <p:cNvSpPr txBox="1"/>
          <p:nvPr/>
        </p:nvSpPr>
        <p:spPr>
          <a:xfrm>
            <a:off x="2294229" y="2907791"/>
            <a:ext cx="603504" cy="3291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Quotes</a:t>
            </a:r>
          </a:p>
        </p:txBody>
      </p:sp>
      <p:cxnSp>
        <p:nvCxnSpPr>
          <p:cNvPr id="25" name="Connector 24"/>
          <p:cNvCxnSpPr/>
          <p:nvPr/>
        </p:nvCxnSpPr>
        <p:spPr>
          <a:xfrm flipH="1">
            <a:off x="2595981" y="2615184"/>
            <a:ext cx="333756" cy="292607"/>
          </a:xfrm>
          <a:prstGeom prst="line">
            <a:avLst/>
          </a:prstGeom>
          <a:ln w="13970">
            <a:solidFill>
              <a:srgbClr val="E3E3E0"/>
            </a:solidFill>
          </a:ln>
          <a:effectLst/>
        </p:spPr>
      </p:cxnSp>
      <p:sp>
        <p:nvSpPr>
          <p:cNvPr id="26" name="Rounded Rectangle 25"/>
          <p:cNvSpPr/>
          <p:nvPr/>
        </p:nvSpPr>
        <p:spPr>
          <a:xfrm>
            <a:off x="2961741" y="2907791"/>
            <a:ext cx="603504" cy="329184"/>
          </a:xfrm>
          <a:prstGeom prst="roundRect">
            <a:avLst>
              <a:gd name="adj" fmla="val 13888"/>
            </a:avLst>
          </a:prstGeom>
          <a:solidFill>
            <a:srgbClr val="F4F4F2"/>
          </a:solidFill>
          <a:ln>
            <a:noFill/>
          </a:ln>
          <a:effectLst/>
        </p:spPr>
        <p:txBody>
          <a:bodyPr rtlCol="0" anchor="ctr"/>
          <a:lstStyle/>
          <a:p>
            <a:pPr algn="ctr"/>
          </a:p>
        </p:txBody>
      </p:sp>
      <p:sp>
        <p:nvSpPr>
          <p:cNvPr id="27" name="TextBox 26"/>
          <p:cNvSpPr txBox="1"/>
          <p:nvPr/>
        </p:nvSpPr>
        <p:spPr>
          <a:xfrm>
            <a:off x="2961741" y="2907791"/>
            <a:ext cx="603504" cy="3291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Cases</a:t>
            </a:r>
          </a:p>
        </p:txBody>
      </p:sp>
      <p:cxnSp>
        <p:nvCxnSpPr>
          <p:cNvPr id="28" name="Connector 27"/>
          <p:cNvCxnSpPr/>
          <p:nvPr/>
        </p:nvCxnSpPr>
        <p:spPr>
          <a:xfrm>
            <a:off x="2929737" y="2615184"/>
            <a:ext cx="333756" cy="292607"/>
          </a:xfrm>
          <a:prstGeom prst="line">
            <a:avLst/>
          </a:prstGeom>
          <a:ln w="13970">
            <a:solidFill>
              <a:srgbClr val="E3E3E0"/>
            </a:solidFill>
          </a:ln>
          <a:effectLst/>
        </p:spPr>
      </p:cxnSp>
      <p:sp>
        <p:nvSpPr>
          <p:cNvPr id="29" name="Rounded Rectangle 28"/>
          <p:cNvSpPr/>
          <p:nvPr/>
        </p:nvSpPr>
        <p:spPr>
          <a:xfrm>
            <a:off x="3962095" y="2907791"/>
            <a:ext cx="603504" cy="329184"/>
          </a:xfrm>
          <a:prstGeom prst="roundRect">
            <a:avLst>
              <a:gd name="adj" fmla="val 13888"/>
            </a:avLst>
          </a:prstGeom>
          <a:solidFill>
            <a:srgbClr val="F4F4F2"/>
          </a:solidFill>
          <a:ln>
            <a:noFill/>
          </a:ln>
          <a:effectLst/>
        </p:spPr>
        <p:txBody>
          <a:bodyPr rtlCol="0" anchor="ctr"/>
          <a:lstStyle/>
          <a:p>
            <a:pPr algn="ctr"/>
          </a:p>
        </p:txBody>
      </p:sp>
      <p:sp>
        <p:nvSpPr>
          <p:cNvPr id="30" name="TextBox 29"/>
          <p:cNvSpPr txBox="1"/>
          <p:nvPr/>
        </p:nvSpPr>
        <p:spPr>
          <a:xfrm>
            <a:off x="3962095" y="2907791"/>
            <a:ext cx="603504" cy="3291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Reports</a:t>
            </a:r>
          </a:p>
        </p:txBody>
      </p:sp>
      <p:cxnSp>
        <p:nvCxnSpPr>
          <p:cNvPr id="31" name="Connector 30"/>
          <p:cNvCxnSpPr/>
          <p:nvPr/>
        </p:nvCxnSpPr>
        <p:spPr>
          <a:xfrm flipH="1">
            <a:off x="4263847" y="2615184"/>
            <a:ext cx="333756" cy="292607"/>
          </a:xfrm>
          <a:prstGeom prst="line">
            <a:avLst/>
          </a:prstGeom>
          <a:ln w="13970">
            <a:solidFill>
              <a:srgbClr val="E3E3E0"/>
            </a:solidFill>
          </a:ln>
          <a:effectLst/>
        </p:spPr>
      </p:cxnSp>
      <p:sp>
        <p:nvSpPr>
          <p:cNvPr id="32" name="Rounded Rectangle 31"/>
          <p:cNvSpPr/>
          <p:nvPr/>
        </p:nvSpPr>
        <p:spPr>
          <a:xfrm>
            <a:off x="4629607" y="2907791"/>
            <a:ext cx="603504" cy="329184"/>
          </a:xfrm>
          <a:prstGeom prst="roundRect">
            <a:avLst>
              <a:gd name="adj" fmla="val 13888"/>
            </a:avLst>
          </a:prstGeom>
          <a:solidFill>
            <a:srgbClr val="F4F4F2"/>
          </a:solidFill>
          <a:ln>
            <a:noFill/>
          </a:ln>
          <a:effectLst/>
        </p:spPr>
        <p:txBody>
          <a:bodyPr rtlCol="0" anchor="ctr"/>
          <a:lstStyle/>
          <a:p>
            <a:pPr algn="ctr"/>
          </a:p>
        </p:txBody>
      </p:sp>
      <p:sp>
        <p:nvSpPr>
          <p:cNvPr id="33" name="TextBox 32"/>
          <p:cNvSpPr txBox="1"/>
          <p:nvPr/>
        </p:nvSpPr>
        <p:spPr>
          <a:xfrm>
            <a:off x="4629607" y="2907791"/>
            <a:ext cx="603504" cy="3291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Feedback</a:t>
            </a:r>
          </a:p>
        </p:txBody>
      </p:sp>
      <p:cxnSp>
        <p:nvCxnSpPr>
          <p:cNvPr id="34" name="Connector 33"/>
          <p:cNvCxnSpPr/>
          <p:nvPr/>
        </p:nvCxnSpPr>
        <p:spPr>
          <a:xfrm>
            <a:off x="4597603" y="2615184"/>
            <a:ext cx="333756" cy="292607"/>
          </a:xfrm>
          <a:prstGeom prst="line">
            <a:avLst/>
          </a:prstGeom>
          <a:ln w="13970">
            <a:solidFill>
              <a:srgbClr val="E3E3E0"/>
            </a:solidFill>
          </a:ln>
          <a:effectLst/>
        </p:spPr>
      </p:cxnSp>
      <p:sp>
        <p:nvSpPr>
          <p:cNvPr id="35" name="TextBox 34"/>
          <p:cNvSpPr txBox="1"/>
          <p:nvPr/>
        </p:nvSpPr>
        <p:spPr>
          <a:xfrm>
            <a:off x="530352" y="3291839"/>
            <a:ext cx="4798771" cy="219456"/>
          </a:xfrm>
          <a:prstGeom prst="rect">
            <a:avLst/>
          </a:prstGeom>
          <a:noFill/>
          <a:ln/>
        </p:spPr>
        <p:txBody>
          <a:bodyPr wrap="square" anchor="t" lIns="25400" rIns="25400" tIns="25400" bIns="25400">
            <a:spAutoFit/>
          </a:bodyPr>
          <a:lstStyle/>
          <a:p>
            <a:pPr algn="ctr">
              <a:lnSpc>
                <a:spcPct val="100000"/>
              </a:lnSpc>
              <a:spcBef>
                <a:spcPts val="0"/>
              </a:spcBef>
              <a:spcAft>
                <a:spcPts val="600"/>
              </a:spcAft>
            </a:pPr>
            <a:r>
              <a:rPr sz="900" b="0" i="0">
                <a:solidFill>
                  <a:srgbClr val="6E6E75"/>
                </a:solidFill>
                <a:latin typeface="Avenir Next"/>
                <a:ea typeface="Hiragino Sans GB"/>
              </a:rPr>
              <a:t>Bottom layer: facts, data, quotes — produced only when challenged</a:t>
            </a:r>
          </a:p>
        </p:txBody>
      </p:sp>
      <p:sp>
        <p:nvSpPr>
          <p:cNvPr id="36" name="Rectangle 35"/>
          <p:cNvSpPr/>
          <p:nvPr/>
        </p:nvSpPr>
        <p:spPr>
          <a:xfrm>
            <a:off x="530352" y="3794759"/>
            <a:ext cx="45720" cy="369824"/>
          </a:xfrm>
          <a:prstGeom prst="rect">
            <a:avLst/>
          </a:prstGeom>
          <a:solidFill>
            <a:srgbClr val="1A56C4"/>
          </a:solidFill>
          <a:ln>
            <a:noFill/>
          </a:ln>
          <a:effectLst/>
        </p:spPr>
        <p:txBody>
          <a:bodyPr rtlCol="0" anchor="ctr"/>
          <a:lstStyle/>
          <a:p>
            <a:pPr algn="ctr"/>
          </a:p>
        </p:txBody>
      </p:sp>
      <p:sp>
        <p:nvSpPr>
          <p:cNvPr id="37" name="TextBox 36"/>
          <p:cNvSpPr txBox="1"/>
          <p:nvPr/>
        </p:nvSpPr>
        <p:spPr>
          <a:xfrm>
            <a:off x="713232" y="3749039"/>
            <a:ext cx="4615891" cy="461264"/>
          </a:xfrm>
          <a:prstGeom prst="rect">
            <a:avLst/>
          </a:prstGeom>
          <a:noFill/>
          <a:ln/>
        </p:spPr>
        <p:txBody>
          <a:bodyPr wrap="square" anchor="ctr" lIns="25400" rIns="25400" tIns="25400" bIns="25400">
            <a:spAutoFit/>
          </a:bodyPr>
          <a:lstStyle/>
          <a:p>
            <a:pPr algn="l">
              <a:lnSpc>
                <a:spcPct val="112000"/>
              </a:lnSpc>
              <a:spcBef>
                <a:spcPts val="0"/>
              </a:spcBef>
              <a:spcAft>
                <a:spcPts val="600"/>
              </a:spcAft>
            </a:pPr>
            <a:r>
              <a:rPr sz="1300" b="0" i="0">
                <a:solidFill>
                  <a:srgbClr val="1A1A1A"/>
                </a:solidFill>
                <a:latin typeface="Avenir Next"/>
                <a:ea typeface="Hiragino Sans GB"/>
              </a:rPr>
              <a:t>Top-down, every step reads as “because”; bottom-up, as “therefore”. Wherever it breaks, that layer is wrong.</a:t>
            </a:r>
          </a:p>
        </p:txBody>
      </p:sp>
      <p:sp>
        <p:nvSpPr>
          <p:cNvPr id="38" name="deckkit-intent:{&quot;envelope&quot;: &quot;upper&quot;, &quot;reason&quot;: &quot;Pyramid page: tree and reading rule ride up as one group, real void at the bottom&quot;}"/>
          <p:cNvSpPr txBox="1"/>
          <p:nvPr/>
        </p:nvSpPr>
        <p:spPr>
          <a:xfrm>
            <a:off x="0" y="0"/>
            <a:ext cx="9144" cy="9144"/>
          </a:xfrm>
          <a:prstGeom prst="rect">
            <a:avLst/>
          </a:prstGeom>
          <a:noFill/>
        </p:spPr>
        <p:txBody>
          <a:bodyPr wrap="none">
            <a:spAutoFit/>
          </a:bodyPr>
          <a:lstStyle/>
          <a:p/>
        </p:txBody>
      </p:sp>
      <p:sp>
        <p:nvSpPr>
          <p:cNvPr id="39" name="Rounded Rectangle 38"/>
          <p:cNvSpPr/>
          <p:nvPr/>
        </p:nvSpPr>
        <p:spPr>
          <a:xfrm>
            <a:off x="5799277" y="1152144"/>
            <a:ext cx="2814370" cy="3291840"/>
          </a:xfrm>
          <a:prstGeom prst="roundRect">
            <a:avLst>
              <a:gd name="adj" fmla="val 3898"/>
            </a:avLst>
          </a:prstGeom>
          <a:solidFill>
            <a:srgbClr val="E9F0FE"/>
          </a:solidFill>
          <a:ln>
            <a:noFill/>
          </a:ln>
          <a:effectLst/>
        </p:spPr>
        <p:txBody>
          <a:bodyPr rtlCol="0" anchor="ctr"/>
          <a:lstStyle/>
          <a:p>
            <a:pPr algn="ctr"/>
          </a:p>
        </p:txBody>
      </p:sp>
      <p:sp>
        <p:nvSpPr>
          <p:cNvPr id="40" name="TextBox 39"/>
          <p:cNvSpPr txBox="1"/>
          <p:nvPr/>
        </p:nvSpPr>
        <p:spPr>
          <a:xfrm>
            <a:off x="5982157" y="1444752"/>
            <a:ext cx="2448610" cy="21945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1A56C4"/>
                </a:solidFill>
                <a:latin typeface="Avenir Next"/>
                <a:ea typeface="Hiragino Sans GB"/>
              </a:rPr>
              <a:t>THE THREE RULES</a:t>
            </a:r>
          </a:p>
        </p:txBody>
      </p:sp>
      <p:sp>
        <p:nvSpPr>
          <p:cNvPr id="41" name="TextBox 40"/>
          <p:cNvSpPr txBox="1"/>
          <p:nvPr/>
        </p:nvSpPr>
        <p:spPr>
          <a:xfrm>
            <a:off x="5982157" y="1737360"/>
            <a:ext cx="27432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56C4"/>
                </a:solidFill>
                <a:latin typeface="Avenir Next"/>
                <a:ea typeface="Hiragino Sans GB"/>
              </a:rPr>
              <a:t>①</a:t>
            </a:r>
          </a:p>
        </p:txBody>
      </p:sp>
      <p:sp>
        <p:nvSpPr>
          <p:cNvPr id="42" name="TextBox 41"/>
          <p:cNvSpPr txBox="1"/>
          <p:nvPr/>
        </p:nvSpPr>
        <p:spPr>
          <a:xfrm>
            <a:off x="6293053" y="1728216"/>
            <a:ext cx="2119426"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Top sums up what’s below</a:t>
            </a:r>
          </a:p>
        </p:txBody>
      </p:sp>
      <p:sp>
        <p:nvSpPr>
          <p:cNvPr id="43" name="TextBox 42"/>
          <p:cNvSpPr txBox="1"/>
          <p:nvPr/>
        </p:nvSpPr>
        <p:spPr>
          <a:xfrm>
            <a:off x="6293053" y="1993391"/>
            <a:ext cx="2119426" cy="30175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55555A"/>
                </a:solidFill>
                <a:latin typeface="Avenir Next"/>
                <a:ea typeface="Hiragino Sans GB"/>
              </a:rPr>
              <a:t>Not a heading — the sentence you’d reach after reading the lines below it.</a:t>
            </a:r>
          </a:p>
        </p:txBody>
      </p:sp>
      <p:sp>
        <p:nvSpPr>
          <p:cNvPr id="44" name="TextBox 43"/>
          <p:cNvSpPr txBox="1"/>
          <p:nvPr/>
        </p:nvSpPr>
        <p:spPr>
          <a:xfrm>
            <a:off x="5982157" y="2569464"/>
            <a:ext cx="27432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56C4"/>
                </a:solidFill>
                <a:latin typeface="Avenir Next"/>
                <a:ea typeface="Hiragino Sans GB"/>
              </a:rPr>
              <a:t>②</a:t>
            </a:r>
          </a:p>
        </p:txBody>
      </p:sp>
      <p:sp>
        <p:nvSpPr>
          <p:cNvPr id="45" name="TextBox 44"/>
          <p:cNvSpPr txBox="1"/>
          <p:nvPr/>
        </p:nvSpPr>
        <p:spPr>
          <a:xfrm>
            <a:off x="6293053" y="2560320"/>
            <a:ext cx="2119426"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One group, one kind</a:t>
            </a:r>
          </a:p>
        </p:txBody>
      </p:sp>
      <p:sp>
        <p:nvSpPr>
          <p:cNvPr id="46" name="TextBox 45"/>
          <p:cNvSpPr txBox="1"/>
          <p:nvPr/>
        </p:nvSpPr>
        <p:spPr>
          <a:xfrm>
            <a:off x="6293053" y="2825496"/>
            <a:ext cx="2119426" cy="17373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55555A"/>
                </a:solidFill>
                <a:latin typeface="Avenir Next"/>
                <a:ea typeface="Hiragino Sans GB"/>
              </a:rPr>
              <a:t>Never mix causes and fixes.</a:t>
            </a:r>
          </a:p>
        </p:txBody>
      </p:sp>
      <p:sp>
        <p:nvSpPr>
          <p:cNvPr id="47" name="TextBox 46"/>
          <p:cNvSpPr txBox="1"/>
          <p:nvPr/>
        </p:nvSpPr>
        <p:spPr>
          <a:xfrm>
            <a:off x="5982157" y="3273552"/>
            <a:ext cx="274320"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56C4"/>
                </a:solidFill>
                <a:latin typeface="Avenir Next"/>
                <a:ea typeface="Hiragino Sans GB"/>
              </a:rPr>
              <a:t>③</a:t>
            </a:r>
          </a:p>
        </p:txBody>
      </p:sp>
      <p:sp>
        <p:nvSpPr>
          <p:cNvPr id="48" name="TextBox 47"/>
          <p:cNvSpPr txBox="1"/>
          <p:nvPr/>
        </p:nvSpPr>
        <p:spPr>
          <a:xfrm>
            <a:off x="6293053" y="3264408"/>
            <a:ext cx="2119426" cy="25603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100" b="1" i="0">
                <a:solidFill>
                  <a:srgbClr val="1A1A1A"/>
                </a:solidFill>
                <a:latin typeface="Avenir Next"/>
                <a:ea typeface="Hiragino Sans GB"/>
              </a:rPr>
              <a:t>Every group has an order</a:t>
            </a:r>
          </a:p>
        </p:txBody>
      </p:sp>
      <p:sp>
        <p:nvSpPr>
          <p:cNvPr id="49" name="TextBox 48"/>
          <p:cNvSpPr txBox="1"/>
          <p:nvPr/>
        </p:nvSpPr>
        <p:spPr>
          <a:xfrm>
            <a:off x="6293053" y="3529584"/>
            <a:ext cx="2119426" cy="301752"/>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0" i="0">
                <a:solidFill>
                  <a:srgbClr val="55555A"/>
                </a:solidFill>
                <a:latin typeface="Avenir Next"/>
                <a:ea typeface="Hiragino Sans GB"/>
              </a:rPr>
              <a:t>Deductive, time, structure, degree — pick one and stay in it.</a:t>
            </a:r>
          </a:p>
        </p:txBody>
      </p:sp>
      <p:sp>
        <p:nvSpPr>
          <p:cNvPr id="50" name="Rectangle 49"/>
          <p:cNvSpPr/>
          <p:nvPr/>
        </p:nvSpPr>
        <p:spPr>
          <a:xfrm>
            <a:off x="5982157" y="3913632"/>
            <a:ext cx="2448610" cy="10972"/>
          </a:xfrm>
          <a:prstGeom prst="rect">
            <a:avLst/>
          </a:prstGeom>
          <a:solidFill>
            <a:srgbClr val="C6D6F4"/>
          </a:solidFill>
          <a:ln>
            <a:noFill/>
          </a:ln>
          <a:effectLst/>
        </p:spPr>
        <p:txBody>
          <a:bodyPr rtlCol="0" anchor="ctr"/>
          <a:lstStyle/>
          <a:p>
            <a:pPr algn="ctr"/>
          </a:p>
        </p:txBody>
      </p:sp>
      <p:sp>
        <p:nvSpPr>
          <p:cNvPr id="51" name="TextBox 50"/>
          <p:cNvSpPr txBox="1"/>
          <p:nvPr/>
        </p:nvSpPr>
        <p:spPr>
          <a:xfrm>
            <a:off x="5982157" y="4005072"/>
            <a:ext cx="2448610" cy="310896"/>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900" b="0" i="0">
                <a:solidFill>
                  <a:srgbClr val="55555A"/>
                </a:solidFill>
                <a:latin typeface="Avenir Next"/>
                <a:ea typeface="Hiragino Sans GB"/>
              </a:rPr>
              <a:t>The rule broken most often is ①: the top line is a folder label, not a summary.</a:t>
            </a:r>
          </a:p>
        </p:txBody>
      </p:sp>
      <p:sp>
        <p:nvSpPr>
          <p:cNvPr id="52" name="Rounded Rectangle 51"/>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53" name="TextBox 52"/>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54" name="TextBox 53"/>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55" name="TextBox 54"/>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56" name="Rectangle 55"/>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57" name="Rectangle 56"/>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58" name="Rectangle 57"/>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59" name="Rectangle 58"/>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60" name="Rectangle 59"/>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61" name="Rectangle 60"/>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62" name="Rectangle 61"/>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63" name="Rectangle 62"/>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64" name="Rectangle 63"/>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65" name="Rectangle 64"/>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66" name="Rectangle 65"/>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67" name="Rectangle 66"/>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68" name="Rectangle 67"/>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69" name="Rectangle 68"/>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70" name="Rectangle 69"/>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71" name="Rectangle 70"/>
          <p:cNvSpPr/>
          <p:nvPr/>
        </p:nvSpPr>
        <p:spPr>
          <a:xfrm>
            <a:off x="3445002" y="4901183"/>
            <a:ext cx="539496" cy="242316"/>
          </a:xfrm>
          <a:prstGeom prst="rect">
            <a:avLst/>
          </a:prstGeom>
          <a:solidFill>
            <a:srgbClr val="1A56C4"/>
          </a:solidFill>
          <a:ln>
            <a:noFill/>
          </a:ln>
          <a:effectLst/>
        </p:spPr>
        <p:txBody>
          <a:bodyPr rtlCol="0" anchor="ctr"/>
          <a:lstStyle/>
          <a:p>
            <a:pPr algn="ctr"/>
          </a:p>
        </p:txBody>
      </p:sp>
      <p:sp>
        <p:nvSpPr>
          <p:cNvPr id="72" name="TextBox 71"/>
          <p:cNvSpPr txBox="1"/>
          <p:nvPr/>
        </p:nvSpPr>
        <p:spPr>
          <a:xfrm>
            <a:off x="34450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30352" y="182880"/>
            <a:ext cx="4206240" cy="18288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60">
                <a:solidFill>
                  <a:srgbClr val="1A56C4"/>
                </a:solidFill>
                <a:latin typeface="Avenir Next"/>
                <a:ea typeface="Hiragino Sans GB"/>
              </a:rPr>
              <a:t>BEFORE / AFTER ② · ASKING FOR TWO MORE PEOPLE</a:t>
            </a:r>
          </a:p>
        </p:txBody>
      </p:sp>
      <p:sp>
        <p:nvSpPr>
          <p:cNvPr id="3" name="Rectangle 2"/>
          <p:cNvSpPr/>
          <p:nvPr/>
        </p:nvSpPr>
        <p:spPr>
          <a:xfrm>
            <a:off x="530352" y="411480"/>
            <a:ext cx="50292" cy="329184"/>
          </a:xfrm>
          <a:prstGeom prst="rect">
            <a:avLst/>
          </a:prstGeom>
          <a:solidFill>
            <a:srgbClr val="1A56C4"/>
          </a:solidFill>
          <a:ln>
            <a:noFill/>
          </a:ln>
          <a:effectLst/>
        </p:spPr>
        <p:txBody>
          <a:bodyPr rtlCol="0" anchor="ctr"/>
          <a:lstStyle/>
          <a:p>
            <a:pPr algn="ctr"/>
          </a:p>
        </p:txBody>
      </p:sp>
      <p:sp>
        <p:nvSpPr>
          <p:cNvPr id="4" name="TextBox 3"/>
          <p:cNvSpPr txBox="1"/>
          <p:nvPr/>
        </p:nvSpPr>
        <p:spPr>
          <a:xfrm>
            <a:off x="713232" y="384048"/>
            <a:ext cx="5980176" cy="36576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2100" b="1" i="0">
                <a:solidFill>
                  <a:srgbClr val="1A1A1A"/>
                </a:solidFill>
                <a:latin typeface="Avenir Next"/>
                <a:ea typeface="Hiragino Sans GB"/>
              </a:rPr>
              <a:t>Pyramid · three categories → one</a:t>
            </a:r>
          </a:p>
        </p:txBody>
      </p:sp>
      <p:sp>
        <p:nvSpPr>
          <p:cNvPr id="5" name="TextBox 4"/>
          <p:cNvSpPr txBox="1"/>
          <p:nvPr/>
        </p:nvSpPr>
        <p:spPr>
          <a:xfrm>
            <a:off x="6510528" y="420624"/>
            <a:ext cx="2103120" cy="29260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Illustrative example · fictional</a:t>
            </a:r>
          </a:p>
        </p:txBody>
      </p:sp>
      <p:sp>
        <p:nvSpPr>
          <p:cNvPr id="6" name="Rounded Rectangle 5"/>
          <p:cNvSpPr/>
          <p:nvPr/>
        </p:nvSpPr>
        <p:spPr>
          <a:xfrm>
            <a:off x="530352" y="1115568"/>
            <a:ext cx="3840480" cy="2271522"/>
          </a:xfrm>
          <a:prstGeom prst="roundRect">
            <a:avLst>
              <a:gd name="adj" fmla="val 4025"/>
            </a:avLst>
          </a:prstGeom>
          <a:solidFill>
            <a:srgbClr val="F4F4F2"/>
          </a:solidFill>
          <a:ln>
            <a:noFill/>
          </a:ln>
          <a:effectLst/>
        </p:spPr>
        <p:txBody>
          <a:bodyPr rtlCol="0" anchor="ctr"/>
          <a:lstStyle/>
          <a:p>
            <a:pPr algn="ctr"/>
          </a:p>
        </p:txBody>
      </p:sp>
      <p:sp>
        <p:nvSpPr>
          <p:cNvPr id="7" name="Round Same Side Corner Rectangle 6"/>
          <p:cNvSpPr/>
          <p:nvPr/>
        </p:nvSpPr>
        <p:spPr>
          <a:xfrm>
            <a:off x="530352" y="1115568"/>
            <a:ext cx="3840480" cy="402336"/>
          </a:xfrm>
          <a:prstGeom prst="round2SameRect">
            <a:avLst>
              <a:gd name="adj1" fmla="val 22727"/>
              <a:gd name="adj2" fmla="val 0"/>
            </a:avLst>
          </a:prstGeom>
          <a:solidFill>
            <a:srgbClr val="E4E4E0"/>
          </a:solidFill>
          <a:ln>
            <a:noFill/>
          </a:ln>
          <a:effectLst/>
        </p:spPr>
        <p:txBody>
          <a:bodyPr rtlCol="0" anchor="ctr"/>
          <a:lstStyle/>
          <a:p>
            <a:pPr algn="ctr"/>
          </a:p>
        </p:txBody>
      </p:sp>
      <p:sp>
        <p:nvSpPr>
          <p:cNvPr id="8" name="TextBox 7"/>
          <p:cNvSpPr txBox="1"/>
          <p:nvPr/>
        </p:nvSpPr>
        <p:spPr>
          <a:xfrm>
            <a:off x="676656" y="1115568"/>
            <a:ext cx="1097280" cy="402336"/>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4A4A50"/>
                </a:solidFill>
                <a:latin typeface="Avenir Next"/>
                <a:ea typeface="Hiragino Sans GB"/>
              </a:rPr>
              <a:t>✕  Before</a:t>
            </a:r>
          </a:p>
        </p:txBody>
      </p:sp>
      <p:sp>
        <p:nvSpPr>
          <p:cNvPr id="9" name="TextBox 8"/>
          <p:cNvSpPr txBox="1"/>
          <p:nvPr/>
        </p:nvSpPr>
        <p:spPr>
          <a:xfrm>
            <a:off x="2084832" y="1115568"/>
            <a:ext cx="2139696" cy="402336"/>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1100" b="1" i="0">
                <a:solidFill>
                  <a:srgbClr val="55555A"/>
                </a:solidFill>
                <a:latin typeface="Avenir Next"/>
                <a:ea typeface="Hiragino Sans GB"/>
              </a:rPr>
              <a:t>The ask comes last</a:t>
            </a:r>
          </a:p>
        </p:txBody>
      </p:sp>
      <p:sp>
        <p:nvSpPr>
          <p:cNvPr id="10" name="TextBox 9"/>
          <p:cNvSpPr txBox="1"/>
          <p:nvPr/>
        </p:nvSpPr>
        <p:spPr>
          <a:xfrm>
            <a:off x="713232" y="1609344"/>
            <a:ext cx="3474720" cy="161315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200" b="0" i="0">
                <a:solidFill>
                  <a:srgbClr val="6B6B70"/>
                </a:solidFill>
                <a:latin typeface="Avenir Next"/>
                <a:ea typeface="Hiragino Sans GB"/>
              </a:rPr>
              <a:t>Lately Team A is stretched, with a lot of overtime.</a:t>
            </a:r>
          </a:p>
          <a:p>
            <a:pPr algn="l">
              <a:lnSpc>
                <a:spcPct val="100000"/>
              </a:lnSpc>
              <a:spcBef>
                <a:spcPts val="0"/>
              </a:spcBef>
              <a:spcAft>
                <a:spcPts val="600"/>
              </a:spcAft>
            </a:pPr>
            <a:r>
              <a:rPr sz="1200" b="0" i="0">
                <a:solidFill>
                  <a:srgbClr val="6B6B70"/>
                </a:solidFill>
                <a:latin typeface="Avenir Next"/>
                <a:ea typeface="Hiragino Sans GB"/>
              </a:rPr>
              <a:t>Hiring is slow — about two months from interview to start for a backend engineer.</a:t>
            </a:r>
          </a:p>
          <a:p>
            <a:pPr algn="l">
              <a:lnSpc>
                <a:spcPct val="100000"/>
              </a:lnSpc>
              <a:spcBef>
                <a:spcPts val="0"/>
              </a:spcBef>
              <a:spcAft>
                <a:spcPts val="600"/>
              </a:spcAft>
            </a:pPr>
            <a:r>
              <a:rPr sz="1200" b="0" i="0">
                <a:solidFill>
                  <a:srgbClr val="6B6B70"/>
                </a:solidFill>
                <a:latin typeface="Avenir Next"/>
                <a:ea typeface="Hiragino Sans GB"/>
              </a:rPr>
              <a:t>And competitors are growing their teams; if we don’t move we could fall behind.</a:t>
            </a:r>
          </a:p>
          <a:p>
            <a:pPr algn="l">
              <a:lnSpc>
                <a:spcPct val="100000"/>
              </a:lnSpc>
              <a:spcBef>
                <a:spcPts val="0"/>
              </a:spcBef>
              <a:spcAft>
                <a:spcPts val="600"/>
              </a:spcAft>
            </a:pPr>
            <a:r>
              <a:rPr sz="1200" b="0" i="0">
                <a:solidFill>
                  <a:srgbClr val="6B6B70"/>
                </a:solidFill>
                <a:latin typeface="Avenir Next"/>
                <a:ea typeface="Hiragino Sans GB"/>
              </a:rPr>
              <a:t>So I was wondering if we could add two people to Team A.</a:t>
            </a:r>
          </a:p>
        </p:txBody>
      </p:sp>
      <p:sp>
        <p:nvSpPr>
          <p:cNvPr id="11" name="Rounded Rectangle 10"/>
          <p:cNvSpPr/>
          <p:nvPr/>
        </p:nvSpPr>
        <p:spPr>
          <a:xfrm>
            <a:off x="4430268" y="2109597"/>
            <a:ext cx="283464" cy="283464"/>
          </a:xfrm>
          <a:prstGeom prst="roundRect">
            <a:avLst>
              <a:gd name="adj" fmla="val 50000"/>
            </a:avLst>
          </a:prstGeom>
          <a:solidFill>
            <a:srgbClr val="1A56C4"/>
          </a:solidFill>
          <a:ln>
            <a:noFill/>
          </a:ln>
          <a:effectLst/>
        </p:spPr>
        <p:txBody>
          <a:bodyPr rtlCol="0" anchor="ctr"/>
          <a:lstStyle/>
          <a:p>
            <a:pPr algn="ctr"/>
          </a:p>
        </p:txBody>
      </p:sp>
      <p:sp>
        <p:nvSpPr>
          <p:cNvPr id="12" name="TextBox 11"/>
          <p:cNvSpPr txBox="1"/>
          <p:nvPr/>
        </p:nvSpPr>
        <p:spPr>
          <a:xfrm>
            <a:off x="4430268" y="2109597"/>
            <a:ext cx="283464" cy="28346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a:t>
            </a:r>
          </a:p>
        </p:txBody>
      </p:sp>
      <p:sp>
        <p:nvSpPr>
          <p:cNvPr id="13" name="Rounded Rectangle 12"/>
          <p:cNvSpPr/>
          <p:nvPr/>
        </p:nvSpPr>
        <p:spPr>
          <a:xfrm>
            <a:off x="4773168" y="1115568"/>
            <a:ext cx="3840480" cy="2271522"/>
          </a:xfrm>
          <a:prstGeom prst="roundRect">
            <a:avLst>
              <a:gd name="adj" fmla="val 4025"/>
            </a:avLst>
          </a:prstGeom>
          <a:solidFill>
            <a:srgbClr val="FFFFFF"/>
          </a:solidFill>
          <a:ln w="20320">
            <a:solidFill>
              <a:srgbClr val="1A56C4"/>
            </a:solidFill>
          </a:ln>
          <a:effectLst/>
        </p:spPr>
        <p:txBody>
          <a:bodyPr rtlCol="0" anchor="ctr"/>
          <a:lstStyle/>
          <a:p>
            <a:pPr algn="ctr"/>
          </a:p>
        </p:txBody>
      </p:sp>
      <p:sp>
        <p:nvSpPr>
          <p:cNvPr id="14" name="Round Same Side Corner Rectangle 13"/>
          <p:cNvSpPr/>
          <p:nvPr/>
        </p:nvSpPr>
        <p:spPr>
          <a:xfrm>
            <a:off x="4773168" y="1115568"/>
            <a:ext cx="3840480" cy="402336"/>
          </a:xfrm>
          <a:prstGeom prst="round2SameRect">
            <a:avLst>
              <a:gd name="adj1" fmla="val 22727"/>
              <a:gd name="adj2" fmla="val 0"/>
            </a:avLst>
          </a:prstGeom>
          <a:solidFill>
            <a:srgbClr val="1A56C4"/>
          </a:solidFill>
          <a:ln>
            <a:noFill/>
          </a:ln>
          <a:effectLst/>
        </p:spPr>
        <p:txBody>
          <a:bodyPr rtlCol="0" anchor="ctr"/>
          <a:lstStyle/>
          <a:p>
            <a:pPr algn="ctr"/>
          </a:p>
        </p:txBody>
      </p:sp>
      <p:sp>
        <p:nvSpPr>
          <p:cNvPr id="15" name="TextBox 14"/>
          <p:cNvSpPr txBox="1"/>
          <p:nvPr/>
        </p:nvSpPr>
        <p:spPr>
          <a:xfrm>
            <a:off x="4919472" y="1115568"/>
            <a:ext cx="1097280" cy="402336"/>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FFFFFF"/>
                </a:solidFill>
                <a:latin typeface="Avenir Next"/>
                <a:ea typeface="Hiragino Sans GB"/>
              </a:rPr>
              <a:t>✓  After</a:t>
            </a:r>
          </a:p>
        </p:txBody>
      </p:sp>
      <p:sp>
        <p:nvSpPr>
          <p:cNvPr id="16" name="TextBox 15"/>
          <p:cNvSpPr txBox="1"/>
          <p:nvPr/>
        </p:nvSpPr>
        <p:spPr>
          <a:xfrm>
            <a:off x="6327648" y="1115568"/>
            <a:ext cx="2139696" cy="402336"/>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1100" b="1" i="0">
                <a:solidFill>
                  <a:srgbClr val="FFFFFF"/>
                </a:solidFill>
                <a:latin typeface="Avenir Next"/>
                <a:ea typeface="Hiragino Sans GB"/>
              </a:rPr>
              <a:t>The ask comes first</a:t>
            </a:r>
          </a:p>
        </p:txBody>
      </p:sp>
      <p:sp>
        <p:nvSpPr>
          <p:cNvPr id="17" name="TextBox 16"/>
          <p:cNvSpPr txBox="1"/>
          <p:nvPr/>
        </p:nvSpPr>
        <p:spPr>
          <a:xfrm>
            <a:off x="4956048" y="1645919"/>
            <a:ext cx="3474720" cy="3870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Add 2 backend engineers to Team A this quarter.</a:t>
            </a:r>
          </a:p>
        </p:txBody>
      </p:sp>
      <p:sp>
        <p:nvSpPr>
          <p:cNvPr id="18" name="Rounded Rectangle 17"/>
          <p:cNvSpPr/>
          <p:nvPr/>
        </p:nvSpPr>
        <p:spPr>
          <a:xfrm>
            <a:off x="4956048" y="2057654"/>
            <a:ext cx="274320" cy="214884"/>
          </a:xfrm>
          <a:prstGeom prst="roundRect">
            <a:avLst>
              <a:gd name="adj" fmla="val 21276"/>
            </a:avLst>
          </a:prstGeom>
          <a:solidFill>
            <a:srgbClr val="E9F0FE"/>
          </a:solidFill>
          <a:ln>
            <a:noFill/>
          </a:ln>
          <a:effectLst/>
        </p:spPr>
        <p:txBody>
          <a:bodyPr rtlCol="0" anchor="ctr"/>
          <a:lstStyle/>
          <a:p>
            <a:pPr algn="ctr"/>
          </a:p>
        </p:txBody>
      </p:sp>
      <p:sp>
        <p:nvSpPr>
          <p:cNvPr id="19" name="TextBox 18"/>
          <p:cNvSpPr txBox="1"/>
          <p:nvPr/>
        </p:nvSpPr>
        <p:spPr>
          <a:xfrm>
            <a:off x="4956048" y="2057654"/>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①</a:t>
            </a:r>
          </a:p>
        </p:txBody>
      </p:sp>
      <p:sp>
        <p:nvSpPr>
          <p:cNvPr id="20" name="TextBox 19"/>
          <p:cNvSpPr txBox="1"/>
          <p:nvPr/>
        </p:nvSpPr>
        <p:spPr>
          <a:xfrm>
            <a:off x="5285232" y="2039366"/>
            <a:ext cx="3182112" cy="3870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Delivery: 3 committed features won’t fit in this quarter.</a:t>
            </a:r>
          </a:p>
        </p:txBody>
      </p:sp>
      <p:sp>
        <p:nvSpPr>
          <p:cNvPr id="21" name="Rounded Rectangle 20"/>
          <p:cNvSpPr/>
          <p:nvPr/>
        </p:nvSpPr>
        <p:spPr>
          <a:xfrm>
            <a:off x="4956048" y="2451100"/>
            <a:ext cx="274320" cy="214884"/>
          </a:xfrm>
          <a:prstGeom prst="roundRect">
            <a:avLst>
              <a:gd name="adj" fmla="val 21276"/>
            </a:avLst>
          </a:prstGeom>
          <a:solidFill>
            <a:srgbClr val="E9F0FE"/>
          </a:solidFill>
          <a:ln>
            <a:noFill/>
          </a:ln>
          <a:effectLst/>
        </p:spPr>
        <p:txBody>
          <a:bodyPr rtlCol="0" anchor="ctr"/>
          <a:lstStyle/>
          <a:p>
            <a:pPr algn="ctr"/>
          </a:p>
        </p:txBody>
      </p:sp>
      <p:sp>
        <p:nvSpPr>
          <p:cNvPr id="22" name="TextBox 21"/>
          <p:cNvSpPr txBox="1"/>
          <p:nvPr/>
        </p:nvSpPr>
        <p:spPr>
          <a:xfrm>
            <a:off x="4956048" y="2451100"/>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②</a:t>
            </a:r>
          </a:p>
        </p:txBody>
      </p:sp>
      <p:sp>
        <p:nvSpPr>
          <p:cNvPr id="23" name="TextBox 22"/>
          <p:cNvSpPr txBox="1"/>
          <p:nvPr/>
        </p:nvSpPr>
        <p:spPr>
          <a:xfrm>
            <a:off x="5285232" y="2432812"/>
            <a:ext cx="3182112" cy="3870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Quality: 4 incidents in the last two months came from rushed commits.</a:t>
            </a:r>
          </a:p>
        </p:txBody>
      </p:sp>
      <p:sp>
        <p:nvSpPr>
          <p:cNvPr id="24" name="Rounded Rectangle 23"/>
          <p:cNvSpPr/>
          <p:nvPr/>
        </p:nvSpPr>
        <p:spPr>
          <a:xfrm>
            <a:off x="4956048" y="2844546"/>
            <a:ext cx="274320" cy="214884"/>
          </a:xfrm>
          <a:prstGeom prst="roundRect">
            <a:avLst>
              <a:gd name="adj" fmla="val 21276"/>
            </a:avLst>
          </a:prstGeom>
          <a:solidFill>
            <a:srgbClr val="E9F0FE"/>
          </a:solidFill>
          <a:ln>
            <a:noFill/>
          </a:ln>
          <a:effectLst/>
        </p:spPr>
        <p:txBody>
          <a:bodyPr rtlCol="0" anchor="ctr"/>
          <a:lstStyle/>
          <a:p>
            <a:pPr algn="ctr"/>
          </a:p>
        </p:txBody>
      </p:sp>
      <p:sp>
        <p:nvSpPr>
          <p:cNvPr id="25" name="TextBox 24"/>
          <p:cNvSpPr txBox="1"/>
          <p:nvPr/>
        </p:nvSpPr>
        <p:spPr>
          <a:xfrm>
            <a:off x="4956048" y="2844546"/>
            <a:ext cx="274320"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③</a:t>
            </a:r>
          </a:p>
        </p:txBody>
      </p:sp>
      <p:sp>
        <p:nvSpPr>
          <p:cNvPr id="26" name="TextBox 25"/>
          <p:cNvSpPr txBox="1"/>
          <p:nvPr/>
        </p:nvSpPr>
        <p:spPr>
          <a:xfrm>
            <a:off x="5285232" y="2826258"/>
            <a:ext cx="3182112" cy="387096"/>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200" b="0" i="0">
                <a:solidFill>
                  <a:srgbClr val="1A1A1A"/>
                </a:solidFill>
                <a:latin typeface="Avenir Next"/>
                <a:ea typeface="Hiragino Sans GB"/>
              </a:rPr>
              <a:t>Cost: contractor quotes for the same work exceed 2 salaries for the quarter.</a:t>
            </a:r>
          </a:p>
        </p:txBody>
      </p:sp>
      <p:sp>
        <p:nvSpPr>
          <p:cNvPr id="27" name="Rounded Rectangle 26"/>
          <p:cNvSpPr/>
          <p:nvPr/>
        </p:nvSpPr>
        <p:spPr>
          <a:xfrm>
            <a:off x="530352" y="3624834"/>
            <a:ext cx="8083296" cy="819150"/>
          </a:xfrm>
          <a:prstGeom prst="roundRect">
            <a:avLst>
              <a:gd name="adj" fmla="val 11162"/>
            </a:avLst>
          </a:prstGeom>
          <a:solidFill>
            <a:srgbClr val="E9F0FE"/>
          </a:solidFill>
          <a:ln>
            <a:noFill/>
          </a:ln>
          <a:effectLst/>
        </p:spPr>
        <p:txBody>
          <a:bodyPr rtlCol="0" anchor="ctr"/>
          <a:lstStyle/>
          <a:p>
            <a:pPr algn="ctr"/>
          </a:p>
        </p:txBody>
      </p:sp>
      <p:sp>
        <p:nvSpPr>
          <p:cNvPr id="28" name="Rectangle 27"/>
          <p:cNvSpPr/>
          <p:nvPr/>
        </p:nvSpPr>
        <p:spPr>
          <a:xfrm>
            <a:off x="530352" y="3734562"/>
            <a:ext cx="45720" cy="599694"/>
          </a:xfrm>
          <a:prstGeom prst="rect">
            <a:avLst/>
          </a:prstGeom>
          <a:solidFill>
            <a:srgbClr val="1A56C4"/>
          </a:solidFill>
          <a:ln>
            <a:noFill/>
          </a:ln>
          <a:effectLst/>
        </p:spPr>
        <p:txBody>
          <a:bodyPr rtlCol="0" anchor="ctr"/>
          <a:lstStyle/>
          <a:p>
            <a:pPr algn="ctr"/>
          </a:p>
        </p:txBody>
      </p:sp>
      <p:sp>
        <p:nvSpPr>
          <p:cNvPr id="29" name="TextBox 28"/>
          <p:cNvSpPr txBox="1"/>
          <p:nvPr/>
        </p:nvSpPr>
        <p:spPr>
          <a:xfrm>
            <a:off x="731519" y="3624834"/>
            <a:ext cx="786384" cy="81915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1" i="0">
                <a:solidFill>
                  <a:srgbClr val="1A56C4"/>
                </a:solidFill>
                <a:latin typeface="Avenir Next"/>
                <a:ea typeface="Hiragino Sans GB"/>
              </a:rPr>
              <a:t>Difference</a:t>
            </a:r>
          </a:p>
        </p:txBody>
      </p:sp>
      <p:sp>
        <p:nvSpPr>
          <p:cNvPr id="30" name="TextBox 29"/>
          <p:cNvSpPr txBox="1"/>
          <p:nvPr/>
        </p:nvSpPr>
        <p:spPr>
          <a:xfrm>
            <a:off x="1499616" y="3624834"/>
            <a:ext cx="6912864" cy="819150"/>
          </a:xfrm>
          <a:prstGeom prst="rect">
            <a:avLst/>
          </a:prstGeom>
          <a:noFill/>
          <a:ln/>
        </p:spPr>
        <p:txBody>
          <a:bodyPr wrap="square" anchor="ctr" lIns="25400" rIns="25400" tIns="25400" bIns="25400">
            <a:spAutoFit/>
          </a:bodyPr>
          <a:lstStyle/>
          <a:p>
            <a:pPr algn="l">
              <a:lnSpc>
                <a:spcPct val="110000"/>
              </a:lnSpc>
              <a:spcBef>
                <a:spcPts val="0"/>
              </a:spcBef>
              <a:spcAft>
                <a:spcPts val="600"/>
              </a:spcAft>
            </a:pPr>
            <a:r>
              <a:rPr sz="1300" b="0" i="0">
                <a:solidFill>
                  <a:srgbClr val="55555A"/>
                </a:solidFill>
                <a:latin typeface="Avenir Next"/>
                <a:ea typeface="Hiragino Sans GB"/>
              </a:rPr>
              <a:t>Before, the three reasons sit in three categories — morale, hiring, competitors — which breaks rule ②, so they can’t be weighed; </a:t>
            </a:r>
            <a:r>
              <a:rPr sz="1300" b="0" i="0">
                <a:solidFill>
                  <a:srgbClr val="1A1A1A"/>
                </a:solidFill>
                <a:latin typeface="Avenir Next"/>
                <a:ea typeface="Hiragino Sans GB"/>
              </a:rPr>
              <a:t>after, all three answer one question: what does not hiring cost us?</a:t>
            </a:r>
            <a:r>
              <a:rPr sz="1300" b="1" i="0">
                <a:solidFill>
                  <a:srgbClr val="1A56C4"/>
                </a:solidFill>
                <a:latin typeface="Avenir Next"/>
                <a:ea typeface="Hiragino Sans GB"/>
              </a:rPr>
              <a:t> Same kind, so they can be weighed.</a:t>
            </a:r>
          </a:p>
        </p:txBody>
      </p:sp>
      <p:sp>
        <p:nvSpPr>
          <p:cNvPr id="31" name="Rounded Rectangle 30"/>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32" name="TextBox 31"/>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33" name="TextBox 32"/>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34" name="TextBox 33"/>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35" name="Rectangle 34"/>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36" name="Rectangle 35"/>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37" name="Rectangle 36"/>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38" name="Rectangle 37"/>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39" name="Rectangle 38"/>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40" name="Rectangle 39"/>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41" name="Rectangle 40"/>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42" name="Rectangle 41"/>
          <p:cNvSpPr/>
          <p:nvPr/>
        </p:nvSpPr>
        <p:spPr>
          <a:xfrm>
            <a:off x="4588002" y="5042916"/>
            <a:ext cx="539496" cy="100584"/>
          </a:xfrm>
          <a:prstGeom prst="rect">
            <a:avLst/>
          </a:prstGeom>
          <a:solidFill>
            <a:srgbClr val="A9C1EE"/>
          </a:solidFill>
          <a:ln>
            <a:noFill/>
          </a:ln>
          <a:effectLst/>
        </p:spPr>
        <p:txBody>
          <a:bodyPr rtlCol="0" anchor="ctr"/>
          <a:lstStyle/>
          <a:p>
            <a:pPr algn="ctr"/>
          </a:p>
        </p:txBody>
      </p:sp>
      <p:sp>
        <p:nvSpPr>
          <p:cNvPr id="43" name="Rectangle 42"/>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44" name="Rectangle 43"/>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45" name="Rectangle 44"/>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46" name="Rectangle 45"/>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47" name="Rectangle 46"/>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48" name="Rectangle 47"/>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49" name="Rectangle 48"/>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50" name="Rectangle 49"/>
          <p:cNvSpPr/>
          <p:nvPr/>
        </p:nvSpPr>
        <p:spPr>
          <a:xfrm>
            <a:off x="4016502" y="4901183"/>
            <a:ext cx="539496" cy="242316"/>
          </a:xfrm>
          <a:prstGeom prst="rect">
            <a:avLst/>
          </a:prstGeom>
          <a:solidFill>
            <a:srgbClr val="1A56C4"/>
          </a:solidFill>
          <a:ln>
            <a:noFill/>
          </a:ln>
          <a:effectLst/>
        </p:spPr>
        <p:txBody>
          <a:bodyPr rtlCol="0" anchor="ctr"/>
          <a:lstStyle/>
          <a:p>
            <a:pPr algn="ctr"/>
          </a:p>
        </p:txBody>
      </p:sp>
      <p:sp>
        <p:nvSpPr>
          <p:cNvPr id="51" name="TextBox 50"/>
          <p:cNvSpPr txBox="1"/>
          <p:nvPr/>
        </p:nvSpPr>
        <p:spPr>
          <a:xfrm>
            <a:off x="40165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859536"/>
          </a:xfrm>
          <a:prstGeom prst="rect">
            <a:avLst/>
          </a:prstGeom>
          <a:solidFill>
            <a:srgbClr val="1A56C4"/>
          </a:solidFill>
          <a:ln>
            <a:noFill/>
          </a:ln>
          <a:effectLst/>
        </p:spPr>
        <p:txBody>
          <a:bodyPr rtlCol="0" anchor="ctr"/>
          <a:lstStyle/>
          <a:p>
            <a:pPr algn="ctr"/>
          </a:p>
        </p:txBody>
      </p:sp>
      <p:sp>
        <p:nvSpPr>
          <p:cNvPr id="3" name="TextBox 2"/>
          <p:cNvSpPr txBox="1"/>
          <p:nvPr/>
        </p:nvSpPr>
        <p:spPr>
          <a:xfrm>
            <a:off x="530352" y="118872"/>
            <a:ext cx="4791456" cy="201168"/>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spc="180">
                <a:solidFill>
                  <a:srgbClr val="D3E1FB"/>
                </a:solidFill>
                <a:latin typeface="Avenir Next"/>
                <a:ea typeface="Hiragino Sans GB"/>
              </a:rPr>
              <a:t>METHOD 3 · MECE — NO OVERLAP, NO GAPS</a:t>
            </a:r>
          </a:p>
        </p:txBody>
      </p:sp>
      <p:sp>
        <p:nvSpPr>
          <p:cNvPr id="4" name="TextBox 3"/>
          <p:cNvSpPr txBox="1"/>
          <p:nvPr/>
        </p:nvSpPr>
        <p:spPr>
          <a:xfrm>
            <a:off x="5413248" y="118872"/>
            <a:ext cx="3200400" cy="201168"/>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900" b="0" i="0">
                <a:solidFill>
                  <a:srgbClr val="D3E1FB"/>
                </a:solidFill>
                <a:latin typeface="Avenir Next"/>
                <a:ea typeface="Hiragino Sans GB"/>
              </a:rPr>
              <a:t>Minto’s own term (McKinsey alumni interview)</a:t>
            </a:r>
          </a:p>
        </p:txBody>
      </p:sp>
      <p:sp>
        <p:nvSpPr>
          <p:cNvPr id="5" name="TextBox 4"/>
          <p:cNvSpPr txBox="1"/>
          <p:nvPr/>
        </p:nvSpPr>
        <p:spPr>
          <a:xfrm>
            <a:off x="530352" y="365760"/>
            <a:ext cx="8083296" cy="365760"/>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2100" b="1" i="0">
                <a:solidFill>
                  <a:srgbClr val="FFFFFF"/>
                </a:solidFill>
                <a:latin typeface="Avenir Next"/>
                <a:ea typeface="Hiragino Sans GB"/>
              </a:rPr>
              <a:t>MECE isn’t about dividing finer — it’s one cut at a time</a:t>
            </a:r>
          </a:p>
        </p:txBody>
      </p:sp>
      <p:sp>
        <p:nvSpPr>
          <p:cNvPr id="6" name="Rounded Rectangle 5"/>
          <p:cNvSpPr/>
          <p:nvPr/>
        </p:nvSpPr>
        <p:spPr>
          <a:xfrm>
            <a:off x="530352" y="1097280"/>
            <a:ext cx="3840784" cy="310896"/>
          </a:xfrm>
          <a:prstGeom prst="roundRect">
            <a:avLst>
              <a:gd name="adj" fmla="val 20588"/>
            </a:avLst>
          </a:prstGeom>
          <a:solidFill>
            <a:srgbClr val="E9F0FE"/>
          </a:solidFill>
          <a:ln>
            <a:noFill/>
          </a:ln>
          <a:effectLst/>
        </p:spPr>
        <p:txBody>
          <a:bodyPr rtlCol="0" anchor="ctr"/>
          <a:lstStyle/>
          <a:p>
            <a:pPr algn="ctr"/>
          </a:p>
        </p:txBody>
      </p:sp>
      <p:sp>
        <p:nvSpPr>
          <p:cNvPr id="7" name="TextBox 6"/>
          <p:cNvSpPr txBox="1"/>
          <p:nvPr/>
        </p:nvSpPr>
        <p:spPr>
          <a:xfrm>
            <a:off x="676656" y="1097280"/>
            <a:ext cx="3548176" cy="310896"/>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56C4"/>
                </a:solidFill>
                <a:latin typeface="Avenir Next"/>
                <a:ea typeface="Hiragino Sans GB"/>
              </a:rPr>
              <a:t>Mutually exclusive</a:t>
            </a:r>
            <a:r>
              <a:rPr sz="1100" b="0" i="0">
                <a:solidFill>
                  <a:srgbClr val="1A1A1A"/>
                </a:solidFill>
                <a:latin typeface="Avenir Next"/>
                <a:ea typeface="Hiragino Sans GB"/>
              </a:rPr>
              <a:t>  one thing lands in one box only</a:t>
            </a:r>
          </a:p>
        </p:txBody>
      </p:sp>
      <p:sp>
        <p:nvSpPr>
          <p:cNvPr id="8" name="Rounded Rectangle 7"/>
          <p:cNvSpPr/>
          <p:nvPr/>
        </p:nvSpPr>
        <p:spPr>
          <a:xfrm>
            <a:off x="4772863" y="1097280"/>
            <a:ext cx="3840784" cy="310896"/>
          </a:xfrm>
          <a:prstGeom prst="roundRect">
            <a:avLst>
              <a:gd name="adj" fmla="val 20588"/>
            </a:avLst>
          </a:prstGeom>
          <a:solidFill>
            <a:srgbClr val="E9F0FE"/>
          </a:solidFill>
          <a:ln>
            <a:noFill/>
          </a:ln>
          <a:effectLst/>
        </p:spPr>
        <p:txBody>
          <a:bodyPr rtlCol="0" anchor="ctr"/>
          <a:lstStyle/>
          <a:p>
            <a:pPr algn="ctr"/>
          </a:p>
        </p:txBody>
      </p:sp>
      <p:sp>
        <p:nvSpPr>
          <p:cNvPr id="9" name="TextBox 8"/>
          <p:cNvSpPr txBox="1"/>
          <p:nvPr/>
        </p:nvSpPr>
        <p:spPr>
          <a:xfrm>
            <a:off x="4919167" y="1097280"/>
            <a:ext cx="3548176" cy="310896"/>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1100" b="1" i="0">
                <a:solidFill>
                  <a:srgbClr val="1A56C4"/>
                </a:solidFill>
                <a:latin typeface="Avenir Next"/>
                <a:ea typeface="Hiragino Sans GB"/>
              </a:rPr>
              <a:t>Collectively exhaustive</a:t>
            </a:r>
            <a:r>
              <a:rPr sz="1100" b="0" i="0">
                <a:solidFill>
                  <a:srgbClr val="1A1A1A"/>
                </a:solidFill>
                <a:latin typeface="Avenir Next"/>
                <a:ea typeface="Hiragino Sans GB"/>
              </a:rPr>
              <a:t>  nothing falls outside a box</a:t>
            </a:r>
          </a:p>
        </p:txBody>
      </p:sp>
      <p:sp>
        <p:nvSpPr>
          <p:cNvPr id="10" name="TextBox 9"/>
          <p:cNvSpPr txBox="1"/>
          <p:nvPr/>
        </p:nvSpPr>
        <p:spPr>
          <a:xfrm>
            <a:off x="530352" y="1609344"/>
            <a:ext cx="2926080"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CUT 1  </a:t>
            </a:r>
            <a:r>
              <a:rPr sz="1100" b="1" i="0">
                <a:solidFill>
                  <a:srgbClr val="1A1A1A"/>
                </a:solidFill>
                <a:latin typeface="Avenir Next"/>
                <a:ea typeface="Hiragino Sans GB"/>
              </a:rPr>
              <a:t>By customer lifecycle</a:t>
            </a:r>
          </a:p>
        </p:txBody>
      </p:sp>
      <p:sp>
        <p:nvSpPr>
          <p:cNvPr id="11" name="TextBox 10"/>
          <p:cNvSpPr txBox="1"/>
          <p:nvPr/>
        </p:nvSpPr>
        <p:spPr>
          <a:xfrm>
            <a:off x="6757263" y="1938528"/>
            <a:ext cx="1856384" cy="566928"/>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900" b="0" i="0">
                <a:solidFill>
                  <a:srgbClr val="6E6E75"/>
                </a:solidFill>
                <a:latin typeface="Avenir Next"/>
                <a:ea typeface="Hiragino Sans GB"/>
              </a:rPr>
              <a:t>Use it to find which stage broke
First 3 = stages, 4th = catch-all</a:t>
            </a:r>
          </a:p>
        </p:txBody>
      </p:sp>
      <p:sp>
        <p:nvSpPr>
          <p:cNvPr id="12" name="Rectangle 11"/>
          <p:cNvSpPr/>
          <p:nvPr/>
        </p:nvSpPr>
        <p:spPr>
          <a:xfrm>
            <a:off x="530352" y="2372868"/>
            <a:ext cx="5756757" cy="12801"/>
          </a:xfrm>
          <a:prstGeom prst="rect">
            <a:avLst/>
          </a:prstGeom>
          <a:solidFill>
            <a:srgbClr val="C6D6F4"/>
          </a:solidFill>
          <a:ln>
            <a:noFill/>
          </a:ln>
          <a:effectLst/>
        </p:spPr>
        <p:txBody>
          <a:bodyPr rtlCol="0" anchor="ctr"/>
          <a:lstStyle/>
          <a:p>
            <a:pPr algn="ctr"/>
          </a:p>
        </p:txBody>
      </p:sp>
      <p:sp>
        <p:nvSpPr>
          <p:cNvPr id="13" name="Rounded Rectangle 12"/>
          <p:cNvSpPr/>
          <p:nvPr/>
        </p:nvSpPr>
        <p:spPr>
          <a:xfrm>
            <a:off x="530352" y="1901952"/>
            <a:ext cx="1336319" cy="420624"/>
          </a:xfrm>
          <a:prstGeom prst="roundRect">
            <a:avLst>
              <a:gd name="adj" fmla="val 13043"/>
            </a:avLst>
          </a:prstGeom>
          <a:solidFill>
            <a:srgbClr val="0F3F9E"/>
          </a:solidFill>
          <a:ln>
            <a:noFill/>
          </a:ln>
          <a:effectLst/>
        </p:spPr>
        <p:txBody>
          <a:bodyPr rtlCol="0" anchor="ctr"/>
          <a:lstStyle/>
          <a:p>
            <a:pPr algn="ctr"/>
          </a:p>
        </p:txBody>
      </p:sp>
      <p:sp>
        <p:nvSpPr>
          <p:cNvPr id="14" name="TextBox 13"/>
          <p:cNvSpPr txBox="1"/>
          <p:nvPr/>
        </p:nvSpPr>
        <p:spPr>
          <a:xfrm>
            <a:off x="530352" y="1901952"/>
            <a:ext cx="133631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Pre-sale</a:t>
            </a:r>
          </a:p>
        </p:txBody>
      </p:sp>
      <p:sp>
        <p:nvSpPr>
          <p:cNvPr id="15" name="Rounded Rectangle 14"/>
          <p:cNvSpPr/>
          <p:nvPr/>
        </p:nvSpPr>
        <p:spPr>
          <a:xfrm>
            <a:off x="2003831" y="1901952"/>
            <a:ext cx="1336319" cy="420624"/>
          </a:xfrm>
          <a:prstGeom prst="roundRect">
            <a:avLst>
              <a:gd name="adj" fmla="val 13043"/>
            </a:avLst>
          </a:prstGeom>
          <a:solidFill>
            <a:srgbClr val="1A56C4"/>
          </a:solidFill>
          <a:ln>
            <a:noFill/>
          </a:ln>
          <a:effectLst/>
        </p:spPr>
        <p:txBody>
          <a:bodyPr rtlCol="0" anchor="ctr"/>
          <a:lstStyle/>
          <a:p>
            <a:pPr algn="ctr"/>
          </a:p>
        </p:txBody>
      </p:sp>
      <p:sp>
        <p:nvSpPr>
          <p:cNvPr id="16" name="TextBox 15"/>
          <p:cNvSpPr txBox="1"/>
          <p:nvPr/>
        </p:nvSpPr>
        <p:spPr>
          <a:xfrm>
            <a:off x="2003831" y="1901952"/>
            <a:ext cx="133631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In use</a:t>
            </a:r>
          </a:p>
        </p:txBody>
      </p:sp>
      <p:sp>
        <p:nvSpPr>
          <p:cNvPr id="17" name="Rounded Rectangle 16"/>
          <p:cNvSpPr/>
          <p:nvPr/>
        </p:nvSpPr>
        <p:spPr>
          <a:xfrm>
            <a:off x="3477310" y="1901952"/>
            <a:ext cx="1336319" cy="420624"/>
          </a:xfrm>
          <a:prstGeom prst="roundRect">
            <a:avLst>
              <a:gd name="adj" fmla="val 13043"/>
            </a:avLst>
          </a:prstGeom>
          <a:solidFill>
            <a:srgbClr val="2A66CE"/>
          </a:solidFill>
          <a:ln>
            <a:noFill/>
          </a:ln>
          <a:effectLst/>
        </p:spPr>
        <p:txBody>
          <a:bodyPr rtlCol="0" anchor="ctr"/>
          <a:lstStyle/>
          <a:p>
            <a:pPr algn="ctr"/>
          </a:p>
        </p:txBody>
      </p:sp>
      <p:sp>
        <p:nvSpPr>
          <p:cNvPr id="18" name="TextBox 17"/>
          <p:cNvSpPr txBox="1"/>
          <p:nvPr/>
        </p:nvSpPr>
        <p:spPr>
          <a:xfrm>
            <a:off x="3477310" y="1901952"/>
            <a:ext cx="133631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Renewal</a:t>
            </a:r>
          </a:p>
        </p:txBody>
      </p:sp>
      <p:sp>
        <p:nvSpPr>
          <p:cNvPr id="19" name="Rounded Rectangle 18"/>
          <p:cNvSpPr/>
          <p:nvPr/>
        </p:nvSpPr>
        <p:spPr>
          <a:xfrm>
            <a:off x="4950790" y="1901952"/>
            <a:ext cx="1336319" cy="420624"/>
          </a:xfrm>
          <a:prstGeom prst="roundRect">
            <a:avLst>
              <a:gd name="adj" fmla="val 13043"/>
            </a:avLst>
          </a:prstGeom>
          <a:solidFill>
            <a:srgbClr val="FFFFFF"/>
          </a:solidFill>
          <a:ln w="19050">
            <a:solidFill>
              <a:srgbClr val="1A56C4"/>
            </a:solidFill>
          </a:ln>
          <a:effectLst/>
        </p:spPr>
        <p:txBody>
          <a:bodyPr rtlCol="0" anchor="ctr"/>
          <a:lstStyle/>
          <a:p>
            <a:pPr algn="ctr"/>
          </a:p>
        </p:txBody>
      </p:sp>
      <p:sp>
        <p:nvSpPr>
          <p:cNvPr id="20" name="TextBox 19"/>
          <p:cNvSpPr txBox="1"/>
          <p:nvPr/>
        </p:nvSpPr>
        <p:spPr>
          <a:xfrm>
            <a:off x="4950790" y="1901952"/>
            <a:ext cx="133631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1A56C4"/>
                </a:solidFill>
                <a:latin typeface="Avenir Next"/>
                <a:ea typeface="Hiragino Sans GB"/>
              </a:rPr>
              <a:t>External</a:t>
            </a:r>
          </a:p>
        </p:txBody>
      </p:sp>
      <p:sp>
        <p:nvSpPr>
          <p:cNvPr id="21" name="TextBox 20"/>
          <p:cNvSpPr txBox="1"/>
          <p:nvPr/>
        </p:nvSpPr>
        <p:spPr>
          <a:xfrm>
            <a:off x="530352" y="2420112"/>
            <a:ext cx="2926080"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CUT 2  </a:t>
            </a:r>
            <a:r>
              <a:rPr sz="1100" b="1" i="0">
                <a:solidFill>
                  <a:srgbClr val="1A1A1A"/>
                </a:solidFill>
                <a:latin typeface="Avenir Next"/>
                <a:ea typeface="Hiragino Sans GB"/>
              </a:rPr>
              <a:t>By owner</a:t>
            </a:r>
          </a:p>
        </p:txBody>
      </p:sp>
      <p:sp>
        <p:nvSpPr>
          <p:cNvPr id="22" name="TextBox 21"/>
          <p:cNvSpPr txBox="1"/>
          <p:nvPr/>
        </p:nvSpPr>
        <p:spPr>
          <a:xfrm>
            <a:off x="6757263" y="2749295"/>
            <a:ext cx="1856384" cy="566928"/>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900" b="0" i="0">
                <a:solidFill>
                  <a:srgbClr val="6E6E75"/>
                </a:solidFill>
                <a:latin typeface="Avenir Next"/>
                <a:ea typeface="Hiragino Sans GB"/>
              </a:rPr>
              <a:t>Use it to assign work
One box = one owner</a:t>
            </a:r>
          </a:p>
        </p:txBody>
      </p:sp>
      <p:sp>
        <p:nvSpPr>
          <p:cNvPr id="23" name="Rectangle 22"/>
          <p:cNvSpPr/>
          <p:nvPr/>
        </p:nvSpPr>
        <p:spPr>
          <a:xfrm>
            <a:off x="530352" y="3183636"/>
            <a:ext cx="5756757" cy="12801"/>
          </a:xfrm>
          <a:prstGeom prst="rect">
            <a:avLst/>
          </a:prstGeom>
          <a:solidFill>
            <a:srgbClr val="C6D6F4"/>
          </a:solidFill>
          <a:ln>
            <a:noFill/>
          </a:ln>
          <a:effectLst/>
        </p:spPr>
        <p:txBody>
          <a:bodyPr rtlCol="0" anchor="ctr"/>
          <a:lstStyle/>
          <a:p>
            <a:pPr algn="ctr"/>
          </a:p>
        </p:txBody>
      </p:sp>
      <p:sp>
        <p:nvSpPr>
          <p:cNvPr id="24" name="Rounded Rectangle 23"/>
          <p:cNvSpPr/>
          <p:nvPr/>
        </p:nvSpPr>
        <p:spPr>
          <a:xfrm>
            <a:off x="530352" y="2712719"/>
            <a:ext cx="1336319" cy="420624"/>
          </a:xfrm>
          <a:prstGeom prst="roundRect">
            <a:avLst>
              <a:gd name="adj" fmla="val 13043"/>
            </a:avLst>
          </a:prstGeom>
          <a:solidFill>
            <a:srgbClr val="0F3F9E"/>
          </a:solidFill>
          <a:ln>
            <a:noFill/>
          </a:ln>
          <a:effectLst/>
        </p:spPr>
        <p:txBody>
          <a:bodyPr rtlCol="0" anchor="ctr"/>
          <a:lstStyle/>
          <a:p>
            <a:pPr algn="ctr"/>
          </a:p>
        </p:txBody>
      </p:sp>
      <p:sp>
        <p:nvSpPr>
          <p:cNvPr id="25" name="TextBox 24"/>
          <p:cNvSpPr txBox="1"/>
          <p:nvPr/>
        </p:nvSpPr>
        <p:spPr>
          <a:xfrm>
            <a:off x="530352" y="2712719"/>
            <a:ext cx="133631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Sales</a:t>
            </a:r>
          </a:p>
        </p:txBody>
      </p:sp>
      <p:sp>
        <p:nvSpPr>
          <p:cNvPr id="26" name="Rounded Rectangle 25"/>
          <p:cNvSpPr/>
          <p:nvPr/>
        </p:nvSpPr>
        <p:spPr>
          <a:xfrm>
            <a:off x="2003831" y="2712719"/>
            <a:ext cx="1336319" cy="420624"/>
          </a:xfrm>
          <a:prstGeom prst="roundRect">
            <a:avLst>
              <a:gd name="adj" fmla="val 13043"/>
            </a:avLst>
          </a:prstGeom>
          <a:solidFill>
            <a:srgbClr val="1A56C4"/>
          </a:solidFill>
          <a:ln>
            <a:noFill/>
          </a:ln>
          <a:effectLst/>
        </p:spPr>
        <p:txBody>
          <a:bodyPr rtlCol="0" anchor="ctr"/>
          <a:lstStyle/>
          <a:p>
            <a:pPr algn="ctr"/>
          </a:p>
        </p:txBody>
      </p:sp>
      <p:sp>
        <p:nvSpPr>
          <p:cNvPr id="27" name="TextBox 26"/>
          <p:cNvSpPr txBox="1"/>
          <p:nvPr/>
        </p:nvSpPr>
        <p:spPr>
          <a:xfrm>
            <a:off x="2003831" y="2712719"/>
            <a:ext cx="133631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Delivery</a:t>
            </a:r>
          </a:p>
        </p:txBody>
      </p:sp>
      <p:sp>
        <p:nvSpPr>
          <p:cNvPr id="28" name="Rounded Rectangle 27"/>
          <p:cNvSpPr/>
          <p:nvPr/>
        </p:nvSpPr>
        <p:spPr>
          <a:xfrm>
            <a:off x="3477310" y="2712719"/>
            <a:ext cx="1336319" cy="420624"/>
          </a:xfrm>
          <a:prstGeom prst="roundRect">
            <a:avLst>
              <a:gd name="adj" fmla="val 13043"/>
            </a:avLst>
          </a:prstGeom>
          <a:solidFill>
            <a:srgbClr val="2A66CE"/>
          </a:solidFill>
          <a:ln>
            <a:noFill/>
          </a:ln>
          <a:effectLst/>
        </p:spPr>
        <p:txBody>
          <a:bodyPr rtlCol="0" anchor="ctr"/>
          <a:lstStyle/>
          <a:p>
            <a:pPr algn="ctr"/>
          </a:p>
        </p:txBody>
      </p:sp>
      <p:sp>
        <p:nvSpPr>
          <p:cNvPr id="29" name="TextBox 28"/>
          <p:cNvSpPr txBox="1"/>
          <p:nvPr/>
        </p:nvSpPr>
        <p:spPr>
          <a:xfrm>
            <a:off x="3477310" y="2712719"/>
            <a:ext cx="133631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Product</a:t>
            </a:r>
          </a:p>
        </p:txBody>
      </p:sp>
      <p:sp>
        <p:nvSpPr>
          <p:cNvPr id="30" name="Rounded Rectangle 29"/>
          <p:cNvSpPr/>
          <p:nvPr/>
        </p:nvSpPr>
        <p:spPr>
          <a:xfrm>
            <a:off x="4950790" y="2712719"/>
            <a:ext cx="1336319" cy="420624"/>
          </a:xfrm>
          <a:prstGeom prst="roundRect">
            <a:avLst>
              <a:gd name="adj" fmla="val 13043"/>
            </a:avLst>
          </a:prstGeom>
          <a:solidFill>
            <a:srgbClr val="3A73D4"/>
          </a:solidFill>
          <a:ln>
            <a:noFill/>
          </a:ln>
          <a:effectLst/>
        </p:spPr>
        <p:txBody>
          <a:bodyPr rtlCol="0" anchor="ctr"/>
          <a:lstStyle/>
          <a:p>
            <a:pPr algn="ctr"/>
          </a:p>
        </p:txBody>
      </p:sp>
      <p:sp>
        <p:nvSpPr>
          <p:cNvPr id="31" name="TextBox 30"/>
          <p:cNvSpPr txBox="1"/>
          <p:nvPr/>
        </p:nvSpPr>
        <p:spPr>
          <a:xfrm>
            <a:off x="4950790" y="2712719"/>
            <a:ext cx="133631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Customer</a:t>
            </a:r>
          </a:p>
        </p:txBody>
      </p:sp>
      <p:sp>
        <p:nvSpPr>
          <p:cNvPr id="32" name="TextBox 31"/>
          <p:cNvSpPr txBox="1"/>
          <p:nvPr/>
        </p:nvSpPr>
        <p:spPr>
          <a:xfrm>
            <a:off x="530352" y="3230880"/>
            <a:ext cx="2926080" cy="23774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900" b="1" i="0">
                <a:solidFill>
                  <a:srgbClr val="6E6E75"/>
                </a:solidFill>
                <a:latin typeface="Avenir Next"/>
                <a:ea typeface="Hiragino Sans GB"/>
              </a:rPr>
              <a:t>CUT 3  </a:t>
            </a:r>
            <a:r>
              <a:rPr sz="1100" b="1" i="0">
                <a:solidFill>
                  <a:srgbClr val="1A1A1A"/>
                </a:solidFill>
                <a:latin typeface="Avenir Next"/>
                <a:ea typeface="Hiragino Sans GB"/>
              </a:rPr>
              <a:t>By deal size</a:t>
            </a:r>
          </a:p>
        </p:txBody>
      </p:sp>
      <p:sp>
        <p:nvSpPr>
          <p:cNvPr id="33" name="TextBox 32"/>
          <p:cNvSpPr txBox="1"/>
          <p:nvPr/>
        </p:nvSpPr>
        <p:spPr>
          <a:xfrm>
            <a:off x="6757263" y="3560064"/>
            <a:ext cx="1856384" cy="566928"/>
          </a:xfrm>
          <a:prstGeom prst="rect">
            <a:avLst/>
          </a:prstGeom>
          <a:noFill/>
          <a:ln/>
        </p:spPr>
        <p:txBody>
          <a:bodyPr wrap="square" anchor="t" lIns="25400" rIns="25400" tIns="25400" bIns="25400">
            <a:spAutoFit/>
          </a:bodyPr>
          <a:lstStyle/>
          <a:p>
            <a:pPr algn="l">
              <a:lnSpc>
                <a:spcPct val="114000"/>
              </a:lnSpc>
              <a:spcBef>
                <a:spcPts val="0"/>
              </a:spcBef>
              <a:spcAft>
                <a:spcPts val="600"/>
              </a:spcAft>
            </a:pPr>
            <a:r>
              <a:rPr sz="900" b="0" i="0">
                <a:solidFill>
                  <a:srgbClr val="6E6E75"/>
                </a:solidFill>
                <a:latin typeface="Avenir Next"/>
                <a:ea typeface="Hiragino Sans GB"/>
              </a:rPr>
              <a:t>Use it to set priority
Exclusivity often dies at endpoints</a:t>
            </a:r>
          </a:p>
        </p:txBody>
      </p:sp>
      <p:sp>
        <p:nvSpPr>
          <p:cNvPr id="34" name="Rectangle 33"/>
          <p:cNvSpPr/>
          <p:nvPr/>
        </p:nvSpPr>
        <p:spPr>
          <a:xfrm>
            <a:off x="530352" y="3994404"/>
            <a:ext cx="5756757" cy="12801"/>
          </a:xfrm>
          <a:prstGeom prst="rect">
            <a:avLst/>
          </a:prstGeom>
          <a:solidFill>
            <a:srgbClr val="C6D6F4"/>
          </a:solidFill>
          <a:ln>
            <a:noFill/>
          </a:ln>
          <a:effectLst/>
        </p:spPr>
        <p:txBody>
          <a:bodyPr rtlCol="0" anchor="ctr"/>
          <a:lstStyle/>
          <a:p>
            <a:pPr algn="ctr"/>
          </a:p>
        </p:txBody>
      </p:sp>
      <p:sp>
        <p:nvSpPr>
          <p:cNvPr id="35" name="Rounded Rectangle 34"/>
          <p:cNvSpPr/>
          <p:nvPr/>
        </p:nvSpPr>
        <p:spPr>
          <a:xfrm>
            <a:off x="530352" y="3523487"/>
            <a:ext cx="1827479" cy="420624"/>
          </a:xfrm>
          <a:prstGeom prst="roundRect">
            <a:avLst>
              <a:gd name="adj" fmla="val 13043"/>
            </a:avLst>
          </a:prstGeom>
          <a:solidFill>
            <a:srgbClr val="0F3F9E"/>
          </a:solidFill>
          <a:ln>
            <a:noFill/>
          </a:ln>
          <a:effectLst/>
        </p:spPr>
        <p:txBody>
          <a:bodyPr rtlCol="0" anchor="ctr"/>
          <a:lstStyle/>
          <a:p>
            <a:pPr algn="ctr"/>
          </a:p>
        </p:txBody>
      </p:sp>
      <p:sp>
        <p:nvSpPr>
          <p:cNvPr id="36" name="TextBox 35"/>
          <p:cNvSpPr txBox="1"/>
          <p:nvPr/>
        </p:nvSpPr>
        <p:spPr>
          <a:xfrm>
            <a:off x="530352" y="3523487"/>
            <a:ext cx="182747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1M and above</a:t>
            </a:r>
          </a:p>
        </p:txBody>
      </p:sp>
      <p:sp>
        <p:nvSpPr>
          <p:cNvPr id="37" name="Rounded Rectangle 36"/>
          <p:cNvSpPr/>
          <p:nvPr/>
        </p:nvSpPr>
        <p:spPr>
          <a:xfrm>
            <a:off x="2494991" y="3523487"/>
            <a:ext cx="1827479" cy="420624"/>
          </a:xfrm>
          <a:prstGeom prst="roundRect">
            <a:avLst>
              <a:gd name="adj" fmla="val 13043"/>
            </a:avLst>
          </a:prstGeom>
          <a:solidFill>
            <a:srgbClr val="1A56C4"/>
          </a:solidFill>
          <a:ln>
            <a:noFill/>
          </a:ln>
          <a:effectLst/>
        </p:spPr>
        <p:txBody>
          <a:bodyPr rtlCol="0" anchor="ctr"/>
          <a:lstStyle/>
          <a:p>
            <a:pPr algn="ctr"/>
          </a:p>
        </p:txBody>
      </p:sp>
      <p:sp>
        <p:nvSpPr>
          <p:cNvPr id="38" name="TextBox 37"/>
          <p:cNvSpPr txBox="1"/>
          <p:nvPr/>
        </p:nvSpPr>
        <p:spPr>
          <a:xfrm>
            <a:off x="2494991" y="3523487"/>
            <a:ext cx="182747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100K to under 1M</a:t>
            </a:r>
          </a:p>
        </p:txBody>
      </p:sp>
      <p:sp>
        <p:nvSpPr>
          <p:cNvPr id="39" name="Rounded Rectangle 38"/>
          <p:cNvSpPr/>
          <p:nvPr/>
        </p:nvSpPr>
        <p:spPr>
          <a:xfrm>
            <a:off x="4459630" y="3523487"/>
            <a:ext cx="1827479" cy="420624"/>
          </a:xfrm>
          <a:prstGeom prst="roundRect">
            <a:avLst>
              <a:gd name="adj" fmla="val 13043"/>
            </a:avLst>
          </a:prstGeom>
          <a:solidFill>
            <a:srgbClr val="2A66CE"/>
          </a:solidFill>
          <a:ln>
            <a:noFill/>
          </a:ln>
          <a:effectLst/>
        </p:spPr>
        <p:txBody>
          <a:bodyPr rtlCol="0" anchor="ctr"/>
          <a:lstStyle/>
          <a:p>
            <a:pPr algn="ctr"/>
          </a:p>
        </p:txBody>
      </p:sp>
      <p:sp>
        <p:nvSpPr>
          <p:cNvPr id="40" name="TextBox 39"/>
          <p:cNvSpPr txBox="1"/>
          <p:nvPr/>
        </p:nvSpPr>
        <p:spPr>
          <a:xfrm>
            <a:off x="4459630" y="3523487"/>
            <a:ext cx="1827479" cy="42062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1100" b="1" i="0">
                <a:solidFill>
                  <a:srgbClr val="FFFFFF"/>
                </a:solidFill>
                <a:latin typeface="Avenir Next"/>
                <a:ea typeface="Hiragino Sans GB"/>
              </a:rPr>
              <a:t>Under 100K</a:t>
            </a:r>
          </a:p>
        </p:txBody>
      </p:sp>
      <p:sp>
        <p:nvSpPr>
          <p:cNvPr id="41" name="Rectangle 40"/>
          <p:cNvSpPr/>
          <p:nvPr/>
        </p:nvSpPr>
        <p:spPr>
          <a:xfrm>
            <a:off x="530352" y="4114800"/>
            <a:ext cx="45720" cy="292608"/>
          </a:xfrm>
          <a:prstGeom prst="rect">
            <a:avLst/>
          </a:prstGeom>
          <a:solidFill>
            <a:srgbClr val="B23A26"/>
          </a:solidFill>
          <a:ln>
            <a:noFill/>
          </a:ln>
          <a:effectLst/>
        </p:spPr>
        <p:txBody>
          <a:bodyPr rtlCol="0" anchor="ctr"/>
          <a:lstStyle/>
          <a:p>
            <a:pPr algn="ctr"/>
          </a:p>
        </p:txBody>
      </p:sp>
      <p:sp>
        <p:nvSpPr>
          <p:cNvPr id="42" name="TextBox 41"/>
          <p:cNvSpPr txBox="1"/>
          <p:nvPr/>
        </p:nvSpPr>
        <p:spPr>
          <a:xfrm>
            <a:off x="713232" y="4078224"/>
            <a:ext cx="7900416" cy="329184"/>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300" b="1" i="0">
                <a:solidFill>
                  <a:srgbClr val="1A1A1A"/>
                </a:solidFill>
                <a:latin typeface="Avenir Next"/>
                <a:ea typeface="Hiragino Sans GB"/>
              </a:rPr>
              <a:t>Switch cuts freely; just don’t mix them. One row, one cut — plus at most one catch-all.</a:t>
            </a:r>
          </a:p>
        </p:txBody>
      </p:sp>
      <p:sp>
        <p:nvSpPr>
          <p:cNvPr id="43" name="Rounded Rectangle 42"/>
          <p:cNvSpPr/>
          <p:nvPr/>
        </p:nvSpPr>
        <p:spPr>
          <a:xfrm>
            <a:off x="530352" y="4562856"/>
            <a:ext cx="566928" cy="214884"/>
          </a:xfrm>
          <a:prstGeom prst="roundRect">
            <a:avLst>
              <a:gd name="adj" fmla="val 23404"/>
            </a:avLst>
          </a:prstGeom>
          <a:solidFill>
            <a:srgbClr val="E9F0FE"/>
          </a:solidFill>
          <a:ln>
            <a:noFill/>
          </a:ln>
          <a:effectLst/>
        </p:spPr>
        <p:txBody>
          <a:bodyPr rtlCol="0" anchor="ctr"/>
          <a:lstStyle/>
          <a:p>
            <a:pPr algn="ctr"/>
          </a:p>
        </p:txBody>
      </p:sp>
      <p:sp>
        <p:nvSpPr>
          <p:cNvPr id="44" name="TextBox 43"/>
          <p:cNvSpPr txBox="1"/>
          <p:nvPr/>
        </p:nvSpPr>
        <p:spPr>
          <a:xfrm>
            <a:off x="530352" y="4562856"/>
            <a:ext cx="566928" cy="214884"/>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1A56C4"/>
                </a:solidFill>
                <a:latin typeface="Avenir Next"/>
                <a:ea typeface="Hiragino Sans GB"/>
              </a:rPr>
              <a:t>Teach</a:t>
            </a:r>
          </a:p>
        </p:txBody>
      </p:sp>
      <p:sp>
        <p:nvSpPr>
          <p:cNvPr id="45" name="TextBox 44"/>
          <p:cNvSpPr txBox="1"/>
          <p:nvPr/>
        </p:nvSpPr>
        <p:spPr>
          <a:xfrm>
            <a:off x="1225295" y="4562856"/>
            <a:ext cx="4572000" cy="214884"/>
          </a:xfrm>
          <a:prstGeom prst="rect">
            <a:avLst/>
          </a:prstGeom>
          <a:noFill/>
          <a:ln/>
        </p:spPr>
        <p:txBody>
          <a:bodyPr wrap="square" anchor="ctr" lIns="25400" rIns="25400" tIns="25400" bIns="25400">
            <a:spAutoFit/>
          </a:bodyPr>
          <a:lstStyle/>
          <a:p>
            <a:pPr algn="l">
              <a:lnSpc>
                <a:spcPct val="100000"/>
              </a:lnSpc>
              <a:spcBef>
                <a:spcPts val="0"/>
              </a:spcBef>
              <a:spcAft>
                <a:spcPts val="600"/>
              </a:spcAft>
            </a:pPr>
            <a:r>
              <a:rPr sz="900" b="0" i="0">
                <a:solidFill>
                  <a:srgbClr val="6E6E75"/>
                </a:solidFill>
                <a:latin typeface="Avenir Next"/>
                <a:ea typeface="Hiragino Sans GB"/>
              </a:rPr>
              <a:t>Structured Reporting</a:t>
            </a:r>
          </a:p>
        </p:txBody>
      </p:sp>
      <p:sp>
        <p:nvSpPr>
          <p:cNvPr id="46" name="TextBox 45"/>
          <p:cNvSpPr txBox="1"/>
          <p:nvPr/>
        </p:nvSpPr>
        <p:spPr>
          <a:xfrm>
            <a:off x="4956048" y="4562856"/>
            <a:ext cx="3657600" cy="214884"/>
          </a:xfrm>
          <a:prstGeom prst="rect">
            <a:avLst/>
          </a:prstGeom>
          <a:noFill/>
          <a:ln/>
        </p:spPr>
        <p:txBody>
          <a:bodyPr wrap="square" anchor="ctr" lIns="25400" rIns="25400" tIns="25400" bIns="25400">
            <a:spAutoFit/>
          </a:bodyPr>
          <a:lstStyle/>
          <a:p>
            <a:pPr algn="r">
              <a:lnSpc>
                <a:spcPct val="100000"/>
              </a:lnSpc>
              <a:spcBef>
                <a:spcPts val="0"/>
              </a:spcBef>
              <a:spcAft>
                <a:spcPts val="600"/>
              </a:spcAft>
            </a:pPr>
            <a:r>
              <a:rPr sz="900" b="0" i="0">
                <a:solidFill>
                  <a:srgbClr val="6E6E75"/>
                </a:solidFill>
                <a:latin typeface="Avenir Next"/>
                <a:ea typeface="Hiragino Sans GB"/>
              </a:rPr>
              <a:t>Corporate training workshop · 2 hours</a:t>
            </a:r>
          </a:p>
        </p:txBody>
      </p:sp>
      <p:sp>
        <p:nvSpPr>
          <p:cNvPr id="47" name="Rectangle 46"/>
          <p:cNvSpPr/>
          <p:nvPr/>
        </p:nvSpPr>
        <p:spPr>
          <a:xfrm>
            <a:off x="16002" y="5042916"/>
            <a:ext cx="539496" cy="100584"/>
          </a:xfrm>
          <a:prstGeom prst="rect">
            <a:avLst/>
          </a:prstGeom>
          <a:solidFill>
            <a:srgbClr val="DEDEDA"/>
          </a:solidFill>
          <a:ln>
            <a:noFill/>
          </a:ln>
          <a:effectLst/>
        </p:spPr>
        <p:txBody>
          <a:bodyPr rtlCol="0" anchor="ctr"/>
          <a:lstStyle/>
          <a:p>
            <a:pPr algn="ctr"/>
          </a:p>
        </p:txBody>
      </p:sp>
      <p:sp>
        <p:nvSpPr>
          <p:cNvPr id="48" name="Rectangle 47"/>
          <p:cNvSpPr/>
          <p:nvPr/>
        </p:nvSpPr>
        <p:spPr>
          <a:xfrm>
            <a:off x="587502" y="5042916"/>
            <a:ext cx="539496" cy="100584"/>
          </a:xfrm>
          <a:prstGeom prst="rect">
            <a:avLst/>
          </a:prstGeom>
          <a:solidFill>
            <a:srgbClr val="A9C1EE"/>
          </a:solidFill>
          <a:ln>
            <a:noFill/>
          </a:ln>
          <a:effectLst/>
        </p:spPr>
        <p:txBody>
          <a:bodyPr rtlCol="0" anchor="ctr"/>
          <a:lstStyle/>
          <a:p>
            <a:pPr algn="ctr"/>
          </a:p>
        </p:txBody>
      </p:sp>
      <p:sp>
        <p:nvSpPr>
          <p:cNvPr id="49" name="Rectangle 48"/>
          <p:cNvSpPr/>
          <p:nvPr/>
        </p:nvSpPr>
        <p:spPr>
          <a:xfrm>
            <a:off x="1159002" y="5042916"/>
            <a:ext cx="539496" cy="100584"/>
          </a:xfrm>
          <a:prstGeom prst="rect">
            <a:avLst/>
          </a:prstGeom>
          <a:solidFill>
            <a:srgbClr val="A9C1EE"/>
          </a:solidFill>
          <a:ln>
            <a:noFill/>
          </a:ln>
          <a:effectLst/>
        </p:spPr>
        <p:txBody>
          <a:bodyPr rtlCol="0" anchor="ctr"/>
          <a:lstStyle/>
          <a:p>
            <a:pPr algn="ctr"/>
          </a:p>
        </p:txBody>
      </p:sp>
      <p:sp>
        <p:nvSpPr>
          <p:cNvPr id="50" name="Rectangle 49"/>
          <p:cNvSpPr/>
          <p:nvPr/>
        </p:nvSpPr>
        <p:spPr>
          <a:xfrm>
            <a:off x="1730502" y="5042916"/>
            <a:ext cx="539496" cy="100584"/>
          </a:xfrm>
          <a:prstGeom prst="rect">
            <a:avLst/>
          </a:prstGeom>
          <a:solidFill>
            <a:srgbClr val="A9C1EE"/>
          </a:solidFill>
          <a:ln>
            <a:noFill/>
          </a:ln>
          <a:effectLst/>
        </p:spPr>
        <p:txBody>
          <a:bodyPr rtlCol="0" anchor="ctr"/>
          <a:lstStyle/>
          <a:p>
            <a:pPr algn="ctr"/>
          </a:p>
        </p:txBody>
      </p:sp>
      <p:sp>
        <p:nvSpPr>
          <p:cNvPr id="51" name="Rectangle 50"/>
          <p:cNvSpPr/>
          <p:nvPr/>
        </p:nvSpPr>
        <p:spPr>
          <a:xfrm>
            <a:off x="2302002" y="5042916"/>
            <a:ext cx="539496" cy="100584"/>
          </a:xfrm>
          <a:prstGeom prst="rect">
            <a:avLst/>
          </a:prstGeom>
          <a:solidFill>
            <a:srgbClr val="A9C1EE"/>
          </a:solidFill>
          <a:ln>
            <a:noFill/>
          </a:ln>
          <a:effectLst/>
        </p:spPr>
        <p:txBody>
          <a:bodyPr rtlCol="0" anchor="ctr"/>
          <a:lstStyle/>
          <a:p>
            <a:pPr algn="ctr"/>
          </a:p>
        </p:txBody>
      </p:sp>
      <p:sp>
        <p:nvSpPr>
          <p:cNvPr id="52" name="Rectangle 51"/>
          <p:cNvSpPr/>
          <p:nvPr/>
        </p:nvSpPr>
        <p:spPr>
          <a:xfrm>
            <a:off x="2873502" y="5042916"/>
            <a:ext cx="539496" cy="100584"/>
          </a:xfrm>
          <a:prstGeom prst="rect">
            <a:avLst/>
          </a:prstGeom>
          <a:solidFill>
            <a:srgbClr val="A9C1EE"/>
          </a:solidFill>
          <a:ln>
            <a:noFill/>
          </a:ln>
          <a:effectLst/>
        </p:spPr>
        <p:txBody>
          <a:bodyPr rtlCol="0" anchor="ctr"/>
          <a:lstStyle/>
          <a:p>
            <a:pPr algn="ctr"/>
          </a:p>
        </p:txBody>
      </p:sp>
      <p:sp>
        <p:nvSpPr>
          <p:cNvPr id="53" name="Rectangle 52"/>
          <p:cNvSpPr/>
          <p:nvPr/>
        </p:nvSpPr>
        <p:spPr>
          <a:xfrm>
            <a:off x="3445002" y="5042916"/>
            <a:ext cx="539496" cy="100584"/>
          </a:xfrm>
          <a:prstGeom prst="rect">
            <a:avLst/>
          </a:prstGeom>
          <a:solidFill>
            <a:srgbClr val="A9C1EE"/>
          </a:solidFill>
          <a:ln>
            <a:noFill/>
          </a:ln>
          <a:effectLst/>
        </p:spPr>
        <p:txBody>
          <a:bodyPr rtlCol="0" anchor="ctr"/>
          <a:lstStyle/>
          <a:p>
            <a:pPr algn="ctr"/>
          </a:p>
        </p:txBody>
      </p:sp>
      <p:sp>
        <p:nvSpPr>
          <p:cNvPr id="54" name="Rectangle 53"/>
          <p:cNvSpPr/>
          <p:nvPr/>
        </p:nvSpPr>
        <p:spPr>
          <a:xfrm>
            <a:off x="4016502" y="5042916"/>
            <a:ext cx="539496" cy="100584"/>
          </a:xfrm>
          <a:prstGeom prst="rect">
            <a:avLst/>
          </a:prstGeom>
          <a:solidFill>
            <a:srgbClr val="A9C1EE"/>
          </a:solidFill>
          <a:ln>
            <a:noFill/>
          </a:ln>
          <a:effectLst/>
        </p:spPr>
        <p:txBody>
          <a:bodyPr rtlCol="0" anchor="ctr"/>
          <a:lstStyle/>
          <a:p>
            <a:pPr algn="ctr"/>
          </a:p>
        </p:txBody>
      </p:sp>
      <p:sp>
        <p:nvSpPr>
          <p:cNvPr id="55" name="Rectangle 54"/>
          <p:cNvSpPr/>
          <p:nvPr/>
        </p:nvSpPr>
        <p:spPr>
          <a:xfrm>
            <a:off x="5159502" y="5042916"/>
            <a:ext cx="539496" cy="100584"/>
          </a:xfrm>
          <a:prstGeom prst="rect">
            <a:avLst/>
          </a:prstGeom>
          <a:solidFill>
            <a:srgbClr val="A9C1EE"/>
          </a:solidFill>
          <a:ln>
            <a:noFill/>
          </a:ln>
          <a:effectLst/>
        </p:spPr>
        <p:txBody>
          <a:bodyPr rtlCol="0" anchor="ctr"/>
          <a:lstStyle/>
          <a:p>
            <a:pPr algn="ctr"/>
          </a:p>
        </p:txBody>
      </p:sp>
      <p:sp>
        <p:nvSpPr>
          <p:cNvPr id="56" name="Rectangle 55"/>
          <p:cNvSpPr/>
          <p:nvPr/>
        </p:nvSpPr>
        <p:spPr>
          <a:xfrm>
            <a:off x="5731002" y="5042916"/>
            <a:ext cx="539496" cy="100584"/>
          </a:xfrm>
          <a:prstGeom prst="rect">
            <a:avLst/>
          </a:prstGeom>
          <a:solidFill>
            <a:srgbClr val="F5C542"/>
          </a:solidFill>
          <a:ln>
            <a:noFill/>
          </a:ln>
          <a:effectLst/>
        </p:spPr>
        <p:txBody>
          <a:bodyPr rtlCol="0" anchor="ctr"/>
          <a:lstStyle/>
          <a:p>
            <a:pPr algn="ctr"/>
          </a:p>
        </p:txBody>
      </p:sp>
      <p:sp>
        <p:nvSpPr>
          <p:cNvPr id="57" name="Rectangle 56"/>
          <p:cNvSpPr/>
          <p:nvPr/>
        </p:nvSpPr>
        <p:spPr>
          <a:xfrm>
            <a:off x="6302502" y="5042916"/>
            <a:ext cx="539496" cy="100584"/>
          </a:xfrm>
          <a:prstGeom prst="rect">
            <a:avLst/>
          </a:prstGeom>
          <a:solidFill>
            <a:srgbClr val="F5C542"/>
          </a:solidFill>
          <a:ln>
            <a:noFill/>
          </a:ln>
          <a:effectLst/>
        </p:spPr>
        <p:txBody>
          <a:bodyPr rtlCol="0" anchor="ctr"/>
          <a:lstStyle/>
          <a:p>
            <a:pPr algn="ctr"/>
          </a:p>
        </p:txBody>
      </p:sp>
      <p:sp>
        <p:nvSpPr>
          <p:cNvPr id="58" name="Rectangle 57"/>
          <p:cNvSpPr/>
          <p:nvPr/>
        </p:nvSpPr>
        <p:spPr>
          <a:xfrm>
            <a:off x="6874002" y="5042916"/>
            <a:ext cx="539496" cy="100584"/>
          </a:xfrm>
          <a:prstGeom prst="rect">
            <a:avLst/>
          </a:prstGeom>
          <a:solidFill>
            <a:srgbClr val="B23A26"/>
          </a:solidFill>
          <a:ln>
            <a:noFill/>
          </a:ln>
          <a:effectLst/>
        </p:spPr>
        <p:txBody>
          <a:bodyPr rtlCol="0" anchor="ctr"/>
          <a:lstStyle/>
          <a:p>
            <a:pPr algn="ctr"/>
          </a:p>
        </p:txBody>
      </p:sp>
      <p:sp>
        <p:nvSpPr>
          <p:cNvPr id="59" name="Rectangle 58"/>
          <p:cNvSpPr/>
          <p:nvPr/>
        </p:nvSpPr>
        <p:spPr>
          <a:xfrm>
            <a:off x="7445502" y="5042916"/>
            <a:ext cx="539496" cy="100584"/>
          </a:xfrm>
          <a:prstGeom prst="rect">
            <a:avLst/>
          </a:prstGeom>
          <a:solidFill>
            <a:srgbClr val="A9C1EE"/>
          </a:solidFill>
          <a:ln>
            <a:noFill/>
          </a:ln>
          <a:effectLst/>
        </p:spPr>
        <p:txBody>
          <a:bodyPr rtlCol="0" anchor="ctr"/>
          <a:lstStyle/>
          <a:p>
            <a:pPr algn="ctr"/>
          </a:p>
        </p:txBody>
      </p:sp>
      <p:sp>
        <p:nvSpPr>
          <p:cNvPr id="60" name="Rectangle 59"/>
          <p:cNvSpPr/>
          <p:nvPr/>
        </p:nvSpPr>
        <p:spPr>
          <a:xfrm>
            <a:off x="8017002" y="5042916"/>
            <a:ext cx="539496" cy="100584"/>
          </a:xfrm>
          <a:prstGeom prst="rect">
            <a:avLst/>
          </a:prstGeom>
          <a:solidFill>
            <a:srgbClr val="A9C1EE"/>
          </a:solidFill>
          <a:ln>
            <a:noFill/>
          </a:ln>
          <a:effectLst/>
        </p:spPr>
        <p:txBody>
          <a:bodyPr rtlCol="0" anchor="ctr"/>
          <a:lstStyle/>
          <a:p>
            <a:pPr algn="ctr"/>
          </a:p>
        </p:txBody>
      </p:sp>
      <p:sp>
        <p:nvSpPr>
          <p:cNvPr id="61" name="Rectangle 60"/>
          <p:cNvSpPr/>
          <p:nvPr/>
        </p:nvSpPr>
        <p:spPr>
          <a:xfrm>
            <a:off x="8588502" y="5042916"/>
            <a:ext cx="539496" cy="100584"/>
          </a:xfrm>
          <a:prstGeom prst="rect">
            <a:avLst/>
          </a:prstGeom>
          <a:solidFill>
            <a:srgbClr val="DEDEDA"/>
          </a:solidFill>
          <a:ln>
            <a:noFill/>
          </a:ln>
          <a:effectLst/>
        </p:spPr>
        <p:txBody>
          <a:bodyPr rtlCol="0" anchor="ctr"/>
          <a:lstStyle/>
          <a:p>
            <a:pPr algn="ctr"/>
          </a:p>
        </p:txBody>
      </p:sp>
      <p:sp>
        <p:nvSpPr>
          <p:cNvPr id="62" name="Rectangle 61"/>
          <p:cNvSpPr/>
          <p:nvPr/>
        </p:nvSpPr>
        <p:spPr>
          <a:xfrm>
            <a:off x="4588002" y="4901183"/>
            <a:ext cx="539496" cy="242316"/>
          </a:xfrm>
          <a:prstGeom prst="rect">
            <a:avLst/>
          </a:prstGeom>
          <a:solidFill>
            <a:srgbClr val="1A56C4"/>
          </a:solidFill>
          <a:ln>
            <a:noFill/>
          </a:ln>
          <a:effectLst/>
        </p:spPr>
        <p:txBody>
          <a:bodyPr rtlCol="0" anchor="ctr"/>
          <a:lstStyle/>
          <a:p>
            <a:pPr algn="ctr"/>
          </a:p>
        </p:txBody>
      </p:sp>
      <p:sp>
        <p:nvSpPr>
          <p:cNvPr id="63" name="TextBox 62"/>
          <p:cNvSpPr txBox="1"/>
          <p:nvPr/>
        </p:nvSpPr>
        <p:spPr>
          <a:xfrm>
            <a:off x="4588002" y="4901183"/>
            <a:ext cx="539496" cy="219456"/>
          </a:xfrm>
          <a:prstGeom prst="rect">
            <a:avLst/>
          </a:prstGeom>
          <a:noFill/>
          <a:ln/>
        </p:spPr>
        <p:txBody>
          <a:bodyPr wrap="square" anchor="ctr" lIns="25400" rIns="25400" tIns="25400" bIns="25400">
            <a:spAutoFit/>
          </a:bodyPr>
          <a:lstStyle/>
          <a:p>
            <a:pPr algn="ctr">
              <a:lnSpc>
                <a:spcPct val="100000"/>
              </a:lnSpc>
              <a:spcBef>
                <a:spcPts val="0"/>
              </a:spcBef>
              <a:spcAft>
                <a:spcPts val="600"/>
              </a:spcAft>
            </a:pPr>
            <a:r>
              <a:rPr sz="900" b="1" i="0">
                <a:solidFill>
                  <a:srgbClr val="FFFFFF"/>
                </a:solidFill>
                <a:latin typeface="Avenir Next"/>
                <a:ea typeface="Hiragino Sans GB"/>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