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/Relationships>
</file>

<file path=ppt/charts/_rels/chart1.xml.rels><?xml version='1.0' encoding='UTF-8' standalone='yes'?>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chart>
    <c:autoTitleDeleted val="1"/>
    <c:plotArea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Scale</c:v>
                </c:pt>
              </c:strCache>
            </c:strRef>
          </c:tx>
          <c:spPr>
            <a:solidFill>
              <a:srgbClr val="B9863A"/>
            </a:solidFill>
            <a:ln w="31750">
              <a:solidFill>
                <a:srgbClr val="B9863A"/>
              </a:solidFill>
            </a:ln>
          </c:spPr>
          <c:dPt>
            <c:idx val="0"/>
            <c:spPr>
              <a:solidFill>
                <a:srgbClr val="8A93A6"/>
              </a:solidFill>
            </c:spPr>
          </c:dPt>
          <c:dPt>
            <c:idx val="1"/>
            <c:spPr>
              <a:solidFill>
                <a:srgbClr val="8A93A6"/>
              </a:solidFill>
            </c:spPr>
          </c:dPt>
          <c:dPt>
            <c:idx val="2"/>
            <c:spPr>
              <a:solidFill>
                <a:srgbClr val="B9863A"/>
              </a:solidFill>
            </c:spPr>
          </c:dPt>
          <c:cat>
            <c:strRef>
              <c:f>Sheet1!$A$2:$A$4</c:f>
              <c:strCache>
                <c:ptCount val="3"/>
                <c:pt idx="0">
                  <c:v>2016</c:v>
                </c:pt>
                <c:pt idx="1">
                  <c:v>2020</c:v>
                </c:pt>
                <c:pt idx="2">
                  <c:v>2023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</c:v>
                </c:pt>
                <c:pt idx="1">
                  <c:v>1.0</c:v>
                </c:pt>
                <c:pt idx="2">
                  <c:v>1.3</c:v>
                </c:pt>
              </c:numCache>
            </c:numRef>
          </c:val>
        </c:ser>
        <c:axId val="-2068027336"/>
        <c:axId val="-2113994440"/>
      </c:barChart>
      <c:catAx>
        <c:axId val="-20680273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solidFill>
              <a:srgbClr val="2A3555"/>
            </a:solidFill>
          </a:ln>
        </c:spPr>
        <c:txPr>
          <a:bodyPr/>
          <a:lstStyle/>
          <a:p>
            <a:pPr>
              <a:defRPr sz="1000">
                <a:solidFill>
                  <a:srgbClr val="EAF2FF"/>
                </a:solidFill>
                <a:latin typeface="Hiragino Sans GB"/>
              </a:defRPr>
            </a:pPr>
          </a:p>
        </c:txPr>
        <c:crossAx val="-2113994440"/>
        <c:crosses val="autoZero"/>
        <c:auto val="1"/>
        <c:lblAlgn val="ctr"/>
        <c:lblOffset val="100"/>
        <c:noMultiLvlLbl val="0"/>
      </c:catAx>
      <c:valAx>
        <c:axId val="-2113994440"/>
        <c:scaling>
          <c:min val="0.0"/>
        </c:scaling>
        <c:delete val="0"/>
        <c:axPos val="l"/>
        <c:majorGridlines>
          <c:spPr>
            <a:ln w="6350">
              <a:solidFill>
                <a:srgbClr val="2A3555"/>
              </a:solidFill>
            </a:ln>
          </c:spPr>
        </c:majorGridlines>
        <c:numFmt formatCode="0.0" sourceLinked="0"/>
        <c:majorTickMark val="out"/>
        <c:minorTickMark val="none"/>
        <c:tickLblPos val="nextTo"/>
        <c:spPr>
          <a:ln>
            <a:solidFill>
              <a:srgbClr val="2A3555"/>
            </a:solidFill>
          </a:ln>
        </c:spPr>
        <c:txPr>
          <a:bodyPr/>
          <a:lstStyle/>
          <a:p>
            <a:pPr>
              <a:defRPr sz="1000">
                <a:solidFill>
                  <a:srgbClr val="EAF2FF"/>
                </a:solidFill>
                <a:latin typeface="Hiragino Sans GB"/>
              </a:defRPr>
            </a:pPr>
          </a:p>
        </c:txPr>
        <c:crossAx val="-2068027336"/>
        <c:crosses val="autoZero"/>
      </c:valAx>
    </c:plotArea>
    <c:dispBlanksAs val="gap"/>
  </c:chart>
  <c:txPr>
    <a:bodyPr/>
    <a:lstStyle/>
    <a:p>
      <a:pPr>
        <a:defRPr sz="1100">
          <a:solidFill>
            <a:srgbClr val="EAF2FF"/>
          </a:solidFill>
          <a:latin typeface="Hiragino Sans GB"/>
        </a:defRPr>
      </a:pPr>
      <a:endParaRPr lang="en-US"/>
    </a:p>
  </c:txPr>
  <c:externalData r:id="rId1">
    <c:autoUpdate val="0"/>
  </c:externalData>
</c:chartSpace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chart" Target="../charts/chart1.xml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skyline in morning mist" title="Chengdu skyline in morning mist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6126480" cy="5143500"/>
          </a:xfrm>
          <a:prstGeom prst="rect">
            <a:avLst/>
          </a:prstGeom>
          <a:gradFill>
            <a:gsLst>
              <a:gs pos="0">
                <a:srgbClr val="F5EFE2">
                  <a:alpha val="82000"/>
                </a:srgbClr>
              </a:gs>
              <a:gs pos="50000">
                <a:srgbClr val="F5EFE2">
                  <a:alpha val="42000"/>
                </a:srgbClr>
              </a:gs>
              <a:gs pos="100000">
                <a:srgbClr val="F5EFE2">
                  <a:alpha val="0"/>
                </a:srgbClr>
              </a:gs>
            </a:gsLst>
            <a:lin ang="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0" y="4091939"/>
            <a:ext cx="6126480" cy="1051560"/>
          </a:xfrm>
          <a:prstGeom prst="rect">
            <a:avLst/>
          </a:prstGeom>
          <a:gradFill>
            <a:gsLst>
              <a:gs pos="0">
                <a:srgbClr val="F5EFE2">
                  <a:alpha val="0"/>
                </a:srgbClr>
              </a:gs>
              <a:gs pos="100000">
                <a:srgbClr val="F5EFE2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Chengdu · Jinsha Sun Bird emblem" title="Chengdu · Jinsha Sun Bird embl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1040" y="310896"/>
            <a:ext cx="475488" cy="47548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3232" y="603504"/>
            <a:ext cx="658368" cy="658368"/>
          </a:xfrm>
          <a:prstGeom prst="roundRect">
            <a:avLst>
              <a:gd name="adj" fmla="val 1000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779068" y="669340"/>
            <a:ext cx="526694" cy="526694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F5EFE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603504"/>
            <a:ext cx="658368" cy="658368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2500" b="1" i="0">
                <a:solidFill>
                  <a:srgbClr val="F5EFE2"/>
                </a:solidFill>
                <a:latin typeface="Songti SC"/>
                <a:ea typeface="Hiragino Sans GB"/>
              </a:rPr>
              <a:t>蓉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7904" y="676656"/>
            <a:ext cx="457200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8B8271"/>
                </a:solidFill>
                <a:latin typeface="Helvetica Neue"/>
                <a:ea typeface="Hiragino Sans GB"/>
              </a:rPr>
              <a:t>C H É N G D Ū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7904" y="932688"/>
            <a:ext cx="45720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50" b="1" i="0">
                <a:solidFill>
                  <a:srgbClr val="B9863A"/>
                </a:solidFill>
                <a:latin typeface="Hiragino Sans GB"/>
                <a:ea typeface="Hiragino Sans GB"/>
              </a:rPr>
              <a:t>LAND OF ABUNDANCE · THE BROCADE 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" y="1938528"/>
            <a:ext cx="5852160" cy="146304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9000" b="1" i="0">
                <a:solidFill>
                  <a:srgbClr val="25201A"/>
                </a:solidFill>
                <a:latin typeface="Songti SC"/>
                <a:ea typeface="Songti SC"/>
              </a:rPr>
              <a:t>Chengdu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3232" y="3584448"/>
            <a:ext cx="1097280" cy="54864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713232" y="3767328"/>
            <a:ext cx="7498079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0" i="0">
                <a:solidFill>
                  <a:srgbClr val="4A4034"/>
                </a:solidFill>
                <a:latin typeface="Songti SC"/>
                <a:ea typeface="Songti SC"/>
              </a:rPr>
              <a:t>A city you'll never want to leave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232" y="4576572"/>
            <a:ext cx="73152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8B8271"/>
                </a:solidFill>
                <a:latin typeface="Helvetica Neue"/>
                <a:ea typeface="Hiragino Sans GB"/>
              </a:rPr>
              <a:t>CITY GUIDE · TRAVEL FEATURE　|　CHENGDU CITY GUIDE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10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3E6B52"/>
                </a:solidFill>
                <a:latin typeface="Songti SC"/>
                <a:ea typeface="Songti SC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WAY OF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A Park City Below Snow Peaks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In 2018, the 'Park City' concept was first proposed in Chengdu's Tianfu New Area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874519"/>
            <a:ext cx="2596896" cy="2308860"/>
          </a:xfrm>
          <a:prstGeom prst="roundRect">
            <a:avLst>
              <a:gd name="adj" fmla="val 8000"/>
            </a:avLst>
          </a:prstGeom>
          <a:solidFill>
            <a:srgbClr val="EDF1EF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40080" y="2167127"/>
            <a:ext cx="566928" cy="566928"/>
          </a:xfrm>
          <a:prstGeom prst="roundRect">
            <a:avLst>
              <a:gd name="adj" fmla="val 24000"/>
            </a:avLst>
          </a:prstGeom>
          <a:solidFill>
            <a:srgbClr val="D8E1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phosphor_tree_3E6B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1" y="2314529"/>
            <a:ext cx="272125" cy="27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0080" y="2898648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Birthplace of the idea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8368" y="3282696"/>
            <a:ext cx="457200" cy="27432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40080" y="3392424"/>
            <a:ext cx="2093976" cy="6172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First proposed in Tianfu New Area in 2018; approved in 2022 as a national Park City demo zone.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273551" y="1874519"/>
            <a:ext cx="2596896" cy="2308860"/>
          </a:xfrm>
          <a:prstGeom prst="roundRect">
            <a:avLst>
              <a:gd name="adj" fmla="val 8000"/>
            </a:avLst>
          </a:prstGeom>
          <a:solidFill>
            <a:srgbClr val="EDF1EF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ounded Rectangle 16"/>
          <p:cNvSpPr/>
          <p:nvPr/>
        </p:nvSpPr>
        <p:spPr>
          <a:xfrm>
            <a:off x="3547871" y="2167127"/>
            <a:ext cx="566928" cy="566928"/>
          </a:xfrm>
          <a:prstGeom prst="roundRect">
            <a:avLst>
              <a:gd name="adj" fmla="val 24000"/>
            </a:avLst>
          </a:prstGeom>
          <a:solidFill>
            <a:srgbClr val="D8E1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phosphor_bicycle_3E6B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273" y="2314529"/>
            <a:ext cx="272125" cy="2721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7871" y="2898648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Green at every window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66159" y="3282696"/>
            <a:ext cx="457200" cy="27432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3547871" y="3392424"/>
            <a:ext cx="2093976" cy="6172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The Xinglong Lake eco-ring and the Tianfu Greenways lace parks through the city's fabric.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81344" y="1874519"/>
            <a:ext cx="2596896" cy="2308860"/>
          </a:xfrm>
          <a:prstGeom prst="roundRect">
            <a:avLst>
              <a:gd name="adj" fmla="val 8000"/>
            </a:avLst>
          </a:prstGeom>
          <a:solidFill>
            <a:srgbClr val="EDF1EF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ed Rectangle 22"/>
          <p:cNvSpPr/>
          <p:nvPr/>
        </p:nvSpPr>
        <p:spPr>
          <a:xfrm>
            <a:off x="6455664" y="2167127"/>
            <a:ext cx="566928" cy="566928"/>
          </a:xfrm>
          <a:prstGeom prst="roundRect">
            <a:avLst>
              <a:gd name="adj" fmla="val 24000"/>
            </a:avLst>
          </a:prstGeom>
          <a:solidFill>
            <a:srgbClr val="D8E1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phosphor_mountains_3E6B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3065" y="2314529"/>
            <a:ext cx="272125" cy="2721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455664" y="2898648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Snow peaks in view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473952" y="3282696"/>
            <a:ext cx="457200" cy="27432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455664" y="3392424"/>
            <a:ext cx="2093976" cy="6172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On clear days, spot Gongga and Siguniang from downtown — a 'park city below the snow mountains'.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3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A0A0"/>
                </a:solidFill>
                <a:latin typeface="Helvetica Neue"/>
                <a:ea typeface="Hiragino Sans GB"/>
              </a:rPr>
              <a:t>11</a:t>
            </a:r>
            <a:r>
              <a:rPr sz="900" b="0" i="0">
                <a:solidFill>
                  <a:srgbClr val="9AA0A0"/>
                </a:solidFill>
                <a:latin typeface="Helvetica Neue"/>
                <a:ea typeface="Hiragino Sans GB"/>
              </a:rPr>
              <a:t> / 14</a:t>
            </a:r>
          </a:p>
        </p:txBody>
      </p:sp>
      <p:pic>
        <p:nvPicPr>
          <p:cNvPr id="4" name="Picture 3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2E5A69"/>
                </a:solidFill>
                <a:latin typeface="Songti SC"/>
                <a:ea typeface="Songti SC"/>
              </a:rPr>
              <a:t>VI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B7AE97"/>
                </a:solidFill>
                <a:latin typeface="Hiragino Sans GB"/>
                <a:ea typeface="Hiragino Sans GB"/>
              </a:rPr>
              <a:t>INDUSTRY &amp; TECH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F3ECDD"/>
                </a:solidFill>
                <a:latin typeface="Songti SC"/>
                <a:ea typeface="Songti SC"/>
              </a:rPr>
              <a:t>Beyond the Ease, a Hard Core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2E5A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C6BCA6"/>
                </a:solidFill>
                <a:latin typeface="Hiragino Sans GB"/>
                <a:ea typeface="Hiragino Sans GB"/>
              </a:rPr>
              <a:t>China's top-ranked 'new first-tier city' for years — a city of leisure and of industry alike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1828800"/>
            <a:ext cx="40233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8FB3BE"/>
                </a:solidFill>
                <a:latin typeface="Hiragino Sans GB"/>
                <a:ea typeface="Hiragino Sans GB"/>
              </a:rPr>
              <a:t>Electronics &amp; IT industry (trillion CNY)</a:t>
            </a: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566928" y="2148840"/>
          <a:ext cx="3931920" cy="22860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58368" y="4526280"/>
            <a:ext cx="40233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9FBAC4"/>
                </a:solidFill>
                <a:latin typeface="Hiragino Sans GB"/>
                <a:ea typeface="Hiragino Sans GB"/>
              </a:rPr>
              <a:t>Passed one trillion in 2020 — the first trillion-CNY industry in Chengdu and Sichuan.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26280" y="1847088"/>
            <a:ext cx="1993392" cy="1170432"/>
          </a:xfrm>
          <a:prstGeom prst="roundRect">
            <a:avLst>
              <a:gd name="adj" fmla="val 8000"/>
            </a:avLst>
          </a:prstGeom>
          <a:solidFill>
            <a:srgbClr val="1B3A45"/>
          </a:solidFill>
          <a:ln w="12700">
            <a:solidFill>
              <a:srgbClr val="3564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Oval 13"/>
          <p:cNvSpPr/>
          <p:nvPr/>
        </p:nvSpPr>
        <p:spPr>
          <a:xfrm>
            <a:off x="4709160" y="2029968"/>
            <a:ext cx="402336" cy="402336"/>
          </a:xfrm>
          <a:prstGeom prst="ellipse">
            <a:avLst/>
          </a:prstGeom>
          <a:solidFill>
            <a:srgbClr val="2B53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phosphor_cpu_B9863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767" y="2134575"/>
            <a:ext cx="193121" cy="19312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212080" y="2048256"/>
            <a:ext cx="1216152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F0E9DA"/>
                </a:solidFill>
                <a:latin typeface="Songti SC"/>
                <a:ea typeface="Songti SC"/>
              </a:rPr>
              <a:t>Twin trillion-CNY clusters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09160" y="2633472"/>
            <a:ext cx="1627632" cy="38404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9FBAC4"/>
                </a:solidFill>
                <a:latin typeface="Hiragino Sans GB"/>
                <a:ea typeface="Hiragino Sans GB"/>
              </a:rPr>
              <a:t>Both top a trillion CNY in scale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702552" y="1847088"/>
            <a:ext cx="1993392" cy="1170432"/>
          </a:xfrm>
          <a:prstGeom prst="roundRect">
            <a:avLst>
              <a:gd name="adj" fmla="val 8000"/>
            </a:avLst>
          </a:prstGeom>
          <a:solidFill>
            <a:srgbClr val="1B3A45"/>
          </a:solidFill>
          <a:ln w="12700">
            <a:solidFill>
              <a:srgbClr val="3564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6885432" y="2029968"/>
            <a:ext cx="402336" cy="402336"/>
          </a:xfrm>
          <a:prstGeom prst="ellipse">
            <a:avLst/>
          </a:prstGeom>
          <a:solidFill>
            <a:srgbClr val="2B53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phosphor_airplane-tilt_B9863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039" y="2134575"/>
            <a:ext cx="193121" cy="1931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352" y="2048256"/>
            <a:ext cx="1216152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F0E9DA"/>
                </a:solidFill>
                <a:latin typeface="Songti SC"/>
                <a:ea typeface="Songti SC"/>
              </a:rPr>
              <a:t>Mainland's 3rd dual-airport city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85432" y="2633472"/>
            <a:ext cx="1627632" cy="38404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9FBAC4"/>
                </a:solidFill>
                <a:latin typeface="Hiragino Sans GB"/>
                <a:ea typeface="Hiragino Sans GB"/>
              </a:rPr>
              <a:t>Tianfu Int'l Airport opened in 2021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526280" y="3200400"/>
            <a:ext cx="1993392" cy="1170432"/>
          </a:xfrm>
          <a:prstGeom prst="roundRect">
            <a:avLst>
              <a:gd name="adj" fmla="val 8000"/>
            </a:avLst>
          </a:prstGeom>
          <a:solidFill>
            <a:srgbClr val="1B3A45"/>
          </a:solidFill>
          <a:ln w="12700">
            <a:solidFill>
              <a:srgbClr val="3564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Oval 23"/>
          <p:cNvSpPr/>
          <p:nvPr/>
        </p:nvSpPr>
        <p:spPr>
          <a:xfrm>
            <a:off x="4709160" y="3383280"/>
            <a:ext cx="402336" cy="402336"/>
          </a:xfrm>
          <a:prstGeom prst="ellipse">
            <a:avLst/>
          </a:prstGeom>
          <a:solidFill>
            <a:srgbClr val="2B53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5" name="Picture 24" descr="phosphor_train_B9863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3767" y="3487887"/>
            <a:ext cx="193121" cy="193121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212080" y="3401568"/>
            <a:ext cx="1216152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F0E9DA"/>
                </a:solidFill>
                <a:latin typeface="Songti SC"/>
                <a:ea typeface="Songti SC"/>
              </a:rPr>
              <a:t>4th-longest metro in China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9160" y="3986784"/>
            <a:ext cx="1627632" cy="38404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9FBAC4"/>
                </a:solidFill>
                <a:latin typeface="Hiragino Sans GB"/>
                <a:ea typeface="Hiragino Sans GB"/>
              </a:rPr>
              <a:t>~673 km · as of end-2024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702552" y="3200400"/>
            <a:ext cx="1993392" cy="1170432"/>
          </a:xfrm>
          <a:prstGeom prst="roundRect">
            <a:avLst>
              <a:gd name="adj" fmla="val 8000"/>
            </a:avLst>
          </a:prstGeom>
          <a:solidFill>
            <a:srgbClr val="1B3A45"/>
          </a:solidFill>
          <a:ln w="12700">
            <a:solidFill>
              <a:srgbClr val="35647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Oval 28"/>
          <p:cNvSpPr/>
          <p:nvPr/>
        </p:nvSpPr>
        <p:spPr>
          <a:xfrm>
            <a:off x="6885432" y="3383280"/>
            <a:ext cx="402336" cy="402336"/>
          </a:xfrm>
          <a:prstGeom prst="ellipse">
            <a:avLst/>
          </a:prstGeom>
          <a:solidFill>
            <a:srgbClr val="2B53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0" name="Picture 29" descr="phosphor_game-controller_B9863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0039" y="3487887"/>
            <a:ext cx="193121" cy="19312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388352" y="3401568"/>
            <a:ext cx="1216152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1" i="0">
                <a:solidFill>
                  <a:srgbClr val="F0E9DA"/>
                </a:solidFill>
                <a:latin typeface="Songti SC"/>
                <a:ea typeface="Songti SC"/>
              </a:rPr>
              <a:t>Birthplace of a hit mobile game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85432" y="3986784"/>
            <a:ext cx="1627632" cy="384048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950" b="0" i="0">
                <a:solidFill>
                  <a:srgbClr val="9FBAC4"/>
                </a:solidFill>
                <a:latin typeface="Hiragino Sans GB"/>
                <a:ea typeface="Hiragino Sans GB"/>
              </a:rPr>
              <a:t>Honor of Kings, built by a Chengdu team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12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E3A2C"/>
                </a:solidFill>
                <a:latin typeface="Songti SC"/>
                <a:ea typeface="Songti SC"/>
              </a:rPr>
              <a:t>VII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TRAVEL 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How to Do Chengdu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Three things to know before you come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828800"/>
            <a:ext cx="2596896" cy="28117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40080" y="2103120"/>
            <a:ext cx="530352" cy="530352"/>
          </a:xfrm>
          <a:prstGeom prst="roundRect">
            <a:avLst>
              <a:gd name="adj" fmla="val 24000"/>
            </a:avLst>
          </a:prstGeom>
          <a:solidFill>
            <a:srgbClr val="F4D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phosphor_calendar-dots_BE3A2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1" y="2241011"/>
            <a:ext cx="254568" cy="2545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8448" y="2212848"/>
            <a:ext cx="149961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25201A"/>
                </a:solidFill>
                <a:latin typeface="Songti SC"/>
                <a:ea typeface="Songti SC"/>
              </a:rPr>
              <a:t>When to go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58368" y="2990088"/>
            <a:ext cx="73152" cy="73152"/>
          </a:xfrm>
          <a:prstGeom prst="roundRect">
            <a:avLst>
              <a:gd name="adj" fmla="val 800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1248" y="2880360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Spring (Mar–May) for blossoms, autumn (Sep–Nov) for ginkgo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8368" y="3648456"/>
            <a:ext cx="73152" cy="73152"/>
          </a:xfrm>
          <a:prstGeom prst="roundRect">
            <a:avLst>
              <a:gd name="adj" fmla="val 800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41248" y="3538728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Mild, near-snowless winters; add Xiling Snow Mountain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58368" y="4306824"/>
            <a:ext cx="73152" cy="73152"/>
          </a:xfrm>
          <a:prstGeom prst="roundRect">
            <a:avLst>
              <a:gd name="adj" fmla="val 800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841248" y="4197096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Skip muggy midsummer and holiday peaks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273551" y="1828800"/>
            <a:ext cx="2596896" cy="28117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3547871" y="2103120"/>
            <a:ext cx="530352" cy="530352"/>
          </a:xfrm>
          <a:prstGeom prst="roundRect">
            <a:avLst>
              <a:gd name="adj" fmla="val 24000"/>
            </a:avLst>
          </a:prstGeom>
          <a:solidFill>
            <a:srgbClr val="F3E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phosphor_map-pin_B9863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763" y="2241011"/>
            <a:ext cx="254568" cy="25456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206240" y="2212848"/>
            <a:ext cx="149961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25201A"/>
                </a:solidFill>
                <a:latin typeface="Songti SC"/>
                <a:ea typeface="Songti SC"/>
              </a:rPr>
              <a:t>What to see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566159" y="2990088"/>
            <a:ext cx="73152" cy="73152"/>
          </a:xfrm>
          <a:prstGeom prst="roundRect">
            <a:avLst>
              <a:gd name="adj" fmla="val 800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3749039" y="2880360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Panda Base · meet the national treasure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566159" y="3648456"/>
            <a:ext cx="73152" cy="73152"/>
          </a:xfrm>
          <a:prstGeom prst="roundRect">
            <a:avLst>
              <a:gd name="adj" fmla="val 800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3749039" y="3538728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Kuanzhai Alleys · Jinli · Wuhou Shrine · Du Fu Cottage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566159" y="4306824"/>
            <a:ext cx="73152" cy="73152"/>
          </a:xfrm>
          <a:prstGeom prst="roundRect">
            <a:avLst>
              <a:gd name="adj" fmla="val 800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749039" y="4197096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Dujiangyan–Qingcheng · Chunxi Rd &amp; Taikoo Li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81344" y="1828800"/>
            <a:ext cx="2596896" cy="28117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ounded Rectangle 30"/>
          <p:cNvSpPr/>
          <p:nvPr/>
        </p:nvSpPr>
        <p:spPr>
          <a:xfrm>
            <a:off x="6455664" y="2103120"/>
            <a:ext cx="530352" cy="530352"/>
          </a:xfrm>
          <a:prstGeom prst="roundRect">
            <a:avLst>
              <a:gd name="adj" fmla="val 24000"/>
            </a:avLst>
          </a:prstGeom>
          <a:solidFill>
            <a:srgbClr val="DDE4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2" name="Picture 31" descr="phosphor_train_2E5A6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3555" y="2241011"/>
            <a:ext cx="254568" cy="25456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114031" y="2212848"/>
            <a:ext cx="149961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25201A"/>
                </a:solidFill>
                <a:latin typeface="Songti SC"/>
                <a:ea typeface="Songti SC"/>
              </a:rPr>
              <a:t>Getting around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473952" y="2990088"/>
            <a:ext cx="73152" cy="73152"/>
          </a:xfrm>
          <a:prstGeom prst="roundRect">
            <a:avLst>
              <a:gd name="adj" fmla="val 8000"/>
            </a:avLst>
          </a:prstGeom>
          <a:solidFill>
            <a:srgbClr val="2E5A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6656831" y="2880360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Two international airports; high-speed rail nationwide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473952" y="3648456"/>
            <a:ext cx="73152" cy="73152"/>
          </a:xfrm>
          <a:prstGeom prst="roundRect">
            <a:avLst>
              <a:gd name="adj" fmla="val 8000"/>
            </a:avLst>
          </a:prstGeom>
          <a:solidFill>
            <a:srgbClr val="2E5A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7" name="TextBox 36"/>
          <p:cNvSpPr txBox="1"/>
          <p:nvPr/>
        </p:nvSpPr>
        <p:spPr>
          <a:xfrm>
            <a:off x="6656831" y="3538728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600+ km of metro reaches most sights directly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473952" y="4306824"/>
            <a:ext cx="73152" cy="73152"/>
          </a:xfrm>
          <a:prstGeom prst="roundRect">
            <a:avLst>
              <a:gd name="adj" fmla="val 8000"/>
            </a:avLst>
          </a:prstGeom>
          <a:solidFill>
            <a:srgbClr val="2E5A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9" name="TextBox 38"/>
          <p:cNvSpPr txBox="1"/>
          <p:nvPr/>
        </p:nvSpPr>
        <p:spPr>
          <a:xfrm>
            <a:off x="6656831" y="4197096"/>
            <a:ext cx="1865376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Shared bikes plus walking are the sweetest way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13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E3A2C"/>
                </a:solidFill>
                <a:latin typeface="Songti SC"/>
                <a:ea typeface="Songti SC"/>
              </a:rPr>
              <a:t>VII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TRAVEL 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Three Days in Chengdu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Go slow — it's the only way to match the city's pace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828800"/>
            <a:ext cx="2596896" cy="23545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365760" y="1828800"/>
            <a:ext cx="2596896" cy="566928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21792" y="192938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FBF7EC"/>
                </a:solidFill>
                <a:latin typeface="Helvetica Neue"/>
                <a:ea typeface="Hiragino Sans GB"/>
              </a:rPr>
              <a:t>DAY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2455" y="1965960"/>
            <a:ext cx="13258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BF7EC"/>
                </a:solidFill>
                <a:latin typeface="Songti SC"/>
                <a:ea typeface="Songti SC"/>
              </a:rPr>
              <a:t>Cute &amp; Local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2615184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E3A2C"/>
                </a:solidFill>
                <a:latin typeface="Hiragino Sans GB"/>
                <a:ea typeface="Hiragino Sans GB"/>
              </a:rPr>
              <a:t>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80160" y="2596896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Giant Panda Base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76656" y="2999232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40080" y="3182112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E3A2C"/>
                </a:solidFill>
                <a:latin typeface="Hiragino Sans GB"/>
                <a:ea typeface="Hiragino Sans GB"/>
              </a:rPr>
              <a:t>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0160" y="3163824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Jinsha Site Museum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6656" y="3566160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40080" y="3749039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E3A2C"/>
                </a:solidFill>
                <a:latin typeface="Hiragino Sans GB"/>
                <a:ea typeface="Hiragino Sans GB"/>
              </a:rPr>
              <a:t>EVE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0160" y="3730752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Kuanzhai Alleys · tea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273551" y="1828800"/>
            <a:ext cx="2596896" cy="23545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ound Same Side Corner Rectangle 22"/>
          <p:cNvSpPr/>
          <p:nvPr/>
        </p:nvSpPr>
        <p:spPr>
          <a:xfrm>
            <a:off x="3273551" y="1828800"/>
            <a:ext cx="2596896" cy="566928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3529583" y="192938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FBF7EC"/>
                </a:solidFill>
                <a:latin typeface="Helvetica Neue"/>
                <a:ea typeface="Hiragino Sans GB"/>
              </a:rPr>
              <a:t>DAY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70248" y="1965960"/>
            <a:ext cx="13258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BF7EC"/>
                </a:solidFill>
                <a:latin typeface="Songti SC"/>
                <a:ea typeface="Songti SC"/>
              </a:rPr>
              <a:t>Old &amp; New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7871" y="2615184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9863A"/>
                </a:solidFill>
                <a:latin typeface="Hiragino Sans GB"/>
                <a:ea typeface="Hiragino Sans GB"/>
              </a:rPr>
              <a:t>AM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87952" y="2596896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Wuhou Shrine · Jinli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584447" y="2999232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3547871" y="3182112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9863A"/>
                </a:solidFill>
                <a:latin typeface="Hiragino Sans GB"/>
                <a:ea typeface="Hiragino Sans GB"/>
              </a:rPr>
              <a:t>PM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7952" y="3163824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Du Fu Cottage · park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84447" y="3566160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TextBox 31"/>
          <p:cNvSpPr txBox="1"/>
          <p:nvPr/>
        </p:nvSpPr>
        <p:spPr>
          <a:xfrm>
            <a:off x="3547871" y="3749039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B9863A"/>
                </a:solidFill>
                <a:latin typeface="Hiragino Sans GB"/>
                <a:ea typeface="Hiragino Sans GB"/>
              </a:rPr>
              <a:t>EVE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187952" y="3730752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Chunxi Rd · Taikoo Li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81344" y="1828800"/>
            <a:ext cx="2596896" cy="235458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Round Same Side Corner Rectangle 34"/>
          <p:cNvSpPr/>
          <p:nvPr/>
        </p:nvSpPr>
        <p:spPr>
          <a:xfrm>
            <a:off x="6181344" y="1828800"/>
            <a:ext cx="2596896" cy="566928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6" name="TextBox 35"/>
          <p:cNvSpPr txBox="1"/>
          <p:nvPr/>
        </p:nvSpPr>
        <p:spPr>
          <a:xfrm>
            <a:off x="6437376" y="192938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FBF7EC"/>
                </a:solidFill>
                <a:latin typeface="Helvetica Neue"/>
                <a:ea typeface="Hiragino Sans GB"/>
              </a:rPr>
              <a:t>DAY 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78040" y="1965960"/>
            <a:ext cx="13258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FBF7EC"/>
                </a:solidFill>
                <a:latin typeface="Songti SC"/>
                <a:ea typeface="Songti SC"/>
              </a:rPr>
              <a:t>Peaks &amp; Water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455664" y="2615184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3E6B52"/>
                </a:solidFill>
                <a:latin typeface="Hiragino Sans GB"/>
                <a:ea typeface="Hiragino Sans GB"/>
              </a:rPr>
              <a:t>AM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95744" y="2596896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Dujiangyan Waterworks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492240" y="2999232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1" name="TextBox 40"/>
          <p:cNvSpPr txBox="1"/>
          <p:nvPr/>
        </p:nvSpPr>
        <p:spPr>
          <a:xfrm>
            <a:off x="6455664" y="3182112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3E6B52"/>
                </a:solidFill>
                <a:latin typeface="Hiragino Sans GB"/>
                <a:ea typeface="Hiragino Sans GB"/>
              </a:rPr>
              <a:t>PM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95744" y="3163824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Mt. Qingcheng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92240" y="3566160"/>
            <a:ext cx="1993391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4" name="TextBox 43"/>
          <p:cNvSpPr txBox="1"/>
          <p:nvPr/>
        </p:nvSpPr>
        <p:spPr>
          <a:xfrm>
            <a:off x="6455664" y="3749039"/>
            <a:ext cx="6400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3E6B52"/>
                </a:solidFill>
                <a:latin typeface="Hiragino Sans GB"/>
                <a:ea typeface="Hiragino Sans GB"/>
              </a:rPr>
              <a:t>EVE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95744" y="3730752"/>
            <a:ext cx="1426463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0" i="0">
                <a:solidFill>
                  <a:srgbClr val="25201A"/>
                </a:solidFill>
                <a:latin typeface="Songti SC"/>
                <a:ea typeface="Songti SC"/>
              </a:rPr>
              <a:t>Home · pack peppercorns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221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Jinsha Sun Bird" title="Jinsha Sun Bir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822960"/>
            <a:ext cx="3383280" cy="338328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3232" y="640080"/>
            <a:ext cx="603504" cy="603504"/>
          </a:xfrm>
          <a:prstGeom prst="roundRect">
            <a:avLst>
              <a:gd name="adj" fmla="val 1000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773582" y="700430"/>
            <a:ext cx="482803" cy="482803"/>
          </a:xfrm>
          <a:prstGeom prst="roundRect">
            <a:avLst>
              <a:gd name="adj" fmla="val 10000"/>
            </a:avLst>
          </a:prstGeom>
          <a:noFill/>
          <a:ln w="12700">
            <a:solidFill>
              <a:srgbClr val="F3ECD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13232" y="640080"/>
            <a:ext cx="603504" cy="603504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sz="2300" b="1" i="0">
                <a:solidFill>
                  <a:srgbClr val="F3ECDD"/>
                </a:solidFill>
                <a:latin typeface="Songti SC"/>
                <a:ea typeface="Hiragino Sans GB"/>
              </a:rPr>
              <a:t>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" y="1810512"/>
            <a:ext cx="5852160" cy="15544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4800" b="1" i="0">
                <a:solidFill>
                  <a:srgbClr val="F3ECDD"/>
                </a:solidFill>
                <a:latin typeface="Songti SC"/>
                <a:ea typeface="Songti SC"/>
              </a:rPr>
              <a:t>Easy to arrive,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</a:pPr>
            <a:r>
              <a:rPr sz="4800" b="1" i="0">
                <a:solidFill>
                  <a:srgbClr val="B9863A"/>
                </a:solidFill>
                <a:latin typeface="Songti SC"/>
                <a:ea typeface="Songti SC"/>
              </a:rPr>
              <a:t>hard to leave.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13232" y="3493008"/>
            <a:ext cx="1097280" cy="54864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13232" y="3675887"/>
            <a:ext cx="731520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0" i="0">
                <a:solidFill>
                  <a:srgbClr val="C6BCA6"/>
                </a:solidFill>
                <a:latin typeface="Hiragino Sans GB"/>
                <a:ea typeface="Hiragino Sans GB"/>
              </a:rPr>
              <a:t>Chengdu · a city that turns daily life into poetry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232" y="4357116"/>
            <a:ext cx="7863840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sz="850" b="0" i="0">
                <a:solidFill>
                  <a:srgbClr val="8C8474"/>
                </a:solidFill>
                <a:latin typeface="Hiragino Sans GB"/>
                <a:ea typeface="Hiragino Sans GB"/>
              </a:rPr>
              <a:t>Sources: Chengdu 2024 Statistical Communiqué on National Economic and Social Development, UNESCO, Chengdu Research Base of Giant Panda Breeding,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100"/>
              </a:spcAft>
            </a:pPr>
            <a:r>
              <a:rPr sz="850" b="0" i="0">
                <a:solidFill>
                  <a:srgbClr val="8C8474"/>
                </a:solidFill>
                <a:latin typeface="Hiragino Sans GB"/>
                <a:ea typeface="Hiragino Sans GB"/>
              </a:rPr>
              <a:t>Ministry of Transport, Xinhua, Sichuan Provincial Government and other public records; data as of 2024 (some updated to 2025) · compiled July 2026.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02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E3A2C"/>
                </a:solidFill>
                <a:latin typeface="Songti SC"/>
                <a:ea typeface="Songti SC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CITY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Twenty Million, Two Trillion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Capital of Sichuan · sub-provincial city · a core of the Chengdu–Chongqing economic circle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2103120"/>
            <a:ext cx="1975104" cy="54864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Helvetica Neue"/>
                <a:ea typeface="Hiragino Sans GB"/>
              </a:rPr>
              <a:t>21.47</a:t>
            </a:r>
            <a:r>
              <a:rPr sz="1250" b="1" i="0">
                <a:solidFill>
                  <a:srgbClr val="BE3A2C"/>
                </a:solidFill>
                <a:latin typeface="Helvetica Neue"/>
                <a:ea typeface="Hiragino Sans GB"/>
              </a:rPr>
              <a:t> million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8368" y="2798063"/>
            <a:ext cx="16824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Hiragino Sans GB"/>
                <a:ea typeface="Hiragino Sans GB"/>
              </a:rPr>
              <a:t>Permanent residents · 2024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6624" y="2103120"/>
            <a:ext cx="1975104" cy="54864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Helvetica Neue"/>
                <a:ea typeface="Hiragino Sans GB"/>
              </a:rPr>
              <a:t>2.35</a:t>
            </a:r>
            <a:r>
              <a:rPr sz="1250" b="1" i="0">
                <a:solidFill>
                  <a:srgbClr val="BE3A2C"/>
                </a:solidFill>
                <a:latin typeface="Helvetica Neue"/>
                <a:ea typeface="Hiragino Sans GB"/>
              </a:rPr>
              <a:t> trillion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6624" y="2798063"/>
            <a:ext cx="16824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Hiragino Sans GB"/>
                <a:ea typeface="Hiragino Sans GB"/>
              </a:rPr>
              <a:t>GDP · CNY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23744" y="2139696"/>
            <a:ext cx="11887" cy="896112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754880" y="2103120"/>
            <a:ext cx="1975104" cy="54864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Helvetica Neue"/>
                <a:ea typeface="Hiragino Sans GB"/>
              </a:rPr>
              <a:t>14,335</a:t>
            </a:r>
            <a:r>
              <a:rPr sz="1250" b="1" i="0">
                <a:solidFill>
                  <a:srgbClr val="BE3A2C"/>
                </a:solidFill>
                <a:latin typeface="Helvetica Neue"/>
                <a:ea typeface="Hiragino Sans GB"/>
              </a:rPr>
              <a:t> km²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4880" y="2798063"/>
            <a:ext cx="16824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Hiragino Sans GB"/>
                <a:ea typeface="Hiragino Sans GB"/>
              </a:rPr>
              <a:t>Municipal area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0" y="2139696"/>
            <a:ext cx="11887" cy="896112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6803136" y="2103120"/>
            <a:ext cx="1975104" cy="54864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Helvetica Neue"/>
                <a:ea typeface="Hiragino Sans GB"/>
              </a:rPr>
              <a:t>80.8</a:t>
            </a:r>
            <a:r>
              <a:rPr sz="1250" b="1" i="0">
                <a:solidFill>
                  <a:srgbClr val="BE3A2C"/>
                </a:solidFill>
                <a:latin typeface="Helvetica Neue"/>
                <a:ea typeface="Hiragino Sans GB"/>
              </a:rPr>
              <a:t>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03136" y="2798063"/>
            <a:ext cx="16824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8B8271"/>
                </a:solidFill>
                <a:latin typeface="Hiragino Sans GB"/>
                <a:ea typeface="Hiragino Sans GB"/>
              </a:rPr>
              <a:t>Urbanization rate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20256" y="2139696"/>
            <a:ext cx="11887" cy="896112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ed Rectangle 20"/>
          <p:cNvSpPr/>
          <p:nvPr/>
        </p:nvSpPr>
        <p:spPr>
          <a:xfrm>
            <a:off x="658368" y="3200400"/>
            <a:ext cx="7827264" cy="137160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868680" y="3383280"/>
            <a:ext cx="22555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B9863A"/>
                </a:solidFill>
                <a:latin typeface="Songti SC"/>
                <a:ea typeface="Songti SC"/>
              </a:rPr>
              <a:t>Hibiscus City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680" y="3767328"/>
            <a:ext cx="2255519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The 'furong' hibiscus, planted city-wide under the Later Shu, gave 'Rongcheng' its name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44240" y="3383280"/>
            <a:ext cx="22555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B9863A"/>
                </a:solidFill>
                <a:latin typeface="Songti SC"/>
                <a:ea typeface="Songti SC"/>
              </a:rPr>
              <a:t>Brocade City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444240" y="3767328"/>
            <a:ext cx="2255519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Han-era Shu brocade was famed nationwide; a 'Brocade Officer' oversaw it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61360" y="3364992"/>
            <a:ext cx="10972" cy="65836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019800" y="3383280"/>
            <a:ext cx="2255519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i="0">
                <a:solidFill>
                  <a:srgbClr val="B9863A"/>
                </a:solidFill>
                <a:latin typeface="Songti SC"/>
                <a:ea typeface="Songti SC"/>
              </a:rPr>
              <a:t>Land of Abundance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19800" y="3767328"/>
            <a:ext cx="2255519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Watered by the Dujiangyan, its fertile plains defy drought and flood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836920" y="3364992"/>
            <a:ext cx="10972" cy="65836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03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E3A2C"/>
                </a:solidFill>
                <a:latin typeface="Songti SC"/>
                <a:ea typeface="Songti SC"/>
              </a:rPr>
              <a:t>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CITY PROFILE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A Mild Basin, an Easy Life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In the western Sichuan Basin, at the heart of the Chengdu Plain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783080"/>
            <a:ext cx="4121490" cy="285750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city emblem" title="city emble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" y="2093976"/>
            <a:ext cx="566928" cy="5669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53312" y="2148840"/>
            <a:ext cx="293277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25201A"/>
                </a:solidFill>
                <a:latin typeface="Songti SC"/>
                <a:ea typeface="Songti SC"/>
              </a:rPr>
              <a:t>Location at a Glance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944" y="2953512"/>
            <a:ext cx="10515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B9863A"/>
                </a:solidFill>
                <a:latin typeface="Hiragino Sans GB"/>
                <a:ea typeface="Hiragino Sans GB"/>
              </a:rPr>
              <a:t>Position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7360" y="2953512"/>
            <a:ext cx="2457282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Western Sichuan Basin · heart of the Chengdu Plain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4944" y="3410712"/>
            <a:ext cx="2292690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94944" y="3611880"/>
            <a:ext cx="10515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B9863A"/>
                </a:solidFill>
                <a:latin typeface="Hiragino Sans GB"/>
                <a:ea typeface="Hiragino Sans GB"/>
              </a:rPr>
              <a:t>Elevation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37360" y="3611880"/>
            <a:ext cx="2457282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~500 m on the plain; higher west, lower east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944" y="4069080"/>
            <a:ext cx="2292690" cy="10058"/>
          </a:xfrm>
          <a:prstGeom prst="rect">
            <a:avLst/>
          </a:prstGeom>
          <a:solidFill>
            <a:srgbClr val="D9D0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94944" y="4270248"/>
            <a:ext cx="10515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B9863A"/>
                </a:solidFill>
                <a:latin typeface="Hiragino Sans GB"/>
                <a:ea typeface="Hiragino Sans GB"/>
              </a:rPr>
              <a:t>Rivers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7360" y="4270248"/>
            <a:ext cx="2457282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4A4034"/>
                </a:solidFill>
                <a:latin typeface="Hiragino Sans GB"/>
                <a:ea typeface="Hiragino Sans GB"/>
              </a:rPr>
              <a:t>Min &amp; Tuo river systems; the Jin runs through the city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53010" y="1783080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F3E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phosphor_cloud-sun_B9863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82" y="1901952"/>
            <a:ext cx="219456" cy="21945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11378" y="1764792"/>
            <a:ext cx="3266861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Humid subtropical climate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11378" y="2075688"/>
            <a:ext cx="3266861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Four clear seasons, mild winters; often cloudy and misty, so harsh sun is rare and the air feels gentle.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53010" y="2807208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F3E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6" name="Picture 25" descr="phosphor_drop_2E5A6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882" y="2926080"/>
            <a:ext cx="219456" cy="21945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511378" y="2788920"/>
            <a:ext cx="3266861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A city of water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11378" y="3099816"/>
            <a:ext cx="3266861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Ringed by the Min, Fu and Jin; the dam-free Dujiangyan tames drought and flood across the plain.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53010" y="3831336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F3E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0" name="Picture 29" descr="phosphor_flower-lotus_BE3A2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882" y="3950208"/>
            <a:ext cx="219456" cy="2194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11378" y="3813048"/>
            <a:ext cx="3266861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Hibiscus &amp; ginkgo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11378" y="4123944"/>
            <a:ext cx="3266861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Late autumn lines the banks with hibiscus and the streets with golden ginkgo — the city's colours.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04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9863A"/>
                </a:solidFill>
                <a:latin typeface="Songti SC"/>
                <a:ea typeface="Songti SC"/>
              </a:rPr>
              <a:t>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HISTORY &amp; 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Same Name, Same Site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Three thousand years unbroken — from the Jinsha Sun Bird to the still-flowing Dujiangyan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37260" y="2412187"/>
            <a:ext cx="7269479" cy="21945"/>
          </a:xfrm>
          <a:prstGeom prst="rect">
            <a:avLst/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854964" y="23408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45720" y="2587752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B9863A"/>
                </a:solidFill>
                <a:latin typeface="Helvetica Neue"/>
                <a:ea typeface="Hiragino Sans GB"/>
              </a:rPr>
              <a:t>c. 1200 BCE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" y="2880360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5201A"/>
                </a:solidFill>
                <a:latin typeface="Helvetica Neue"/>
                <a:ea typeface="Hiragino Sans GB"/>
              </a:rPr>
              <a:t>Jinsha · Sun Bird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" y="3136392"/>
            <a:ext cx="19659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elvetica Neue"/>
                <a:ea typeface="Hiragino Sans GB"/>
              </a:rPr>
              <a:t>Ancient Shu capital, unearthed 2001; the gold ornament is 94.2% pure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278124" y="23408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2468880" y="2587752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Helvetica Neue"/>
                <a:ea typeface="Hiragino Sans GB"/>
              </a:rPr>
              <a:t>256 BCE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68880" y="2880360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5201A"/>
                </a:solidFill>
                <a:latin typeface="Helvetica Neue"/>
                <a:ea typeface="Hiragino Sans GB"/>
              </a:rPr>
              <a:t>Dujiangyan · Li Bing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77440" y="3136392"/>
            <a:ext cx="19659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elvetica Neue"/>
                <a:ea typeface="Hiragino Sans GB"/>
              </a:rPr>
              <a:t>Dam-free irrigation, still in use; the Land of Abundance begins here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01283" y="23408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4892040" y="2587752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Helvetica Neue"/>
                <a:ea typeface="Hiragino Sans GB"/>
              </a:rPr>
              <a:t>Qin · Named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92040" y="2880360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5201A"/>
                </a:solidFill>
                <a:latin typeface="Helvetica Neue"/>
                <a:ea typeface="Hiragino Sans GB"/>
              </a:rPr>
              <a:t>The name 'Chengdu'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599" y="3136392"/>
            <a:ext cx="19659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elvetica Neue"/>
                <a:ea typeface="Hiragino Sans GB"/>
              </a:rPr>
              <a:t>For 2,300+ years the name and the site have never changed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8124444" y="2340864"/>
            <a:ext cx="164592" cy="164592"/>
          </a:xfrm>
          <a:prstGeom prst="roundRect">
            <a:avLst>
              <a:gd name="adj" fmla="val 50000"/>
            </a:avLst>
          </a:prstGeom>
          <a:solidFill>
            <a:srgbClr val="9AA0A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315200" y="2587752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i="0">
                <a:solidFill>
                  <a:srgbClr val="8B8271"/>
                </a:solidFill>
                <a:latin typeface="Helvetica Neue"/>
                <a:ea typeface="Hiragino Sans GB"/>
              </a:rPr>
              <a:t>2000 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5200" y="2880360"/>
            <a:ext cx="178308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25201A"/>
                </a:solidFill>
                <a:latin typeface="Helvetica Neue"/>
                <a:ea typeface="Hiragino Sans GB"/>
              </a:rPr>
              <a:t>Qingcheng–Dujiangyan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32320" y="3136392"/>
            <a:ext cx="1965960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elvetica Neue"/>
                <a:ea typeface="Hiragino Sans GB"/>
              </a:rPr>
              <a:t>Inscribed as a World Heritage Site — and still in service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368" y="4229100"/>
            <a:ext cx="7827264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B9863A"/>
                </a:solidFill>
                <a:latin typeface="Songti SC"/>
                <a:ea typeface="Songti SC"/>
              </a:rPr>
              <a:t>Sanxingdui and Jinsha are the twin stars of ancient Shu; Chengdu is an ancient city still alive and growing.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05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9863A"/>
                </a:solidFill>
                <a:latin typeface="Songti SC"/>
                <a:ea typeface="Songti SC"/>
              </a:rPr>
              <a:t>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HISTORY &amp; 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Three Kingdoms &amp; the Poet-Sage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Half the Three Kingdoms saga plays out in Shu; one cottage holds the Tang's poetry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783080"/>
            <a:ext cx="4023359" cy="2125979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621792" y="2039112"/>
            <a:ext cx="566928" cy="566928"/>
          </a:xfrm>
          <a:prstGeom prst="roundRect">
            <a:avLst>
              <a:gd name="adj" fmla="val 24000"/>
            </a:avLst>
          </a:prstGeom>
          <a:solidFill>
            <a:srgbClr val="F2E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phosphor_bank_B9863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93" y="2186513"/>
            <a:ext cx="272125" cy="2721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25880" y="2093976"/>
            <a:ext cx="283463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0">
                <a:solidFill>
                  <a:srgbClr val="25201A"/>
                </a:solidFill>
                <a:latin typeface="Songti SC"/>
                <a:ea typeface="Songti SC"/>
              </a:rPr>
              <a:t>Wuhou Shrine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" y="2807208"/>
            <a:ext cx="3474719" cy="937259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4A4034"/>
                </a:solidFill>
                <a:latin typeface="Hiragino Sans GB"/>
                <a:ea typeface="Hiragino Sans GB"/>
              </a:rPr>
              <a:t>China's only shrine honouring a ruler and his minister together — Zhuge Liang and Liu Bei. Red walls and bamboo shade sit a wall away from Jinli, the bustling 'First Street of West Shu'.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754880" y="1783080"/>
            <a:ext cx="4023359" cy="2125979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ounded Rectangle 15"/>
          <p:cNvSpPr/>
          <p:nvPr/>
        </p:nvSpPr>
        <p:spPr>
          <a:xfrm>
            <a:off x="5010912" y="2039112"/>
            <a:ext cx="566928" cy="566928"/>
          </a:xfrm>
          <a:prstGeom prst="roundRect">
            <a:avLst>
              <a:gd name="adj" fmla="val 24000"/>
            </a:avLst>
          </a:prstGeom>
          <a:solidFill>
            <a:srgbClr val="F2E9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phosphor_pen-nib_B9863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313" y="2186513"/>
            <a:ext cx="272125" cy="2721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15000" y="2093976"/>
            <a:ext cx="2834639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2200" b="1" i="0">
                <a:solidFill>
                  <a:srgbClr val="25201A"/>
                </a:solidFill>
                <a:latin typeface="Songti SC"/>
                <a:ea typeface="Songti SC"/>
              </a:rPr>
              <a:t>Du Fu Cottage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29200" y="2807208"/>
            <a:ext cx="3474719" cy="937259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4A4034"/>
                </a:solidFill>
                <a:latin typeface="Hiragino Sans GB"/>
                <a:ea typeface="Hiragino Sans GB"/>
              </a:rPr>
              <a:t>Fleeing the An Lushan rebellion, the poet Du Fu lived here nearly four years and wrote 240+ poems — putting Chengdu on the map of Tang poetry.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8368" y="4119372"/>
            <a:ext cx="7827264" cy="54864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BE3A2C"/>
                </a:solidFill>
                <a:latin typeface="Songti SC"/>
                <a:ea typeface="Songti SC"/>
              </a:rPr>
              <a:t>“At dawn, where the red lies wet, blossoms weigh down the Brocade City.”</a:t>
            </a:r>
            <a:r>
              <a:rPr sz="1200" b="0" i="0">
                <a:solidFill>
                  <a:srgbClr val="8B8271"/>
                </a:solidFill>
                <a:latin typeface="Songti SC"/>
                <a:ea typeface="Songti SC"/>
              </a:rPr>
              <a:t>　— Du Fu, 'Delighting in Rain on a Spring Night'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06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9863A"/>
                </a:solidFill>
                <a:latin typeface="Songti SC"/>
                <a:ea typeface="Songti SC"/>
              </a:rPr>
              <a:t>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HISTORY &amp; CULTURE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A Needle, a Thread, a Face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Turning daily life into craft — another Chengdu gift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5760" y="1810512"/>
            <a:ext cx="2596896" cy="267462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 Same Side Corner Rectangle 10"/>
          <p:cNvSpPr/>
          <p:nvPr/>
        </p:nvSpPr>
        <p:spPr>
          <a:xfrm>
            <a:off x="365760" y="1810512"/>
            <a:ext cx="2596896" cy="82296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Oval 11"/>
          <p:cNvSpPr/>
          <p:nvPr/>
        </p:nvSpPr>
        <p:spPr>
          <a:xfrm>
            <a:off x="621792" y="2121408"/>
            <a:ext cx="548640" cy="548640"/>
          </a:xfrm>
          <a:prstGeom prst="ellipse">
            <a:avLst/>
          </a:prstGeom>
          <a:solidFill>
            <a:srgbClr val="F4DFD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phosphor_needle_BE3A2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38" y="2264054"/>
            <a:ext cx="263347" cy="2633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1792" y="279806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Brocade &amp; Embroidery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0080" y="3182112"/>
            <a:ext cx="457200" cy="27432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21792" y="3291840"/>
            <a:ext cx="2121408" cy="1028699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One of China's 'Four Great Brocades', with embroidery to match — and the city's earliest export.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73551" y="1810512"/>
            <a:ext cx="2596896" cy="267462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3273551" y="1810512"/>
            <a:ext cx="2596896" cy="82296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Oval 18"/>
          <p:cNvSpPr/>
          <p:nvPr/>
        </p:nvSpPr>
        <p:spPr>
          <a:xfrm>
            <a:off x="3529583" y="2121408"/>
            <a:ext cx="548640" cy="548640"/>
          </a:xfrm>
          <a:prstGeom prst="ellipse">
            <a:avLst/>
          </a:prstGeom>
          <a:solidFill>
            <a:srgbClr val="F3EB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phosphor_mask-happy_BE3A2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230" y="2264054"/>
            <a:ext cx="263347" cy="26334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529583" y="279806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Opera &amp; Face-Changing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47871" y="3182112"/>
            <a:ext cx="457200" cy="27432"/>
          </a:xfrm>
          <a:prstGeom prst="rect">
            <a:avLst/>
          </a:prstGeom>
          <a:solidFill>
            <a:srgbClr val="B98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3529583" y="3291840"/>
            <a:ext cx="2121408" cy="1028699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Fire-spitting, face-changing, lamp-balancing — a new face in a blink. The stage is the teahouse itself: sip a bowl of tea and watch.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81344" y="1810512"/>
            <a:ext cx="2596896" cy="2674620"/>
          </a:xfrm>
          <a:prstGeom prst="roundRect">
            <a:avLst>
              <a:gd name="adj" fmla="val 8000"/>
            </a:avLst>
          </a:prstGeom>
          <a:solidFill>
            <a:srgbClr val="FBF7EC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ound Same Side Corner Rectangle 24"/>
          <p:cNvSpPr/>
          <p:nvPr/>
        </p:nvSpPr>
        <p:spPr>
          <a:xfrm>
            <a:off x="6181344" y="1810512"/>
            <a:ext cx="2596896" cy="82296"/>
          </a:xfrm>
          <a:prstGeom prst="round2SameRect">
            <a:avLst>
              <a:gd name="adj1" fmla="val 8000"/>
              <a:gd name="adj2" fmla="val 0"/>
            </a:avLst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6437376" y="2121408"/>
            <a:ext cx="548640" cy="548640"/>
          </a:xfrm>
          <a:prstGeom prst="ellipse">
            <a:avLst/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phosphor_storefront_B9863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022" y="2264054"/>
            <a:ext cx="263347" cy="26334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437376" y="2798064"/>
            <a:ext cx="2139696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1" i="0">
                <a:solidFill>
                  <a:srgbClr val="25201A"/>
                </a:solidFill>
                <a:latin typeface="Songti SC"/>
                <a:ea typeface="Songti SC"/>
              </a:rPr>
              <a:t>Kuanzhai Alleys · Jinli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55664" y="3182112"/>
            <a:ext cx="457200" cy="27432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6437376" y="3291840"/>
            <a:ext cx="2121408" cy="1028699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Grey brick and dark tile, old Chengdu in miniature: tea, ear-cleaning, opera, strolling — street life itself is the liveliest culture.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A1C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A0A0"/>
                </a:solidFill>
                <a:latin typeface="Helvetica Neue"/>
                <a:ea typeface="Hiragino Sans GB"/>
              </a:rPr>
              <a:t>07</a:t>
            </a:r>
            <a:r>
              <a:rPr sz="900" b="0" i="0">
                <a:solidFill>
                  <a:srgbClr val="9AA0A0"/>
                </a:solidFill>
                <a:latin typeface="Helvetica Neue"/>
                <a:ea typeface="Hiragino Sans GB"/>
              </a:rPr>
              <a:t> / 14</a:t>
            </a:r>
          </a:p>
        </p:txBody>
      </p:sp>
      <p:pic>
        <p:nvPicPr>
          <p:cNvPr id="4" name="Picture 3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BE3A2C"/>
                </a:solidFill>
                <a:latin typeface="Songti SC"/>
                <a:ea typeface="Songti SC"/>
              </a:rPr>
              <a:t>III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B7AE97"/>
                </a:solidFill>
                <a:latin typeface="Hiragino Sans GB"/>
                <a:ea typeface="Hiragino Sans GB"/>
              </a:rPr>
              <a:t>CUISINE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F3ECDD"/>
                </a:solidFill>
                <a:latin typeface="Songti SC"/>
                <a:ea typeface="Songti SC"/>
              </a:rPr>
              <a:t>Flavour Lives in Chengdu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BE3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C6BCA6"/>
                </a:solidFill>
                <a:latin typeface="Hiragino Sans GB"/>
                <a:ea typeface="Hiragino Sans GB"/>
              </a:rPr>
              <a:t>In 2010, UNESCO named Chengdu Asia's first 'City of Gastronomy'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" y="1920240"/>
            <a:ext cx="3291840" cy="1371600"/>
          </a:xfrm>
          <a:prstGeom prst="rect">
            <a:avLst/>
          </a:prstGeom>
          <a:noFill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8200" b="1" i="0">
                <a:solidFill>
                  <a:srgbClr val="B9863A"/>
                </a:solidFill>
                <a:latin typeface="Helvetica Neue"/>
                <a:ea typeface="Songti SC"/>
              </a:rPr>
              <a:t>2010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232" y="3017520"/>
            <a:ext cx="3383280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sz="1350" b="1" i="0">
                <a:solidFill>
                  <a:srgbClr val="F0E4CC"/>
                </a:solidFill>
                <a:latin typeface="Hiragino Sans GB"/>
                <a:ea typeface="Hiragino Sans GB"/>
              </a:rPr>
              <a:t>Asia's first · City of Gastronomy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sz="1100" b="0" i="0">
                <a:solidFill>
                  <a:srgbClr val="B7AE97"/>
                </a:solidFill>
                <a:latin typeface="Helvetica Neue"/>
                <a:ea typeface="Hiragino Sans GB"/>
              </a:rPr>
              <a:t>UNESCO Creative Cities Network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0520" y="1965960"/>
            <a:ext cx="12801" cy="2331720"/>
          </a:xfrm>
          <a:prstGeom prst="rect">
            <a:avLst/>
          </a:prstGeom>
          <a:solidFill>
            <a:srgbClr val="4A3A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526280" y="1847088"/>
            <a:ext cx="41148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i="0">
                <a:solidFill>
                  <a:srgbClr val="B9863A"/>
                </a:solidFill>
                <a:latin typeface="Hiragino Sans GB"/>
                <a:ea typeface="Hiragino Sans GB"/>
              </a:rPr>
              <a:t>A great cuisine of China · every dish its own character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26280" y="2286000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562856" y="2286000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Hot Pot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907024" y="2286000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5943600" y="2286000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Skewer Hotpot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87768" y="2286000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7324344" y="2286000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Mapo Tofu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26280" y="2907791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562856" y="2907791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Twice-Cooked Pork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907024" y="2907791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5943600" y="2907791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Kung Pao Chicken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87768" y="2907791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324344" y="2907791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Dan Dan Noodles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526280" y="3529584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4562856" y="3529584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Zhong Dumplings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907024" y="3529584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5943600" y="3529584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Long Wonton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87768" y="3529584"/>
            <a:ext cx="1234440" cy="457200"/>
          </a:xfrm>
          <a:prstGeom prst="roundRect">
            <a:avLst>
              <a:gd name="adj" fmla="val 8000"/>
            </a:avLst>
          </a:prstGeom>
          <a:solidFill>
            <a:srgbClr val="48332A"/>
          </a:solidFill>
          <a:ln w="12700">
            <a:solidFill>
              <a:srgbClr val="8A634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TextBox 30"/>
          <p:cNvSpPr txBox="1"/>
          <p:nvPr/>
        </p:nvSpPr>
        <p:spPr>
          <a:xfrm>
            <a:off x="7324344" y="3529584"/>
            <a:ext cx="1161288" cy="457200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i="0">
                <a:solidFill>
                  <a:srgbClr val="F7EEDB"/>
                </a:solidFill>
                <a:latin typeface="Songti SC"/>
                <a:ea typeface="Songti SC"/>
              </a:rPr>
              <a:t>Fuqi Feipian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526280" y="4187952"/>
            <a:ext cx="41148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CFC1A6"/>
                </a:solidFill>
                <a:latin typeface="Hiragino Sans GB"/>
                <a:ea typeface="Hiragino Sans GB"/>
              </a:rPr>
              <a:t>Beyond numbing, spicy, fresh and fragrant hides a quiet sweetness and depth.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08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3E6B52"/>
                </a:solidFill>
                <a:latin typeface="Songti SC"/>
                <a:ea typeface="Songti SC"/>
              </a:rPr>
              <a:t>IV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GIANT PANDAS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The Largest Panda Home on Earth</a:t>
            </a:r>
          </a:p>
        </p:txBody>
      </p:sp>
      <p:sp>
        <p:nvSpPr>
          <p:cNvPr id="9" name="Rectangle 8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Chengdu Research Base of Giant Panda Breeding: from 6 rescued animals to the world's largest ex-situ population</a:t>
            </a:r>
          </a:p>
        </p:txBody>
      </p:sp>
      <p:pic>
        <p:nvPicPr>
          <p:cNvPr id="11" name="Picture 10" descr="panda in bamboo (mood image)" title="panda in bamboo (mood image)"/>
          <p:cNvPicPr>
            <a:picLocks noChangeAspect="1"/>
          </p:cNvPicPr>
          <p:nvPr/>
        </p:nvPicPr>
        <p:blipFill>
          <a:blip r:embed="rId3"/>
          <a:srcRect l="17551" r="17551"/>
          <a:stretch>
            <a:fillRect/>
          </a:stretch>
        </p:blipFill>
        <p:spPr>
          <a:xfrm>
            <a:off x="6583680" y="1755648"/>
            <a:ext cx="1901951" cy="2930652"/>
          </a:xfrm>
          <a:prstGeom prst="roundRect">
            <a:avLst>
              <a:gd name="adj" fmla="val 5769"/>
            </a:avLst>
          </a:prstGeom>
        </p:spPr>
      </p:pic>
      <p:sp>
        <p:nvSpPr>
          <p:cNvPr id="12" name="TextBox 11"/>
          <p:cNvSpPr txBox="1"/>
          <p:nvPr/>
        </p:nvSpPr>
        <p:spPr>
          <a:xfrm>
            <a:off x="658368" y="1920240"/>
            <a:ext cx="3840480" cy="310896"/>
          </a:xfrm>
          <a:prstGeom prst="rect">
            <a:avLst/>
          </a:prstGeom>
          <a:noFill/>
          <a:ln/>
        </p:spPr>
        <p:txBody>
          <a:bodyPr wrap="square" anchor="b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250" b="0" i="0">
                <a:solidFill>
                  <a:srgbClr val="8B8271"/>
                </a:solidFill>
                <a:latin typeface="Hiragino Sans GB"/>
                <a:ea typeface="Hiragino Sans GB"/>
              </a:rPr>
              <a:t>of the global captive population (~757)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8368" y="2231136"/>
            <a:ext cx="3840480" cy="256032"/>
          </a:xfrm>
          <a:prstGeom prst="roundRect">
            <a:avLst>
              <a:gd name="adj" fmla="val 50000"/>
            </a:avLst>
          </a:prstGeom>
          <a:solidFill>
            <a:srgbClr val="EEE6D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658368" y="2231136"/>
            <a:ext cx="1319055" cy="256032"/>
          </a:xfrm>
          <a:prstGeom prst="roundRect">
            <a:avLst>
              <a:gd name="adj" fmla="val 50000"/>
            </a:avLst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4681728" y="2231136"/>
            <a:ext cx="1188720" cy="256032"/>
          </a:xfrm>
          <a:prstGeom prst="rect">
            <a:avLst/>
          </a:prstGeom>
          <a:noFill/>
          <a:ln/>
        </p:spPr>
        <p:txBody>
          <a:bodyPr wrap="square" anchor="ctr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0">
                <a:solidFill>
                  <a:srgbClr val="25201A"/>
                </a:solidFill>
                <a:latin typeface="Hiragino Sans GB"/>
                <a:ea typeface="Hiragino Sans GB"/>
              </a:rPr>
              <a:t>~34%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8368" y="2724912"/>
            <a:ext cx="2331720" cy="1938528"/>
          </a:xfrm>
          <a:prstGeom prst="roundRect">
            <a:avLst>
              <a:gd name="adj" fmla="val 8000"/>
            </a:avLst>
          </a:prstGeom>
          <a:solidFill>
            <a:srgbClr val="EBF0ED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Oval 16"/>
          <p:cNvSpPr/>
          <p:nvPr/>
        </p:nvSpPr>
        <p:spPr>
          <a:xfrm>
            <a:off x="896112" y="2907792"/>
            <a:ext cx="402336" cy="402336"/>
          </a:xfrm>
          <a:prstGeom prst="ellipse">
            <a:avLst/>
          </a:prstGeom>
          <a:solidFill>
            <a:srgbClr val="D8E1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8" name="Picture 17" descr="phosphor_paw-print_3E6B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719" y="3012399"/>
            <a:ext cx="193121" cy="193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08176" y="2944368"/>
            <a:ext cx="1435607" cy="45720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iragino Sans GB"/>
                <a:ea typeface="Hiragino Sans GB"/>
              </a:rPr>
              <a:t>Captive giant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8B8271"/>
                </a:solidFill>
                <a:latin typeface="Hiragino Sans GB"/>
                <a:ea typeface="Hiragino Sans GB"/>
              </a:rPr>
              <a:t>pandas · end-2024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2688" y="3383280"/>
            <a:ext cx="1874519" cy="731520"/>
          </a:xfrm>
          <a:prstGeom prst="rect">
            <a:avLst/>
          </a:prstGeom>
          <a:noFill/>
          <a:ln/>
        </p:spPr>
        <p:txBody>
          <a:bodyPr wrap="non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4600" b="1" i="0">
                <a:solidFill>
                  <a:srgbClr val="3E6B52"/>
                </a:solidFill>
                <a:latin typeface="Helvetica Neue"/>
                <a:ea typeface="Songti SC"/>
              </a:rPr>
              <a:t>260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50976" y="4206240"/>
            <a:ext cx="2057400" cy="420624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900" b="0" i="0">
                <a:solidFill>
                  <a:srgbClr val="8B8271"/>
                </a:solidFill>
                <a:latin typeface="Hiragino Sans GB"/>
                <a:ea typeface="Hiragino Sans GB"/>
              </a:rPr>
              <a:t>From 6 to 260 — the patience of a city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127248" y="2788920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phosphor_leaf_3E6B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120" y="2907791"/>
            <a:ext cx="219456" cy="2194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85615" y="2770632"/>
            <a:ext cx="265176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5201A"/>
                </a:solidFill>
                <a:latin typeface="Songti SC"/>
                <a:ea typeface="Songti SC"/>
              </a:rPr>
              <a:t>Largest ex-situ group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5615" y="3081527"/>
            <a:ext cx="2651760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4A4034"/>
                </a:solidFill>
                <a:latin typeface="Hiragino Sans GB"/>
                <a:ea typeface="Hiragino Sans GB"/>
              </a:rPr>
              <a:t>The world's largest captive breeding group for both giant and red pandas.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3127248" y="3886200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7" name="Picture 26" descr="phosphor_mountains_3E6B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120" y="4005072"/>
            <a:ext cx="219456" cy="21945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85615" y="3867912"/>
            <a:ext cx="2651760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i="0">
                <a:solidFill>
                  <a:srgbClr val="25201A"/>
                </a:solidFill>
                <a:latin typeface="Songti SC"/>
                <a:ea typeface="Songti SC"/>
              </a:rPr>
              <a:t>From rescue to thriving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85615" y="4178808"/>
            <a:ext cx="2651760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050" b="0" i="0">
                <a:solidFill>
                  <a:srgbClr val="4A4034"/>
                </a:solidFill>
                <a:latin typeface="Hiragino Sans GB"/>
                <a:ea typeface="Hiragino Sans GB"/>
              </a:rPr>
              <a:t>From 6 rescued animals in 1987 to a world-famous 'panda factory' today.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5EFE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Chengdu · Jinsha Sun Bird emblem" title="Chengdu · Jinsha Sun Bird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616" y="274320"/>
            <a:ext cx="457200" cy="457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72400" y="4759452"/>
            <a:ext cx="100584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00" b="0" i="0">
                <a:solidFill>
                  <a:srgbClr val="9A927F"/>
                </a:solidFill>
                <a:latin typeface="Helvetica Neue"/>
                <a:ea typeface="Hiragino Sans GB"/>
              </a:rPr>
              <a:t>09</a:t>
            </a:r>
            <a:r>
              <a:rPr sz="900" b="0" i="0">
                <a:solidFill>
                  <a:srgbClr val="9A927F"/>
                </a:solidFill>
                <a:latin typeface="Helvetica Neue"/>
                <a:ea typeface="Hiragino Sans GB"/>
              </a:rPr>
              <a:t> / 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402336"/>
            <a:ext cx="109728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700" b="1" i="0">
                <a:solidFill>
                  <a:srgbClr val="3E6B52"/>
                </a:solidFill>
                <a:latin typeface="Songti SC"/>
                <a:ea typeface="Songti SC"/>
              </a:rPr>
              <a:t>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128" y="457200"/>
            <a:ext cx="594360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A79C86"/>
                </a:solidFill>
                <a:latin typeface="Hiragino Sans GB"/>
                <a:ea typeface="Hiragino Sans GB"/>
              </a:rPr>
              <a:t>WAY OF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80" y="749808"/>
            <a:ext cx="7589520" cy="64008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i="0">
                <a:solidFill>
                  <a:srgbClr val="25201A"/>
                </a:solidFill>
                <a:latin typeface="Songti SC"/>
                <a:ea typeface="Songti SC"/>
              </a:rPr>
              <a:t>Time, Steeped in Tea</a:t>
            </a:r>
          </a:p>
        </p:txBody>
      </p:sp>
      <p:sp>
        <p:nvSpPr>
          <p:cNvPr id="8" name="Rectangle 7"/>
          <p:cNvSpPr/>
          <p:nvPr/>
        </p:nvSpPr>
        <p:spPr>
          <a:xfrm>
            <a:off x="658368" y="1298448"/>
            <a:ext cx="786384" cy="47548"/>
          </a:xfrm>
          <a:prstGeom prst="rect">
            <a:avLst/>
          </a:prstGeom>
          <a:solidFill>
            <a:srgbClr val="3E6B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" y="1426464"/>
            <a:ext cx="7680960" cy="3657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350" b="0" i="0">
                <a:solidFill>
                  <a:srgbClr val="8B8271"/>
                </a:solidFill>
                <a:latin typeface="Hiragino Sans GB"/>
                <a:ea typeface="Hiragino Sans GB"/>
              </a:rPr>
              <a:t>'Bāshì' and 'ānyì' — Chengdu's own two words for a life well lived</a:t>
            </a:r>
          </a:p>
        </p:txBody>
      </p:sp>
      <p:pic>
        <p:nvPicPr>
          <p:cNvPr id="10" name="Picture 9" descr="bamboo-chair teahouse (mood image)" title="bamboo-chair teahouse (mood image)"/>
          <p:cNvPicPr>
            <a:picLocks noChangeAspect="1"/>
          </p:cNvPicPr>
          <p:nvPr/>
        </p:nvPicPr>
        <p:blipFill>
          <a:blip r:embed="rId3"/>
          <a:srcRect t="24571" b="24571"/>
          <a:stretch>
            <a:fillRect/>
          </a:stretch>
        </p:blipFill>
        <p:spPr>
          <a:xfrm>
            <a:off x="658368" y="1810512"/>
            <a:ext cx="3200400" cy="1627632"/>
          </a:xfrm>
          <a:prstGeom prst="roundRect">
            <a:avLst>
              <a:gd name="adj" fmla="val 6741"/>
            </a:avLst>
          </a:prstGeom>
        </p:spPr>
      </p:pic>
      <p:sp>
        <p:nvSpPr>
          <p:cNvPr id="11" name="Rounded Rectangle 10"/>
          <p:cNvSpPr/>
          <p:nvPr/>
        </p:nvSpPr>
        <p:spPr>
          <a:xfrm>
            <a:off x="658368" y="3529584"/>
            <a:ext cx="3200400" cy="1088136"/>
          </a:xfrm>
          <a:prstGeom prst="roundRect">
            <a:avLst>
              <a:gd name="adj" fmla="val 8000"/>
            </a:avLst>
          </a:prstGeom>
          <a:solidFill>
            <a:srgbClr val="EBF0ED"/>
          </a:solidFill>
          <a:ln w="12700">
            <a:solidFill>
              <a:srgbClr val="D9D0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Picture 11" descr="city emblem" title="city emble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959352"/>
            <a:ext cx="512064" cy="5120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0976" y="3694176"/>
            <a:ext cx="2377440" cy="7315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25201A"/>
                </a:solidFill>
                <a:latin typeface="Songti SC"/>
                <a:ea typeface="Songti SC"/>
              </a:rPr>
              <a:t>A bowl of tea,</a:t>
            </a:r>
          </a:p>
          <a:p>
            <a:pPr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</a:pPr>
            <a:r>
              <a:rPr sz="1600" b="1" i="0">
                <a:solidFill>
                  <a:srgbClr val="BE3A2C"/>
                </a:solidFill>
                <a:latin typeface="Songti SC"/>
                <a:ea typeface="Songti SC"/>
              </a:rPr>
              <a:t>a whole afternoon.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0976" y="4288536"/>
            <a:ext cx="2651760" cy="27432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000" b="0" i="0">
                <a:solidFill>
                  <a:srgbClr val="4A4034"/>
                </a:solidFill>
                <a:latin typeface="Hiragino Sans GB"/>
                <a:ea typeface="Hiragino Sans GB"/>
              </a:rPr>
              <a:t>Bamboo chairs, old tea, idle chatter — slow is a kind of productivity.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23360" y="1828800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6" name="Picture 15" descr="phosphor_coffee_3E6B5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232" y="1947672"/>
            <a:ext cx="219456" cy="2194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81728" y="1810512"/>
            <a:ext cx="3803903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The three-piece gaiwan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1728" y="2121408"/>
            <a:ext cx="3803903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Lid, bowl and saucer — one covered bowl brews a city's ease; the old teahouse is Chengdu at its most real.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023360" y="2889504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0" name="Picture 19" descr="phosphor_cards_3E6B5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232" y="3008376"/>
            <a:ext cx="219456" cy="2194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81728" y="2871216"/>
            <a:ext cx="3803903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Ear-cleaning &amp; tall tales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81728" y="3182112"/>
            <a:ext cx="3803903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The ear-cleaner's brass picks and streetside gossip weave leisure into the grain of daily life.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023360" y="3950208"/>
            <a:ext cx="457200" cy="457200"/>
          </a:xfrm>
          <a:prstGeom prst="roundRect">
            <a:avLst>
              <a:gd name="adj" fmla="val 24000"/>
            </a:avLst>
          </a:prstGeom>
          <a:solidFill>
            <a:srgbClr val="E0E7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4" name="Picture 23" descr="phosphor_armchair_3E6B5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2232" y="4069080"/>
            <a:ext cx="219456" cy="21945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681728" y="3931920"/>
            <a:ext cx="3803903" cy="310896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sz="1550" b="1" i="0">
                <a:solidFill>
                  <a:srgbClr val="25201A"/>
                </a:solidFill>
                <a:latin typeface="Songti SC"/>
                <a:ea typeface="Songti SC"/>
              </a:rPr>
              <a:t>Nightlife that never closes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1728" y="4242816"/>
            <a:ext cx="3803903" cy="822960"/>
          </a:xfrm>
          <a:prstGeom prst="rect">
            <a:avLst/>
          </a:prstGeom>
          <a:noFill/>
          <a:ln/>
        </p:spPr>
        <p:txBody>
          <a:bodyPr wrap="square" anchor="t" lIns="25400" rIns="25400" tIns="25400" bIns="25400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sz="1150" b="0" i="0">
                <a:solidFill>
                  <a:srgbClr val="4A4034"/>
                </a:solidFill>
                <a:latin typeface="Hiragino Sans GB"/>
                <a:ea typeface="Hiragino Sans GB"/>
              </a:rPr>
              <a:t>From Jiuyanqiao to Yulin Road, hot pot and little bars fuel China's most vibrant nights.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